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4" r:id="rId6"/>
    <p:sldId id="268" r:id="rId7"/>
    <p:sldId id="269" r:id="rId8"/>
    <p:sldId id="270" r:id="rId9"/>
    <p:sldId id="271" r:id="rId10"/>
    <p:sldId id="272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上に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透かしと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透かし付きセクショ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上下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kumimoji="1"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Study in top pair creation threshold range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err="1" smtClean="0"/>
              <a:t>Kiyoaki</a:t>
            </a:r>
            <a:r>
              <a:rPr lang="en-US" altLang="ja-JP" dirty="0" smtClean="0"/>
              <a:t> Ozawa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635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N</a:t>
            </a:r>
            <a:r>
              <a:rPr lang="en-US" altLang="ja-JP" dirty="0" smtClean="0"/>
              <a:t>umber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miss</a:t>
            </a:r>
            <a:r>
              <a:rPr lang="ja-JP" altLang="en-US" dirty="0" smtClean="0"/>
              <a:t> </a:t>
            </a:r>
            <a:r>
              <a:rPr lang="en-US" altLang="ja-JP" dirty="0" smtClean="0"/>
              <a:t>event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6504" y="1621183"/>
            <a:ext cx="7313613" cy="4405316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Among </a:t>
            </a:r>
            <a:r>
              <a:rPr lang="en-US" altLang="ja-JP" dirty="0" smtClean="0"/>
              <a:t>10</a:t>
            </a:r>
            <a:r>
              <a:rPr lang="en-US" altLang="ja-JP" dirty="0" smtClean="0"/>
              <a:t>0</a:t>
            </a:r>
            <a:r>
              <a:rPr lang="ja-JP" altLang="en-US" dirty="0"/>
              <a:t> </a:t>
            </a:r>
            <a:r>
              <a:rPr lang="en-US" altLang="ja-JP" dirty="0" smtClean="0"/>
              <a:t>miss</a:t>
            </a:r>
            <a:r>
              <a:rPr lang="en-US" altLang="ja-JP" dirty="0" smtClean="0"/>
              <a:t> events</a:t>
            </a:r>
            <a:r>
              <a:rPr lang="en-US" altLang="ja-JP" dirty="0" smtClean="0"/>
              <a:t>, the lower graph shows</a:t>
            </a:r>
            <a:r>
              <a:rPr lang="en-US" altLang="en-US" dirty="0"/>
              <a:t> </a:t>
            </a:r>
            <a:r>
              <a:rPr lang="en-US" altLang="en-US" dirty="0" smtClean="0"/>
              <a:t>how many events there are in</a:t>
            </a:r>
            <a:r>
              <a:rPr lang="en-US" altLang="ja-JP" dirty="0" smtClean="0"/>
              <a:t> each case.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There are the most miss reconstruction of </a:t>
            </a:r>
            <a:r>
              <a:rPr lang="en-US" altLang="ja-JP" dirty="0" err="1" smtClean="0"/>
              <a:t>hadronic</a:t>
            </a:r>
            <a:r>
              <a:rPr lang="en-US" altLang="ja-JP" dirty="0" smtClean="0"/>
              <a:t> b and 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b.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569215"/>
              </p:ext>
            </p:extLst>
          </p:nvPr>
        </p:nvGraphicFramePr>
        <p:xfrm>
          <a:off x="1284975" y="2632049"/>
          <a:ext cx="6408774" cy="22250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204387"/>
                <a:gridCol w="320438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Case of the miss reconstruction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en-US" dirty="0" smtClean="0"/>
                        <a:t>Number of event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hadronic</a:t>
                      </a:r>
                      <a:r>
                        <a:rPr kumimoji="1" lang="en-US" altLang="ja-JP" dirty="0" smtClean="0"/>
                        <a:t> b ⇄ </a:t>
                      </a:r>
                      <a:r>
                        <a:rPr kumimoji="1" lang="en-US" altLang="ja-JP" dirty="0" err="1" smtClean="0"/>
                        <a:t>leptonic</a:t>
                      </a:r>
                      <a:r>
                        <a:rPr kumimoji="1" lang="en-US" altLang="ja-JP" dirty="0" smtClean="0"/>
                        <a:t> b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85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smtClean="0"/>
                        <a:t>8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en-US" altLang="ja-JP" dirty="0" smtClean="0"/>
                        <a:t>%</a:t>
                      </a:r>
                      <a:r>
                        <a:rPr kumimoji="1" lang="en-US" altLang="ja-JP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Miss recognition of b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dirty="0" smtClean="0"/>
                        <a:t>1 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en-US" altLang="ja-JP" dirty="0" smtClean="0"/>
                        <a:t>%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2jet → 1jet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22</a:t>
                      </a:r>
                      <a:r>
                        <a:rPr kumimoji="1" lang="en-US" altLang="ja-JP" dirty="0" smtClean="0"/>
                        <a:t> (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en-US" altLang="ja-JP" dirty="0" smtClean="0"/>
                        <a:t>%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1jet</a:t>
                      </a:r>
                      <a:r>
                        <a:rPr kumimoji="1" lang="en-US" altLang="en-US" dirty="0" smtClean="0"/>
                        <a:t> </a:t>
                      </a:r>
                      <a:r>
                        <a:rPr kumimoji="1" lang="en-US" altLang="ja-JP" dirty="0" smtClean="0"/>
                        <a:t>→ 2jet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15</a:t>
                      </a:r>
                      <a:r>
                        <a:rPr kumimoji="1" lang="en-US" altLang="ja-JP" dirty="0" smtClean="0"/>
                        <a:t> (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en-US" altLang="ja-JP" dirty="0" smtClean="0"/>
                        <a:t>%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others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 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en-US" altLang="ja-JP" dirty="0" smtClean="0"/>
                        <a:t>%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761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&amp;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There seem to be the most miss</a:t>
            </a:r>
            <a:r>
              <a:rPr lang="ja-JP" altLang="en-US" dirty="0" smtClean="0"/>
              <a:t> </a:t>
            </a:r>
            <a:r>
              <a:rPr lang="en-US" altLang="ja-JP" dirty="0"/>
              <a:t>reconstruction of </a:t>
            </a:r>
            <a:r>
              <a:rPr lang="en-US" altLang="ja-JP" dirty="0" err="1"/>
              <a:t>hadronic</a:t>
            </a:r>
            <a:r>
              <a:rPr lang="en-US" altLang="ja-JP" dirty="0"/>
              <a:t> b and </a:t>
            </a:r>
            <a:r>
              <a:rPr lang="en-US" altLang="ja-JP" dirty="0" err="1"/>
              <a:t>leptonic</a:t>
            </a:r>
            <a:r>
              <a:rPr lang="en-US" altLang="ja-JP" dirty="0"/>
              <a:t> </a:t>
            </a:r>
            <a:r>
              <a:rPr lang="en-US" altLang="ja-JP" dirty="0" smtClean="0"/>
              <a:t>b</a:t>
            </a:r>
            <a:r>
              <a:rPr lang="ja-JP" altLang="en-US" dirty="0" smtClean="0"/>
              <a:t>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</a:t>
            </a:r>
            <a:r>
              <a:rPr lang="ja-JP" altLang="en-US" dirty="0"/>
              <a:t> </a:t>
            </a:r>
            <a:r>
              <a:rPr lang="en-US" altLang="ja-JP" dirty="0" smtClean="0"/>
              <a:t>miss</a:t>
            </a:r>
            <a:r>
              <a:rPr lang="ja-JP" altLang="en-US" dirty="0" smtClean="0"/>
              <a:t> </a:t>
            </a:r>
            <a:r>
              <a:rPr lang="en-US" altLang="ja-JP" dirty="0" smtClean="0"/>
              <a:t>event.</a:t>
            </a:r>
            <a:endParaRPr lang="en-US" altLang="ja-JP" dirty="0" smtClean="0"/>
          </a:p>
          <a:p>
            <a:r>
              <a:rPr lang="en-US" altLang="ja-JP" dirty="0" smtClean="0"/>
              <a:t>I </a:t>
            </a:r>
            <a:r>
              <a:rPr lang="en-US" altLang="ja-JP" dirty="0"/>
              <a:t>want to </a:t>
            </a:r>
            <a:r>
              <a:rPr lang="en-US" altLang="ja-JP" dirty="0" smtClean="0"/>
              <a:t>decide the </a:t>
            </a:r>
            <a:r>
              <a:rPr lang="en-US" altLang="ja-JP" dirty="0"/>
              <a:t>cut </a:t>
            </a:r>
            <a:r>
              <a:rPr lang="en-US" altLang="ja-JP" dirty="0" smtClean="0"/>
              <a:t>value of </a:t>
            </a:r>
            <a:r>
              <a:rPr lang="ja-JP" altLang="ja-JP" dirty="0" smtClean="0"/>
              <a:t>c</a:t>
            </a:r>
            <a:r>
              <a:rPr lang="en-US" altLang="ja-JP" dirty="0" err="1" smtClean="0"/>
              <a:t>ombinatorial</a:t>
            </a:r>
            <a:r>
              <a:rPr lang="ja-JP" altLang="en-US" dirty="0" smtClean="0"/>
              <a:t> </a:t>
            </a:r>
            <a:r>
              <a:rPr lang="en-US" altLang="ja-JP" dirty="0" smtClean="0"/>
              <a:t>BG.</a:t>
            </a:r>
          </a:p>
        </p:txBody>
      </p:sp>
    </p:spTree>
    <p:extLst>
      <p:ext uri="{BB962C8B-B14F-4D97-AF65-F5344CB8AC3E}">
        <p14:creationId xmlns:p14="http://schemas.microsoft.com/office/powerpoint/2010/main" val="322539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371599"/>
            <a:ext cx="7313613" cy="5081965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The peak position of top momentum (</a:t>
            </a:r>
            <a:r>
              <a:rPr lang="en-US" altLang="ja-JP" dirty="0" err="1" smtClean="0"/>
              <a:t>P_peak</a:t>
            </a:r>
            <a:r>
              <a:rPr lang="en-US" altLang="ja-JP" dirty="0" smtClean="0"/>
              <a:t>) and </a:t>
            </a:r>
            <a:r>
              <a:rPr lang="en-US" altLang="ja-JP" dirty="0" err="1" smtClean="0"/>
              <a:t>Vtb</a:t>
            </a:r>
            <a:r>
              <a:rPr lang="en-US" altLang="ja-JP" dirty="0" smtClean="0"/>
              <a:t>, αs have following correlation.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These parameter can be calculated by top momentum.</a:t>
            </a:r>
          </a:p>
          <a:p>
            <a:r>
              <a:rPr lang="en-US" altLang="ja-JP" dirty="0"/>
              <a:t>At first I </a:t>
            </a:r>
            <a:r>
              <a:rPr lang="ja-JP" altLang="ja-JP" dirty="0" smtClean="0"/>
              <a:t>c</a:t>
            </a:r>
            <a:r>
              <a:rPr lang="en-US" altLang="ja-JP" dirty="0" smtClean="0"/>
              <a:t>heck</a:t>
            </a:r>
            <a:r>
              <a:rPr lang="ja-JP" altLang="en-US" dirty="0" smtClean="0"/>
              <a:t> </a:t>
            </a:r>
            <a:r>
              <a:rPr lang="en-US" altLang="ja-JP" dirty="0"/>
              <a:t>combinatorial</a:t>
            </a:r>
            <a:r>
              <a:rPr lang="en-US" altLang="ja-JP" dirty="0" smtClean="0"/>
              <a:t> </a:t>
            </a:r>
            <a:r>
              <a:rPr lang="en-US" altLang="ja-JP" dirty="0"/>
              <a:t>BG to evaluate statistics error </a:t>
            </a:r>
            <a:r>
              <a:rPr lang="en-US" altLang="ja-JP" dirty="0" smtClean="0"/>
              <a:t>and </a:t>
            </a:r>
            <a:r>
              <a:rPr lang="en-US" altLang="ja-JP" dirty="0"/>
              <a:t>systematic error of </a:t>
            </a:r>
            <a:r>
              <a:rPr lang="en-US" altLang="ja-JP" dirty="0" err="1" smtClean="0"/>
              <a:t>P_peak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41" y="2370629"/>
            <a:ext cx="3158667" cy="2343430"/>
          </a:xfrm>
          <a:prstGeom prst="rect">
            <a:avLst/>
          </a:prstGeom>
        </p:spPr>
      </p:pic>
      <p:pic>
        <p:nvPicPr>
          <p:cNvPr id="5" name="図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333" y="2370629"/>
            <a:ext cx="3171129" cy="23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83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Reconstruct</a:t>
            </a:r>
            <a:r>
              <a:rPr lang="ja-JP" altLang="en-US" dirty="0" smtClean="0"/>
              <a:t> </a:t>
            </a:r>
            <a:r>
              <a:rPr lang="en-US" altLang="ja-JP" dirty="0" smtClean="0"/>
              <a:t>jets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jets are reconstructed by Durham algorithm.  </a:t>
            </a:r>
            <a:r>
              <a:rPr lang="en-US" altLang="ja-JP" dirty="0" smtClean="0"/>
              <a:t>Two most b-like jets are chosen from reconstructed jets, and W is reconstructed by remaining jets.</a:t>
            </a:r>
            <a:endParaRPr kumimoji="1" lang="en-US" altLang="ja-JP" dirty="0" smtClean="0"/>
          </a:p>
          <a:p>
            <a:r>
              <a:rPr lang="en-US" altLang="ja-JP" dirty="0"/>
              <a:t>The combination of jets is made so that </a:t>
            </a:r>
            <a:r>
              <a:rPr lang="en-US" altLang="ja-JP" dirty="0" smtClean="0"/>
              <a:t>mass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χ</a:t>
            </a:r>
            <a:r>
              <a:rPr lang="en-US" altLang="ja-JP" dirty="0" smtClean="0"/>
              <a:t> </a:t>
            </a:r>
            <a:r>
              <a:rPr lang="en-US" altLang="ja-JP" baseline="30000" dirty="0"/>
              <a:t>2</a:t>
            </a:r>
            <a:r>
              <a:rPr lang="en-US" altLang="ja-JP" dirty="0"/>
              <a:t> is minimized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I check the parameter of the top reconstructed after this process and look for combinatorial BG.</a:t>
            </a:r>
          </a:p>
        </p:txBody>
      </p:sp>
    </p:spTree>
    <p:extLst>
      <p:ext uri="{BB962C8B-B14F-4D97-AF65-F5344CB8AC3E}">
        <p14:creationId xmlns:p14="http://schemas.microsoft.com/office/powerpoint/2010/main" val="410695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 descr="Pr1x-Pg1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84" y="4694251"/>
            <a:ext cx="2834877" cy="191991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133906"/>
            <a:ext cx="7313613" cy="868362"/>
          </a:xfrm>
        </p:spPr>
        <p:txBody>
          <a:bodyPr/>
          <a:lstStyle/>
          <a:p>
            <a:r>
              <a:rPr lang="en-US" altLang="ja-JP" dirty="0" smtClean="0"/>
              <a:t>Momentum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839605"/>
            <a:ext cx="7313613" cy="5389869"/>
          </a:xfrm>
        </p:spPr>
        <p:txBody>
          <a:bodyPr>
            <a:normAutofit/>
          </a:bodyPr>
          <a:lstStyle/>
          <a:p>
            <a:r>
              <a:rPr lang="en-US" altLang="ja-JP" dirty="0"/>
              <a:t>I </a:t>
            </a:r>
            <a:r>
              <a:rPr lang="ja-JP" altLang="ja-JP" dirty="0" smtClean="0"/>
              <a:t>c</a:t>
            </a:r>
            <a:r>
              <a:rPr lang="en-US" altLang="ja-JP" dirty="0" smtClean="0"/>
              <a:t>heck </a:t>
            </a:r>
            <a:r>
              <a:rPr lang="en-US" altLang="ja-JP" dirty="0"/>
              <a:t>the </a:t>
            </a:r>
            <a:r>
              <a:rPr lang="en-US" altLang="ja-JP" dirty="0" err="1" smtClean="0"/>
              <a:t>hadronic</a:t>
            </a:r>
            <a:r>
              <a:rPr lang="ja-JP" altLang="en-US" dirty="0" smtClean="0"/>
              <a:t> </a:t>
            </a:r>
            <a:r>
              <a:rPr lang="en-US" altLang="ja-JP" dirty="0" smtClean="0"/>
              <a:t>top in </a:t>
            </a:r>
            <a:r>
              <a:rPr lang="en-US" altLang="ja-JP" dirty="0"/>
              <a:t>4jet this </a:t>
            </a:r>
            <a:r>
              <a:rPr lang="en-US" altLang="ja-JP" dirty="0" smtClean="0"/>
              <a:t>time.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These are 2D histograms of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rec</a:t>
            </a:r>
            <a:r>
              <a:rPr lang="en-US" altLang="ja-JP" dirty="0" smtClean="0"/>
              <a:t> − P</a:t>
            </a:r>
            <a:r>
              <a:rPr lang="en-US" altLang="ja-JP" baseline="-25000" dirty="0" smtClean="0"/>
              <a:t>MC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</a:t>
            </a:r>
            <a:r>
              <a:rPr lang="en-US" altLang="ja-JP" dirty="0"/>
              <a:t>P</a:t>
            </a:r>
            <a:r>
              <a:rPr lang="en-US" altLang="ja-JP" baseline="-25000" dirty="0"/>
              <a:t>MC</a:t>
            </a:r>
            <a:r>
              <a:rPr lang="en-US" altLang="ja-JP" dirty="0" smtClean="0"/>
              <a:t> in X direction and Z direction</a:t>
            </a:r>
            <a:r>
              <a:rPr lang="en-US" altLang="ja-JP" dirty="0"/>
              <a:t>(</a:t>
            </a:r>
            <a:r>
              <a:rPr lang="en-US" altLang="ja-JP" dirty="0" err="1"/>
              <a:t>P</a:t>
            </a:r>
            <a:r>
              <a:rPr lang="en-US" altLang="ja-JP" baseline="-25000" dirty="0" err="1"/>
              <a:t>rec</a:t>
            </a:r>
            <a:r>
              <a:rPr lang="en-US" altLang="ja-JP" dirty="0" smtClean="0"/>
              <a:t>: </a:t>
            </a:r>
            <a:r>
              <a:rPr lang="en-US" altLang="ja-JP" dirty="0"/>
              <a:t>reconstructed</a:t>
            </a:r>
            <a:r>
              <a:rPr lang="en-US" altLang="ja-JP" dirty="0" smtClean="0"/>
              <a:t> </a:t>
            </a:r>
            <a:r>
              <a:rPr lang="en-US" altLang="ja-JP" dirty="0" err="1"/>
              <a:t>momentumP</a:t>
            </a:r>
            <a:r>
              <a:rPr lang="en-US" altLang="ja-JP" baseline="-25000" dirty="0" err="1"/>
              <a:t>MC</a:t>
            </a:r>
            <a:r>
              <a:rPr lang="en-US" altLang="ja-JP" dirty="0" smtClean="0"/>
              <a:t>: MC momentum).</a:t>
            </a:r>
          </a:p>
        </p:txBody>
      </p:sp>
      <p:pic>
        <p:nvPicPr>
          <p:cNvPr id="20" name="図 19" descr="スクリーンショット 2016-09-13 14.39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387" y="1371600"/>
            <a:ext cx="4498813" cy="1788485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311784" y="4630420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/>
              <a:t>P</a:t>
            </a:r>
            <a:r>
              <a:rPr lang="en-US" altLang="ja-JP" sz="1200" baseline="-25000" dirty="0" err="1"/>
              <a:t>rec</a:t>
            </a:r>
            <a:r>
              <a:rPr kumimoji="1" lang="en-US" altLang="ja-JP" sz="1200" dirty="0" err="1" smtClean="0"/>
              <a:t>.x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–</a:t>
            </a:r>
            <a:r>
              <a:rPr kumimoji="1" lang="ja-JP" altLang="en-US" sz="1200" dirty="0" smtClean="0"/>
              <a:t> </a:t>
            </a:r>
            <a:r>
              <a:rPr lang="en-US" altLang="ja-JP" sz="1200" dirty="0" err="1"/>
              <a:t>P</a:t>
            </a:r>
            <a:r>
              <a:rPr lang="en-US" altLang="ja-JP" sz="1200" baseline="-25000" dirty="0" err="1"/>
              <a:t>MC</a:t>
            </a:r>
            <a:r>
              <a:rPr kumimoji="1" lang="en-US" altLang="ja-JP" sz="1200" dirty="0" err="1" smtClean="0"/>
              <a:t>.x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13434" y="6337169"/>
            <a:ext cx="531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P</a:t>
            </a:r>
            <a:r>
              <a:rPr lang="en-US" altLang="ja-JP" sz="1200" baseline="-25000" dirty="0" err="1" smtClean="0"/>
              <a:t>MC</a:t>
            </a:r>
            <a:r>
              <a:rPr kumimoji="1" lang="en-US" altLang="ja-JP" sz="1200" dirty="0" err="1" smtClean="0"/>
              <a:t>.x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539" y="5654210"/>
            <a:ext cx="1221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 direction</a:t>
            </a:r>
            <a:endParaRPr kumimoji="1" lang="ja-JP" altLang="en-US" dirty="0"/>
          </a:p>
        </p:txBody>
      </p:sp>
      <p:pic>
        <p:nvPicPr>
          <p:cNvPr id="24" name="図 23" descr="Pr1z-Pg1z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280" y="4694251"/>
            <a:ext cx="2835517" cy="192035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722280" y="4630420"/>
            <a:ext cx="959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err="1"/>
              <a:t>P</a:t>
            </a:r>
            <a:r>
              <a:rPr lang="en-US" altLang="ja-JP" sz="1200" baseline="-25000" dirty="0" err="1"/>
              <a:t>rec</a:t>
            </a:r>
            <a:r>
              <a:rPr kumimoji="1" lang="en-US" altLang="ja-JP" sz="1200" dirty="0" err="1" smtClean="0"/>
              <a:t>.z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–</a:t>
            </a:r>
            <a:r>
              <a:rPr kumimoji="1" lang="ja-JP" altLang="en-US" sz="1200" dirty="0" smtClean="0"/>
              <a:t> </a:t>
            </a:r>
            <a:r>
              <a:rPr lang="en-US" altLang="ja-JP" sz="1200" dirty="0" err="1"/>
              <a:t>P</a:t>
            </a:r>
            <a:r>
              <a:rPr lang="en-US" altLang="ja-JP" sz="1200" baseline="-25000" dirty="0" err="1"/>
              <a:t>MC</a:t>
            </a:r>
            <a:r>
              <a:rPr kumimoji="1" lang="en-US" altLang="ja-JP" sz="1200" dirty="0" err="1" smtClean="0"/>
              <a:t>.z</a:t>
            </a:r>
            <a:endParaRPr kumimoji="1"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7126068" y="6337602"/>
            <a:ext cx="5163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err="1"/>
              <a:t>P</a:t>
            </a:r>
            <a:r>
              <a:rPr lang="en-US" altLang="ja-JP" sz="1200" baseline="-25000" dirty="0" err="1"/>
              <a:t>MC</a:t>
            </a:r>
            <a:r>
              <a:rPr kumimoji="1" lang="en-US" altLang="ja-JP" sz="1200" dirty="0" err="1" smtClean="0"/>
              <a:t>.z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33223" y="5654210"/>
            <a:ext cx="1182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Z direction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626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</a:t>
            </a:r>
            <a:r>
              <a:rPr kumimoji="1" lang="en-US" altLang="ja-JP" dirty="0" smtClean="0"/>
              <a:t>ail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99" y="1655242"/>
            <a:ext cx="7313613" cy="4056062"/>
          </a:xfrm>
        </p:spPr>
        <p:txBody>
          <a:bodyPr/>
          <a:lstStyle/>
          <a:p>
            <a:r>
              <a:rPr lang="en-US" altLang="ja-JP" dirty="0" smtClean="0"/>
              <a:t>The histogram is sliced by P</a:t>
            </a:r>
            <a:r>
              <a:rPr lang="en-US" altLang="ja-JP" baseline="-25000" dirty="0" smtClean="0"/>
              <a:t>MC</a:t>
            </a:r>
            <a:r>
              <a:rPr lang="en-US" altLang="en-US" dirty="0" smtClean="0"/>
              <a:t> every 48GeV.</a:t>
            </a:r>
            <a:r>
              <a:rPr lang="en-US" altLang="ja-JP" dirty="0" smtClean="0"/>
              <a:t> And following 1D histograms are made. </a:t>
            </a:r>
          </a:p>
          <a:p>
            <a:r>
              <a:rPr lang="en-US" altLang="en-US" dirty="0" smtClean="0"/>
              <a:t>The tail (</a:t>
            </a:r>
            <a:r>
              <a:rPr lang="en-US" altLang="ja-JP" dirty="0" err="1"/>
              <a:t>P</a:t>
            </a:r>
            <a:r>
              <a:rPr lang="en-US" altLang="ja-JP" baseline="-25000" dirty="0" err="1"/>
              <a:t>rec</a:t>
            </a:r>
            <a:r>
              <a:rPr lang="en-US" altLang="en-US" dirty="0" smtClean="0"/>
              <a:t> – P</a:t>
            </a:r>
            <a:r>
              <a:rPr lang="en-US" altLang="ja-JP" baseline="-25000" dirty="0" smtClean="0"/>
              <a:t>MC</a:t>
            </a:r>
            <a:r>
              <a:rPr lang="en-US" altLang="en-US" dirty="0" smtClean="0"/>
              <a:t> </a:t>
            </a:r>
            <a:r>
              <a:rPr lang="en-US" altLang="ja-JP" dirty="0" smtClean="0"/>
              <a:t>≒ ±50GeV) is shown</a:t>
            </a:r>
            <a:r>
              <a:rPr lang="en-US" altLang="ja-JP" dirty="0" smtClean="0"/>
              <a:t>.</a:t>
            </a:r>
            <a:endParaRPr lang="en-US" altLang="ja-JP" dirty="0" smtClean="0"/>
          </a:p>
          <a:p>
            <a:r>
              <a:rPr lang="en-US" altLang="ja-JP" dirty="0" smtClean="0"/>
              <a:t>It is similar in the Z direction.</a:t>
            </a:r>
            <a:endParaRPr lang="ja-JP" altLang="en-US" dirty="0"/>
          </a:p>
        </p:txBody>
      </p:sp>
      <p:pic>
        <p:nvPicPr>
          <p:cNvPr id="4" name="図 3" descr="Pr1x-Pg1x.204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04" y="4247814"/>
            <a:ext cx="2866611" cy="1941408"/>
          </a:xfrm>
          <a:prstGeom prst="rect">
            <a:avLst/>
          </a:prstGeom>
        </p:spPr>
      </p:pic>
      <p:pic>
        <p:nvPicPr>
          <p:cNvPr id="5" name="図 4" descr="Pr1x-Pg1x.608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778" y="4317875"/>
            <a:ext cx="2763161" cy="187134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27775" y="3944143"/>
            <a:ext cx="1736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MC.</a:t>
            </a:r>
            <a:r>
              <a:rPr kumimoji="1" lang="en-US" altLang="ja-JP" dirty="0" err="1" smtClean="0"/>
              <a:t>x</a:t>
            </a:r>
            <a:r>
              <a:rPr kumimoji="1" lang="en-US" altLang="ja-JP" dirty="0" smtClean="0"/>
              <a:t> = -</a:t>
            </a:r>
            <a:r>
              <a:rPr kumimoji="1" lang="ja-JP" altLang="ja-JP" dirty="0" smtClean="0"/>
              <a:t>2</a:t>
            </a:r>
            <a:r>
              <a:rPr kumimoji="1" lang="en-US" altLang="ja-JP" dirty="0" smtClean="0"/>
              <a:t>4 ~ -72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543415" y="3988930"/>
            <a:ext cx="1640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MC.</a:t>
            </a:r>
            <a:r>
              <a:rPr lang="en-US" altLang="ja-JP" dirty="0" err="1" smtClean="0"/>
              <a:t>x</a:t>
            </a:r>
            <a:r>
              <a:rPr lang="en-US" altLang="ja-JP" dirty="0" smtClean="0"/>
              <a:t> </a:t>
            </a:r>
            <a:r>
              <a:rPr lang="en-US" altLang="ja-JP" dirty="0"/>
              <a:t>= </a:t>
            </a:r>
            <a:r>
              <a:rPr lang="en-US" altLang="ja-JP" dirty="0" smtClean="0"/>
              <a:t>24 ~ 72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75006" y="4949290"/>
            <a:ext cx="31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3217546" y="5900607"/>
            <a:ext cx="788856" cy="192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384193" y="5902157"/>
            <a:ext cx="788856" cy="192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94907" y="5942309"/>
            <a:ext cx="420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ΔP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60893" y="5923774"/>
            <a:ext cx="420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ΔP</a:t>
            </a:r>
            <a:endParaRPr kumimoji="1" lang="ja-JP" altLang="en-US" sz="1200" dirty="0"/>
          </a:p>
        </p:txBody>
      </p:sp>
      <p:pic>
        <p:nvPicPr>
          <p:cNvPr id="14" name="図 13" descr="Pr1x-Pg1x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974" y="1655242"/>
            <a:ext cx="2305026" cy="1561076"/>
          </a:xfrm>
          <a:prstGeom prst="rect">
            <a:avLst/>
          </a:prstGeom>
        </p:spPr>
      </p:pic>
      <p:cxnSp>
        <p:nvCxnSpPr>
          <p:cNvPr id="18" name="直線コネクタ 17"/>
          <p:cNvCxnSpPr/>
          <p:nvPr/>
        </p:nvCxnSpPr>
        <p:spPr>
          <a:xfrm>
            <a:off x="7331156" y="1655242"/>
            <a:ext cx="0" cy="1561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7747801" y="1655242"/>
            <a:ext cx="0" cy="1561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8228513" y="1655242"/>
            <a:ext cx="0" cy="1561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8607066" y="1655242"/>
            <a:ext cx="0" cy="1561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785292" y="6394000"/>
            <a:ext cx="156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ΔP.x</a:t>
            </a:r>
            <a:r>
              <a:rPr kumimoji="1" lang="en-US" altLang="ja-JP" dirty="0" smtClean="0"/>
              <a:t> &gt; 50GeV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5120794" y="6394000"/>
            <a:ext cx="1676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err="1" smtClean="0"/>
              <a:t>ΔP.x</a:t>
            </a:r>
            <a:r>
              <a:rPr kumimoji="1" lang="en-US" altLang="ja-JP" dirty="0" smtClean="0"/>
              <a:t> &lt; −50GeV</a:t>
            </a:r>
            <a:endParaRPr kumimoji="1" lang="ja-JP" altLang="en-US" dirty="0"/>
          </a:p>
        </p:txBody>
      </p:sp>
      <p:cxnSp>
        <p:nvCxnSpPr>
          <p:cNvPr id="26" name="直線コネクタ 25"/>
          <p:cNvCxnSpPr>
            <a:stCxn id="9" idx="4"/>
          </p:cNvCxnSpPr>
          <p:nvPr/>
        </p:nvCxnSpPr>
        <p:spPr>
          <a:xfrm>
            <a:off x="3611974" y="6093045"/>
            <a:ext cx="77932" cy="3272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5673099" y="6103221"/>
            <a:ext cx="161450" cy="3272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025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07522"/>
            <a:ext cx="7313613" cy="868362"/>
          </a:xfrm>
        </p:spPr>
        <p:txBody>
          <a:bodyPr/>
          <a:lstStyle/>
          <a:p>
            <a:r>
              <a:rPr lang="en-US" altLang="ja-JP" dirty="0" err="1" smtClean="0"/>
              <a:t>Hadronic</a:t>
            </a:r>
            <a:r>
              <a:rPr lang="en-US" altLang="ja-JP" dirty="0" smtClean="0"/>
              <a:t> </a:t>
            </a:r>
            <a:r>
              <a:rPr lang="en-US" altLang="ja-JP" dirty="0"/>
              <a:t>b ⇄ 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b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0290" y="1251373"/>
            <a:ext cx="8833710" cy="4056062"/>
          </a:xfrm>
        </p:spPr>
        <p:txBody>
          <a:bodyPr/>
          <a:lstStyle/>
          <a:p>
            <a:r>
              <a:rPr lang="en-US" altLang="ja-JP" dirty="0" smtClean="0"/>
              <a:t>This</a:t>
            </a:r>
            <a:r>
              <a:rPr lang="ja-JP" altLang="en-US" dirty="0" smtClean="0"/>
              <a:t> </a:t>
            </a:r>
            <a:r>
              <a:rPr lang="en-US" altLang="ja-JP" dirty="0" smtClean="0"/>
              <a:t>graph</a:t>
            </a:r>
            <a:r>
              <a:rPr lang="ja-JP" altLang="en-US" dirty="0" smtClean="0"/>
              <a:t> </a:t>
            </a:r>
            <a:r>
              <a:rPr lang="en-US" altLang="ja-JP" dirty="0" smtClean="0"/>
              <a:t>shows</a:t>
            </a:r>
            <a:r>
              <a:rPr lang="ja-JP" altLang="en-US" dirty="0" smtClean="0"/>
              <a:t> </a:t>
            </a:r>
            <a:r>
              <a:rPr lang="en-US" altLang="ja-JP" dirty="0" smtClean="0"/>
              <a:t>jets of miss reconstruction </a:t>
            </a:r>
            <a:r>
              <a:rPr lang="en-US" altLang="ja-JP" dirty="0" smtClean="0"/>
              <a:t>event</a:t>
            </a:r>
            <a:r>
              <a:rPr lang="en-US" altLang="ja-JP" dirty="0" smtClean="0"/>
              <a:t> (|ΔP|&lt;50GeV)</a:t>
            </a:r>
            <a:r>
              <a:rPr lang="en-US" altLang="ja-JP" dirty="0" smtClean="0"/>
              <a:t>.</a:t>
            </a:r>
            <a:endParaRPr lang="en-US" altLang="ja-JP" dirty="0" smtClean="0"/>
          </a:p>
          <a:p>
            <a:r>
              <a:rPr lang="en-US" altLang="ja-JP" dirty="0" err="1" smtClean="0"/>
              <a:t>Hadronic</a:t>
            </a:r>
            <a:r>
              <a:rPr lang="en-US" altLang="ja-JP" dirty="0" smtClean="0"/>
              <a:t> b is mistaken for 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b.</a:t>
            </a:r>
          </a:p>
          <a:p>
            <a:r>
              <a:rPr lang="en-US" altLang="en-US" dirty="0" smtClean="0"/>
              <a:t>There is the reverse </a:t>
            </a:r>
            <a:r>
              <a:rPr lang="en-US" altLang="en-US" dirty="0" err="1" smtClean="0"/>
              <a:t>patern</a:t>
            </a:r>
            <a:r>
              <a:rPr lang="en-US" altLang="en-US" dirty="0" smtClean="0"/>
              <a:t>.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 descr="スクリーンショット 2016-11-01 14.45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27" y="2276215"/>
            <a:ext cx="3586186" cy="4581785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 rot="2496056">
            <a:off x="6239625" y="3392036"/>
            <a:ext cx="608875" cy="13568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69072" y="3361011"/>
            <a:ext cx="21315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dirty="0"/>
              <a:t>Red:     </a:t>
            </a:r>
            <a:r>
              <a:rPr kumimoji="1" lang="en-US" altLang="ja-JP" dirty="0" err="1"/>
              <a:t>Hadronic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Blue:     </a:t>
            </a:r>
            <a:r>
              <a:rPr kumimoji="1" lang="en-US" altLang="ja-JP" dirty="0" err="1"/>
              <a:t>Leptonic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Black:    Jet from W</a:t>
            </a:r>
          </a:p>
          <a:p>
            <a:pPr algn="dist"/>
            <a:r>
              <a:rPr kumimoji="1" lang="en-US" altLang="ja-JP" dirty="0"/>
              <a:t>Purple:  Lepton</a:t>
            </a:r>
          </a:p>
          <a:p>
            <a:pPr algn="dist"/>
            <a:r>
              <a:rPr kumimoji="1" lang="en-US" altLang="ja-JP" dirty="0"/>
              <a:t>Yellow:  </a:t>
            </a:r>
            <a:r>
              <a:rPr kumimoji="1" lang="en-US" altLang="ja-JP" dirty="0" smtClean="0"/>
              <a:t>Neutrino</a:t>
            </a:r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69072" y="4965485"/>
            <a:ext cx="2694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Solid line:     MC</a:t>
            </a:r>
          </a:p>
          <a:p>
            <a:r>
              <a:rPr kumimoji="1" lang="en-US" altLang="ja-JP" dirty="0" smtClean="0"/>
              <a:t>Dashed line: Reconstructed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 rot="20605314">
            <a:off x="5436340" y="2317818"/>
            <a:ext cx="608875" cy="2177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724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07522"/>
            <a:ext cx="7313613" cy="868362"/>
          </a:xfrm>
        </p:spPr>
        <p:txBody>
          <a:bodyPr/>
          <a:lstStyle/>
          <a:p>
            <a:r>
              <a:rPr lang="en-US" altLang="ja-JP" dirty="0"/>
              <a:t>Miss recognition of </a:t>
            </a:r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300262"/>
            <a:ext cx="7313613" cy="4056062"/>
          </a:xfrm>
        </p:spPr>
        <p:txBody>
          <a:bodyPr/>
          <a:lstStyle/>
          <a:p>
            <a:r>
              <a:rPr lang="ja-JP" altLang="ja-JP" dirty="0" smtClean="0"/>
              <a:t>T</a:t>
            </a:r>
            <a:r>
              <a:rPr lang="en-US" altLang="ja-JP" dirty="0" smtClean="0"/>
              <a:t>he</a:t>
            </a:r>
            <a:r>
              <a:rPr lang="ja-JP" altLang="en-US" dirty="0" smtClean="0"/>
              <a:t> </a:t>
            </a:r>
            <a:r>
              <a:rPr lang="en-US" altLang="ja-JP" dirty="0" smtClean="0"/>
              <a:t>jet</a:t>
            </a:r>
            <a:r>
              <a:rPr lang="ja-JP" altLang="en-US" dirty="0" smtClean="0"/>
              <a:t> </a:t>
            </a:r>
            <a:r>
              <a:rPr lang="en-US" altLang="ja-JP" dirty="0" smtClean="0"/>
              <a:t>which</a:t>
            </a:r>
            <a:r>
              <a:rPr lang="ja-JP" altLang="en-US" dirty="0" smtClean="0"/>
              <a:t> </a:t>
            </a:r>
            <a:r>
              <a:rPr lang="en-US" altLang="ja-JP" dirty="0" smtClean="0"/>
              <a:t>is</a:t>
            </a:r>
            <a:r>
              <a:rPr lang="ja-JP" altLang="en-US" dirty="0" smtClean="0"/>
              <a:t> </a:t>
            </a:r>
            <a:r>
              <a:rPr lang="en-US" altLang="ja-JP" dirty="0" smtClean="0"/>
              <a:t>not</a:t>
            </a:r>
            <a:r>
              <a:rPr lang="ja-JP" altLang="en-US" dirty="0" smtClean="0"/>
              <a:t> </a:t>
            </a:r>
            <a:r>
              <a:rPr lang="en-US" altLang="ja-JP" dirty="0" smtClean="0"/>
              <a:t>b</a:t>
            </a:r>
            <a:r>
              <a:rPr lang="ja-JP" altLang="en-US" dirty="0" smtClean="0"/>
              <a:t> </a:t>
            </a:r>
            <a:r>
              <a:rPr lang="en-US" altLang="ja-JP" dirty="0" smtClean="0"/>
              <a:t>is</a:t>
            </a:r>
            <a:r>
              <a:rPr lang="ja-JP" altLang="en-US" dirty="0" smtClean="0"/>
              <a:t> </a:t>
            </a:r>
            <a:r>
              <a:rPr lang="en-US" altLang="ja-JP" dirty="0" smtClean="0"/>
              <a:t>recognized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/>
              <a:t>be</a:t>
            </a:r>
            <a:r>
              <a:rPr lang="ja-JP" altLang="en-US" dirty="0" smtClean="0"/>
              <a:t> </a:t>
            </a:r>
            <a:r>
              <a:rPr lang="en-US" altLang="ja-JP" dirty="0" smtClean="0"/>
              <a:t>b</a:t>
            </a:r>
            <a:r>
              <a:rPr lang="en-US" altLang="en-US" dirty="0" smtClean="0"/>
              <a:t>.</a:t>
            </a:r>
            <a:endParaRPr kumimoji="1" lang="ja-JP" altLang="en-US" dirty="0"/>
          </a:p>
        </p:txBody>
      </p:sp>
      <p:pic>
        <p:nvPicPr>
          <p:cNvPr id="4" name="図 3" descr="スクリーンショット 2016-11-01 15.20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28" y="2004238"/>
            <a:ext cx="3935504" cy="3272339"/>
          </a:xfrm>
          <a:prstGeom prst="rect">
            <a:avLst/>
          </a:prstGeom>
        </p:spPr>
      </p:pic>
      <p:pic>
        <p:nvPicPr>
          <p:cNvPr id="5" name="図 4" descr="スクリーンショット 2016-11-01 15.25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032" y="2004238"/>
            <a:ext cx="3263198" cy="3272339"/>
          </a:xfrm>
          <a:prstGeom prst="rect">
            <a:avLst/>
          </a:prstGeom>
        </p:spPr>
      </p:pic>
      <p:sp>
        <p:nvSpPr>
          <p:cNvPr id="7" name="円/楕円 6"/>
          <p:cNvSpPr/>
          <p:nvPr/>
        </p:nvSpPr>
        <p:spPr>
          <a:xfrm rot="19195580">
            <a:off x="2701021" y="3451116"/>
            <a:ext cx="406344" cy="10605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 rot="19536779">
            <a:off x="5669315" y="2813663"/>
            <a:ext cx="340699" cy="7130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 rot="2865268">
            <a:off x="1706408" y="3307363"/>
            <a:ext cx="461790" cy="12433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 rot="3554911">
            <a:off x="5062656" y="3177755"/>
            <a:ext cx="372749" cy="11527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914400" y="5350427"/>
            <a:ext cx="23213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en-US" altLang="ja-JP" dirty="0"/>
              <a:t>Red:     </a:t>
            </a:r>
            <a:r>
              <a:rPr kumimoji="1" lang="en-US" altLang="ja-JP" dirty="0" err="1"/>
              <a:t>Hadronic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Blue:     </a:t>
            </a:r>
            <a:r>
              <a:rPr kumimoji="1" lang="en-US" altLang="ja-JP" dirty="0" err="1"/>
              <a:t>Leptonic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Black:    Jet from W</a:t>
            </a:r>
          </a:p>
          <a:p>
            <a:pPr algn="dist"/>
            <a:r>
              <a:rPr kumimoji="1" lang="en-US" altLang="ja-JP" dirty="0"/>
              <a:t>Purple:  Lepton</a:t>
            </a:r>
          </a:p>
          <a:p>
            <a:pPr algn="dist"/>
            <a:r>
              <a:rPr kumimoji="1" lang="en-US" altLang="ja-JP" dirty="0"/>
              <a:t>Yellow:  Neutrino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555032" y="55063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ja-JP" dirty="0"/>
              <a:t>Solid line:    </a:t>
            </a:r>
            <a:r>
              <a:rPr kumimoji="1" lang="en-US" altLang="ja-JP" dirty="0" smtClean="0"/>
              <a:t> MC</a:t>
            </a:r>
            <a:endParaRPr kumimoji="1" lang="en-US" altLang="ja-JP" dirty="0"/>
          </a:p>
          <a:p>
            <a:r>
              <a:rPr kumimoji="1" lang="en-US" altLang="ja-JP" dirty="0"/>
              <a:t>Dashed </a:t>
            </a:r>
            <a:r>
              <a:rPr kumimoji="1" lang="en-US" altLang="ja-JP" dirty="0" smtClean="0"/>
              <a:t>line: </a:t>
            </a:r>
            <a:r>
              <a:rPr kumimoji="1" lang="en-US" altLang="ja-JP" dirty="0"/>
              <a:t>Reconstructed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6515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46682"/>
            <a:ext cx="7313613" cy="868362"/>
          </a:xfrm>
        </p:spPr>
        <p:txBody>
          <a:bodyPr/>
          <a:lstStyle/>
          <a:p>
            <a:r>
              <a:rPr lang="en-US" altLang="ja-JP" dirty="0"/>
              <a:t>2jet → </a:t>
            </a:r>
            <a:r>
              <a:rPr lang="en-US" altLang="ja-JP" dirty="0" smtClean="0"/>
              <a:t>1jet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404632"/>
            <a:ext cx="7313613" cy="4056062"/>
          </a:xfrm>
        </p:spPr>
        <p:txBody>
          <a:bodyPr/>
          <a:lstStyle/>
          <a:p>
            <a:r>
              <a:rPr lang="ja-JP" altLang="en-US" dirty="0" smtClean="0"/>
              <a:t>2 </a:t>
            </a:r>
            <a:r>
              <a:rPr lang="en-US" altLang="ja-JP" dirty="0" smtClean="0"/>
              <a:t>jets</a:t>
            </a:r>
            <a:r>
              <a:rPr lang="ja-JP" altLang="en-US" dirty="0" smtClean="0"/>
              <a:t> </a:t>
            </a:r>
            <a:r>
              <a:rPr lang="en-US" altLang="ja-JP" dirty="0" smtClean="0"/>
              <a:t>are</a:t>
            </a:r>
            <a:r>
              <a:rPr lang="ja-JP" altLang="en-US" dirty="0" smtClean="0"/>
              <a:t> </a:t>
            </a:r>
            <a:r>
              <a:rPr lang="en-US" altLang="ja-JP" dirty="0" smtClean="0"/>
              <a:t>recognized to be 1 jet.</a:t>
            </a:r>
          </a:p>
          <a:p>
            <a:r>
              <a:rPr lang="en-US" altLang="ja-JP" dirty="0" smtClean="0"/>
              <a:t>In this case, the small jet is reconstructed.</a:t>
            </a:r>
          </a:p>
        </p:txBody>
      </p:sp>
      <p:pic>
        <p:nvPicPr>
          <p:cNvPr id="4" name="図 3" descr="スクリーンショット 2016-11-01 15.27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785" y="2574467"/>
            <a:ext cx="2789656" cy="4161767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 rot="20010125">
            <a:off x="2690639" y="3951726"/>
            <a:ext cx="539456" cy="24760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825879" y="4419981"/>
            <a:ext cx="3329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/>
              <a:t>Solid line:     MC</a:t>
            </a:r>
          </a:p>
          <a:p>
            <a:r>
              <a:rPr kumimoji="1" lang="en-US" altLang="ja-JP" dirty="0"/>
              <a:t>Dashed line: Reconstructed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825879" y="2701834"/>
            <a:ext cx="2358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en-US" altLang="ja-JP" dirty="0"/>
              <a:t>Red:     </a:t>
            </a:r>
            <a:r>
              <a:rPr kumimoji="1" lang="en-US" altLang="ja-JP" dirty="0" err="1"/>
              <a:t>Hadronic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Blue:     </a:t>
            </a:r>
            <a:r>
              <a:rPr kumimoji="1" lang="en-US" altLang="ja-JP" dirty="0" err="1"/>
              <a:t>Leptonic</a:t>
            </a:r>
            <a:r>
              <a:rPr kumimoji="1" lang="en-US" altLang="ja-JP" dirty="0"/>
              <a:t> b</a:t>
            </a:r>
          </a:p>
          <a:p>
            <a:pPr algn="dist"/>
            <a:r>
              <a:rPr kumimoji="1" lang="en-US" altLang="ja-JP" dirty="0"/>
              <a:t>Black:    Jet from W</a:t>
            </a:r>
          </a:p>
          <a:p>
            <a:pPr algn="dist"/>
            <a:r>
              <a:rPr kumimoji="1" lang="en-US" altLang="ja-JP" dirty="0"/>
              <a:t>Purple:  Lepton</a:t>
            </a:r>
          </a:p>
          <a:p>
            <a:pPr algn="dist"/>
            <a:r>
              <a:rPr kumimoji="1" lang="en-US" altLang="ja-JP" dirty="0"/>
              <a:t>Yellow:  Neutrino</a:t>
            </a:r>
          </a:p>
        </p:txBody>
      </p:sp>
    </p:spTree>
    <p:extLst>
      <p:ext uri="{BB962C8B-B14F-4D97-AF65-F5344CB8AC3E}">
        <p14:creationId xmlns:p14="http://schemas.microsoft.com/office/powerpoint/2010/main" val="381344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42312"/>
            <a:ext cx="7313613" cy="868362"/>
          </a:xfrm>
        </p:spPr>
        <p:txBody>
          <a:bodyPr/>
          <a:lstStyle/>
          <a:p>
            <a:r>
              <a:rPr lang="en-US" altLang="ja-JP" dirty="0"/>
              <a:t>1jet</a:t>
            </a:r>
            <a:r>
              <a:rPr lang="en-US" altLang="en-US" dirty="0"/>
              <a:t> </a:t>
            </a:r>
            <a:r>
              <a:rPr lang="en-US" altLang="ja-JP" dirty="0"/>
              <a:t>→ </a:t>
            </a:r>
            <a:r>
              <a:rPr lang="en-US" altLang="ja-JP" dirty="0" smtClean="0"/>
              <a:t>2jet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265472"/>
            <a:ext cx="7313613" cy="4056062"/>
          </a:xfrm>
        </p:spPr>
        <p:txBody>
          <a:bodyPr/>
          <a:lstStyle/>
          <a:p>
            <a:r>
              <a:rPr lang="ja-JP" altLang="en-US" dirty="0" smtClean="0"/>
              <a:t>1 </a:t>
            </a:r>
            <a:r>
              <a:rPr lang="en-US" altLang="ja-JP" dirty="0" smtClean="0"/>
              <a:t>jet</a:t>
            </a:r>
            <a:r>
              <a:rPr lang="ja-JP" altLang="en-US" dirty="0" smtClean="0"/>
              <a:t> </a:t>
            </a:r>
            <a:r>
              <a:rPr lang="ja-JP" altLang="ja-JP" dirty="0" smtClean="0"/>
              <a:t>i</a:t>
            </a:r>
            <a:r>
              <a:rPr lang="en-US" altLang="ja-JP" dirty="0" smtClean="0"/>
              <a:t>s</a:t>
            </a:r>
            <a:r>
              <a:rPr lang="ja-JP" altLang="en-US" dirty="0" smtClean="0"/>
              <a:t> </a:t>
            </a:r>
            <a:r>
              <a:rPr lang="en-US" altLang="ja-JP" dirty="0"/>
              <a:t>recognized to be </a:t>
            </a:r>
            <a:r>
              <a:rPr lang="ja-JP" altLang="ja-JP" dirty="0"/>
              <a:t>2</a:t>
            </a:r>
            <a:r>
              <a:rPr lang="en-US" altLang="ja-JP" dirty="0" smtClean="0"/>
              <a:t> jets.</a:t>
            </a:r>
            <a:endParaRPr lang="en-US" altLang="ja-JP" dirty="0"/>
          </a:p>
          <a:p>
            <a:r>
              <a:rPr kumimoji="1" lang="en-US" altLang="ja-JP" dirty="0" smtClean="0"/>
              <a:t>The jet which is not used for reconstruction exists because it is too small. </a:t>
            </a:r>
          </a:p>
        </p:txBody>
      </p:sp>
      <p:pic>
        <p:nvPicPr>
          <p:cNvPr id="4" name="図 3" descr="スクリーンショット 2016-11-01 15.48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771" y="2939917"/>
            <a:ext cx="4398242" cy="3722389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 rot="4478563">
            <a:off x="4968428" y="4174143"/>
            <a:ext cx="485542" cy="1444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914400" y="3563171"/>
            <a:ext cx="2129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en-US" altLang="ja-JP" dirty="0" smtClean="0"/>
              <a:t>Red:    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b</a:t>
            </a:r>
          </a:p>
          <a:p>
            <a:pPr algn="dist"/>
            <a:r>
              <a:rPr kumimoji="1" lang="en-US" altLang="ja-JP" dirty="0"/>
              <a:t>Blue:   </a:t>
            </a:r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Leptonic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b</a:t>
            </a:r>
          </a:p>
          <a:p>
            <a:pPr algn="dist"/>
            <a:r>
              <a:rPr kumimoji="1" lang="en-US" altLang="ja-JP" dirty="0"/>
              <a:t>Black:   </a:t>
            </a:r>
            <a:r>
              <a:rPr kumimoji="1" lang="en-US" altLang="ja-JP" dirty="0" smtClean="0"/>
              <a:t> Jet </a:t>
            </a:r>
            <a:r>
              <a:rPr kumimoji="1" lang="en-US" altLang="ja-JP" dirty="0"/>
              <a:t>from W</a:t>
            </a:r>
          </a:p>
          <a:p>
            <a:pPr algn="dist"/>
            <a:r>
              <a:rPr kumimoji="1" lang="en-US" altLang="ja-JP" dirty="0"/>
              <a:t>Purple</a:t>
            </a:r>
            <a:r>
              <a:rPr kumimoji="1" lang="en-US" altLang="ja-JP" dirty="0" smtClean="0"/>
              <a:t>:  Lepton</a:t>
            </a:r>
            <a:endParaRPr kumimoji="1" lang="en-US" altLang="ja-JP" dirty="0"/>
          </a:p>
          <a:p>
            <a:pPr algn="dist"/>
            <a:r>
              <a:rPr kumimoji="1" lang="en-US" altLang="ja-JP" dirty="0"/>
              <a:t>Yellow</a:t>
            </a:r>
            <a:r>
              <a:rPr kumimoji="1" lang="en-US" altLang="ja-JP" dirty="0" smtClean="0"/>
              <a:t>:  </a:t>
            </a:r>
            <a:r>
              <a:rPr kumimoji="1" lang="en-US" altLang="ja-JP" dirty="0"/>
              <a:t>N</a:t>
            </a:r>
            <a:r>
              <a:rPr kumimoji="1" lang="en-US" altLang="ja-JP" dirty="0" smtClean="0"/>
              <a:t>eutrino</a:t>
            </a:r>
            <a:endParaRPr kumimoji="1"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914400" y="5321534"/>
            <a:ext cx="2738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/>
              <a:t>Solid line:     MC</a:t>
            </a:r>
          </a:p>
          <a:p>
            <a:r>
              <a:rPr kumimoji="1" lang="en-US" altLang="ja-JP" dirty="0"/>
              <a:t>Dashed line: Reconstructed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348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インク瓶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インク瓶.thmx</Template>
  <TotalTime>7908</TotalTime>
  <Words>547</Words>
  <Application>Microsoft Macintosh PowerPoint</Application>
  <PresentationFormat>画面に合わせる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インク瓶</vt:lpstr>
      <vt:lpstr>Study in top pair creation threshold range</vt:lpstr>
      <vt:lpstr>Introduction</vt:lpstr>
      <vt:lpstr>Reconstruct jets</vt:lpstr>
      <vt:lpstr>Momentum</vt:lpstr>
      <vt:lpstr>Tail</vt:lpstr>
      <vt:lpstr>Hadronic b ⇄ Leptonic b</vt:lpstr>
      <vt:lpstr>Miss recognition of b</vt:lpstr>
      <vt:lpstr>2jet → 1jet</vt:lpstr>
      <vt:lpstr>1jet → 2jet</vt:lpstr>
      <vt:lpstr>Number of miss event</vt:lpstr>
      <vt:lpstr>Summary &amp; Plan</vt:lpstr>
    </vt:vector>
  </TitlesOfParts>
  <Company>東北大学大学院理学研究科物理学専攻素粒子実験室(加速器)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小澤 清明</dc:creator>
  <cp:lastModifiedBy>小澤 清明</cp:lastModifiedBy>
  <cp:revision>99</cp:revision>
  <dcterms:created xsi:type="dcterms:W3CDTF">2016-10-13T06:38:32Z</dcterms:created>
  <dcterms:modified xsi:type="dcterms:W3CDTF">2016-11-18T04:30:21Z</dcterms:modified>
</cp:coreProperties>
</file>