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3" r:id="rId2"/>
    <p:sldId id="274" r:id="rId3"/>
    <p:sldId id="272" r:id="rId4"/>
    <p:sldId id="258" r:id="rId5"/>
    <p:sldId id="259" r:id="rId6"/>
    <p:sldId id="260" r:id="rId7"/>
    <p:sldId id="273" r:id="rId8"/>
    <p:sldId id="266" r:id="rId9"/>
    <p:sldId id="262" r:id="rId10"/>
    <p:sldId id="271" r:id="rId11"/>
    <p:sldId id="257" r:id="rId12"/>
    <p:sldId id="261" r:id="rId13"/>
    <p:sldId id="265" r:id="rId14"/>
    <p:sldId id="264" r:id="rId15"/>
    <p:sldId id="275" r:id="rId16"/>
    <p:sldId id="268" r:id="rId17"/>
    <p:sldId id="269" r:id="rId18"/>
    <p:sldId id="270" r:id="rId1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8E2AC"/>
    <a:srgbClr val="EA9F80"/>
    <a:srgbClr val="8FC1E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31" autoAdjust="0"/>
    <p:restoredTop sz="94660"/>
  </p:normalViewPr>
  <p:slideViewPr>
    <p:cSldViewPr snapToGrid="0">
      <p:cViewPr varScale="1">
        <p:scale>
          <a:sx n="69" d="100"/>
          <a:sy n="69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Rebecca\Documents\Postgraduate%20Oxford%20Physics%20Work\Analysis\Oct2017CalibrationConstAtt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Rebecca\Documents\Postgraduate%20Oxford%20Physics%20Work\Analysis\Oct2017CalibrationConstAtt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Rebecca\Documents\Postgraduate%20Oxford%20Physics%20Work\Analysis\Oct2017SubdividingResolution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Rebecca\Documents\Postgraduate%20Oxford%20Physics%20Work\Analysis\Oct2017SubdividingResolution.xlsx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Rebecca\Documents\Postgraduate%20Oxford%20Physics%20Work\Analysis\Oct2017SubdividingResolution.xlsx" TargetMode="External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160" b="1" i="0" u="none" strike="noStrike" kern="1200" cap="all" spc="12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/>
              <a:t>Deviation from Calibration Constant Prediction</a:t>
            </a:r>
          </a:p>
        </c:rich>
      </c:tx>
      <c:layout>
        <c:manualLayout>
          <c:xMode val="edge"/>
          <c:yMode val="edge"/>
          <c:x val="0.13643066491688538"/>
          <c:y val="3.2407407407407406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160" b="1" i="0" u="none" strike="noStrike" kern="1200" cap="all" spc="120" normalizeH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v>IPA</c:v>
          </c:tx>
          <c:spPr>
            <a:ln w="25400" cap="rnd">
              <a:noFill/>
              <a:round/>
            </a:ln>
            <a:effectLst/>
          </c:spPr>
          <c:marker>
            <c:symbol val="diamond"/>
            <c:size val="10"/>
            <c:spPr>
              <a:solidFill>
                <a:schemeClr val="accent1"/>
              </a:solidFill>
              <a:ln w="9525">
                <a:solidFill>
                  <a:schemeClr val="accent1"/>
                </a:solidFill>
                <a:round/>
              </a:ln>
              <a:effectLst/>
            </c:spPr>
          </c:marker>
          <c:errBars>
            <c:errDir val="y"/>
            <c:errBarType val="both"/>
            <c:errValType val="percentage"/>
            <c:noEndCap val="0"/>
            <c:val val="8"/>
            <c:spPr>
              <a:noFill/>
              <a:ln w="9525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xVal>
            <c:numRef>
              <c:f>Sheet1!$A$1:$A$5</c:f>
              <c:numCache>
                <c:formatCode>General</c:formatCode>
                <c:ptCount val="5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</c:numCache>
            </c:numRef>
          </c:xVal>
          <c:yVal>
            <c:numRef>
              <c:f>Sheet1!$K$1:$K$5</c:f>
              <c:numCache>
                <c:formatCode>General</c:formatCode>
                <c:ptCount val="5"/>
                <c:pt idx="0">
                  <c:v>0.37999999999999989</c:v>
                </c:pt>
                <c:pt idx="1">
                  <c:v>0.11492457782765142</c:v>
                </c:pt>
                <c:pt idx="2">
                  <c:v>2.2999999999999965E-2</c:v>
                </c:pt>
                <c:pt idx="3">
                  <c:v>7.2924577827651466E-3</c:v>
                </c:pt>
                <c:pt idx="4">
                  <c:v>0</c:v>
                </c:pt>
              </c:numCache>
            </c:numRef>
          </c:yVal>
          <c:smooth val="0"/>
        </c:ser>
        <c:ser>
          <c:idx val="1"/>
          <c:order val="1"/>
          <c:tx>
            <c:v>IPB</c:v>
          </c:tx>
          <c:spPr>
            <a:ln w="25400" cap="rnd">
              <a:noFill/>
              <a:round/>
            </a:ln>
            <a:effectLst/>
          </c:spPr>
          <c:marker>
            <c:symbol val="square"/>
            <c:size val="10"/>
            <c:spPr>
              <a:solidFill>
                <a:srgbClr val="FF0000"/>
              </a:solidFill>
              <a:ln w="9525">
                <a:solidFill>
                  <a:schemeClr val="accent2"/>
                </a:solidFill>
                <a:round/>
              </a:ln>
              <a:effectLst/>
            </c:spPr>
          </c:marker>
          <c:errBars>
            <c:errDir val="y"/>
            <c:errBarType val="both"/>
            <c:errValType val="percentage"/>
            <c:noEndCap val="0"/>
            <c:val val="8"/>
            <c:spPr>
              <a:noFill/>
              <a:ln w="9525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xVal>
            <c:numRef>
              <c:f>Sheet1!$A$1:$A$5</c:f>
              <c:numCache>
                <c:formatCode>General</c:formatCode>
                <c:ptCount val="5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</c:numCache>
            </c:numRef>
          </c:xVal>
          <c:yVal>
            <c:numRef>
              <c:f>Sheet1!$L$1:$L$5</c:f>
              <c:numCache>
                <c:formatCode>General</c:formatCode>
                <c:ptCount val="5"/>
                <c:pt idx="0">
                  <c:v>-0.16100000000000003</c:v>
                </c:pt>
                <c:pt idx="1">
                  <c:v>-3.8236532167438275E-2</c:v>
                </c:pt>
                <c:pt idx="2">
                  <c:v>-6.0999999999999943E-3</c:v>
                </c:pt>
                <c:pt idx="3">
                  <c:v>-2.7236532167438238E-3</c:v>
                </c:pt>
                <c:pt idx="4">
                  <c:v>0</c:v>
                </c:pt>
              </c:numCache>
            </c:numRef>
          </c:yVal>
          <c:smooth val="0"/>
        </c:ser>
        <c:ser>
          <c:idx val="2"/>
          <c:order val="2"/>
          <c:tx>
            <c:v>IPC</c:v>
          </c:tx>
          <c:spPr>
            <a:ln w="25400" cap="rnd">
              <a:noFill/>
              <a:round/>
            </a:ln>
            <a:effectLst/>
          </c:spPr>
          <c:marker>
            <c:symbol val="triangle"/>
            <c:size val="10"/>
            <c:spPr>
              <a:solidFill>
                <a:srgbClr val="92D050"/>
              </a:solidFill>
              <a:ln w="9525">
                <a:solidFill>
                  <a:schemeClr val="accent3"/>
                </a:solidFill>
                <a:round/>
              </a:ln>
              <a:effectLst/>
            </c:spPr>
          </c:marker>
          <c:errBars>
            <c:errDir val="y"/>
            <c:errBarType val="both"/>
            <c:errValType val="percentage"/>
            <c:noEndCap val="0"/>
            <c:val val="7"/>
            <c:spPr>
              <a:noFill/>
              <a:ln w="9525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xVal>
            <c:numRef>
              <c:f>Sheet1!$A$1:$A$5</c:f>
              <c:numCache>
                <c:formatCode>General</c:formatCode>
                <c:ptCount val="5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</c:numCache>
            </c:numRef>
          </c:xVal>
          <c:yVal>
            <c:numRef>
              <c:f>Sheet1!$M$1:$M$5</c:f>
              <c:numCache>
                <c:formatCode>General</c:formatCode>
                <c:ptCount val="5"/>
                <c:pt idx="0">
                  <c:v>-0.37800000000000011</c:v>
                </c:pt>
                <c:pt idx="1">
                  <c:v>3.3988311799199589E-2</c:v>
                </c:pt>
                <c:pt idx="2">
                  <c:v>5.2000000000000102E-3</c:v>
                </c:pt>
                <c:pt idx="3">
                  <c:v>2.3688311799199627E-3</c:v>
                </c:pt>
                <c:pt idx="4">
                  <c:v>0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49190440"/>
        <c:axId val="449180640"/>
      </c:scatterChart>
      <c:valAx>
        <c:axId val="449190440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800" b="0" i="0" u="none" strike="noStrike" kern="1200" cap="all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Attenuation (DB)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800" b="0" i="0" u="none" strike="noStrike" kern="1200" cap="all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49180640"/>
        <c:crosses val="autoZero"/>
        <c:crossBetween val="midCat"/>
      </c:valAx>
      <c:valAx>
        <c:axId val="44918064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800" b="0" i="0" u="none" strike="noStrike" kern="1200" cap="all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Difference from predicted value (ADC/ADC/um)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800" b="0" i="0" u="none" strike="noStrike" kern="1200" cap="all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dk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49190440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r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800"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160" b="1" i="0" u="none" strike="noStrike" kern="1200" cap="all" spc="12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/>
              <a:t>Percentage deviation of calibration constant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160" b="1" i="0" u="none" strike="noStrike" kern="1200" cap="all" spc="120" normalizeH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spPr>
            <a:ln w="25400" cap="rnd">
              <a:noFill/>
              <a:round/>
            </a:ln>
            <a:effectLst/>
          </c:spPr>
          <c:marker>
            <c:symbol val="diamond"/>
            <c:size val="10"/>
            <c:spPr>
              <a:solidFill>
                <a:schemeClr val="accent1"/>
              </a:solidFill>
              <a:ln w="9525">
                <a:solidFill>
                  <a:schemeClr val="accent1"/>
                </a:solidFill>
                <a:round/>
              </a:ln>
              <a:effectLst/>
            </c:spPr>
          </c:marker>
          <c:errBars>
            <c:errDir val="y"/>
            <c:errBarType val="both"/>
            <c:errValType val="percentage"/>
            <c:noEndCap val="0"/>
            <c:val val="8"/>
            <c:spPr>
              <a:noFill/>
              <a:ln w="9525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xVal>
            <c:numRef>
              <c:f>Sheet1!$A$1:$A$5</c:f>
              <c:numCache>
                <c:formatCode>General</c:formatCode>
                <c:ptCount val="5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</c:numCache>
            </c:numRef>
          </c:xVal>
          <c:yVal>
            <c:numRef>
              <c:f>Sheet1!$N$1:$N$5</c:f>
              <c:numCache>
                <c:formatCode>General</c:formatCode>
                <c:ptCount val="5"/>
                <c:pt idx="0">
                  <c:v>13.427561837455826</c:v>
                </c:pt>
                <c:pt idx="1">
                  <c:v>12.841817140235486</c:v>
                </c:pt>
                <c:pt idx="2">
                  <c:v>8.1272084805653595</c:v>
                </c:pt>
                <c:pt idx="3">
                  <c:v>8.1486842170174043</c:v>
                </c:pt>
                <c:pt idx="4">
                  <c:v>0</c:v>
                </c:pt>
              </c:numCache>
            </c:numRef>
          </c:yVal>
          <c:smooth val="0"/>
        </c:ser>
        <c:ser>
          <c:idx val="1"/>
          <c:order val="1"/>
          <c:spPr>
            <a:ln w="25400" cap="rnd">
              <a:noFill/>
              <a:round/>
            </a:ln>
            <a:effectLst/>
          </c:spPr>
          <c:marker>
            <c:symbol val="square"/>
            <c:size val="10"/>
            <c:spPr>
              <a:solidFill>
                <a:srgbClr val="FF0000">
                  <a:alpha val="96000"/>
                </a:srgbClr>
              </a:solidFill>
              <a:ln w="9525">
                <a:solidFill>
                  <a:schemeClr val="accent2"/>
                </a:solidFill>
                <a:round/>
              </a:ln>
              <a:effectLst/>
            </c:spPr>
          </c:marker>
          <c:errBars>
            <c:errDir val="y"/>
            <c:errBarType val="both"/>
            <c:errValType val="percentage"/>
            <c:noEndCap val="0"/>
            <c:val val="8"/>
            <c:spPr>
              <a:noFill/>
              <a:ln w="9525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xVal>
            <c:numRef>
              <c:f>Sheet1!$A$1:$A$5</c:f>
              <c:numCache>
                <c:formatCode>General</c:formatCode>
                <c:ptCount val="5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</c:numCache>
            </c:numRef>
          </c:xVal>
          <c:yVal>
            <c:numRef>
              <c:f>Sheet1!$O$1:$O$5</c:f>
              <c:numCache>
                <c:formatCode>General</c:formatCode>
                <c:ptCount val="5"/>
                <c:pt idx="0">
                  <c:v>6.5420560747663572</c:v>
                </c:pt>
                <c:pt idx="1">
                  <c:v>4.9132276097277394</c:v>
                </c:pt>
                <c:pt idx="2">
                  <c:v>2.4786672084518466</c:v>
                </c:pt>
                <c:pt idx="3">
                  <c:v>3.4997755877101735</c:v>
                </c:pt>
                <c:pt idx="4">
                  <c:v>0</c:v>
                </c:pt>
              </c:numCache>
            </c:numRef>
          </c:yVal>
          <c:smooth val="0"/>
        </c:ser>
        <c:ser>
          <c:idx val="2"/>
          <c:order val="2"/>
          <c:spPr>
            <a:ln w="25400" cap="rnd">
              <a:noFill/>
              <a:round/>
            </a:ln>
            <a:effectLst/>
          </c:spPr>
          <c:marker>
            <c:symbol val="triangle"/>
            <c:size val="10"/>
            <c:spPr>
              <a:solidFill>
                <a:srgbClr val="92D050"/>
              </a:solidFill>
              <a:ln w="9525">
                <a:solidFill>
                  <a:schemeClr val="accent3"/>
                </a:solidFill>
                <a:round/>
              </a:ln>
              <a:effectLst/>
            </c:spPr>
          </c:marker>
          <c:errBars>
            <c:errDir val="y"/>
            <c:errBarType val="both"/>
            <c:errValType val="percentage"/>
            <c:noEndCap val="0"/>
            <c:val val="7"/>
            <c:spPr>
              <a:noFill/>
              <a:ln w="9525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xVal>
            <c:numRef>
              <c:f>Sheet1!$A$1:$A$5</c:f>
              <c:numCache>
                <c:formatCode>General</c:formatCode>
                <c:ptCount val="5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</c:numCache>
            </c:numRef>
          </c:xVal>
          <c:yVal>
            <c:numRef>
              <c:f>Sheet1!$P$1:$P$5</c:f>
              <c:numCache>
                <c:formatCode>General</c:formatCode>
                <c:ptCount val="5"/>
                <c:pt idx="0">
                  <c:v>19.404517453798771</c:v>
                </c:pt>
                <c:pt idx="1">
                  <c:v>-5.5174783937087355</c:v>
                </c:pt>
                <c:pt idx="2">
                  <c:v>-2.6694045174538039</c:v>
                </c:pt>
                <c:pt idx="3">
                  <c:v>-3.8454321976238193</c:v>
                </c:pt>
                <c:pt idx="4">
                  <c:v>0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49181032"/>
        <c:axId val="449188480"/>
      </c:scatterChart>
      <c:valAx>
        <c:axId val="449181032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800" b="0" i="0" u="none" strike="noStrike" kern="1200" cap="all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attenuation (dB)</a:t>
                </a:r>
              </a:p>
            </c:rich>
          </c:tx>
          <c:layout>
            <c:manualLayout>
              <c:xMode val="edge"/>
              <c:yMode val="edge"/>
              <c:x val="0.47247335904626109"/>
              <c:y val="0.92084788130699391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800" b="0" i="0" u="none" strike="noStrike" kern="1200" cap="all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49188480"/>
        <c:crosses val="autoZero"/>
        <c:crossBetween val="midCat"/>
      </c:valAx>
      <c:valAx>
        <c:axId val="44918848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800" b="0" i="0" u="none" strike="noStrike" kern="1200" cap="all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Percentage diff. from pred.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800" b="0" i="0" u="none" strike="noStrike" kern="1200" cap="all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dk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49181032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800"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16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/>
              <a:t>Resolution from Sub-divided Data Set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16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v>IPA</c:v>
          </c:tx>
          <c:spPr>
            <a:ln w="19050" cap="rnd">
              <a:noFill/>
              <a:round/>
            </a:ln>
            <a:effectLst/>
          </c:spPr>
          <c:marker>
            <c:symbol val="circle"/>
            <c:size val="8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errBars>
            <c:errDir val="y"/>
            <c:errBarType val="both"/>
            <c:errValType val="percentage"/>
            <c:noEndCap val="0"/>
            <c:val val="6.3"/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xVal>
            <c:numRef>
              <c:f>Sheet1!$A$2:$A$7</c:f>
              <c:numCache>
                <c:formatCode>General</c:formatCode>
                <c:ptCount val="6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</c:numCache>
            </c:numRef>
          </c:xVal>
          <c:yVal>
            <c:numRef>
              <c:f>Sheet1!$B$2:$B$7</c:f>
              <c:numCache>
                <c:formatCode>General</c:formatCode>
                <c:ptCount val="6"/>
                <c:pt idx="0">
                  <c:v>4.8894E-2</c:v>
                </c:pt>
                <c:pt idx="1">
                  <c:v>4.1224999999999998E-2</c:v>
                </c:pt>
                <c:pt idx="2">
                  <c:v>4.0830999999999999E-2</c:v>
                </c:pt>
                <c:pt idx="3">
                  <c:v>4.0194000000000001E-2</c:v>
                </c:pt>
                <c:pt idx="4">
                  <c:v>4.3358000000000001E-2</c:v>
                </c:pt>
                <c:pt idx="5">
                  <c:v>6.4173999999999995E-2</c:v>
                </c:pt>
              </c:numCache>
            </c:numRef>
          </c:yVal>
          <c:smooth val="0"/>
        </c:ser>
        <c:ser>
          <c:idx val="1"/>
          <c:order val="1"/>
          <c:tx>
            <c:v>IPB</c:v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errBars>
            <c:errDir val="y"/>
            <c:errBarType val="both"/>
            <c:errValType val="percentage"/>
            <c:noEndCap val="0"/>
            <c:val val="6.3"/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xVal>
            <c:numRef>
              <c:f>Sheet1!$A$2:$A$7</c:f>
              <c:numCache>
                <c:formatCode>General</c:formatCode>
                <c:ptCount val="6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</c:numCache>
            </c:numRef>
          </c:xVal>
          <c:yVal>
            <c:numRef>
              <c:f>Sheet1!$C$2:$C$7</c:f>
              <c:numCache>
                <c:formatCode>General</c:formatCode>
                <c:ptCount val="6"/>
                <c:pt idx="0">
                  <c:v>5.5939000000000003E-2</c:v>
                </c:pt>
                <c:pt idx="1">
                  <c:v>6.0444999999999999E-2</c:v>
                </c:pt>
                <c:pt idx="2">
                  <c:v>6.0410999999999999E-2</c:v>
                </c:pt>
                <c:pt idx="3">
                  <c:v>5.8075000000000002E-2</c:v>
                </c:pt>
                <c:pt idx="4">
                  <c:v>5.8500999999999997E-2</c:v>
                </c:pt>
                <c:pt idx="5">
                  <c:v>5.9618999999999998E-2</c:v>
                </c:pt>
              </c:numCache>
            </c:numRef>
          </c:yVal>
          <c:smooth val="0"/>
        </c:ser>
        <c:ser>
          <c:idx val="2"/>
          <c:order val="2"/>
          <c:tx>
            <c:v>IPC</c:v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errBars>
            <c:errDir val="y"/>
            <c:errBarType val="both"/>
            <c:errValType val="percentage"/>
            <c:noEndCap val="0"/>
            <c:val val="6.3"/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xVal>
            <c:numRef>
              <c:f>Sheet1!$A$2:$A$7</c:f>
              <c:numCache>
                <c:formatCode>General</c:formatCode>
                <c:ptCount val="6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</c:numCache>
            </c:numRef>
          </c:xVal>
          <c:yVal>
            <c:numRef>
              <c:f>Sheet1!$D$2:$D$7</c:f>
              <c:numCache>
                <c:formatCode>General</c:formatCode>
                <c:ptCount val="6"/>
                <c:pt idx="0">
                  <c:v>4.7067999999999999E-2</c:v>
                </c:pt>
                <c:pt idx="1">
                  <c:v>5.1487999999999999E-2</c:v>
                </c:pt>
                <c:pt idx="2">
                  <c:v>5.0311000000000002E-2</c:v>
                </c:pt>
                <c:pt idx="3">
                  <c:v>5.0331000000000001E-2</c:v>
                </c:pt>
                <c:pt idx="4">
                  <c:v>6.1751E-2</c:v>
                </c:pt>
                <c:pt idx="5">
                  <c:v>6.9543999999999995E-2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49192400"/>
        <c:axId val="449180248"/>
      </c:scatterChart>
      <c:valAx>
        <c:axId val="449192400"/>
        <c:scaling>
          <c:orientation val="minMax"/>
          <c:min val="-1"/>
        </c:scaling>
        <c:delete val="1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crossAx val="449180248"/>
        <c:crosses val="autoZero"/>
        <c:crossBetween val="midCat"/>
      </c:valAx>
      <c:valAx>
        <c:axId val="449180248"/>
        <c:scaling>
          <c:orientation val="minMax"/>
          <c:min val="3.0000000000000006E-2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49192400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800"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16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/>
              <a:t>Resolution from Sub-divided Data Set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16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v>IPA</c:v>
          </c:tx>
          <c:spPr>
            <a:ln w="1905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errBars>
            <c:errDir val="y"/>
            <c:errBarType val="both"/>
            <c:errValType val="percentage"/>
            <c:noEndCap val="0"/>
            <c:val val="6.3"/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xVal>
            <c:numRef>
              <c:f>Sheet1!$F$2:$F$7</c:f>
              <c:numCache>
                <c:formatCode>General</c:formatCode>
                <c:ptCount val="6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</c:numCache>
            </c:numRef>
          </c:xVal>
          <c:yVal>
            <c:numRef>
              <c:f>Sheet1!$G$2:$G$7</c:f>
              <c:numCache>
                <c:formatCode>General</c:formatCode>
                <c:ptCount val="6"/>
                <c:pt idx="0">
                  <c:v>5.3616999999999998E-2</c:v>
                </c:pt>
                <c:pt idx="1">
                  <c:v>5.7452000000000003E-2</c:v>
                </c:pt>
                <c:pt idx="2">
                  <c:v>5.4665999999999999E-2</c:v>
                </c:pt>
                <c:pt idx="3">
                  <c:v>5.3171000000000003E-2</c:v>
                </c:pt>
                <c:pt idx="4">
                  <c:v>6.3377000000000003E-2</c:v>
                </c:pt>
                <c:pt idx="5">
                  <c:v>6.8847000000000005E-2</c:v>
                </c:pt>
              </c:numCache>
            </c:numRef>
          </c:yVal>
          <c:smooth val="0"/>
        </c:ser>
        <c:ser>
          <c:idx val="1"/>
          <c:order val="1"/>
          <c:tx>
            <c:v>IPB</c:v>
          </c:tx>
          <c:spPr>
            <a:ln w="25400" cap="rnd">
              <a:noFill/>
              <a:round/>
            </a:ln>
            <a:effectLst/>
          </c:spPr>
          <c:marker>
            <c:symbol val="circle"/>
            <c:size val="8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errBars>
            <c:errDir val="y"/>
            <c:errBarType val="both"/>
            <c:errValType val="percentage"/>
            <c:noEndCap val="0"/>
            <c:val val="6.3"/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xVal>
            <c:numRef>
              <c:f>Sheet1!$F$2:$F$7</c:f>
              <c:numCache>
                <c:formatCode>General</c:formatCode>
                <c:ptCount val="6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</c:numCache>
            </c:numRef>
          </c:xVal>
          <c:yVal>
            <c:numRef>
              <c:f>Sheet1!$H$2:$H$7</c:f>
              <c:numCache>
                <c:formatCode>General</c:formatCode>
                <c:ptCount val="6"/>
                <c:pt idx="0">
                  <c:v>5.1270000000000003E-2</c:v>
                </c:pt>
                <c:pt idx="1">
                  <c:v>3.7165999999999998E-2</c:v>
                </c:pt>
                <c:pt idx="2">
                  <c:v>3.5126999999999999E-2</c:v>
                </c:pt>
                <c:pt idx="3">
                  <c:v>3.6617999999999998E-2</c:v>
                </c:pt>
                <c:pt idx="4">
                  <c:v>3.6183E-2</c:v>
                </c:pt>
                <c:pt idx="5">
                  <c:v>5.6973999999999997E-2</c:v>
                </c:pt>
              </c:numCache>
            </c:numRef>
          </c:yVal>
          <c:smooth val="0"/>
        </c:ser>
        <c:ser>
          <c:idx val="2"/>
          <c:order val="2"/>
          <c:tx>
            <c:v>IPC</c:v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errBars>
            <c:errDir val="y"/>
            <c:errBarType val="both"/>
            <c:errValType val="percentage"/>
            <c:noEndCap val="0"/>
            <c:val val="6.3"/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xVal>
            <c:numRef>
              <c:f>Sheet1!$F$2:$F$7</c:f>
              <c:numCache>
                <c:formatCode>General</c:formatCode>
                <c:ptCount val="6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</c:numCache>
            </c:numRef>
          </c:xVal>
          <c:yVal>
            <c:numRef>
              <c:f>Sheet1!$I$2:$I$7</c:f>
              <c:numCache>
                <c:formatCode>General</c:formatCode>
                <c:ptCount val="6"/>
                <c:pt idx="0">
                  <c:v>4.7189000000000002E-2</c:v>
                </c:pt>
                <c:pt idx="1">
                  <c:v>4.9905999999999999E-2</c:v>
                </c:pt>
                <c:pt idx="2">
                  <c:v>4.9935E-2</c:v>
                </c:pt>
                <c:pt idx="3">
                  <c:v>4.8575E-2</c:v>
                </c:pt>
                <c:pt idx="4">
                  <c:v>6.1150999999999997E-2</c:v>
                </c:pt>
                <c:pt idx="5">
                  <c:v>7.0300000000000001E-2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49182208"/>
        <c:axId val="449193968"/>
      </c:scatterChart>
      <c:valAx>
        <c:axId val="449182208"/>
        <c:scaling>
          <c:orientation val="minMax"/>
          <c:min val="-1"/>
        </c:scaling>
        <c:delete val="1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crossAx val="449193968"/>
        <c:crosses val="autoZero"/>
        <c:crossBetween val="midCat"/>
      </c:valAx>
      <c:valAx>
        <c:axId val="449193968"/>
        <c:scaling>
          <c:orientation val="minMax"/>
          <c:min val="3.0000000000000006E-2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49182208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800"/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16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/>
              <a:t>Resolution from Sub-divided Data Set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16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v>IPA</c:v>
          </c:tx>
          <c:spPr>
            <a:ln w="1905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errBars>
            <c:errDir val="y"/>
            <c:errBarType val="both"/>
            <c:errValType val="percentage"/>
            <c:noEndCap val="0"/>
            <c:val val="6.3"/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xVal>
            <c:numRef>
              <c:f>Sheet1!$N$2:$N$7</c:f>
              <c:numCache>
                <c:formatCode>General</c:formatCode>
                <c:ptCount val="6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</c:numCache>
            </c:numRef>
          </c:xVal>
          <c:yVal>
            <c:numRef>
              <c:f>Sheet1!$O$2:$O$7</c:f>
              <c:numCache>
                <c:formatCode>General</c:formatCode>
                <c:ptCount val="6"/>
                <c:pt idx="0">
                  <c:v>6.2177000000000003E-2</c:v>
                </c:pt>
                <c:pt idx="1">
                  <c:v>6.5545999999999993E-2</c:v>
                </c:pt>
                <c:pt idx="2">
                  <c:v>6.2621999999999997E-2</c:v>
                </c:pt>
                <c:pt idx="3">
                  <c:v>6.1793000000000001E-2</c:v>
                </c:pt>
                <c:pt idx="4">
                  <c:v>6.1168E-2</c:v>
                </c:pt>
                <c:pt idx="5">
                  <c:v>5.6464E-2</c:v>
                </c:pt>
              </c:numCache>
            </c:numRef>
          </c:yVal>
          <c:smooth val="0"/>
        </c:ser>
        <c:ser>
          <c:idx val="1"/>
          <c:order val="1"/>
          <c:tx>
            <c:v>IPB</c:v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errBars>
            <c:errDir val="y"/>
            <c:errBarType val="both"/>
            <c:errValType val="percentage"/>
            <c:noEndCap val="0"/>
            <c:val val="6.3"/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xVal>
            <c:numRef>
              <c:f>Sheet1!$N$2:$N$7</c:f>
              <c:numCache>
                <c:formatCode>General</c:formatCode>
                <c:ptCount val="6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</c:numCache>
            </c:numRef>
          </c:xVal>
          <c:yVal>
            <c:numRef>
              <c:f>Sheet1!$P$2:$P$7</c:f>
              <c:numCache>
                <c:formatCode>General</c:formatCode>
                <c:ptCount val="6"/>
                <c:pt idx="0">
                  <c:v>5.8491000000000001E-2</c:v>
                </c:pt>
                <c:pt idx="1">
                  <c:v>6.2114000000000003E-2</c:v>
                </c:pt>
                <c:pt idx="2">
                  <c:v>5.9845000000000002E-2</c:v>
                </c:pt>
                <c:pt idx="3">
                  <c:v>6.0923999999999999E-2</c:v>
                </c:pt>
                <c:pt idx="4">
                  <c:v>6.1837000000000003E-2</c:v>
                </c:pt>
                <c:pt idx="5">
                  <c:v>5.8257999999999997E-2</c:v>
                </c:pt>
              </c:numCache>
            </c:numRef>
          </c:yVal>
          <c:smooth val="0"/>
        </c:ser>
        <c:ser>
          <c:idx val="2"/>
          <c:order val="2"/>
          <c:tx>
            <c:v>IPC</c:v>
          </c:tx>
          <c:spPr>
            <a:ln w="25400" cap="rnd">
              <a:noFill/>
              <a:round/>
            </a:ln>
            <a:effectLst/>
          </c:spPr>
          <c:marker>
            <c:symbol val="circle"/>
            <c:size val="8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errBars>
            <c:errDir val="y"/>
            <c:errBarType val="both"/>
            <c:errValType val="percentage"/>
            <c:noEndCap val="0"/>
            <c:val val="6.1"/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xVal>
            <c:numRef>
              <c:f>Sheet1!$N$2:$N$7</c:f>
              <c:numCache>
                <c:formatCode>General</c:formatCode>
                <c:ptCount val="6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</c:numCache>
            </c:numRef>
          </c:xVal>
          <c:yVal>
            <c:numRef>
              <c:f>Sheet1!$Q$2:$Q$7</c:f>
              <c:numCache>
                <c:formatCode>General</c:formatCode>
                <c:ptCount val="6"/>
                <c:pt idx="0">
                  <c:v>4.5601999999999997E-2</c:v>
                </c:pt>
                <c:pt idx="1">
                  <c:v>2.1898000000000001E-2</c:v>
                </c:pt>
                <c:pt idx="2">
                  <c:v>2.1170999999999999E-2</c:v>
                </c:pt>
                <c:pt idx="3">
                  <c:v>2.1382000000000002E-2</c:v>
                </c:pt>
                <c:pt idx="4">
                  <c:v>2.1092E-2</c:v>
                </c:pt>
                <c:pt idx="5">
                  <c:v>4.2544999999999999E-2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49201024"/>
        <c:axId val="449203376"/>
      </c:scatterChart>
      <c:valAx>
        <c:axId val="449201024"/>
        <c:scaling>
          <c:orientation val="minMax"/>
        </c:scaling>
        <c:delete val="1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crossAx val="449203376"/>
        <c:crosses val="autoZero"/>
        <c:crossBetween val="midCat"/>
      </c:valAx>
      <c:valAx>
        <c:axId val="44920337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49201024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r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800"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 cap="all" spc="120" normalizeH="0" baseline="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50000"/>
        <a:lumOff val="50000"/>
      </a:schemeClr>
    </cs:fontRef>
    <cs:defRPr sz="800" b="0" i="0" u="none" strike="noStrike" kern="1200" baseline="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phClr"/>
        </a:solidFill>
        <a:round/>
      </a:ln>
    </cs:spPr>
  </cs:dataPointMarker>
  <cs:dataPointMarkerLayout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15000"/>
            <a:lumOff val="8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600" b="1" kern="1200" cap="all" spc="12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8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4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 cap="all" spc="120" normalizeH="0" baseline="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50000"/>
        <a:lumOff val="50000"/>
      </a:schemeClr>
    </cs:fontRef>
    <cs:defRPr sz="800" b="0" i="0" u="none" strike="noStrike" kern="1200" baseline="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phClr"/>
        </a:solidFill>
        <a:round/>
      </a:ln>
    </cs:spPr>
  </cs:dataPointMarker>
  <cs:dataPointMarkerLayout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15000"/>
            <a:lumOff val="8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600" b="1" kern="1200" cap="all" spc="12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8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3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88B88-5B22-4195-BA3B-E0CCF06C1BE3}" type="datetimeFigureOut">
              <a:rPr lang="en-GB" smtClean="0"/>
              <a:t>21/11/2016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3CC0C-C619-4AC7-A424-3EB3840DBB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95386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88B88-5B22-4195-BA3B-E0CCF06C1BE3}" type="datetimeFigureOut">
              <a:rPr lang="en-GB" smtClean="0"/>
              <a:t>21/11/2016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3CC0C-C619-4AC7-A424-3EB3840DBB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85111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88B88-5B22-4195-BA3B-E0CCF06C1BE3}" type="datetimeFigureOut">
              <a:rPr lang="en-GB" smtClean="0"/>
              <a:t>21/11/2016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3CC0C-C619-4AC7-A424-3EB3840DBB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458241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Century Gothic" panose="020B0502020202020204" pitchFamily="34" charset="0"/>
              </a:defRPr>
            </a:lvl1pPr>
            <a:lvl2pPr>
              <a:defRPr>
                <a:latin typeface="Century Gothic" panose="020B0502020202020204" pitchFamily="34" charset="0"/>
              </a:defRPr>
            </a:lvl2pPr>
            <a:lvl3pPr>
              <a:defRPr>
                <a:latin typeface="Century Gothic" panose="020B0502020202020204" pitchFamily="34" charset="0"/>
              </a:defRPr>
            </a:lvl3pPr>
            <a:lvl4pPr>
              <a:defRPr>
                <a:latin typeface="Century Gothic" panose="020B0502020202020204" pitchFamily="34" charset="0"/>
              </a:defRPr>
            </a:lvl4pPr>
            <a:lvl5pPr>
              <a:defRPr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88B88-5B22-4195-BA3B-E0CCF06C1BE3}" type="datetimeFigureOut">
              <a:rPr lang="en-GB" smtClean="0"/>
              <a:t>21/11/2016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3CC0C-C619-4AC7-A424-3EB3840DBBAE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Flowchart: Document 9"/>
          <p:cNvSpPr/>
          <p:nvPr/>
        </p:nvSpPr>
        <p:spPr>
          <a:xfrm flipH="1">
            <a:off x="-1" y="122011"/>
            <a:ext cx="12191999" cy="1156022"/>
          </a:xfrm>
          <a:prstGeom prst="flowChartDocument">
            <a:avLst/>
          </a:prstGeom>
          <a:gradFill>
            <a:gsLst>
              <a:gs pos="0">
                <a:schemeClr val="bg1">
                  <a:lumMod val="65000"/>
                </a:schemeClr>
              </a:gs>
              <a:gs pos="50000">
                <a:srgbClr val="CCCCFF"/>
              </a:gs>
              <a:gs pos="100000">
                <a:schemeClr val="bg1">
                  <a:lumMod val="75000"/>
                </a:schemeClr>
              </a:gs>
            </a:gsLst>
            <a:lin ang="13500000" scaled="1"/>
          </a:gra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 </a:t>
            </a:r>
            <a:endParaRPr lang="en-GB" dirty="0"/>
          </a:p>
        </p:txBody>
      </p:sp>
      <p:sp>
        <p:nvSpPr>
          <p:cNvPr id="12" name="Flowchart: Document 11"/>
          <p:cNvSpPr/>
          <p:nvPr/>
        </p:nvSpPr>
        <p:spPr>
          <a:xfrm>
            <a:off x="-4" y="103656"/>
            <a:ext cx="12192002" cy="1096915"/>
          </a:xfrm>
          <a:prstGeom prst="flowChartDocument">
            <a:avLst/>
          </a:prstGeom>
          <a:gradFill>
            <a:gsLst>
              <a:gs pos="0">
                <a:srgbClr val="8A00D6"/>
              </a:gs>
              <a:gs pos="50000">
                <a:srgbClr val="460046"/>
              </a:gs>
              <a:gs pos="100000">
                <a:srgbClr val="9900CC"/>
              </a:gs>
            </a:gsLst>
            <a:lin ang="13500000" scaled="1"/>
          </a:gra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 </a:t>
            </a:r>
            <a:endParaRPr lang="en-GB" dirty="0"/>
          </a:p>
        </p:txBody>
      </p:sp>
      <p:sp>
        <p:nvSpPr>
          <p:cNvPr id="13" name="Rectangle 12"/>
          <p:cNvSpPr/>
          <p:nvPr/>
        </p:nvSpPr>
        <p:spPr>
          <a:xfrm>
            <a:off x="10692882" y="0"/>
            <a:ext cx="748844" cy="1475232"/>
          </a:xfrm>
          <a:prstGeom prst="rect">
            <a:avLst/>
          </a:prstGeom>
          <a:gradFill flip="none" rotWithShape="1">
            <a:gsLst>
              <a:gs pos="0">
                <a:schemeClr val="accent5">
                  <a:lumMod val="20000"/>
                  <a:lumOff val="80000"/>
                </a:schemeClr>
              </a:gs>
              <a:gs pos="50000">
                <a:schemeClr val="accent1">
                  <a:lumMod val="75000"/>
                </a:schemeClr>
              </a:gs>
              <a:gs pos="100000">
                <a:srgbClr val="CCCCFF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itle 1"/>
          <p:cNvSpPr>
            <a:spLocks noGrp="1"/>
          </p:cNvSpPr>
          <p:nvPr>
            <p:ph type="title" hasCustomPrompt="1"/>
          </p:nvPr>
        </p:nvSpPr>
        <p:spPr>
          <a:xfrm>
            <a:off x="463063" y="108152"/>
            <a:ext cx="10515600" cy="1061729"/>
          </a:xfrm>
        </p:spPr>
        <p:txBody>
          <a:bodyPr/>
          <a:lstStyle>
            <a:lvl1pPr>
              <a:defRPr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GB" dirty="0" smtClean="0"/>
              <a:t>Template Title</a:t>
            </a:r>
            <a:endParaRPr lang="en-GB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93684" y="792527"/>
            <a:ext cx="971013" cy="9710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03830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88B88-5B22-4195-BA3B-E0CCF06C1BE3}" type="datetimeFigureOut">
              <a:rPr lang="en-GB" smtClean="0"/>
              <a:t>21/11/2016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3CC0C-C619-4AC7-A424-3EB3840DBB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440070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88B88-5B22-4195-BA3B-E0CCF06C1BE3}" type="datetimeFigureOut">
              <a:rPr lang="en-GB" smtClean="0"/>
              <a:t>21/11/2016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3CC0C-C619-4AC7-A424-3EB3840DBB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440300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88B88-5B22-4195-BA3B-E0CCF06C1BE3}" type="datetimeFigureOut">
              <a:rPr lang="en-GB" smtClean="0"/>
              <a:t>21/11/2016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3CC0C-C619-4AC7-A424-3EB3840DBB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344395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88B88-5B22-4195-BA3B-E0CCF06C1BE3}" type="datetimeFigureOut">
              <a:rPr lang="en-GB" smtClean="0"/>
              <a:t>21/11/2016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3CC0C-C619-4AC7-A424-3EB3840DBB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81067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88B88-5B22-4195-BA3B-E0CCF06C1BE3}" type="datetimeFigureOut">
              <a:rPr lang="en-GB" smtClean="0"/>
              <a:t>21/11/2016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3CC0C-C619-4AC7-A424-3EB3840DBB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475243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88B88-5B22-4195-BA3B-E0CCF06C1BE3}" type="datetimeFigureOut">
              <a:rPr lang="en-GB" smtClean="0"/>
              <a:t>21/11/2016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3CC0C-C619-4AC7-A424-3EB3840DBB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99612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88B88-5B22-4195-BA3B-E0CCF06C1BE3}" type="datetimeFigureOut">
              <a:rPr lang="en-GB" smtClean="0"/>
              <a:t>21/11/2016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3CC0C-C619-4AC7-A424-3EB3840DBB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88717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488B88-5B22-4195-BA3B-E0CCF06C1BE3}" type="datetimeFigureOut">
              <a:rPr lang="en-GB" smtClean="0"/>
              <a:t>21/11/2016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43CC0C-C619-4AC7-A424-3EB3840DBB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921442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Century Gothic" panose="020B0502020202020204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Century Gothic" panose="020B0502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Century Gothic" panose="020B0502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Century Gothic" panose="020B0502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Century Gothic" panose="020B0502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Century Gothic" panose="020B0502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en-US" kern="0" dirty="0"/>
              <a:t>N. </a:t>
            </a:r>
            <a:r>
              <a:rPr lang="en-US" altLang="en-US" kern="0" dirty="0" err="1"/>
              <a:t>Blaskovic</a:t>
            </a:r>
            <a:r>
              <a:rPr lang="en-US" altLang="en-US" kern="0" dirty="0"/>
              <a:t>, T. Bromwich, </a:t>
            </a:r>
            <a:r>
              <a:rPr lang="en-US" altLang="en-US" kern="0" dirty="0" smtClean="0"/>
              <a:t>R</a:t>
            </a:r>
            <a:r>
              <a:rPr lang="en-US" altLang="en-US" kern="0" dirty="0"/>
              <a:t>. Ramjiawan</a:t>
            </a:r>
            <a:endParaRPr lang="en-GB" dirty="0"/>
          </a:p>
        </p:txBody>
      </p:sp>
      <p:sp>
        <p:nvSpPr>
          <p:cNvPr id="4" name="Rectangle 3"/>
          <p:cNvSpPr/>
          <p:nvPr/>
        </p:nvSpPr>
        <p:spPr>
          <a:xfrm>
            <a:off x="0" y="3378821"/>
            <a:ext cx="12192000" cy="145160"/>
          </a:xfrm>
          <a:prstGeom prst="rect">
            <a:avLst/>
          </a:prstGeom>
          <a:solidFill>
            <a:srgbClr val="48004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1364167" y="1196309"/>
            <a:ext cx="9144000" cy="2387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r>
              <a:rPr lang="en-GB" sz="5000" dirty="0" smtClean="0">
                <a:solidFill>
                  <a:srgbClr val="480048"/>
                </a:solidFill>
              </a:rPr>
              <a:t>Further Resolution Analysis </a:t>
            </a:r>
          </a:p>
          <a:p>
            <a:r>
              <a:rPr lang="en-GB" dirty="0" smtClean="0">
                <a:solidFill>
                  <a:srgbClr val="480048"/>
                </a:solidFill>
              </a:rPr>
              <a:t>And Phase Shifters</a:t>
            </a:r>
            <a:endParaRPr lang="en-GB" dirty="0">
              <a:solidFill>
                <a:srgbClr val="48004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415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1473895" y="1659605"/>
            <a:ext cx="9144000" cy="2387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r>
              <a:rPr lang="en-GB" dirty="0" smtClean="0">
                <a:solidFill>
                  <a:srgbClr val="480048"/>
                </a:solidFill>
              </a:rPr>
              <a:t>Calibration Constant with Attenuation</a:t>
            </a:r>
            <a:endParaRPr lang="en-GB" dirty="0">
              <a:solidFill>
                <a:srgbClr val="48004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889790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Variation in Calibration Constant</a:t>
            </a:r>
            <a:endParaRPr lang="en-GB" dirty="0"/>
          </a:p>
        </p:txBody>
      </p:sp>
      <p:graphicFrame>
        <p:nvGraphicFramePr>
          <p:cNvPr id="4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74337304"/>
              </p:ext>
            </p:extLst>
          </p:nvPr>
        </p:nvGraphicFramePr>
        <p:xfrm>
          <a:off x="724830" y="2319453"/>
          <a:ext cx="10526751" cy="418170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Rectangle 4"/>
          <p:cNvSpPr/>
          <p:nvPr/>
        </p:nvSpPr>
        <p:spPr>
          <a:xfrm>
            <a:off x="821803" y="1510711"/>
            <a:ext cx="805861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/>
              <a:t>Files: AQD0FF scans – 8, 7, 9, 10,11. Jit Run – 13, 10, 14. FB Run – 23, 24.</a:t>
            </a:r>
          </a:p>
          <a:p>
            <a:r>
              <a:rPr lang="en-GB" dirty="0" smtClean="0"/>
              <a:t>IQ Samples: 12:20, Reference Sample: 21. </a:t>
            </a:r>
          </a:p>
        </p:txBody>
      </p:sp>
    </p:spTree>
    <p:extLst>
      <p:ext uri="{BB962C8B-B14F-4D97-AF65-F5344CB8AC3E}">
        <p14:creationId xmlns:p14="http://schemas.microsoft.com/office/powerpoint/2010/main" val="164110722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000" dirty="0" smtClean="0"/>
              <a:t>Calibration Constant Scaling With Attenuation</a:t>
            </a:r>
            <a:endParaRPr lang="en-GB" sz="3000" dirty="0"/>
          </a:p>
        </p:txBody>
      </p:sp>
      <p:graphicFrame>
        <p:nvGraphicFramePr>
          <p:cNvPr id="5" name="Chart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17190847"/>
              </p:ext>
            </p:extLst>
          </p:nvPr>
        </p:nvGraphicFramePr>
        <p:xfrm>
          <a:off x="755904" y="1728439"/>
          <a:ext cx="10521695" cy="446509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/>
          <a:srcRect l="81877" t="60991" r="13438" b="27110"/>
          <a:stretch/>
        </p:blipFill>
        <p:spPr>
          <a:xfrm>
            <a:off x="11112190" y="3375548"/>
            <a:ext cx="819615" cy="11708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027294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3378821"/>
            <a:ext cx="12192000" cy="145160"/>
          </a:xfrm>
          <a:prstGeom prst="rect">
            <a:avLst/>
          </a:prstGeom>
          <a:solidFill>
            <a:srgbClr val="48004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1351975" y="991221"/>
            <a:ext cx="9144000" cy="2387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r>
              <a:rPr lang="en-GB" dirty="0" smtClean="0">
                <a:solidFill>
                  <a:srgbClr val="480048"/>
                </a:solidFill>
              </a:rPr>
              <a:t>Appendix</a:t>
            </a:r>
            <a:endParaRPr lang="en-GB" dirty="0">
              <a:solidFill>
                <a:srgbClr val="48004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282499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I’/q Signals and Q’/q Signals</a:t>
            </a:r>
            <a:endParaRPr lang="en-GB" dirty="0"/>
          </a:p>
        </p:txBody>
      </p:sp>
      <p:grpSp>
        <p:nvGrpSpPr>
          <p:cNvPr id="7" name="Group 6"/>
          <p:cNvGrpSpPr/>
          <p:nvPr/>
        </p:nvGrpSpPr>
        <p:grpSpPr>
          <a:xfrm>
            <a:off x="706058" y="2523287"/>
            <a:ext cx="10648709" cy="3865942"/>
            <a:chOff x="463063" y="2488557"/>
            <a:chExt cx="12246016" cy="3912242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 rotWithShape="1">
            <a:blip r:embed="rId2"/>
            <a:srcRect l="10730" t="12836" r="6507" b="10452"/>
            <a:stretch/>
          </p:blipFill>
          <p:spPr>
            <a:xfrm>
              <a:off x="463063" y="2488557"/>
              <a:ext cx="6123008" cy="3912242"/>
            </a:xfrm>
            <a:prstGeom prst="rect">
              <a:avLst/>
            </a:prstGeom>
          </p:spPr>
        </p:pic>
        <p:pic>
          <p:nvPicPr>
            <p:cNvPr id="6" name="Picture 5"/>
            <p:cNvPicPr>
              <a:picLocks noChangeAspect="1"/>
            </p:cNvPicPr>
            <p:nvPr/>
          </p:nvPicPr>
          <p:blipFill rotWithShape="1">
            <a:blip r:embed="rId3"/>
            <a:srcRect l="9472" t="13360" r="7397" b="10452"/>
            <a:stretch/>
          </p:blipFill>
          <p:spPr>
            <a:xfrm>
              <a:off x="6586071" y="2488557"/>
              <a:ext cx="6123008" cy="3912242"/>
            </a:xfrm>
            <a:prstGeom prst="rect">
              <a:avLst/>
            </a:prstGeom>
          </p:spPr>
        </p:pic>
      </p:grpSp>
      <p:sp>
        <p:nvSpPr>
          <p:cNvPr id="8" name="TextBox 7"/>
          <p:cNvSpPr txBox="1"/>
          <p:nvPr/>
        </p:nvSpPr>
        <p:spPr>
          <a:xfrm>
            <a:off x="648183" y="2030844"/>
            <a:ext cx="3622877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600" b="1" dirty="0" smtClean="0">
                <a:solidFill>
                  <a:srgbClr val="8FC1E2"/>
                </a:solidFill>
              </a:rPr>
              <a:t>IPA</a:t>
            </a:r>
            <a:r>
              <a:rPr lang="en-GB" sz="2600" dirty="0" smtClean="0"/>
              <a:t>,</a:t>
            </a:r>
            <a:r>
              <a:rPr lang="en-GB" sz="2600" b="1" dirty="0" smtClean="0"/>
              <a:t> </a:t>
            </a:r>
            <a:r>
              <a:rPr lang="en-GB" sz="2600" b="1" dirty="0" smtClean="0">
                <a:solidFill>
                  <a:srgbClr val="EA9F80"/>
                </a:solidFill>
              </a:rPr>
              <a:t>IPB</a:t>
            </a:r>
            <a:r>
              <a:rPr lang="en-GB" sz="2600" dirty="0" smtClean="0"/>
              <a:t>,</a:t>
            </a:r>
            <a:r>
              <a:rPr lang="en-GB" sz="2600" b="1" dirty="0" smtClean="0"/>
              <a:t> </a:t>
            </a:r>
            <a:r>
              <a:rPr lang="en-GB" sz="2600" b="1" dirty="0" smtClean="0">
                <a:solidFill>
                  <a:srgbClr val="F8E2AC"/>
                </a:solidFill>
              </a:rPr>
              <a:t>IPC</a:t>
            </a:r>
            <a:endParaRPr lang="en-GB" sz="2600" dirty="0"/>
          </a:p>
        </p:txBody>
      </p:sp>
      <p:sp>
        <p:nvSpPr>
          <p:cNvPr id="9" name="Rectangle 8"/>
          <p:cNvSpPr/>
          <p:nvPr/>
        </p:nvSpPr>
        <p:spPr>
          <a:xfrm>
            <a:off x="3055716" y="1322958"/>
            <a:ext cx="792294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/>
              <a:t>Calibration File: AQD0FFyScan5_0dB (271016 owl shift). </a:t>
            </a:r>
          </a:p>
          <a:p>
            <a:r>
              <a:rPr lang="en-GB" dirty="0"/>
              <a:t>Jitter File: fbRun9_Board2_281016.</a:t>
            </a:r>
          </a:p>
          <a:p>
            <a:r>
              <a:rPr lang="en-GB" dirty="0"/>
              <a:t>194 triggers, analysing bunch one. </a:t>
            </a:r>
          </a:p>
          <a:p>
            <a:r>
              <a:rPr lang="en-GB" dirty="0"/>
              <a:t>I and Q signal sample numbers used: 12:20, reference signal sample used: 21.</a:t>
            </a:r>
          </a:p>
        </p:txBody>
      </p:sp>
    </p:spTree>
    <p:extLst>
      <p:ext uri="{BB962C8B-B14F-4D97-AF65-F5344CB8AC3E}">
        <p14:creationId xmlns:p14="http://schemas.microsoft.com/office/powerpoint/2010/main" val="56052247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Q’/q summed over 9 samples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11334" t="14597" r="7957" b="10710"/>
          <a:stretch/>
        </p:blipFill>
        <p:spPr>
          <a:xfrm>
            <a:off x="1383038" y="1494263"/>
            <a:ext cx="8675649" cy="451624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 rot="16200000">
            <a:off x="-1023366" y="3481154"/>
            <a:ext cx="42873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Q’/q (ADC/ADC)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4092498" y="6099717"/>
            <a:ext cx="33788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Trigger 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9718575" y="2018371"/>
            <a:ext cx="8363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IPA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9718575" y="5226205"/>
            <a:ext cx="8363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IPB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9718575" y="4441902"/>
            <a:ext cx="8363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IPC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7407927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63063" y="108152"/>
            <a:ext cx="8486803" cy="1061729"/>
          </a:xfrm>
        </p:spPr>
        <p:txBody>
          <a:bodyPr/>
          <a:lstStyle/>
          <a:p>
            <a:r>
              <a:rPr lang="en-GB" dirty="0" smtClean="0"/>
              <a:t>Sub-division cutting on A</a:t>
            </a:r>
            <a:endParaRPr lang="en-GB" dirty="0"/>
          </a:p>
        </p:txBody>
      </p:sp>
      <p:graphicFrame>
        <p:nvGraphicFramePr>
          <p:cNvPr id="4" name="Chart 3"/>
          <p:cNvGraphicFramePr>
            <a:graphicFrameLocks/>
          </p:cNvGraphicFramePr>
          <p:nvPr>
            <p:extLst/>
          </p:nvPr>
        </p:nvGraphicFramePr>
        <p:xfrm>
          <a:off x="891251" y="2121408"/>
          <a:ext cx="10810754" cy="39894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Rectangle 4"/>
          <p:cNvSpPr/>
          <p:nvPr/>
        </p:nvSpPr>
        <p:spPr>
          <a:xfrm>
            <a:off x="891251" y="1368646"/>
            <a:ext cx="805861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/>
              <a:t>Files: AQD0FF scan – 5. FB Run – 6 to 13. 1557 triggers total.</a:t>
            </a:r>
          </a:p>
          <a:p>
            <a:r>
              <a:rPr lang="en-GB" dirty="0" smtClean="0"/>
              <a:t>IQ Samples: 12:20, Reference Sample: 21. </a:t>
            </a:r>
          </a:p>
          <a:p>
            <a:r>
              <a:rPr lang="en-GB" dirty="0" smtClean="0"/>
              <a:t>Mixed fitting to I’/q.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1984918" y="6110868"/>
            <a:ext cx="9328282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500" dirty="0" smtClean="0"/>
              <a:t>Below -1s.d       -1s.d to -0.5s.d         -0.5s.d to 0s.d     </a:t>
            </a:r>
            <a:r>
              <a:rPr lang="en-GB" sz="1500" dirty="0" err="1" smtClean="0"/>
              <a:t>0s.d</a:t>
            </a:r>
            <a:r>
              <a:rPr lang="en-GB" sz="1500" dirty="0" smtClean="0"/>
              <a:t> to 0.5s.d        </a:t>
            </a:r>
            <a:r>
              <a:rPr lang="en-GB" sz="1500" dirty="0" err="1" smtClean="0"/>
              <a:t>0.5s.d</a:t>
            </a:r>
            <a:r>
              <a:rPr lang="en-GB" sz="1500" dirty="0" smtClean="0"/>
              <a:t> to 1s.d            Above 1s.d   </a:t>
            </a:r>
            <a:endParaRPr lang="en-GB" sz="1500" dirty="0"/>
          </a:p>
        </p:txBody>
      </p:sp>
      <p:sp>
        <p:nvSpPr>
          <p:cNvPr id="6" name="TextBox 5"/>
          <p:cNvSpPr txBox="1"/>
          <p:nvPr/>
        </p:nvSpPr>
        <p:spPr>
          <a:xfrm rot="16200000">
            <a:off x="-809981" y="4099639"/>
            <a:ext cx="30331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Resolution (um)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4955656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Sub-division Cutting on B</a:t>
            </a:r>
            <a:endParaRPr lang="en-GB" dirty="0"/>
          </a:p>
        </p:txBody>
      </p:sp>
      <p:graphicFrame>
        <p:nvGraphicFramePr>
          <p:cNvPr id="4" name="Chart 3"/>
          <p:cNvGraphicFramePr>
            <a:graphicFrameLocks/>
          </p:cNvGraphicFramePr>
          <p:nvPr>
            <p:extLst/>
          </p:nvPr>
        </p:nvGraphicFramePr>
        <p:xfrm>
          <a:off x="949124" y="2286000"/>
          <a:ext cx="10625559" cy="37856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TextBox 5"/>
          <p:cNvSpPr txBox="1"/>
          <p:nvPr/>
        </p:nvSpPr>
        <p:spPr>
          <a:xfrm rot="16200000">
            <a:off x="-694763" y="4088487"/>
            <a:ext cx="30331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Resolution (um)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1984918" y="6110868"/>
            <a:ext cx="9328282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500" dirty="0" smtClean="0"/>
              <a:t>Below -1s.d       -1s.d to -0.5s.d         -0.5s.d to 0s.d     </a:t>
            </a:r>
            <a:r>
              <a:rPr lang="en-GB" sz="1500" dirty="0" err="1" smtClean="0"/>
              <a:t>0s.d</a:t>
            </a:r>
            <a:r>
              <a:rPr lang="en-GB" sz="1500" dirty="0" smtClean="0"/>
              <a:t> to 0.5s.d        </a:t>
            </a:r>
            <a:r>
              <a:rPr lang="en-GB" sz="1500" dirty="0" err="1" smtClean="0"/>
              <a:t>0.5s.d</a:t>
            </a:r>
            <a:r>
              <a:rPr lang="en-GB" sz="1500" dirty="0" smtClean="0"/>
              <a:t> to 1s.d            Above 1s.d   </a:t>
            </a:r>
            <a:endParaRPr lang="en-GB" sz="1500" dirty="0"/>
          </a:p>
        </p:txBody>
      </p:sp>
      <p:sp>
        <p:nvSpPr>
          <p:cNvPr id="9" name="Rectangle 8"/>
          <p:cNvSpPr/>
          <p:nvPr/>
        </p:nvSpPr>
        <p:spPr>
          <a:xfrm>
            <a:off x="891251" y="1368646"/>
            <a:ext cx="805861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/>
              <a:t>Files: AQD0FF scan – 5. FB Run – 6 to 13. 1557 triggers total.</a:t>
            </a:r>
          </a:p>
          <a:p>
            <a:r>
              <a:rPr lang="en-GB" dirty="0" smtClean="0"/>
              <a:t>IQ Samples: 12:20, Reference Sample: 21. </a:t>
            </a:r>
          </a:p>
          <a:p>
            <a:r>
              <a:rPr lang="en-GB" dirty="0" smtClean="0"/>
              <a:t>Mixed fitting to I’/q.</a:t>
            </a:r>
          </a:p>
        </p:txBody>
      </p:sp>
    </p:spTree>
    <p:extLst>
      <p:ext uri="{BB962C8B-B14F-4D97-AF65-F5344CB8AC3E}">
        <p14:creationId xmlns:p14="http://schemas.microsoft.com/office/powerpoint/2010/main" val="56951379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Sub-division Cutting on C</a:t>
            </a:r>
            <a:endParaRPr lang="en-GB" dirty="0"/>
          </a:p>
        </p:txBody>
      </p:sp>
      <p:graphicFrame>
        <p:nvGraphicFramePr>
          <p:cNvPr id="4" name="Chart 3"/>
          <p:cNvGraphicFramePr>
            <a:graphicFrameLocks/>
          </p:cNvGraphicFramePr>
          <p:nvPr>
            <p:extLst/>
          </p:nvPr>
        </p:nvGraphicFramePr>
        <p:xfrm>
          <a:off x="1006997" y="2263698"/>
          <a:ext cx="10405641" cy="37435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TextBox 5"/>
          <p:cNvSpPr txBox="1"/>
          <p:nvPr/>
        </p:nvSpPr>
        <p:spPr>
          <a:xfrm rot="16200000">
            <a:off x="-809981" y="4099639"/>
            <a:ext cx="30331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Resolution (um)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1524000" y="6110869"/>
            <a:ext cx="978920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500" dirty="0" smtClean="0"/>
              <a:t>Below -1s.d       -1s.d to -0.5s.d        -0.5s.d to 0s.d       </a:t>
            </a:r>
            <a:r>
              <a:rPr lang="en-GB" sz="1500" dirty="0" err="1" smtClean="0"/>
              <a:t>0s.d</a:t>
            </a:r>
            <a:r>
              <a:rPr lang="en-GB" sz="1500" dirty="0" smtClean="0"/>
              <a:t> to 0.5s.d            </a:t>
            </a:r>
            <a:r>
              <a:rPr lang="en-GB" sz="1500" dirty="0" err="1" smtClean="0"/>
              <a:t>0.5s.d</a:t>
            </a:r>
            <a:r>
              <a:rPr lang="en-GB" sz="1500" dirty="0" smtClean="0"/>
              <a:t> to 1s.d            Above 1s.d   </a:t>
            </a:r>
            <a:endParaRPr lang="en-GB" sz="1500" dirty="0"/>
          </a:p>
        </p:txBody>
      </p:sp>
      <p:sp>
        <p:nvSpPr>
          <p:cNvPr id="8" name="Rectangle 7"/>
          <p:cNvSpPr/>
          <p:nvPr/>
        </p:nvSpPr>
        <p:spPr>
          <a:xfrm>
            <a:off x="891251" y="1368646"/>
            <a:ext cx="805861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/>
              <a:t>Files: AQD0FF scan – 5. FB Run – 6 to 13. 1557 triggers total.</a:t>
            </a:r>
          </a:p>
          <a:p>
            <a:r>
              <a:rPr lang="en-GB" dirty="0" smtClean="0"/>
              <a:t>IQ Samples: 12:20, Reference Sample: 21. </a:t>
            </a:r>
          </a:p>
          <a:p>
            <a:r>
              <a:rPr lang="en-GB" dirty="0" smtClean="0"/>
              <a:t>Mixed fitting to I’/q.</a:t>
            </a:r>
          </a:p>
        </p:txBody>
      </p:sp>
    </p:spTree>
    <p:extLst>
      <p:ext uri="{BB962C8B-B14F-4D97-AF65-F5344CB8AC3E}">
        <p14:creationId xmlns:p14="http://schemas.microsoft.com/office/powerpoint/2010/main" val="10929465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Phase Shifters</a:t>
            </a:r>
            <a:endParaRPr lang="en-GB" dirty="0"/>
          </a:p>
        </p:txBody>
      </p:sp>
      <p:pic>
        <p:nvPicPr>
          <p:cNvPr id="4" name="Picture 3"/>
          <p:cNvPicPr/>
          <p:nvPr/>
        </p:nvPicPr>
        <p:blipFill rotWithShape="1">
          <a:blip r:embed="rId2"/>
          <a:srcRect l="2663" t="19476" r="49230" b="29214"/>
          <a:stretch/>
        </p:blipFill>
        <p:spPr bwMode="auto">
          <a:xfrm>
            <a:off x="2655210" y="1556827"/>
            <a:ext cx="6692138" cy="333737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768096" y="4949952"/>
            <a:ext cx="1081430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/>
              <a:t>Next steps: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 smtClean="0"/>
              <a:t>Approach all values from below: struggling to implement this in real-time.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 smtClean="0"/>
              <a:t>Measure phase shift </a:t>
            </a:r>
            <a:r>
              <a:rPr lang="en-GB" sz="2000" dirty="0" smtClean="0"/>
              <a:t>varying with </a:t>
            </a:r>
            <a:r>
              <a:rPr lang="en-GB" sz="2000" dirty="0" smtClean="0"/>
              <a:t>input values: </a:t>
            </a:r>
            <a:r>
              <a:rPr lang="en-GB" sz="2000" dirty="0" smtClean="0"/>
              <a:t>usin</a:t>
            </a:r>
            <a:r>
              <a:rPr lang="en-GB" sz="2000" dirty="0" smtClean="0"/>
              <a:t>g network analyser</a:t>
            </a:r>
            <a:r>
              <a:rPr lang="en-GB" sz="2000" dirty="0" smtClean="0"/>
              <a:t>.</a:t>
            </a:r>
            <a:endParaRPr lang="en-GB" sz="20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 smtClean="0"/>
              <a:t>Try sending signals through serial server.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990900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1473895" y="1659605"/>
            <a:ext cx="9144000" cy="2387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r>
              <a:rPr lang="en-GB" dirty="0" smtClean="0">
                <a:solidFill>
                  <a:srgbClr val="480048"/>
                </a:solidFill>
              </a:rPr>
              <a:t>Fitting to Self Q’/q</a:t>
            </a:r>
          </a:p>
          <a:p>
            <a:r>
              <a:rPr lang="en-GB" sz="4000" dirty="0" smtClean="0">
                <a:solidFill>
                  <a:srgbClr val="480048"/>
                </a:solidFill>
              </a:rPr>
              <a:t>The Seven Parameter Fit</a:t>
            </a:r>
            <a:endParaRPr lang="en-GB" sz="4000" dirty="0">
              <a:solidFill>
                <a:srgbClr val="48004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88331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36878579"/>
              </p:ext>
            </p:extLst>
          </p:nvPr>
        </p:nvGraphicFramePr>
        <p:xfrm>
          <a:off x="597518" y="2152649"/>
          <a:ext cx="11042031" cy="414173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40020"/>
                <a:gridCol w="1620487"/>
                <a:gridCol w="1380254"/>
                <a:gridCol w="1380254"/>
                <a:gridCol w="1380254"/>
                <a:gridCol w="1380254"/>
                <a:gridCol w="1380254"/>
                <a:gridCol w="1380254"/>
              </a:tblGrid>
              <a:tr h="486793">
                <a:tc>
                  <a:txBody>
                    <a:bodyPr/>
                    <a:lstStyle/>
                    <a:p>
                      <a:r>
                        <a:rPr lang="en-GB" dirty="0" smtClean="0"/>
                        <a:t>Fb Run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6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7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8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9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12</a:t>
                      </a:r>
                      <a:endParaRPr lang="en-GB" dirty="0"/>
                    </a:p>
                  </a:txBody>
                  <a:tcPr/>
                </a:tc>
              </a:tr>
              <a:tr h="486793">
                <a:tc>
                  <a:txBody>
                    <a:bodyPr/>
                    <a:lstStyle/>
                    <a:p>
                      <a:r>
                        <a:rPr lang="en-GB" dirty="0" smtClean="0"/>
                        <a:t>I’</a:t>
                      </a:r>
                      <a:r>
                        <a:rPr lang="en-GB" baseline="-25000" dirty="0" smtClean="0"/>
                        <a:t>2</a:t>
                      </a:r>
                      <a:r>
                        <a:rPr lang="en-GB" baseline="0" dirty="0" smtClean="0"/>
                        <a:t>/q</a:t>
                      </a:r>
                      <a:endParaRPr lang="en-GB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-1.5387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-1.5913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-1.4884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-1.4255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-1.4277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-1.5299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-1.6081</a:t>
                      </a:r>
                      <a:endParaRPr lang="en-GB" dirty="0"/>
                    </a:p>
                  </a:txBody>
                  <a:tcPr/>
                </a:tc>
              </a:tr>
              <a:tr h="52596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I’</a:t>
                      </a:r>
                      <a:r>
                        <a:rPr lang="en-GB" baseline="-25000" dirty="0" smtClean="0"/>
                        <a:t>3</a:t>
                      </a:r>
                      <a:r>
                        <a:rPr lang="en-GB" baseline="0" dirty="0" smtClean="0"/>
                        <a:t>/q</a:t>
                      </a:r>
                      <a:endParaRPr lang="en-GB" baseline="-25000" dirty="0" smtClean="0"/>
                    </a:p>
                    <a:p>
                      <a:endParaRPr lang="en-GB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0.58667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0.53449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0.69604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0.61084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0.59369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0.55283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0.56405</a:t>
                      </a:r>
                      <a:endParaRPr lang="en-GB" dirty="0"/>
                    </a:p>
                  </a:txBody>
                  <a:tcPr/>
                </a:tc>
              </a:tr>
              <a:tr h="52596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Q’</a:t>
                      </a:r>
                      <a:r>
                        <a:rPr lang="en-GB" baseline="-25000" dirty="0" smtClean="0"/>
                        <a:t>2</a:t>
                      </a:r>
                      <a:r>
                        <a:rPr lang="en-GB" baseline="0" dirty="0" smtClean="0"/>
                        <a:t>/q</a:t>
                      </a:r>
                      <a:endParaRPr lang="en-GB" baseline="-25000" dirty="0" smtClean="0"/>
                    </a:p>
                    <a:p>
                      <a:endParaRPr lang="en-GB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0.66116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1.2046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0.49572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1.3863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1.461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1.7955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1.589</a:t>
                      </a:r>
                      <a:endParaRPr lang="en-GB" dirty="0"/>
                    </a:p>
                  </a:txBody>
                  <a:tcPr/>
                </a:tc>
              </a:tr>
              <a:tr h="52596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Q’</a:t>
                      </a:r>
                      <a:r>
                        <a:rPr lang="en-GB" baseline="-25000" dirty="0" smtClean="0"/>
                        <a:t>3</a:t>
                      </a:r>
                      <a:r>
                        <a:rPr lang="en-GB" baseline="0" dirty="0" smtClean="0"/>
                        <a:t>/q</a:t>
                      </a:r>
                      <a:endParaRPr lang="en-GB" baseline="-25000" dirty="0" smtClean="0"/>
                    </a:p>
                    <a:p>
                      <a:endParaRPr lang="en-GB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-0.77944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-1.1708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-1.2746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-1.0986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-1.1969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-2.8865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-2.4142</a:t>
                      </a:r>
                      <a:endParaRPr lang="en-GB" dirty="0"/>
                    </a:p>
                  </a:txBody>
                  <a:tcPr/>
                </a:tc>
              </a:tr>
              <a:tr h="52596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1" dirty="0" smtClean="0"/>
                        <a:t>Q’</a:t>
                      </a:r>
                      <a:r>
                        <a:rPr lang="en-GB" b="1" baseline="-25000" dirty="0" smtClean="0"/>
                        <a:t>1</a:t>
                      </a:r>
                      <a:r>
                        <a:rPr lang="en-GB" b="1" baseline="0" dirty="0" smtClean="0"/>
                        <a:t>/q</a:t>
                      </a:r>
                      <a:endParaRPr lang="en-GB" b="1" baseline="-25000" dirty="0" smtClean="0"/>
                    </a:p>
                    <a:p>
                      <a:endParaRPr lang="en-GB" b="1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 smtClean="0"/>
                        <a:t>0.91925</a:t>
                      </a:r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 smtClean="0"/>
                        <a:t>0.63092</a:t>
                      </a:r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 smtClean="0"/>
                        <a:t>0.29368</a:t>
                      </a:r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 smtClean="0"/>
                        <a:t>1.4263</a:t>
                      </a:r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 smtClean="0"/>
                        <a:t>1.1531</a:t>
                      </a:r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 smtClean="0"/>
                        <a:t>0.9697</a:t>
                      </a:r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 smtClean="0"/>
                        <a:t>0.61853</a:t>
                      </a:r>
                      <a:endParaRPr lang="en-GB" b="1" dirty="0"/>
                    </a:p>
                  </a:txBody>
                  <a:tcPr/>
                </a:tc>
              </a:tr>
              <a:tr h="486793">
                <a:tc>
                  <a:txBody>
                    <a:bodyPr/>
                    <a:lstStyle/>
                    <a:p>
                      <a:r>
                        <a:rPr lang="en-GB" dirty="0" smtClean="0"/>
                        <a:t>1/q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-0.0011522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-0.00097489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0.0012161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-0.0040787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-0.0027368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-0.00110139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-0.0015481</a:t>
                      </a:r>
                      <a:endParaRPr lang="en-GB" dirty="0"/>
                    </a:p>
                  </a:txBody>
                  <a:tcPr/>
                </a:tc>
              </a:tr>
              <a:tr h="486793">
                <a:tc>
                  <a:txBody>
                    <a:bodyPr/>
                    <a:lstStyle/>
                    <a:p>
                      <a:r>
                        <a:rPr lang="en-GB" dirty="0" smtClean="0"/>
                        <a:t>Const.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-0.56871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5.1559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-5.3604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7.6605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7.2953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-3.6744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-0.37917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IPA Resolution: 7 parameters</a:t>
            </a:r>
            <a:endParaRPr lang="en-GB" dirty="0"/>
          </a:p>
        </p:txBody>
      </p:sp>
      <p:sp>
        <p:nvSpPr>
          <p:cNvPr id="5" name="Rectangle 4"/>
          <p:cNvSpPr/>
          <p:nvPr/>
        </p:nvSpPr>
        <p:spPr>
          <a:xfrm>
            <a:off x="597518" y="1476599"/>
            <a:ext cx="710803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/>
              <a:t>Files: AQD0FF scan – 5. FB Run – 6 to </a:t>
            </a:r>
            <a:r>
              <a:rPr lang="en-GB" dirty="0" smtClean="0"/>
              <a:t>12. IQ Samples 12:20, Ref Sample 21.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364207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2430579"/>
              </p:ext>
            </p:extLst>
          </p:nvPr>
        </p:nvGraphicFramePr>
        <p:xfrm>
          <a:off x="597518" y="2152649"/>
          <a:ext cx="11042031" cy="414173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40020"/>
                <a:gridCol w="1620487"/>
                <a:gridCol w="1380254"/>
                <a:gridCol w="1380254"/>
                <a:gridCol w="1380254"/>
                <a:gridCol w="1380254"/>
                <a:gridCol w="1380254"/>
                <a:gridCol w="1380254"/>
              </a:tblGrid>
              <a:tr h="486793">
                <a:tc>
                  <a:txBody>
                    <a:bodyPr/>
                    <a:lstStyle/>
                    <a:p>
                      <a:r>
                        <a:rPr lang="en-GB" dirty="0" smtClean="0"/>
                        <a:t>Fb Run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6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7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8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9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12</a:t>
                      </a:r>
                      <a:endParaRPr lang="en-GB" dirty="0"/>
                    </a:p>
                  </a:txBody>
                  <a:tcPr/>
                </a:tc>
              </a:tr>
              <a:tr h="486793">
                <a:tc>
                  <a:txBody>
                    <a:bodyPr/>
                    <a:lstStyle/>
                    <a:p>
                      <a:r>
                        <a:rPr lang="en-GB" dirty="0" smtClean="0"/>
                        <a:t>I’</a:t>
                      </a:r>
                      <a:r>
                        <a:rPr lang="en-GB" baseline="-25000" dirty="0" smtClean="0"/>
                        <a:t>2</a:t>
                      </a:r>
                      <a:r>
                        <a:rPr lang="en-GB" baseline="0" dirty="0" smtClean="0"/>
                        <a:t>/q</a:t>
                      </a:r>
                      <a:endParaRPr lang="en-GB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-0.61318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-0.5892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-0.60515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-0.64193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-0.61113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-0.60456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-0.54419</a:t>
                      </a:r>
                      <a:endParaRPr lang="en-GB" dirty="0"/>
                    </a:p>
                  </a:txBody>
                  <a:tcPr/>
                </a:tc>
              </a:tr>
              <a:tr h="52596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I’</a:t>
                      </a:r>
                      <a:r>
                        <a:rPr lang="en-GB" baseline="-25000" dirty="0" smtClean="0"/>
                        <a:t>3</a:t>
                      </a:r>
                      <a:r>
                        <a:rPr lang="en-GB" baseline="0" dirty="0" smtClean="0"/>
                        <a:t>/q</a:t>
                      </a:r>
                      <a:endParaRPr lang="en-GB" baseline="-25000" dirty="0" smtClean="0"/>
                    </a:p>
                    <a:p>
                      <a:endParaRPr lang="en-GB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0.35658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0.30804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0.3942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0.36707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0.33872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0.33367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0.33311</a:t>
                      </a:r>
                      <a:endParaRPr lang="en-GB" dirty="0"/>
                    </a:p>
                  </a:txBody>
                  <a:tcPr/>
                </a:tc>
              </a:tr>
              <a:tr h="52596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Q’</a:t>
                      </a:r>
                      <a:r>
                        <a:rPr lang="en-GB" baseline="-25000" dirty="0" smtClean="0"/>
                        <a:t>2</a:t>
                      </a:r>
                      <a:r>
                        <a:rPr lang="en-GB" baseline="0" dirty="0" smtClean="0"/>
                        <a:t>/q</a:t>
                      </a:r>
                      <a:endParaRPr lang="en-GB" baseline="-25000" dirty="0" smtClean="0"/>
                    </a:p>
                    <a:p>
                      <a:endParaRPr lang="en-GB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0.45824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0.23983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0.10629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0.70237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0.3153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0.42756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-0.049808</a:t>
                      </a:r>
                      <a:endParaRPr lang="en-GB" dirty="0"/>
                    </a:p>
                  </a:txBody>
                  <a:tcPr/>
                </a:tc>
              </a:tr>
              <a:tr h="52596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Q’</a:t>
                      </a:r>
                      <a:r>
                        <a:rPr lang="en-GB" baseline="-25000" dirty="0" smtClean="0"/>
                        <a:t>3</a:t>
                      </a:r>
                      <a:r>
                        <a:rPr lang="en-GB" baseline="0" dirty="0" smtClean="0"/>
                        <a:t>/q</a:t>
                      </a:r>
                      <a:endParaRPr lang="en-GB" baseline="-25000" dirty="0" smtClean="0"/>
                    </a:p>
                    <a:p>
                      <a:endParaRPr lang="en-GB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-0.64287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-0.88519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-1.079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-1.2942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-1.3491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-1.8957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-1.6341</a:t>
                      </a:r>
                      <a:endParaRPr lang="en-GB" dirty="0"/>
                    </a:p>
                  </a:txBody>
                  <a:tcPr/>
                </a:tc>
              </a:tr>
              <a:tr h="52596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1" dirty="0" smtClean="0"/>
                        <a:t>Q’</a:t>
                      </a:r>
                      <a:r>
                        <a:rPr lang="en-GB" b="1" baseline="-25000" dirty="0" smtClean="0"/>
                        <a:t>1</a:t>
                      </a:r>
                      <a:r>
                        <a:rPr lang="en-GB" b="1" baseline="0" dirty="0" smtClean="0"/>
                        <a:t>/q</a:t>
                      </a:r>
                      <a:endParaRPr lang="en-GB" b="1" baseline="-25000" dirty="0" smtClean="0"/>
                    </a:p>
                    <a:p>
                      <a:endParaRPr lang="en-GB" b="1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 smtClean="0"/>
                        <a:t>0.46619</a:t>
                      </a:r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 smtClean="0"/>
                        <a:t>0.78502</a:t>
                      </a:r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 smtClean="0"/>
                        <a:t>0.49491</a:t>
                      </a:r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 smtClean="0"/>
                        <a:t>1.0711</a:t>
                      </a:r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 smtClean="0"/>
                        <a:t>1.032</a:t>
                      </a:r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 smtClean="0"/>
                        <a:t>1.2021</a:t>
                      </a:r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 smtClean="0"/>
                        <a:t>0.94524</a:t>
                      </a:r>
                      <a:endParaRPr lang="en-GB" b="1" dirty="0"/>
                    </a:p>
                  </a:txBody>
                  <a:tcPr/>
                </a:tc>
              </a:tr>
              <a:tr h="486793">
                <a:tc>
                  <a:txBody>
                    <a:bodyPr/>
                    <a:lstStyle/>
                    <a:p>
                      <a:r>
                        <a:rPr lang="en-GB" dirty="0" smtClean="0"/>
                        <a:t>1/q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-0.00068336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-0.00038268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0.00091329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-0.0015097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-0.00029283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-0.00046917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-0.00052073</a:t>
                      </a:r>
                      <a:endParaRPr lang="en-GB" dirty="0"/>
                    </a:p>
                  </a:txBody>
                  <a:tcPr/>
                </a:tc>
              </a:tr>
              <a:tr h="486793">
                <a:tc>
                  <a:txBody>
                    <a:bodyPr/>
                    <a:lstStyle/>
                    <a:p>
                      <a:r>
                        <a:rPr lang="en-GB" dirty="0" smtClean="0"/>
                        <a:t>Const.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-0.4109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2.7714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-3.3155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1.998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1.4693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-1.3982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0.11361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IPB Resolution: 7 parameters</a:t>
            </a:r>
            <a:endParaRPr lang="en-GB" dirty="0"/>
          </a:p>
        </p:txBody>
      </p:sp>
      <p:sp>
        <p:nvSpPr>
          <p:cNvPr id="2" name="Rectangle 1"/>
          <p:cNvSpPr/>
          <p:nvPr/>
        </p:nvSpPr>
        <p:spPr>
          <a:xfrm>
            <a:off x="597518" y="1476599"/>
            <a:ext cx="710803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/>
              <a:t>Files: AQD0FF scan – 5. FB Run – 6 to </a:t>
            </a:r>
            <a:r>
              <a:rPr lang="en-GB" dirty="0" smtClean="0"/>
              <a:t>12. IQ Samples 12:20, Ref Sample 21.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3867756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86516997"/>
              </p:ext>
            </p:extLst>
          </p:nvPr>
        </p:nvGraphicFramePr>
        <p:xfrm>
          <a:off x="597518" y="2152649"/>
          <a:ext cx="11042031" cy="4226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40020"/>
                <a:gridCol w="1620487"/>
                <a:gridCol w="1380254"/>
                <a:gridCol w="1380254"/>
                <a:gridCol w="1380254"/>
                <a:gridCol w="1380254"/>
                <a:gridCol w="1380254"/>
                <a:gridCol w="1380254"/>
              </a:tblGrid>
              <a:tr h="571501">
                <a:tc>
                  <a:txBody>
                    <a:bodyPr/>
                    <a:lstStyle/>
                    <a:p>
                      <a:r>
                        <a:rPr lang="en-GB" dirty="0" smtClean="0"/>
                        <a:t>Fb Run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6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7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8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9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12</a:t>
                      </a:r>
                      <a:endParaRPr lang="en-GB" dirty="0"/>
                    </a:p>
                  </a:txBody>
                  <a:tcPr/>
                </a:tc>
              </a:tr>
              <a:tr h="486793">
                <a:tc>
                  <a:txBody>
                    <a:bodyPr/>
                    <a:lstStyle/>
                    <a:p>
                      <a:r>
                        <a:rPr lang="en-GB" dirty="0" smtClean="0"/>
                        <a:t>I’</a:t>
                      </a:r>
                      <a:r>
                        <a:rPr lang="en-GB" baseline="-25000" dirty="0" smtClean="0"/>
                        <a:t>2</a:t>
                      </a:r>
                      <a:r>
                        <a:rPr lang="en-GB" baseline="0" dirty="0" smtClean="0"/>
                        <a:t>/q</a:t>
                      </a:r>
                      <a:endParaRPr lang="en-GB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1.3502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1.254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1.1743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1.3441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1.2687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1.3334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1.1907</a:t>
                      </a:r>
                      <a:endParaRPr lang="en-GB" dirty="0"/>
                    </a:p>
                  </a:txBody>
                  <a:tcPr/>
                </a:tc>
              </a:tr>
              <a:tr h="52596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I’</a:t>
                      </a:r>
                      <a:r>
                        <a:rPr lang="en-GB" baseline="-25000" dirty="0" smtClean="0"/>
                        <a:t>3</a:t>
                      </a:r>
                      <a:r>
                        <a:rPr lang="en-GB" baseline="0" dirty="0" smtClean="0"/>
                        <a:t>/q</a:t>
                      </a:r>
                      <a:endParaRPr lang="en-GB" baseline="-25000" dirty="0" smtClean="0"/>
                    </a:p>
                    <a:p>
                      <a:endParaRPr lang="en-GB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2.0594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1.9518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1.6358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1.7936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1.691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2.0366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2.0779</a:t>
                      </a:r>
                      <a:endParaRPr lang="en-GB" dirty="0"/>
                    </a:p>
                  </a:txBody>
                  <a:tcPr/>
                </a:tc>
              </a:tr>
              <a:tr h="52596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Q’</a:t>
                      </a:r>
                      <a:r>
                        <a:rPr lang="en-GB" baseline="-25000" dirty="0" smtClean="0"/>
                        <a:t>2</a:t>
                      </a:r>
                      <a:r>
                        <a:rPr lang="en-GB" baseline="0" dirty="0" smtClean="0"/>
                        <a:t>/q</a:t>
                      </a:r>
                      <a:endParaRPr lang="en-GB" baseline="-25000" dirty="0" smtClean="0"/>
                    </a:p>
                    <a:p>
                      <a:endParaRPr lang="en-GB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-0.75725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0.10509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-0.16287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-1.9643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-1.1847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-0.48886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0.97765</a:t>
                      </a:r>
                      <a:endParaRPr lang="en-GB" dirty="0"/>
                    </a:p>
                  </a:txBody>
                  <a:tcPr/>
                </a:tc>
              </a:tr>
              <a:tr h="52596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Q’</a:t>
                      </a:r>
                      <a:r>
                        <a:rPr lang="en-GB" baseline="-25000" dirty="0" smtClean="0"/>
                        <a:t>3</a:t>
                      </a:r>
                      <a:r>
                        <a:rPr lang="en-GB" baseline="0" dirty="0" smtClean="0"/>
                        <a:t>/q</a:t>
                      </a:r>
                      <a:endParaRPr lang="en-GB" baseline="-25000" dirty="0" smtClean="0"/>
                    </a:p>
                    <a:p>
                      <a:endParaRPr lang="en-GB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-0.34379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-0.80033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-0.27606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-1.3498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-1.0136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-1.7539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-1.3896</a:t>
                      </a:r>
                      <a:endParaRPr lang="en-GB" dirty="0"/>
                    </a:p>
                  </a:txBody>
                  <a:tcPr/>
                </a:tc>
              </a:tr>
              <a:tr h="52596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1" dirty="0" smtClean="0"/>
                        <a:t>Q’</a:t>
                      </a:r>
                      <a:r>
                        <a:rPr lang="en-GB" b="1" baseline="-25000" dirty="0" smtClean="0"/>
                        <a:t>1</a:t>
                      </a:r>
                      <a:r>
                        <a:rPr lang="en-GB" b="1" baseline="0" dirty="0" smtClean="0"/>
                        <a:t>/q</a:t>
                      </a:r>
                      <a:endParaRPr lang="en-GB" b="1" baseline="-25000" dirty="0" smtClean="0"/>
                    </a:p>
                    <a:p>
                      <a:endParaRPr lang="en-GB" b="1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 smtClean="0"/>
                        <a:t>0.58957</a:t>
                      </a:r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 smtClean="0"/>
                        <a:t>-0.43559</a:t>
                      </a:r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 smtClean="0"/>
                        <a:t>0.91375</a:t>
                      </a:r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 smtClean="0"/>
                        <a:t>-0.14958</a:t>
                      </a:r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 smtClean="0"/>
                        <a:t>-0.23883</a:t>
                      </a:r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 smtClean="0"/>
                        <a:t>3.1166</a:t>
                      </a:r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 smtClean="0"/>
                        <a:t>3.2103</a:t>
                      </a:r>
                      <a:endParaRPr lang="en-GB" b="1" dirty="0"/>
                    </a:p>
                  </a:txBody>
                  <a:tcPr/>
                </a:tc>
              </a:tr>
              <a:tr h="486793">
                <a:tc>
                  <a:txBody>
                    <a:bodyPr/>
                    <a:lstStyle/>
                    <a:p>
                      <a:r>
                        <a:rPr lang="en-GB" dirty="0" smtClean="0"/>
                        <a:t>1/q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0.00085216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0.00024504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-0.001915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0.0067042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0.0035526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0.00061419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-0.00029768</a:t>
                      </a:r>
                      <a:endParaRPr lang="en-GB" dirty="0"/>
                    </a:p>
                  </a:txBody>
                  <a:tcPr/>
                </a:tc>
              </a:tr>
              <a:tr h="486793">
                <a:tc>
                  <a:txBody>
                    <a:bodyPr/>
                    <a:lstStyle/>
                    <a:p>
                      <a:r>
                        <a:rPr lang="en-GB" dirty="0" smtClean="0"/>
                        <a:t>Const.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1.0961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-17.269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4.6333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-18.837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-15.261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2.9354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0.87635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IPC Resolution: 7 parameters</a:t>
            </a:r>
            <a:endParaRPr lang="en-GB" dirty="0"/>
          </a:p>
        </p:txBody>
      </p:sp>
      <p:sp>
        <p:nvSpPr>
          <p:cNvPr id="5" name="Rectangle 4"/>
          <p:cNvSpPr/>
          <p:nvPr/>
        </p:nvSpPr>
        <p:spPr>
          <a:xfrm>
            <a:off x="597518" y="1476599"/>
            <a:ext cx="710803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/>
              <a:t>Files: AQD0FF scan – 5. FB Run – 6 to </a:t>
            </a:r>
            <a:r>
              <a:rPr lang="en-GB" dirty="0" smtClean="0"/>
              <a:t>12. IQ Samples 12:20, Ref Sample 21.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1588987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1473895" y="1659605"/>
            <a:ext cx="9144000" cy="2387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r>
              <a:rPr lang="en-GB" dirty="0" smtClean="0">
                <a:solidFill>
                  <a:srgbClr val="480048"/>
                </a:solidFill>
              </a:rPr>
              <a:t>Analysis of 1557 Triggers</a:t>
            </a:r>
          </a:p>
          <a:p>
            <a:r>
              <a:rPr lang="en-GB" sz="4000" dirty="0" smtClean="0">
                <a:solidFill>
                  <a:srgbClr val="480048"/>
                </a:solidFill>
              </a:rPr>
              <a:t>From 7 consecutive </a:t>
            </a:r>
            <a:r>
              <a:rPr lang="en-GB" sz="4000" dirty="0" err="1" smtClean="0">
                <a:solidFill>
                  <a:srgbClr val="480048"/>
                </a:solidFill>
              </a:rPr>
              <a:t>fbRuns</a:t>
            </a:r>
            <a:endParaRPr lang="en-GB" sz="4000" dirty="0">
              <a:solidFill>
                <a:srgbClr val="48004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077311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Beam Position For Consecutive Files</a:t>
            </a:r>
            <a:endParaRPr lang="en-GB" dirty="0"/>
          </a:p>
        </p:txBody>
      </p:sp>
      <p:grpSp>
        <p:nvGrpSpPr>
          <p:cNvPr id="7" name="Group 6"/>
          <p:cNvGrpSpPr/>
          <p:nvPr/>
        </p:nvGrpSpPr>
        <p:grpSpPr>
          <a:xfrm>
            <a:off x="591014" y="2330606"/>
            <a:ext cx="11071506" cy="3735658"/>
            <a:chOff x="639848" y="2486722"/>
            <a:chExt cx="13330975" cy="3568390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 rotWithShape="1">
            <a:blip r:embed="rId2"/>
            <a:srcRect l="29275" t="14212" r="31314" b="27730"/>
            <a:stretch/>
          </p:blipFill>
          <p:spPr>
            <a:xfrm>
              <a:off x="639848" y="2486722"/>
              <a:ext cx="4306299" cy="3568390"/>
            </a:xfrm>
            <a:prstGeom prst="rect">
              <a:avLst/>
            </a:prstGeom>
          </p:spPr>
        </p:pic>
        <p:pic>
          <p:nvPicPr>
            <p:cNvPr id="5" name="Picture 4"/>
            <p:cNvPicPr>
              <a:picLocks noChangeAspect="1"/>
            </p:cNvPicPr>
            <p:nvPr/>
          </p:nvPicPr>
          <p:blipFill rotWithShape="1">
            <a:blip r:embed="rId3"/>
            <a:srcRect l="29623" t="16594" r="31381" b="27440"/>
            <a:stretch/>
          </p:blipFill>
          <p:spPr>
            <a:xfrm>
              <a:off x="9550521" y="2486722"/>
              <a:ext cx="4420302" cy="3568390"/>
            </a:xfrm>
            <a:prstGeom prst="rect">
              <a:avLst/>
            </a:prstGeom>
          </p:spPr>
        </p:pic>
        <p:pic>
          <p:nvPicPr>
            <p:cNvPr id="6" name="Picture 5"/>
            <p:cNvPicPr>
              <a:picLocks noChangeAspect="1"/>
            </p:cNvPicPr>
            <p:nvPr/>
          </p:nvPicPr>
          <p:blipFill rotWithShape="1">
            <a:blip r:embed="rId4"/>
            <a:srcRect l="29269" t="16454" r="30295" b="27834"/>
            <a:stretch/>
          </p:blipFill>
          <p:spPr>
            <a:xfrm>
              <a:off x="4946147" y="2486722"/>
              <a:ext cx="4604374" cy="3568390"/>
            </a:xfrm>
            <a:prstGeom prst="rect">
              <a:avLst/>
            </a:prstGeom>
          </p:spPr>
        </p:pic>
      </p:grpSp>
      <p:sp>
        <p:nvSpPr>
          <p:cNvPr id="9" name="Rectangle 8"/>
          <p:cNvSpPr/>
          <p:nvPr/>
        </p:nvSpPr>
        <p:spPr>
          <a:xfrm>
            <a:off x="557561" y="1415926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dirty="0"/>
              <a:t>Files: AQD0FF scan – 5. FB Run – 6 to 13. 1557 triggers total.</a:t>
            </a:r>
          </a:p>
          <a:p>
            <a:r>
              <a:rPr lang="en-GB" dirty="0"/>
              <a:t>IQ Samples: 12:20, Reference Sample: 21. </a:t>
            </a:r>
          </a:p>
        </p:txBody>
      </p:sp>
    </p:spTree>
    <p:extLst>
      <p:ext uri="{BB962C8B-B14F-4D97-AF65-F5344CB8AC3E}">
        <p14:creationId xmlns:p14="http://schemas.microsoft.com/office/powerpoint/2010/main" val="186301382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Analysis of </a:t>
            </a:r>
            <a:r>
              <a:rPr lang="en-GB" dirty="0"/>
              <a:t>S</a:t>
            </a:r>
            <a:r>
              <a:rPr lang="en-GB" dirty="0" smtClean="0"/>
              <a:t>even Consecutive </a:t>
            </a:r>
            <a:r>
              <a:rPr lang="en-GB" dirty="0"/>
              <a:t>F</a:t>
            </a:r>
            <a:r>
              <a:rPr lang="en-GB" dirty="0" smtClean="0"/>
              <a:t>iles</a:t>
            </a:r>
            <a:endParaRPr lang="en-GB" dirty="0"/>
          </a:p>
        </p:txBody>
      </p:sp>
      <p:sp>
        <p:nvSpPr>
          <p:cNvPr id="4" name="Rectangle 3"/>
          <p:cNvSpPr/>
          <p:nvPr/>
        </p:nvSpPr>
        <p:spPr>
          <a:xfrm>
            <a:off x="1085850" y="1467744"/>
            <a:ext cx="10164318" cy="51305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en-GB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IPA: Complete Fitting to </a:t>
            </a:r>
            <a:r>
              <a:rPr lang="en-GB" b="1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Position</a:t>
            </a:r>
            <a:r>
              <a:rPr lang="en-GB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 Resolution =		 0.062789+/-0.00159um </a:t>
            </a:r>
            <a:endParaRPr lang="en-GB" sz="32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en-GB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IPB: Complete Fitting to </a:t>
            </a:r>
            <a:r>
              <a:rPr lang="en-GB" b="1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Position</a:t>
            </a:r>
            <a:r>
              <a:rPr lang="en-GB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 Resolution = 		 0.062431+/-0.00158um</a:t>
            </a:r>
            <a:endParaRPr lang="en-GB" sz="32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en-GB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IPC: Complete Fitting to </a:t>
            </a:r>
            <a:r>
              <a:rPr lang="en-GB" b="1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Position</a:t>
            </a:r>
            <a:r>
              <a:rPr lang="en-GB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 Resolution =  		 0.071704+/-0.00182um </a:t>
            </a:r>
            <a:endParaRPr lang="en-GB" sz="32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en-GB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en-GB" sz="32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en-GB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IPA: Mixed Fitting to </a:t>
            </a:r>
            <a:r>
              <a:rPr lang="en-GB" b="1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I’/q</a:t>
            </a:r>
            <a:r>
              <a:rPr lang="en-GB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 Resolution = 			 0.062470+/-0.00158um </a:t>
            </a:r>
            <a:endParaRPr lang="en-GB" sz="32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en-GB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IPB: Mixed Fitting to </a:t>
            </a:r>
            <a:r>
              <a:rPr lang="en-GB" b="1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I’/q</a:t>
            </a:r>
            <a:r>
              <a:rPr lang="en-GB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 Resolution = 			 0.060856+/-0.00154um </a:t>
            </a:r>
            <a:endParaRPr lang="en-GB" sz="32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en-GB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IPC: Mixed Fitting to </a:t>
            </a:r>
            <a:r>
              <a:rPr lang="en-GB" b="1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I’/q</a:t>
            </a:r>
            <a:r>
              <a:rPr lang="en-GB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 Resolution = 			 0.058452+/-0.00148um </a:t>
            </a:r>
            <a:endParaRPr lang="en-GB" sz="32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en-GB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en-GB" sz="32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en-GB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IPA: Mixed Fitting to </a:t>
            </a:r>
            <a:r>
              <a:rPr lang="en-GB" b="1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I’/q, Q’/q</a:t>
            </a:r>
            <a:r>
              <a:rPr lang="en-GB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 Resolution =		 0.045877+/-0.00116um  </a:t>
            </a:r>
            <a:endParaRPr lang="en-GB" sz="32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en-GB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IPB: Mixed Fitting to </a:t>
            </a:r>
            <a:r>
              <a:rPr lang="en-GB" b="1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I’/q, Q’/q</a:t>
            </a:r>
            <a:r>
              <a:rPr lang="en-GB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 Resolution = 		 0.047062+/-0.00119um </a:t>
            </a:r>
            <a:endParaRPr lang="en-GB" sz="32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en-GB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IPC: Mixed Fitting to </a:t>
            </a:r>
            <a:r>
              <a:rPr lang="en-GB" b="1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I’/q, Q’/q</a:t>
            </a:r>
            <a:r>
              <a:rPr lang="en-GB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 Resolution = 		 0.046524+/-0.00118um </a:t>
            </a: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en-GB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en-GB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IPA: Mixed </a:t>
            </a: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Fitting to </a:t>
            </a:r>
            <a:r>
              <a:rPr lang="en-GB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I’/q, Q’/q</a:t>
            </a:r>
            <a:r>
              <a:rPr lang="en-GB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Self Q’/q</a:t>
            </a:r>
            <a:r>
              <a:rPr lang="en-GB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 </a:t>
            </a: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Resolution</a:t>
            </a:r>
            <a:r>
              <a:rPr lang="en-GB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= 	 0.044815</a:t>
            </a: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+/-</a:t>
            </a:r>
            <a:r>
              <a:rPr lang="en-GB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0.00116um  </a:t>
            </a:r>
            <a:endParaRPr lang="en-GB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en-GB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IPB: Mixed </a:t>
            </a: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Fitting </a:t>
            </a:r>
            <a:r>
              <a:rPr lang="en-GB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to </a:t>
            </a:r>
            <a:r>
              <a:rPr lang="en-GB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</a:t>
            </a:r>
            <a:r>
              <a:rPr lang="en-GB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’/q, Q’/</a:t>
            </a:r>
            <a:r>
              <a:rPr lang="en-GB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q, </a:t>
            </a:r>
            <a:r>
              <a:rPr lang="en-GB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Self Q’/q</a:t>
            </a: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</a:t>
            </a:r>
            <a:r>
              <a:rPr lang="en-GB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Resolution= 	 0.044033</a:t>
            </a: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+/-</a:t>
            </a:r>
            <a:r>
              <a:rPr lang="en-GB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0.00115um </a:t>
            </a:r>
            <a:endParaRPr lang="en-GB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en-GB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IPC: Mixed </a:t>
            </a: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Fitting </a:t>
            </a:r>
            <a:r>
              <a:rPr lang="en-GB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to </a:t>
            </a:r>
            <a:r>
              <a:rPr lang="en-GB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I’/q, Q’/</a:t>
            </a:r>
            <a:r>
              <a:rPr lang="en-GB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q, </a:t>
            </a:r>
            <a:r>
              <a:rPr lang="en-GB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Self Q’/q</a:t>
            </a: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</a:t>
            </a:r>
            <a:r>
              <a:rPr lang="en-GB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Resolution=           0.046413</a:t>
            </a: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+/-</a:t>
            </a:r>
            <a:r>
              <a:rPr lang="en-GB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0.00186um </a:t>
            </a:r>
            <a:endParaRPr lang="en-GB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en-GB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en-GB" sz="32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en-GB" b="1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Geometric </a:t>
            </a:r>
            <a:r>
              <a:rPr lang="en-GB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Method</a:t>
            </a:r>
            <a:r>
              <a:rPr lang="en-GB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 Resolution = 			 0.062865+/-um</a:t>
            </a:r>
            <a:endParaRPr lang="en-GB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9450398" y="3294333"/>
            <a:ext cx="2452674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 smtClean="0"/>
              <a:t>AQD0FF scan – 5. </a:t>
            </a:r>
          </a:p>
          <a:p>
            <a:r>
              <a:rPr lang="en-GB" b="1" dirty="0" smtClean="0"/>
              <a:t>FB Run – 6 to 13. </a:t>
            </a:r>
          </a:p>
          <a:p>
            <a:r>
              <a:rPr lang="en-GB" b="1" dirty="0" smtClean="0"/>
              <a:t>1557 triggers total.</a:t>
            </a:r>
          </a:p>
          <a:p>
            <a:r>
              <a:rPr lang="en-GB" b="1" dirty="0" smtClean="0"/>
              <a:t>IQ Samples: 12:20, </a:t>
            </a:r>
          </a:p>
          <a:p>
            <a:r>
              <a:rPr lang="en-GB" b="1" dirty="0" smtClean="0"/>
              <a:t>Reference Sample: 21. </a:t>
            </a:r>
          </a:p>
        </p:txBody>
      </p:sp>
    </p:spTree>
    <p:extLst>
      <p:ext uri="{BB962C8B-B14F-4D97-AF65-F5344CB8AC3E}">
        <p14:creationId xmlns:p14="http://schemas.microsoft.com/office/powerpoint/2010/main" val="3044315429"/>
      </p:ext>
    </p:extLst>
  </p:cSld>
  <p:clrMapOvr>
    <a:masterClrMapping/>
  </p:clrMapOvr>
</p:sld>
</file>

<file path=ppt/theme/theme1.xml><?xml version="1.0" encoding="utf-8"?>
<a:theme xmlns:a="http://schemas.openxmlformats.org/drawingml/2006/main" name="PurpleandBlueTemplat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B840981B-4F86-40E7-B4CD-DE03ADEF3B4F}" vid="{52D34FD1-7541-42C0-873B-27D0ED6DAB7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PurpleandBlueTemplate</Template>
  <TotalTime>606</TotalTime>
  <Words>849</Words>
  <Application>Microsoft Office PowerPoint</Application>
  <PresentationFormat>Widescreen</PresentationFormat>
  <Paragraphs>281</Paragraphs>
  <Slides>18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3" baseType="lpstr">
      <vt:lpstr>Arial</vt:lpstr>
      <vt:lpstr>Calibri</vt:lpstr>
      <vt:lpstr>Century Gothic</vt:lpstr>
      <vt:lpstr>Times New Roman</vt:lpstr>
      <vt:lpstr>PurpleandBlueTemplate</vt:lpstr>
      <vt:lpstr>PowerPoint Presentation</vt:lpstr>
      <vt:lpstr>Phase Shifters</vt:lpstr>
      <vt:lpstr>PowerPoint Presentation</vt:lpstr>
      <vt:lpstr>IPA Resolution: 7 parameters</vt:lpstr>
      <vt:lpstr>IPB Resolution: 7 parameters</vt:lpstr>
      <vt:lpstr>IPC Resolution: 7 parameters</vt:lpstr>
      <vt:lpstr>PowerPoint Presentation</vt:lpstr>
      <vt:lpstr>Beam Position For Consecutive Files</vt:lpstr>
      <vt:lpstr>Analysis of Seven Consecutive Files</vt:lpstr>
      <vt:lpstr>PowerPoint Presentation</vt:lpstr>
      <vt:lpstr>Variation in Calibration Constant</vt:lpstr>
      <vt:lpstr>Calibration Constant Scaling With Attenuation</vt:lpstr>
      <vt:lpstr>PowerPoint Presentation</vt:lpstr>
      <vt:lpstr>I’/q Signals and Q’/q Signals</vt:lpstr>
      <vt:lpstr>Q’/q summed over 9 samples</vt:lpstr>
      <vt:lpstr>Sub-division cutting on A</vt:lpstr>
      <vt:lpstr>Sub-division Cutting on B</vt:lpstr>
      <vt:lpstr>Sub-division Cutting on C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Rebecca Ramjiawan</dc:creator>
  <cp:lastModifiedBy>Rebecca Ramjiawan</cp:lastModifiedBy>
  <cp:revision>49</cp:revision>
  <dcterms:created xsi:type="dcterms:W3CDTF">2016-11-14T11:10:59Z</dcterms:created>
  <dcterms:modified xsi:type="dcterms:W3CDTF">2016-11-21T09:57:07Z</dcterms:modified>
</cp:coreProperties>
</file>