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256" r:id="rId2"/>
    <p:sldId id="621" r:id="rId3"/>
    <p:sldId id="623" r:id="rId4"/>
    <p:sldId id="625" r:id="rId5"/>
    <p:sldId id="624" r:id="rId6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8"/>
      <p:bold r:id="rId9"/>
      <p:italic r:id="rId10"/>
      <p:boldItalic r:id="rId11"/>
    </p:embeddedFont>
    <p:embeddedFont>
      <p:font typeface="Wingdings 2" panose="05020102010507070707" pitchFamily="18" charset="2"/>
      <p:regular r:id="rId1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A7A7"/>
    <a:srgbClr val="C9E7A7"/>
    <a:srgbClr val="89A4A7"/>
    <a:srgbClr val="B3B3FF"/>
    <a:srgbClr val="A3A3FF"/>
    <a:srgbClr val="7171FF"/>
    <a:srgbClr val="FF0000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31" autoAdjust="0"/>
    <p:restoredTop sz="99883" autoAdjust="0"/>
  </p:normalViewPr>
  <p:slideViewPr>
    <p:cSldViewPr>
      <p:cViewPr>
        <p:scale>
          <a:sx n="75" d="100"/>
          <a:sy n="75" d="100"/>
        </p:scale>
        <p:origin x="52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FONT stripline BPM resolution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10" name="Subtitle 1"/>
          <p:cNvSpPr txBox="1">
            <a:spLocks/>
          </p:cNvSpPr>
          <p:nvPr/>
        </p:nvSpPr>
        <p:spPr bwMode="auto">
          <a:xfrm>
            <a:off x="508340" y="3886200"/>
            <a:ext cx="812732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sz="2800" kern="0" dirty="0" smtClean="0"/>
              <a:t>N. Blaskovic, R. Bodenstein, T. </a:t>
            </a:r>
            <a:r>
              <a:rPr lang="en-US" altLang="en-US" sz="2800" kern="0" dirty="0" smtClean="0"/>
              <a:t>Bromwich,</a:t>
            </a:r>
            <a:br>
              <a:rPr lang="en-US" altLang="en-US" sz="2800" kern="0" dirty="0" smtClean="0"/>
            </a:br>
            <a:r>
              <a:rPr lang="en-US" altLang="en-US" sz="2800" kern="0" dirty="0" smtClean="0"/>
              <a:t>P</a:t>
            </a:r>
            <a:r>
              <a:rPr lang="en-US" altLang="en-US" sz="2800" kern="0" dirty="0" smtClean="0"/>
              <a:t>. Burrows, G. Christian, C. Perry, R. Ramjiawan</a:t>
            </a:r>
          </a:p>
          <a:p>
            <a:pPr eaLnBrk="1" hangingPunct="1"/>
            <a:r>
              <a:rPr lang="en-US" altLang="en-US" sz="2800" i="1" kern="0" dirty="0" smtClean="0"/>
              <a:t>John Adams Institute, Oxford University</a:t>
            </a:r>
            <a:endParaRPr lang="en-GB" altLang="en-US" sz="2800" i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Stripline BPM system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3 stripline BPMs P1, P2 &amp; P3 in EXT line</a:t>
            </a:r>
          </a:p>
          <a:p>
            <a:r>
              <a:rPr lang="en-GB" altLang="en-US" dirty="0" smtClean="0"/>
              <a:t>Previous </a:t>
            </a:r>
            <a:r>
              <a:rPr lang="en-GB" altLang="en-US" dirty="0" smtClean="0"/>
              <a:t>resolution </a:t>
            </a:r>
            <a:r>
              <a:rPr lang="en-GB" dirty="0" smtClean="0"/>
              <a:t>291 ± 10 nm at charge of 0.5 x 10</a:t>
            </a:r>
            <a:r>
              <a:rPr lang="en-GB" baseline="30000" dirty="0" smtClean="0"/>
              <a:t>10 </a:t>
            </a:r>
            <a:r>
              <a:rPr lang="en-GB" dirty="0" smtClean="0"/>
              <a:t>(</a:t>
            </a:r>
            <a:r>
              <a:rPr lang="en-GB" dirty="0" smtClean="0"/>
              <a:t>PRST-AB </a:t>
            </a:r>
            <a:r>
              <a:rPr lang="en-GB" dirty="0"/>
              <a:t>18, </a:t>
            </a:r>
            <a:r>
              <a:rPr lang="en-GB" dirty="0" smtClean="0"/>
              <a:t>032803, 2015)</a:t>
            </a:r>
            <a:endParaRPr lang="en-GB" altLang="en-US" baseline="30000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40"/>
          <a:stretch/>
        </p:blipFill>
        <p:spPr>
          <a:xfrm>
            <a:off x="1835696" y="3501008"/>
            <a:ext cx="5472608" cy="2306040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based on figure from G. White et al. (PRL, 2014)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5726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Stripline BPM system upgrades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endParaRPr lang="en-GB" altLang="en-US" dirty="0"/>
          </a:p>
          <a:p>
            <a:endParaRPr lang="en-GB" altLang="en-US" dirty="0" smtClean="0"/>
          </a:p>
          <a:p>
            <a:endParaRPr lang="en-GB" altLang="en-US" dirty="0"/>
          </a:p>
          <a:p>
            <a:endParaRPr lang="en-GB" altLang="en-US" dirty="0" smtClean="0"/>
          </a:p>
          <a:p>
            <a:r>
              <a:rPr lang="en-GB" altLang="en-US" dirty="0" smtClean="0"/>
              <a:t>Upgraded phase shifter (finer setting)</a:t>
            </a:r>
          </a:p>
          <a:p>
            <a:r>
              <a:rPr lang="en-GB" altLang="en-US" dirty="0" smtClean="0"/>
              <a:t>Installed </a:t>
            </a:r>
            <a:r>
              <a:rPr lang="en-GB" altLang="en-US" dirty="0"/>
              <a:t>6 dB attenuator in processor (double </a:t>
            </a:r>
            <a:r>
              <a:rPr lang="en-GB" altLang="en-US" dirty="0" smtClean="0"/>
              <a:t>maximum operating charge: </a:t>
            </a:r>
            <a:r>
              <a:rPr lang="en-GB" altLang="en-US" dirty="0"/>
              <a:t>10</a:t>
            </a:r>
            <a:r>
              <a:rPr lang="en-GB" altLang="en-US" baseline="30000" dirty="0"/>
              <a:t>10</a:t>
            </a:r>
            <a:r>
              <a:rPr lang="en-GB" altLang="en-US" dirty="0" smtClean="0"/>
              <a:t>)</a:t>
            </a:r>
          </a:p>
          <a:p>
            <a:r>
              <a:rPr lang="en-GB" altLang="en-US" dirty="0"/>
              <a:t>Introduced FONT5A board clock </a:t>
            </a:r>
            <a:r>
              <a:rPr lang="en-GB" altLang="en-US" dirty="0" smtClean="0"/>
              <a:t>filtering</a:t>
            </a:r>
            <a:endParaRPr lang="en-GB" altLang="en-US" dirty="0"/>
          </a:p>
          <a:p>
            <a:endParaRPr lang="en-GB" altLang="en-US" dirty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904337" y="2939830"/>
            <a:ext cx="10081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04337" y="3371878"/>
            <a:ext cx="10081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60976" y="2283339"/>
            <a:ext cx="2007167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47175" y="2646554"/>
            <a:ext cx="1953272" cy="1008112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12449" y="2939830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059832" y="2939830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86646" y="2939309"/>
            <a:ext cx="838096" cy="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763688" y="3371878"/>
            <a:ext cx="2088232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851920" y="3371878"/>
            <a:ext cx="188566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851920" y="2939830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995936" y="2847182"/>
            <a:ext cx="0" cy="42989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995936" y="3277078"/>
            <a:ext cx="243582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040486" y="3034630"/>
            <a:ext cx="192681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040486" y="3034630"/>
            <a:ext cx="0" cy="42831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4211960" y="2766180"/>
            <a:ext cx="360040" cy="36004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+</a:t>
            </a:r>
          </a:p>
        </p:txBody>
      </p:sp>
      <p:sp>
        <p:nvSpPr>
          <p:cNvPr id="37" name="Oval 36"/>
          <p:cNvSpPr/>
          <p:nvPr/>
        </p:nvSpPr>
        <p:spPr>
          <a:xfrm>
            <a:off x="4211960" y="3194519"/>
            <a:ext cx="360040" cy="36004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040486" y="3462942"/>
            <a:ext cx="195289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995936" y="2847182"/>
            <a:ext cx="242763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4211960" y="3155854"/>
            <a:ext cx="360040" cy="360040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–</a:t>
            </a:r>
            <a:endParaRPr lang="en-GB" sz="2800" dirty="0"/>
          </a:p>
        </p:txBody>
      </p:sp>
      <p:sp>
        <p:nvSpPr>
          <p:cNvPr id="49" name="Oval 48"/>
          <p:cNvSpPr/>
          <p:nvPr/>
        </p:nvSpPr>
        <p:spPr>
          <a:xfrm>
            <a:off x="4768972" y="2761397"/>
            <a:ext cx="360040" cy="360040"/>
          </a:xfrm>
          <a:prstGeom prst="ellipse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4572000" y="3370842"/>
            <a:ext cx="753887" cy="103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572000" y="2939830"/>
            <a:ext cx="195289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5327570" y="2760876"/>
            <a:ext cx="360040" cy="36004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ym typeface="Wingdings 2" panose="05020102010507070707" pitchFamily="18" charset="2"/>
              </a:rPr>
              <a:t></a:t>
            </a:r>
            <a:endParaRPr lang="en-GB" sz="2800" dirty="0"/>
          </a:p>
        </p:txBody>
      </p:sp>
      <p:sp>
        <p:nvSpPr>
          <p:cNvPr id="54" name="Oval 53"/>
          <p:cNvSpPr/>
          <p:nvPr/>
        </p:nvSpPr>
        <p:spPr>
          <a:xfrm>
            <a:off x="5327569" y="3190822"/>
            <a:ext cx="360040" cy="36004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ym typeface="Wingdings 2" panose="05020102010507070707" pitchFamily="18" charset="2"/>
              </a:rPr>
              <a:t></a:t>
            </a:r>
            <a:endParaRPr lang="en-GB" sz="28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5130598" y="2939309"/>
            <a:ext cx="195289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2699792" y="2740537"/>
            <a:ext cx="360040" cy="360040"/>
          </a:xfrm>
          <a:prstGeom prst="ellipse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Φ</a:t>
            </a:r>
            <a:endParaRPr lang="en-GB" sz="2800" dirty="0"/>
          </a:p>
        </p:txBody>
      </p:sp>
      <p:sp>
        <p:nvSpPr>
          <p:cNvPr id="60" name="Rectangle 59"/>
          <p:cNvSpPr/>
          <p:nvPr/>
        </p:nvSpPr>
        <p:spPr>
          <a:xfrm>
            <a:off x="6623711" y="2643379"/>
            <a:ext cx="1661971" cy="101335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5683877" y="2939830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5791972" y="3369769"/>
            <a:ext cx="838096" cy="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689203" y="3370290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90654" y="1635267"/>
            <a:ext cx="14253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stripline</a:t>
            </a:r>
            <a:br>
              <a:rPr lang="en-GB" sz="2800" dirty="0" smtClean="0"/>
            </a:br>
            <a:r>
              <a:rPr lang="en-GB" sz="2800" dirty="0" smtClean="0"/>
              <a:t>BPM</a:t>
            </a:r>
            <a:endParaRPr lang="en-GB" sz="2800" dirty="0"/>
          </a:p>
        </p:txBody>
      </p:sp>
      <p:sp>
        <p:nvSpPr>
          <p:cNvPr id="73" name="TextBox 72"/>
          <p:cNvSpPr txBox="1"/>
          <p:nvPr/>
        </p:nvSpPr>
        <p:spPr>
          <a:xfrm>
            <a:off x="2294632" y="1635267"/>
            <a:ext cx="11657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phase</a:t>
            </a:r>
          </a:p>
          <a:p>
            <a:pPr algn="ctr"/>
            <a:r>
              <a:rPr lang="en-GB" sz="2800" dirty="0" smtClean="0"/>
              <a:t>shifter</a:t>
            </a:r>
            <a:endParaRPr lang="en-GB" sz="2800" dirty="0"/>
          </a:p>
        </p:txBody>
      </p:sp>
      <p:sp>
        <p:nvSpPr>
          <p:cNvPr id="74" name="TextBox 73"/>
          <p:cNvSpPr txBox="1"/>
          <p:nvPr/>
        </p:nvSpPr>
        <p:spPr>
          <a:xfrm>
            <a:off x="3860976" y="1634631"/>
            <a:ext cx="1939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processor</a:t>
            </a:r>
            <a:endParaRPr lang="en-GB" sz="2800" dirty="0"/>
          </a:p>
        </p:txBody>
      </p:sp>
      <p:sp>
        <p:nvSpPr>
          <p:cNvPr id="75" name="TextBox 74"/>
          <p:cNvSpPr txBox="1"/>
          <p:nvPr/>
        </p:nvSpPr>
        <p:spPr>
          <a:xfrm>
            <a:off x="6623710" y="1628800"/>
            <a:ext cx="16619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FONT5A board</a:t>
            </a:r>
            <a:endParaRPr lang="en-GB" sz="2800" dirty="0"/>
          </a:p>
        </p:txBody>
      </p:sp>
      <p:sp>
        <p:nvSpPr>
          <p:cNvPr id="76" name="TextBox 75"/>
          <p:cNvSpPr txBox="1"/>
          <p:nvPr/>
        </p:nvSpPr>
        <p:spPr>
          <a:xfrm>
            <a:off x="4695297" y="2780647"/>
            <a:ext cx="503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6dB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11735" y="2217062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hybrids</a:t>
            </a:r>
            <a:endParaRPr lang="en-GB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4454577" y="2380823"/>
            <a:ext cx="989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attenuator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5151207" y="2215599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mixers</a:t>
            </a:r>
            <a:endParaRPr lang="en-GB" sz="1400" dirty="0"/>
          </a:p>
        </p:txBody>
      </p:sp>
      <p:cxnSp>
        <p:nvCxnSpPr>
          <p:cNvPr id="46" name="Straight Arrow Connector 45"/>
          <p:cNvCxnSpPr>
            <a:stCxn id="26" idx="0"/>
            <a:endCxn id="42" idx="2"/>
          </p:cNvCxnSpPr>
          <p:nvPr/>
        </p:nvCxnSpPr>
        <p:spPr>
          <a:xfrm flipV="1">
            <a:off x="4391980" y="2524839"/>
            <a:ext cx="629" cy="24134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9" idx="0"/>
            <a:endCxn id="43" idx="2"/>
          </p:cNvCxnSpPr>
          <p:nvPr/>
        </p:nvCxnSpPr>
        <p:spPr>
          <a:xfrm flipV="1">
            <a:off x="4948992" y="2688600"/>
            <a:ext cx="272" cy="72797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0"/>
            <a:endCxn id="45" idx="2"/>
          </p:cNvCxnSpPr>
          <p:nvPr/>
        </p:nvCxnSpPr>
        <p:spPr>
          <a:xfrm flipH="1" flipV="1">
            <a:off x="5507234" y="2523376"/>
            <a:ext cx="356" cy="23750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50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9" y="261541"/>
            <a:ext cx="8061279" cy="604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  <p:sp>
        <p:nvSpPr>
          <p:cNvPr id="7" name="Oval 6"/>
          <p:cNvSpPr/>
          <p:nvPr/>
        </p:nvSpPr>
        <p:spPr>
          <a:xfrm>
            <a:off x="4797260" y="4346632"/>
            <a:ext cx="360040" cy="36004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816964" y="2772370"/>
            <a:ext cx="2339102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50"/>
                </a:solidFill>
              </a:rPr>
              <a:t>213 nm</a:t>
            </a:r>
            <a:br>
              <a:rPr lang="en-GB" sz="2800" dirty="0" smtClean="0">
                <a:solidFill>
                  <a:srgbClr val="00B050"/>
                </a:solidFill>
              </a:rPr>
            </a:br>
            <a:r>
              <a:rPr lang="en-GB" sz="2800" dirty="0" smtClean="0">
                <a:solidFill>
                  <a:srgbClr val="00B050"/>
                </a:solidFill>
              </a:rPr>
              <a:t>at ~0.5 x 10</a:t>
            </a:r>
            <a:r>
              <a:rPr lang="en-GB" sz="2800" baseline="30000" dirty="0" smtClean="0">
                <a:solidFill>
                  <a:srgbClr val="00B050"/>
                </a:solidFill>
              </a:rPr>
              <a:t>10</a:t>
            </a:r>
            <a:endParaRPr lang="en-GB" sz="2800" baseline="30000" dirty="0">
              <a:solidFill>
                <a:srgbClr val="00B05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029508" y="4894988"/>
            <a:ext cx="360040" cy="36004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049104" y="3322397"/>
            <a:ext cx="2339102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50"/>
                </a:solidFill>
              </a:rPr>
              <a:t>157 nm</a:t>
            </a:r>
            <a:br>
              <a:rPr lang="en-GB" sz="2800" dirty="0" smtClean="0">
                <a:solidFill>
                  <a:srgbClr val="00B050"/>
                </a:solidFill>
              </a:rPr>
            </a:br>
            <a:r>
              <a:rPr lang="en-GB" sz="2800" dirty="0" smtClean="0">
                <a:solidFill>
                  <a:srgbClr val="00B050"/>
                </a:solidFill>
              </a:rPr>
              <a:t>at ~0.8 x 10</a:t>
            </a:r>
            <a:r>
              <a:rPr lang="en-GB" sz="2800" baseline="30000" dirty="0" smtClean="0">
                <a:solidFill>
                  <a:srgbClr val="00B050"/>
                </a:solidFill>
              </a:rPr>
              <a:t>10</a:t>
            </a:r>
            <a:endParaRPr lang="en-GB" sz="2800" baseline="30000" dirty="0">
              <a:solidFill>
                <a:srgbClr val="00B050"/>
              </a:solidFill>
            </a:endParaRPr>
          </a:p>
        </p:txBody>
      </p:sp>
      <p:cxnSp>
        <p:nvCxnSpPr>
          <p:cNvPr id="10" name="Straight Connector 9"/>
          <p:cNvCxnSpPr>
            <a:endCxn id="8" idx="0"/>
          </p:cNvCxnSpPr>
          <p:nvPr/>
        </p:nvCxnSpPr>
        <p:spPr>
          <a:xfrm>
            <a:off x="7209528" y="4200944"/>
            <a:ext cx="0" cy="69404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977280" y="3652588"/>
            <a:ext cx="0" cy="69404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51519" y="269875"/>
            <a:ext cx="2520281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l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atest results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75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Conclusion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Stripline BPM system hardware upgraded for improved resolution and higher charge</a:t>
            </a:r>
          </a:p>
          <a:p>
            <a:r>
              <a:rPr lang="en-GB" altLang="en-US" dirty="0" smtClean="0"/>
              <a:t>Best </a:t>
            </a:r>
            <a:r>
              <a:rPr lang="en-GB" altLang="en-US" dirty="0"/>
              <a:t>resolution: ~150 nm at 0.8 x </a:t>
            </a:r>
            <a:r>
              <a:rPr lang="en-GB" altLang="en-US" dirty="0" smtClean="0"/>
              <a:t>10</a:t>
            </a:r>
            <a:r>
              <a:rPr lang="en-GB" altLang="en-US" baseline="30000" dirty="0" smtClean="0"/>
              <a:t>10</a:t>
            </a:r>
            <a:endParaRPr lang="en-GB" altLang="en-US" baseline="30000" dirty="0" smtClean="0"/>
          </a:p>
          <a:p>
            <a:r>
              <a:rPr lang="en-GB" altLang="en-US" dirty="0" smtClean="0"/>
              <a:t>Thanks to Glen White and the rest of the ATF team for stable high-charge beam!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15543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6501</TotalTime>
  <Words>184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 Narrow</vt:lpstr>
      <vt:lpstr>Arial</vt:lpstr>
      <vt:lpstr>Wingdings 2</vt:lpstr>
      <vt:lpstr>Default Design</vt:lpstr>
      <vt:lpstr>FONT stripline BPM resolution</vt:lpstr>
      <vt:lpstr>Stripline BPM system</vt:lpstr>
      <vt:lpstr>Stripline BPM system upgrades</vt:lpstr>
      <vt:lpstr>PowerPoint Presentation</vt:lpstr>
      <vt:lpstr>Conclusion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Neven Blaskovic Kraljevic</cp:lastModifiedBy>
  <cp:revision>359</cp:revision>
  <dcterms:created xsi:type="dcterms:W3CDTF">2009-05-21T13:39:04Z</dcterms:created>
  <dcterms:modified xsi:type="dcterms:W3CDTF">2016-12-02T04:27:40Z</dcterms:modified>
</cp:coreProperties>
</file>