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9"/>
  </p:notesMasterIdLst>
  <p:sldIdLst>
    <p:sldId id="256" r:id="rId2"/>
    <p:sldId id="289" r:id="rId3"/>
    <p:sldId id="290" r:id="rId4"/>
    <p:sldId id="292" r:id="rId5"/>
    <p:sldId id="322" r:id="rId6"/>
    <p:sldId id="299" r:id="rId7"/>
    <p:sldId id="293" r:id="rId8"/>
    <p:sldId id="295" r:id="rId9"/>
    <p:sldId id="298" r:id="rId10"/>
    <p:sldId id="294" r:id="rId11"/>
    <p:sldId id="296" r:id="rId12"/>
    <p:sldId id="297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23" r:id="rId24"/>
    <p:sldId id="324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277" r:id="rId37"/>
    <p:sldId id="325" r:id="rId38"/>
  </p:sldIdLst>
  <p:sldSz cx="9144000" cy="6858000" type="screen4x3"/>
  <p:notesSz cx="6858000" cy="9144000"/>
  <p:embeddedFontLst>
    <p:embeddedFont>
      <p:font typeface="Kalinga" panose="020B0502040204020203" pitchFamily="34" charset="0"/>
      <p:regular r:id="rId40"/>
      <p:bold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FoundrySterling-Book" panose="00000400000000000000" pitchFamily="2" charset="0"/>
      <p:regular r:id="rId46"/>
    </p:embeddedFont>
    <p:embeddedFont>
      <p:font typeface="FoundrySterling-Medium" panose="00000500000000000000" pitchFamily="2" charset="0"/>
      <p:regular r:id="rId47"/>
    </p:embeddedFont>
    <p:embeddedFont>
      <p:font typeface="Gulim" panose="020B0600000101010101" pitchFamily="34" charset="-127"/>
      <p:regular r:id="rId48"/>
    </p:embeddedFont>
    <p:embeddedFont>
      <p:font typeface="FoundrySterling-Bold" panose="02000700000000000000" pitchFamily="2" charset="0"/>
      <p:regular r:id="rId49"/>
    </p:embeddedFont>
    <p:embeddedFont>
      <p:font typeface="Aharoni" panose="02010803020104030203" pitchFamily="2" charset="-79"/>
      <p:bold r:id="rId50"/>
    </p:embeddedFont>
    <p:embeddedFont>
      <p:font typeface="Trebuchet MS" panose="020B0603020202020204" pitchFamily="34" charset="0"/>
      <p:regular r:id="rId51"/>
      <p:bold r:id="rId52"/>
      <p:italic r:id="rId53"/>
      <p:boldItalic r:id="rId5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4E19"/>
    <a:srgbClr val="0053A1"/>
    <a:srgbClr val="1B3665"/>
    <a:srgbClr val="000075"/>
    <a:srgbClr val="FFD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howGuides="1">
      <p:cViewPr varScale="1">
        <p:scale>
          <a:sx n="93" d="100"/>
          <a:sy n="93" d="100"/>
        </p:scale>
        <p:origin x="61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02" d="100"/>
          <a:sy n="102" d="100"/>
        </p:scale>
        <p:origin x="2670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2.fntdata"/><Relationship Id="rId54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font" Target="fonts/font14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0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2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7EB03-6B7D-4C3B-BDCA-F0692CDF9E97}" type="datetimeFigureOut">
              <a:rPr lang="en-GB" smtClean="0"/>
              <a:t>19/12/2016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7BD56-7FC2-4100-9F5C-A8724B89D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717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7BD56-7FC2-4100-9F5C-A8724B89DBE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052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43B7D-3C3B-40AF-853F-953E586432EF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BBA24-F25F-4973-B8EA-61D4B05F7DE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45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E7CA-6E7B-4B57-BCD1-C84D590AFD69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267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956F-D04B-4477-98D0-B4F116E7A300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19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FoundrySterling-Book" panose="00000400000000000000" pitchFamily="2" charset="0"/>
              </a:defRPr>
            </a:lvl1pPr>
            <a:lvl2pPr>
              <a:defRPr>
                <a:latin typeface="FoundrySterling-Book" panose="00000400000000000000" pitchFamily="2" charset="0"/>
              </a:defRPr>
            </a:lvl2pPr>
            <a:lvl3pPr>
              <a:defRPr>
                <a:latin typeface="FoundrySterling-Book" panose="00000400000000000000" pitchFamily="2" charset="0"/>
              </a:defRPr>
            </a:lvl3pPr>
            <a:lvl4pPr>
              <a:defRPr>
                <a:latin typeface="FoundrySterling-Book" panose="00000400000000000000" pitchFamily="2" charset="0"/>
              </a:defRPr>
            </a:lvl4pPr>
            <a:lvl5pPr>
              <a:defRPr>
                <a:latin typeface="FoundrySterling-Book" panose="00000400000000000000" pitchFamily="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976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63F3-6367-453A-A909-F416B0C173F2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90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251BC-9628-4252-97DF-3EA9D30A731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27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E5FF-3A20-4E80-8B9F-2559A841C845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377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E7A4-F116-4295-A007-E4DA0035CCE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085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D2C5A-96FF-4DDB-A0BB-EA0B87B0EF69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13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453-1415-40FB-8BBF-10EE5CD13A93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310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93B1-266B-4537-AABA-2CC6C8A7B842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16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 userDrawn="1"/>
        </p:nvSpPr>
        <p:spPr>
          <a:xfrm>
            <a:off x="0" y="6165304"/>
            <a:ext cx="9135853" cy="684255"/>
          </a:xfrm>
          <a:prstGeom prst="rect">
            <a:avLst/>
          </a:prstGeom>
          <a:gradFill flip="none" rotWithShape="1">
            <a:gsLst>
              <a:gs pos="12000">
                <a:srgbClr val="0053A1"/>
              </a:gs>
              <a:gs pos="47000">
                <a:srgbClr val="000075"/>
              </a:gs>
              <a:gs pos="82000">
                <a:srgbClr val="1B3665"/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8988" y="94724"/>
            <a:ext cx="7100207" cy="669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73470"/>
            <a:ext cx="8229600" cy="5037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3" name="Picture 2" descr="C:\Users\jarobert\Downloads\CERN-LogoPack\CERN-LogoPack\Badge\PNG\LogoBadge-04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5" y="6177088"/>
            <a:ext cx="658963" cy="658963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380" y="6177086"/>
            <a:ext cx="672473" cy="67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304" y="6185528"/>
            <a:ext cx="651216" cy="65052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22362" y="6380824"/>
            <a:ext cx="1525902" cy="264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undrySterling-Book" panose="00000400000000000000" pitchFamily="2" charset="0"/>
              </a:defRPr>
            </a:lvl1pPr>
          </a:lstStyle>
          <a:p>
            <a:fld id="{4A88BE4F-52B9-43D9-8FFA-09D61DEB075A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20272" y="6374070"/>
            <a:ext cx="920074" cy="271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undrySterling-Book" panose="00000400000000000000" pitchFamily="2" charset="0"/>
              </a:defRPr>
            </a:lvl1pPr>
          </a:lstStyle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937446" y="6380824"/>
            <a:ext cx="3086100" cy="264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undrySterling-Book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en-GB" smtClean="0"/>
              <a:t>Jack Roberts         December PFF Shifts</a:t>
            </a:r>
            <a:endParaRPr lang="en-GB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57200" y="764704"/>
            <a:ext cx="8238160" cy="1"/>
          </a:xfrm>
          <a:prstGeom prst="line">
            <a:avLst/>
          </a:prstGeom>
          <a:ln w="50800">
            <a:gradFill flip="none" rotWithShape="1">
              <a:gsLst>
                <a:gs pos="0">
                  <a:srgbClr val="0053A1"/>
                </a:gs>
                <a:gs pos="55000">
                  <a:srgbClr val="000075"/>
                </a:gs>
                <a:gs pos="100000">
                  <a:srgbClr val="1B366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20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0007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oundrySterling-Medium" panose="00000500000000000000" pitchFamily="2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5556" y="1503731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December PFF Shifts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0728" y="3057518"/>
            <a:ext cx="6400800" cy="630649"/>
          </a:xfrm>
        </p:spPr>
        <p:txBody>
          <a:bodyPr/>
          <a:lstStyle/>
          <a:p>
            <a:r>
              <a:rPr lang="en-GB" b="1" dirty="0" smtClean="0">
                <a:solidFill>
                  <a:srgbClr val="1B36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Jack Roberts</a:t>
            </a:r>
            <a:endParaRPr lang="en-GB" b="1" dirty="0">
              <a:solidFill>
                <a:srgbClr val="1B36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729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>
              <a:spcBef>
                <a:spcPct val="0"/>
              </a:spcBef>
              <a:buNone/>
              <a:defRPr sz="4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ea typeface="Gulim" panose="020B0600000101010101" pitchFamily="34" charset="-127"/>
                <a:cs typeface="Aharoni" panose="02010803020104030203" pitchFamily="2" charset="-79"/>
              </a:defRPr>
            </a:lvl1pPr>
          </a:lstStyle>
          <a:p>
            <a:r>
              <a:rPr lang="en-GB" sz="2800" dirty="0" smtClean="0">
                <a:solidFill>
                  <a:srgbClr val="000075"/>
                </a:solidFill>
                <a:latin typeface="FoundrySterling-Bold" panose="02000700000000000000" pitchFamily="2" charset="0"/>
              </a:rPr>
              <a:t>FONT </a:t>
            </a:r>
            <a:r>
              <a:rPr lang="en-GB" sz="2800" dirty="0" smtClean="0">
                <a:solidFill>
                  <a:srgbClr val="000075"/>
                </a:solidFill>
                <a:latin typeface="FoundrySterling-Bold" panose="02000700000000000000" pitchFamily="2" charset="0"/>
              </a:rPr>
              <a:t>Meeting, 21</a:t>
            </a:r>
            <a:r>
              <a:rPr lang="en-GB" sz="2800" baseline="30000" dirty="0" smtClean="0">
                <a:solidFill>
                  <a:srgbClr val="000075"/>
                </a:solidFill>
                <a:latin typeface="FoundrySterling-Bold" panose="02000700000000000000" pitchFamily="2" charset="0"/>
              </a:rPr>
              <a:t>st</a:t>
            </a:r>
            <a:r>
              <a:rPr lang="en-GB" sz="2800" dirty="0" smtClean="0">
                <a:solidFill>
                  <a:srgbClr val="000075"/>
                </a:solidFill>
                <a:latin typeface="FoundrySterling-Bold" panose="02000700000000000000" pitchFamily="2" charset="0"/>
              </a:rPr>
              <a:t> December 2016</a:t>
            </a:r>
            <a:endParaRPr lang="en-GB" sz="2800" dirty="0">
              <a:solidFill>
                <a:srgbClr val="000075"/>
              </a:solidFill>
              <a:latin typeface="FoundrySterling-Bold" panose="02000700000000000000" pitchFamily="2" charset="0"/>
            </a:endParaRPr>
          </a:p>
        </p:txBody>
      </p:sp>
      <p:pic>
        <p:nvPicPr>
          <p:cNvPr id="5" name="Picture 4" descr="https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2" t="14562" r="12175" b="12564"/>
          <a:stretch/>
        </p:blipFill>
        <p:spPr bwMode="auto">
          <a:xfrm>
            <a:off x="3410509" y="3998939"/>
            <a:ext cx="980655" cy="95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896" y="3976199"/>
            <a:ext cx="1364968" cy="1005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74" y="3984821"/>
            <a:ext cx="1028138" cy="102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\\cern.ch\dfs\Users\j\jarobert\Documents\My Pictures\logo_red1-rg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798" y="3983155"/>
            <a:ext cx="948418" cy="94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jarobert\Downloads\CERN-LogoPack\CERN-LogoPack\Badge\PNG\LogoBadge-0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334" y="3985038"/>
            <a:ext cx="1028138" cy="102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5422362" y="6380824"/>
            <a:ext cx="1597910" cy="264996"/>
          </a:xfrm>
        </p:spPr>
        <p:txBody>
          <a:bodyPr/>
          <a:lstStyle/>
          <a:p>
            <a:fld id="{E041AD00-05DE-473E-BBFD-F8B7884877C7}" type="datetime3">
              <a:rPr lang="en-US" smtClean="0">
                <a:solidFill>
                  <a:schemeClr val="bg1"/>
                </a:solidFill>
              </a:rPr>
              <a:t>19 December 2016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>
                <a:solidFill>
                  <a:schemeClr val="bg1"/>
                </a:solidFill>
              </a:rPr>
              <a:t>1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270" y="3989242"/>
            <a:ext cx="1020380" cy="1019296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971600" y="6382619"/>
            <a:ext cx="3086100" cy="264996"/>
          </a:xfrm>
        </p:spPr>
        <p:txBody>
          <a:bodyPr/>
          <a:lstStyle/>
          <a:p>
            <a:pPr algn="l"/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13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4724"/>
            <a:ext cx="7704856" cy="6699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Whole Dataset: Downstream PFF Off/On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r="7126"/>
          <a:stretch/>
        </p:blipFill>
        <p:spPr>
          <a:xfrm>
            <a:off x="0" y="1466309"/>
            <a:ext cx="9144000" cy="40829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513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Whole Dataset: PFF 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47" y="973138"/>
            <a:ext cx="5985106" cy="503713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043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Whole Dataset: D/S PFF Off/On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28" y="836712"/>
            <a:ext cx="6696632" cy="52836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08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Downstream Jitter of 2 Minute Periods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6" b="4887"/>
          <a:stretch/>
        </p:blipFill>
        <p:spPr>
          <a:xfrm>
            <a:off x="251519" y="784706"/>
            <a:ext cx="8640961" cy="536059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9873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 of 2 Minute Periods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" b="4070"/>
          <a:stretch/>
        </p:blipFill>
        <p:spPr>
          <a:xfrm>
            <a:off x="789434" y="799001"/>
            <a:ext cx="7382966" cy="525999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427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Lowest Jitter for Different Periods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" t="4440" r="7792" b="4070"/>
          <a:stretch/>
        </p:blipFill>
        <p:spPr>
          <a:xfrm>
            <a:off x="1187624" y="851114"/>
            <a:ext cx="6624737" cy="529978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9228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Longest 0.20</a:t>
            </a:r>
            <a:r>
              <a:rPr lang="en-GB" baseline="30000" dirty="0" smtClean="0"/>
              <a:t>o</a:t>
            </a:r>
            <a:r>
              <a:rPr lang="en-GB" dirty="0" smtClean="0"/>
              <a:t> Period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11" y="1268761"/>
            <a:ext cx="9166511" cy="443500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834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Longest 0.20</a:t>
            </a:r>
            <a:r>
              <a:rPr lang="en-GB" baseline="30000" dirty="0"/>
              <a:t>o</a:t>
            </a:r>
            <a:r>
              <a:rPr lang="en-GB" dirty="0"/>
              <a:t> Period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994" y="836712"/>
            <a:ext cx="6662327" cy="525658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828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Longest 0.20</a:t>
            </a:r>
            <a:r>
              <a:rPr lang="en-GB" baseline="30000" dirty="0"/>
              <a:t>o</a:t>
            </a:r>
            <a:r>
              <a:rPr lang="en-GB" dirty="0"/>
              <a:t> Period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88" y="842958"/>
            <a:ext cx="7003118" cy="52503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476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Point-by-point Phase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</a:t>
            </a:r>
            <a:r>
              <a:rPr lang="en-GB" dirty="0" smtClean="0"/>
              <a:t>ariations </a:t>
            </a:r>
            <a:r>
              <a:rPr lang="en-GB" dirty="0"/>
              <a:t>along the pulse</a:t>
            </a:r>
            <a:r>
              <a:rPr lang="en-GB" dirty="0" smtClean="0"/>
              <a:t>.</a:t>
            </a:r>
          </a:p>
          <a:p>
            <a:r>
              <a:rPr lang="en-GB" dirty="0" smtClean="0"/>
              <a:t>Dataset from 15</a:t>
            </a:r>
            <a:r>
              <a:rPr lang="en-GB" baseline="30000" dirty="0" smtClean="0"/>
              <a:t>th</a:t>
            </a:r>
            <a:r>
              <a:rPr lang="en-GB" dirty="0" smtClean="0"/>
              <a:t> Dec – not </a:t>
            </a:r>
            <a:r>
              <a:rPr lang="en-GB" dirty="0" smtClean="0"/>
              <a:t>analysed </a:t>
            </a:r>
            <a:r>
              <a:rPr lang="en-GB" dirty="0" smtClean="0"/>
              <a:t>all datasets, may have better.</a:t>
            </a:r>
          </a:p>
          <a:p>
            <a:endParaRPr lang="en-GB" dirty="0"/>
          </a:p>
          <a:p>
            <a:r>
              <a:rPr lang="en-GB" dirty="0" smtClean="0"/>
              <a:t>Record dataset for mean phase did not give best point by point results:</a:t>
            </a:r>
          </a:p>
          <a:p>
            <a:pPr lvl="1"/>
            <a:r>
              <a:rPr lang="en-GB" dirty="0" smtClean="0"/>
              <a:t>Better correction of shape if timing moved 5.6 (2 clock cycles) earlier than on that day.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532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4 days we took phase feedforward (PFF) data in December:</a:t>
            </a:r>
          </a:p>
          <a:p>
            <a:pPr lvl="1"/>
            <a:r>
              <a:rPr lang="en-GB" dirty="0" smtClean="0"/>
              <a:t>Thurs 8</a:t>
            </a:r>
            <a:r>
              <a:rPr lang="en-GB" baseline="30000" dirty="0" smtClean="0"/>
              <a:t>th</a:t>
            </a:r>
            <a:r>
              <a:rPr lang="en-GB" dirty="0" smtClean="0"/>
              <a:t> – whole day.</a:t>
            </a:r>
          </a:p>
          <a:p>
            <a:pPr lvl="1"/>
            <a:r>
              <a:rPr lang="en-GB" dirty="0" smtClean="0"/>
              <a:t>Fri 9</a:t>
            </a:r>
            <a:r>
              <a:rPr lang="en-GB" baseline="30000" dirty="0" smtClean="0"/>
              <a:t>th</a:t>
            </a:r>
            <a:r>
              <a:rPr lang="en-GB" dirty="0" smtClean="0"/>
              <a:t> – whole day.</a:t>
            </a:r>
          </a:p>
          <a:p>
            <a:pPr lvl="1"/>
            <a:r>
              <a:rPr lang="en-GB" dirty="0" smtClean="0"/>
              <a:t>Thurs 15</a:t>
            </a:r>
            <a:r>
              <a:rPr lang="en-GB" baseline="30000" dirty="0" smtClean="0"/>
              <a:t>th</a:t>
            </a:r>
            <a:r>
              <a:rPr lang="en-GB" dirty="0" smtClean="0"/>
              <a:t> – evening.</a:t>
            </a:r>
          </a:p>
          <a:p>
            <a:pPr lvl="1"/>
            <a:r>
              <a:rPr lang="en-GB" dirty="0" smtClean="0"/>
              <a:t>Fri 16</a:t>
            </a:r>
            <a:r>
              <a:rPr lang="en-GB" baseline="30000" dirty="0" smtClean="0"/>
              <a:t>th</a:t>
            </a:r>
            <a:r>
              <a:rPr lang="en-GB" dirty="0" smtClean="0"/>
              <a:t> – Hour in afternoon (last ever CTF3 measurement).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Many different measurements (next slide).</a:t>
            </a:r>
          </a:p>
          <a:p>
            <a:endParaRPr lang="en-GB" dirty="0"/>
          </a:p>
          <a:p>
            <a:r>
              <a:rPr lang="en-GB" dirty="0" smtClean="0"/>
              <a:t>Look at the main results here. Some may not be the best we have, others not shown at all.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07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 of Pulse Shape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78244"/>
            <a:ext cx="6609688" cy="521505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2977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Point-by-point Jitter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21430"/>
            <a:ext cx="6681696" cy="527186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05545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 of Factor 4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</a:rPr>
              <a:t>Setup of new firmware.</a:t>
            </a:r>
          </a:p>
          <a:p>
            <a:endParaRPr lang="en-GB" dirty="0" smtClean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Correction </a:t>
            </a:r>
            <a:r>
              <a:rPr lang="en-GB" dirty="0">
                <a:solidFill>
                  <a:srgbClr val="00B050"/>
                </a:solidFill>
              </a:rPr>
              <a:t>attempts.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Improve </a:t>
            </a:r>
            <a:r>
              <a:rPr lang="en-GB" dirty="0">
                <a:solidFill>
                  <a:srgbClr val="FF0000"/>
                </a:solidFill>
              </a:rPr>
              <a:t>correlation between </a:t>
            </a:r>
            <a:r>
              <a:rPr lang="en-GB" dirty="0" err="1">
                <a:solidFill>
                  <a:srgbClr val="FF0000"/>
                </a:solidFill>
              </a:rPr>
              <a:t>uncombined</a:t>
            </a:r>
            <a:r>
              <a:rPr lang="en-GB" dirty="0">
                <a:solidFill>
                  <a:srgbClr val="FF0000"/>
                </a:solidFill>
              </a:rPr>
              <a:t> upstream, and combined downstream phase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Short pulse doing different no. turns in combiner ring – zero R56 for each case.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Up to ~75% correlation achieved without wiggling. Not very stable.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Up to ~85% correlation with wiggling, and stable at that level.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03271" y="973470"/>
            <a:ext cx="1899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IN THIS PPT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NOT IN THIS PPT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45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 PFF Correction Mode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16128"/>
            <a:ext cx="9144000" cy="401650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123728" y="1556792"/>
            <a:ext cx="2253847" cy="936103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u="sng" dirty="0" smtClean="0">
                <a:solidFill>
                  <a:schemeClr val="tx1"/>
                </a:solidFill>
              </a:rPr>
              <a:t>UPSTREAM </a:t>
            </a:r>
            <a:r>
              <a:rPr lang="en-GB" sz="1600" b="1" u="sng" dirty="0" smtClean="0">
                <a:solidFill>
                  <a:schemeClr val="tx1"/>
                </a:solidFill>
              </a:rPr>
              <a:t>PHASE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1.2µs, 3GHz beam pulse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4A beam current.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13530" y="4149080"/>
            <a:ext cx="2253847" cy="1008112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u="sng" dirty="0" smtClean="0">
                <a:solidFill>
                  <a:schemeClr val="tx1"/>
                </a:solidFill>
              </a:rPr>
              <a:t>DOWNSTREAM PHASE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1.1µs, 3GHz beam pulse.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3.5A beam current.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813422" y="3212977"/>
            <a:ext cx="2253847" cy="936103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u="sng" dirty="0" smtClean="0">
                <a:solidFill>
                  <a:schemeClr val="tx1"/>
                </a:solidFill>
              </a:rPr>
              <a:t>COMBINER RING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0.5 turns.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Magnetic injection.</a:t>
            </a:r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Factor 4 PFF Correction Mode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5" y="1316128"/>
            <a:ext cx="9144000" cy="401650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123728" y="1556792"/>
            <a:ext cx="2253847" cy="936103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u="sng" dirty="0" smtClean="0">
                <a:solidFill>
                  <a:schemeClr val="tx1"/>
                </a:solidFill>
              </a:rPr>
              <a:t>UPSTREAM </a:t>
            </a:r>
            <a:r>
              <a:rPr lang="en-GB" sz="1600" b="1" u="sng" dirty="0" smtClean="0">
                <a:solidFill>
                  <a:schemeClr val="tx1"/>
                </a:solidFill>
              </a:rPr>
              <a:t>PHASE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1.2µs, 3GHz beam pulse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4A beam current.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37446" y="4149080"/>
            <a:ext cx="2554434" cy="1008112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u="sng" dirty="0" smtClean="0">
                <a:solidFill>
                  <a:schemeClr val="tx1"/>
                </a:solidFill>
              </a:rPr>
              <a:t>DOWNSTREAM PHASE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280 ns, 12GHz beam pulse.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14A beam current.</a:t>
            </a:r>
            <a:endParaRPr lang="en-GB" sz="1600" b="1" dirty="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812360" y="1268760"/>
            <a:ext cx="1368152" cy="3600400"/>
            <a:chOff x="7809297" y="1316128"/>
            <a:chExt cx="1371215" cy="3553032"/>
          </a:xfrm>
        </p:grpSpPr>
        <p:cxnSp>
          <p:nvCxnSpPr>
            <p:cNvPr id="9" name="Straight Connector 8"/>
            <p:cNvCxnSpPr/>
            <p:nvPr/>
          </p:nvCxnSpPr>
          <p:spPr>
            <a:xfrm flipH="1" flipV="1">
              <a:off x="8316416" y="4365104"/>
              <a:ext cx="864096" cy="504056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7812360" y="3501008"/>
              <a:ext cx="504056" cy="87342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7812360" y="2024843"/>
              <a:ext cx="21599" cy="1511277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809297" y="1316128"/>
              <a:ext cx="435111" cy="755639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7881305" y="1304892"/>
            <a:ext cx="1371215" cy="3553032"/>
            <a:chOff x="7809297" y="1316128"/>
            <a:chExt cx="1371215" cy="3553032"/>
          </a:xfrm>
        </p:grpSpPr>
        <p:cxnSp>
          <p:nvCxnSpPr>
            <p:cNvPr id="26" name="Straight Connector 25"/>
            <p:cNvCxnSpPr/>
            <p:nvPr/>
          </p:nvCxnSpPr>
          <p:spPr>
            <a:xfrm flipH="1" flipV="1">
              <a:off x="8316416" y="4365104"/>
              <a:ext cx="864096" cy="504056"/>
            </a:xfrm>
            <a:prstGeom prst="line">
              <a:avLst/>
            </a:prstGeom>
            <a:ln w="476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7812360" y="3501008"/>
              <a:ext cx="504056" cy="873422"/>
            </a:xfrm>
            <a:prstGeom prst="line">
              <a:avLst/>
            </a:prstGeom>
            <a:ln w="476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7812360" y="2024843"/>
              <a:ext cx="21599" cy="1511277"/>
            </a:xfrm>
            <a:prstGeom prst="line">
              <a:avLst/>
            </a:prstGeom>
            <a:ln w="476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7809297" y="1316128"/>
              <a:ext cx="435111" cy="755639"/>
            </a:xfrm>
            <a:prstGeom prst="line">
              <a:avLst/>
            </a:prstGeom>
            <a:ln w="476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848414" y="2841254"/>
            <a:ext cx="0" cy="227706"/>
          </a:xfrm>
          <a:prstGeom prst="straightConnector1">
            <a:avLst/>
          </a:prstGeom>
          <a:ln w="111125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-4200000" flipV="1">
            <a:off x="8655962" y="4437848"/>
            <a:ext cx="0" cy="227706"/>
          </a:xfrm>
          <a:prstGeom prst="straightConnector1">
            <a:avLst/>
          </a:prstGeom>
          <a:ln w="111125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920000" flipV="1">
            <a:off x="8103505" y="1461664"/>
            <a:ext cx="0" cy="227706"/>
          </a:xfrm>
          <a:prstGeom prst="straightConnector1">
            <a:avLst/>
          </a:prstGeom>
          <a:ln w="111125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6854657" y="3212977"/>
            <a:ext cx="2253847" cy="936103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u="sng" dirty="0" smtClean="0">
                <a:solidFill>
                  <a:schemeClr val="tx1"/>
                </a:solidFill>
              </a:rPr>
              <a:t>COMBINER RING</a:t>
            </a:r>
          </a:p>
          <a:p>
            <a:pPr marL="0" indent="0" algn="ctr">
              <a:buNone/>
            </a:pPr>
            <a:r>
              <a:rPr lang="en-GB" sz="1600" b="1" dirty="0">
                <a:solidFill>
                  <a:schemeClr val="tx1"/>
                </a:solidFill>
              </a:rPr>
              <a:t>3</a:t>
            </a:r>
            <a:r>
              <a:rPr lang="en-GB" sz="1600" b="1" dirty="0" smtClean="0">
                <a:solidFill>
                  <a:schemeClr val="tx1"/>
                </a:solidFill>
              </a:rPr>
              <a:t>.5 turns.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RF injection.</a:t>
            </a:r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Upstream Sub-Pulses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r="8000"/>
          <a:stretch/>
        </p:blipFill>
        <p:spPr>
          <a:xfrm>
            <a:off x="0" y="1526010"/>
            <a:ext cx="9067520" cy="317654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80217" y="5011424"/>
            <a:ext cx="8960016" cy="904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en-GB" sz="2000" dirty="0"/>
              <a:t>Four, 280 ns (100 samples) sub-pulses. Defined in firmware from end of pulse.</a:t>
            </a:r>
          </a:p>
          <a:p>
            <a:r>
              <a:rPr lang="en-GB" sz="2000" dirty="0"/>
              <a:t>Note transient at start, which is lost early in the machine and not combined.</a:t>
            </a:r>
          </a:p>
        </p:txBody>
      </p:sp>
    </p:spTree>
    <p:extLst>
      <p:ext uri="{BB962C8B-B14F-4D97-AF65-F5344CB8AC3E}">
        <p14:creationId xmlns:p14="http://schemas.microsoft.com/office/powerpoint/2010/main" val="50867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Downstream Phase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6" r="8001"/>
          <a:stretch/>
        </p:blipFill>
        <p:spPr>
          <a:xfrm>
            <a:off x="0" y="1583231"/>
            <a:ext cx="9144000" cy="378713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469207"/>
            <a:ext cx="8960016" cy="904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en-GB" dirty="0" smtClean="0"/>
              <a:t>Actual combined factor 4 pulse a bit shorter than expected.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46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4724"/>
            <a:ext cx="8208912" cy="6699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Correction of Mean x4 Phase (with Wiggling)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35058"/>
            <a:ext cx="6408712" cy="505648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67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35058"/>
            <a:ext cx="6446416" cy="50862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94724"/>
            <a:ext cx="8208912" cy="6699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Correction of Mean x4 Phase (with Wiggling)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322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 of x4 Pulse Shape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524" y="980728"/>
            <a:ext cx="6422836" cy="50676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24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Datasets Taken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Correction </a:t>
            </a:r>
            <a:r>
              <a:rPr lang="en-GB" dirty="0"/>
              <a:t>of straight beam: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Gain </a:t>
            </a:r>
            <a:r>
              <a:rPr lang="en-GB" dirty="0" smtClean="0">
                <a:solidFill>
                  <a:srgbClr val="FF0000"/>
                </a:solidFill>
              </a:rPr>
              <a:t>scan.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rgbClr val="00B050"/>
                </a:solidFill>
              </a:rPr>
              <a:t>Longer </a:t>
            </a:r>
            <a:r>
              <a:rPr lang="en-GB" dirty="0" smtClean="0">
                <a:solidFill>
                  <a:srgbClr val="00B050"/>
                </a:solidFill>
              </a:rPr>
              <a:t>datasets.</a:t>
            </a:r>
            <a:endParaRPr lang="en-GB" dirty="0">
              <a:solidFill>
                <a:srgbClr val="00B050"/>
              </a:solidFill>
            </a:endParaRPr>
          </a:p>
          <a:p>
            <a:pPr lvl="1"/>
            <a:r>
              <a:rPr lang="en-GB" dirty="0">
                <a:solidFill>
                  <a:srgbClr val="FF0000"/>
                </a:solidFill>
              </a:rPr>
              <a:t>Automatic gain/offset adjustment.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2-input correction.</a:t>
            </a:r>
          </a:p>
          <a:p>
            <a:r>
              <a:rPr lang="en-GB" dirty="0"/>
              <a:t>Correction of factor 4 beam: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Setup of new firmware.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Improve correlation between </a:t>
            </a:r>
            <a:r>
              <a:rPr lang="en-GB" dirty="0" err="1">
                <a:solidFill>
                  <a:srgbClr val="FF0000"/>
                </a:solidFill>
              </a:rPr>
              <a:t>uncombined</a:t>
            </a:r>
            <a:r>
              <a:rPr lang="en-GB" dirty="0">
                <a:solidFill>
                  <a:srgbClr val="FF0000"/>
                </a:solidFill>
              </a:rPr>
              <a:t> upstream, and combined downstream phase.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Correction </a:t>
            </a:r>
            <a:r>
              <a:rPr lang="en-GB" dirty="0" smtClean="0">
                <a:solidFill>
                  <a:srgbClr val="00B050"/>
                </a:solidFill>
              </a:rPr>
              <a:t>attempts.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Orbit closure.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Phase monitor resolution.</a:t>
            </a:r>
            <a:endParaRPr lang="en-GB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03271" y="973470"/>
            <a:ext cx="1899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IN THIS PPT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NOT IN THIS PPT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8585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4724"/>
            <a:ext cx="9144000" cy="669980"/>
          </a:xfrm>
        </p:spPr>
        <p:txBody>
          <a:bodyPr>
            <a:normAutofit/>
          </a:bodyPr>
          <a:lstStyle/>
          <a:p>
            <a:r>
              <a:rPr lang="en-GB" dirty="0" smtClean="0"/>
              <a:t>x4 Point-by-Point Jitter (with Wiggling)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78244"/>
            <a:ext cx="6480720" cy="511329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7755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191" y="94976"/>
            <a:ext cx="8139195" cy="6699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x4 Point-by-Point Correlation (with Wiggling)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258" y="908720"/>
            <a:ext cx="6571062" cy="518457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251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Orbit Closure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PFF system should not degrade beam orbit stability after chicane – i.e. position after chicane is independent of kick.</a:t>
            </a:r>
          </a:p>
          <a:p>
            <a:r>
              <a:rPr lang="en-GB" dirty="0" smtClean="0"/>
              <a:t>Last year – 0.5 mm offset in CC.930 for max kick. Some quadrupoles not nominal in TL2.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08" y="2503801"/>
            <a:ext cx="5256584" cy="347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481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Orbit Closure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6712"/>
            <a:ext cx="8229600" cy="466111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33264" y="5569835"/>
            <a:ext cx="7931224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en-GB" sz="2000" dirty="0"/>
              <a:t>2 weeks ago with nominal PFF optics in TL2</a:t>
            </a:r>
            <a:r>
              <a:rPr lang="en-GB" sz="2000" dirty="0" smtClean="0"/>
              <a:t>. 0.1 mm in CC.930.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680858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Monitor 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Consistently measuring &lt;0.2 degrees, and close to record (0.12 degrees point-by-point) in December.</a:t>
            </a:r>
          </a:p>
          <a:p>
            <a:endParaRPr lang="en-GB" dirty="0"/>
          </a:p>
          <a:p>
            <a:r>
              <a:rPr lang="en-GB" dirty="0" smtClean="0"/>
              <a:t>Changes:</a:t>
            </a:r>
          </a:p>
          <a:p>
            <a:pPr lvl="1"/>
            <a:r>
              <a:rPr lang="en-GB" dirty="0" smtClean="0"/>
              <a:t>Using the FONT5a board and not the </a:t>
            </a:r>
            <a:r>
              <a:rPr lang="en-GB" dirty="0" err="1" smtClean="0"/>
              <a:t>SiS</a:t>
            </a:r>
            <a:r>
              <a:rPr lang="en-GB" dirty="0" smtClean="0"/>
              <a:t> digitisers.</a:t>
            </a:r>
          </a:p>
          <a:p>
            <a:pPr lvl="1"/>
            <a:r>
              <a:rPr lang="en-GB" dirty="0" smtClean="0"/>
              <a:t>Winter not summer – suspect reduced drifts/noise in electronics.</a:t>
            </a:r>
          </a:p>
          <a:p>
            <a:pPr lvl="1"/>
            <a:r>
              <a:rPr lang="en-GB" dirty="0" smtClean="0"/>
              <a:t>Lower output from second mixer (since August) – suspect death of dodgy component in second mixer.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69088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 of Phase Monitor Resolution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524" y="980728"/>
            <a:ext cx="6422836" cy="50676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34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Bye </a:t>
            </a:r>
            <a:r>
              <a:rPr lang="en-GB" dirty="0" err="1" smtClean="0"/>
              <a:t>bye</a:t>
            </a:r>
            <a:r>
              <a:rPr lang="en-GB" dirty="0" smtClean="0"/>
              <a:t> CTF3!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76"/>
          <a:stretch/>
        </p:blipFill>
        <p:spPr>
          <a:xfrm>
            <a:off x="60281" y="2492232"/>
            <a:ext cx="5195391" cy="337174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5C16-A99B-4441-A743-C11078CB0116}" type="datetime3">
              <a:rPr lang="en-US" smtClean="0"/>
              <a:t>19 December 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38"/>
          <a:stretch/>
        </p:blipFill>
        <p:spPr>
          <a:xfrm>
            <a:off x="0" y="777724"/>
            <a:ext cx="9129788" cy="16181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08867"/>
            <a:ext cx="4341764" cy="445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99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Very productive few days of shifts!</a:t>
            </a:r>
          </a:p>
          <a:p>
            <a:r>
              <a:rPr lang="en-GB" dirty="0" smtClean="0"/>
              <a:t>Jitter achievements:</a:t>
            </a:r>
          </a:p>
          <a:p>
            <a:pPr lvl="1"/>
            <a:r>
              <a:rPr lang="en-GB" dirty="0" smtClean="0"/>
              <a:t>0.18 (maybe 0.17) degrees mean phase jitter across 2 minutes.</a:t>
            </a:r>
          </a:p>
          <a:p>
            <a:pPr lvl="1"/>
            <a:r>
              <a:rPr lang="en-GB" dirty="0" smtClean="0"/>
              <a:t>0.20 degrees mean phase jitter across 10 minutes.</a:t>
            </a:r>
          </a:p>
          <a:p>
            <a:pPr lvl="1"/>
            <a:r>
              <a:rPr lang="en-GB" dirty="0" smtClean="0"/>
              <a:t>0.30 degrees mean phase jitter across 20 minutes.</a:t>
            </a:r>
          </a:p>
          <a:p>
            <a:pPr lvl="1"/>
            <a:r>
              <a:rPr lang="en-GB" dirty="0" smtClean="0"/>
              <a:t>Better than 0.20 degrees single point jitter across 2 minutes (maybe better).</a:t>
            </a:r>
          </a:p>
          <a:p>
            <a:r>
              <a:rPr lang="en-GB" dirty="0" smtClean="0"/>
              <a:t>Demonstrated a reduction in jitter for a factor 4 beam (at least with wiggling).</a:t>
            </a:r>
          </a:p>
          <a:p>
            <a:r>
              <a:rPr lang="en-GB" dirty="0" smtClean="0"/>
              <a:t>Demonstrated orbit closure.</a:t>
            </a:r>
          </a:p>
          <a:p>
            <a:r>
              <a:rPr lang="en-GB" dirty="0" smtClean="0"/>
              <a:t>Many more bits and pieces not seen here (2 input correction, gain scan etc.).</a:t>
            </a:r>
          </a:p>
          <a:p>
            <a:endParaRPr lang="en-GB" dirty="0" smtClean="0"/>
          </a:p>
          <a:p>
            <a:pPr algn="ctr"/>
            <a:r>
              <a:rPr lang="en-GB" sz="3900" dirty="0" smtClean="0"/>
              <a:t>Merry Christmas!!!</a:t>
            </a:r>
            <a:endParaRPr lang="en-GB" sz="3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12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 of Straight Beam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Mean Phase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Point-by-point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Gain scan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Have a fairly reasonable scan, but still with outliers. Very difficult to get a clean result in drifting beam conditions.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2-input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Correction using both Mon 1 and Mon 2. Demonstrated similar performance to using only Mon 1.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Automatic gain/offset adjustment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Tried a few times with new VIs I wrote in LabVIEW. They do what they’re meant to, but probably more likely to make results worse rather than better.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63F3-6367-453A-A909-F416B0C173F2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03271" y="973470"/>
            <a:ext cx="1899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IN THIS PPT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NOT IN THIS PPT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3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 PFF Correction Mode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16128"/>
            <a:ext cx="9144000" cy="401650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123728" y="1556792"/>
            <a:ext cx="2253847" cy="936103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u="sng" dirty="0" smtClean="0">
                <a:solidFill>
                  <a:schemeClr val="tx1"/>
                </a:solidFill>
              </a:rPr>
              <a:t>UPSTREAM </a:t>
            </a:r>
            <a:r>
              <a:rPr lang="en-GB" sz="1600" b="1" u="sng" dirty="0" smtClean="0">
                <a:solidFill>
                  <a:schemeClr val="tx1"/>
                </a:solidFill>
              </a:rPr>
              <a:t>PHASE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1.2µs, 3GHz beam pulse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4A beam current.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13530" y="4149080"/>
            <a:ext cx="2253847" cy="1008112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u="sng" dirty="0" smtClean="0">
                <a:solidFill>
                  <a:schemeClr val="tx1"/>
                </a:solidFill>
              </a:rPr>
              <a:t>DOWNSTREAM PHASE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1.1µs, 3GHz beam pulse.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3.5A beam current.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813422" y="3212977"/>
            <a:ext cx="2253847" cy="936103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rgbClr val="000075"/>
                </a:solidFill>
                <a:latin typeface="FoundrySterling-Book" panose="00000400000000000000" pitchFamily="2" charset="0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u="sng" dirty="0" smtClean="0">
                <a:solidFill>
                  <a:schemeClr val="tx1"/>
                </a:solidFill>
              </a:rPr>
              <a:t>COMBINER RING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0.5 turns.</a:t>
            </a:r>
          </a:p>
          <a:p>
            <a:pPr marL="0" indent="0" algn="ctr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Magnetic injection.</a:t>
            </a:r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144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Mean Phase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Dataset: 20161209_1835</a:t>
            </a:r>
          </a:p>
          <a:p>
            <a:r>
              <a:rPr lang="en-GB" dirty="0" smtClean="0"/>
              <a:t>1800 pulses (36 minutes) interleaved.</a:t>
            </a:r>
          </a:p>
          <a:p>
            <a:r>
              <a:rPr lang="en-GB" dirty="0" smtClean="0"/>
              <a:t>Record achieved mean phase jitter in part of this dataset.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Nominal (not PFF) optics in TL2.</a:t>
            </a:r>
          </a:p>
          <a:p>
            <a:r>
              <a:rPr lang="en-GB" dirty="0" smtClean="0"/>
              <a:t>All signals connected to FONT5a board.</a:t>
            </a:r>
          </a:p>
          <a:p>
            <a:r>
              <a:rPr lang="en-GB" dirty="0" smtClean="0"/>
              <a:t>Gain 1000.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792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Whole Dataset: PFF Off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2" r="8458"/>
          <a:stretch/>
        </p:blipFill>
        <p:spPr>
          <a:xfrm>
            <a:off x="0" y="1328002"/>
            <a:ext cx="9160350" cy="420199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57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Whole Dataset: PFF Off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88" y="836712"/>
            <a:ext cx="6820490" cy="524554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9383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Whole Dataset: PFF Off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21430"/>
            <a:ext cx="6681696" cy="527186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19 December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809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36538</TotalTime>
  <Words>1151</Words>
  <Application>Microsoft Office PowerPoint</Application>
  <PresentationFormat>On-screen Show (4:3)</PresentationFormat>
  <Paragraphs>259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Kalinga</vt:lpstr>
      <vt:lpstr>Calibri</vt:lpstr>
      <vt:lpstr>FoundrySterling-Book</vt:lpstr>
      <vt:lpstr>FoundrySterling-Medium</vt:lpstr>
      <vt:lpstr>Gulim</vt:lpstr>
      <vt:lpstr>FoundrySterling-Bold</vt:lpstr>
      <vt:lpstr>Aharoni</vt:lpstr>
      <vt:lpstr>Arial</vt:lpstr>
      <vt:lpstr>Trebuchet MS</vt:lpstr>
      <vt:lpstr>Office Theme</vt:lpstr>
      <vt:lpstr>December PFF Shifts</vt:lpstr>
      <vt:lpstr>Overview</vt:lpstr>
      <vt:lpstr>Datasets Taken</vt:lpstr>
      <vt:lpstr>Correction of Straight Beam</vt:lpstr>
      <vt:lpstr>Normal PFF Correction Mode</vt:lpstr>
      <vt:lpstr>Mean Phase</vt:lpstr>
      <vt:lpstr>Whole Dataset: PFF Off</vt:lpstr>
      <vt:lpstr>Whole Dataset: PFF Off</vt:lpstr>
      <vt:lpstr>Whole Dataset: PFF Off</vt:lpstr>
      <vt:lpstr>Whole Dataset: Downstream PFF Off/On</vt:lpstr>
      <vt:lpstr>Whole Dataset: PFF On</vt:lpstr>
      <vt:lpstr>Whole Dataset: D/S PFF Off/On</vt:lpstr>
      <vt:lpstr>Downstream Jitter of 2 Minute Periods</vt:lpstr>
      <vt:lpstr>Correlation of 2 Minute Periods</vt:lpstr>
      <vt:lpstr>Lowest Jitter for Different Periods</vt:lpstr>
      <vt:lpstr>Longest 0.20o Period</vt:lpstr>
      <vt:lpstr>Longest 0.20o Period</vt:lpstr>
      <vt:lpstr>Longest 0.20o Period</vt:lpstr>
      <vt:lpstr>Point-by-point Phase</vt:lpstr>
      <vt:lpstr>Correction of Pulse Shape</vt:lpstr>
      <vt:lpstr>Point-by-point Jitter</vt:lpstr>
      <vt:lpstr>Correction of Factor 4 Beam</vt:lpstr>
      <vt:lpstr>Normal PFF Correction Mode</vt:lpstr>
      <vt:lpstr>Factor 4 PFF Correction Mode</vt:lpstr>
      <vt:lpstr>Upstream Sub-Pulses</vt:lpstr>
      <vt:lpstr>Combined Downstream Phase</vt:lpstr>
      <vt:lpstr>Correction of Mean x4 Phase (with Wiggling)</vt:lpstr>
      <vt:lpstr>Correction of Mean x4 Phase (with Wiggling)</vt:lpstr>
      <vt:lpstr>Correction of x4 Pulse Shape</vt:lpstr>
      <vt:lpstr>x4 Point-by-Point Jitter (with Wiggling)</vt:lpstr>
      <vt:lpstr>x4 Point-by-Point Correlation (with Wiggling)</vt:lpstr>
      <vt:lpstr>Orbit Closure</vt:lpstr>
      <vt:lpstr>Orbit Closure</vt:lpstr>
      <vt:lpstr>Phase Monitor Resolution</vt:lpstr>
      <vt:lpstr>Example of Phase Monitor Resolution</vt:lpstr>
      <vt:lpstr>Bye bye CTF3!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Roberts</dc:creator>
  <cp:lastModifiedBy>Windows User</cp:lastModifiedBy>
  <cp:revision>143</cp:revision>
  <dcterms:created xsi:type="dcterms:W3CDTF">2014-10-01T08:35:45Z</dcterms:created>
  <dcterms:modified xsi:type="dcterms:W3CDTF">2016-12-19T15:03:24Z</dcterms:modified>
</cp:coreProperties>
</file>