
<file path=[Content_Types].xml><?xml version="1.0" encoding="utf-8"?>
<Types xmlns="http://schemas.openxmlformats.org/package/2006/content-types">
  <Default Extension="xml" ContentType="application/xml"/>
  <Default Extension="jpg" ContentType="image/jpeg"/>
  <Default Extension="jpe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handoutMasterIdLst>
    <p:handoutMasterId r:id="rId15"/>
  </p:handoutMasterIdLst>
  <p:sldIdLst>
    <p:sldId id="256" r:id="rId2"/>
    <p:sldId id="392" r:id="rId3"/>
    <p:sldId id="393" r:id="rId4"/>
    <p:sldId id="394" r:id="rId5"/>
    <p:sldId id="391" r:id="rId6"/>
    <p:sldId id="395" r:id="rId7"/>
    <p:sldId id="396" r:id="rId8"/>
    <p:sldId id="397" r:id="rId9"/>
    <p:sldId id="399" r:id="rId10"/>
    <p:sldId id="398" r:id="rId11"/>
    <p:sldId id="389" r:id="rId12"/>
    <p:sldId id="38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EDF4"/>
    <a:srgbClr val="EAD6FC"/>
    <a:srgbClr val="A68CB4"/>
    <a:srgbClr val="FBD5EA"/>
    <a:srgbClr val="E9B7FB"/>
    <a:srgbClr val="8D63A5"/>
    <a:srgbClr val="5D416D"/>
    <a:srgbClr val="352144"/>
    <a:srgbClr val="173D54"/>
    <a:srgbClr val="33AF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63" autoAdjust="0"/>
    <p:restoredTop sz="99450" autoAdjust="0"/>
  </p:normalViewPr>
  <p:slideViewPr>
    <p:cSldViewPr snapToGrid="0">
      <p:cViewPr>
        <p:scale>
          <a:sx n="99" d="100"/>
          <a:sy n="99" d="100"/>
        </p:scale>
        <p:origin x="352" y="-80"/>
      </p:cViewPr>
      <p:guideLst>
        <p:guide orient="horz" pos="3769"/>
        <p:guide pos="913"/>
      </p:guideLst>
    </p:cSldViewPr>
  </p:slideViewPr>
  <p:notesTextViewPr>
    <p:cViewPr>
      <p:scale>
        <a:sx n="1" d="1"/>
        <a:sy n="1" d="1"/>
      </p:scale>
      <p:origin x="0" y="0"/>
    </p:cViewPr>
  </p:notesTextViewPr>
  <p:notesViewPr>
    <p:cSldViewPr snapToGrid="0" snapToObjects="1">
      <p:cViewPr varScale="1">
        <p:scale>
          <a:sx n="71" d="100"/>
          <a:sy n="71" d="100"/>
        </p:scale>
        <p:origin x="-3296"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emf"/><Relationship Id="rId4" Type="http://schemas.openxmlformats.org/officeDocument/2006/relationships/image" Target="../media/image5.emf"/><Relationship Id="rId1" Type="http://schemas.openxmlformats.org/officeDocument/2006/relationships/image" Target="../media/image2.emf"/><Relationship Id="rId2"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0.emf"/><Relationship Id="rId5" Type="http://schemas.openxmlformats.org/officeDocument/2006/relationships/image" Target="../media/image11.emf"/><Relationship Id="rId6" Type="http://schemas.openxmlformats.org/officeDocument/2006/relationships/image" Target="../media/image12.emf"/><Relationship Id="rId1" Type="http://schemas.openxmlformats.org/officeDocument/2006/relationships/image" Target="../media/image8.emf"/><Relationship Id="rId2"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E9AC7E1-5D9D-D04D-9A79-EB2295E14159}" type="datetimeFigureOut">
              <a:rPr lang="en-US" smtClean="0"/>
              <a:t>21/12/16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B0E40DC-EEE0-2F4A-A036-BBAA17BAF54E}" type="slidenum">
              <a:rPr lang="en-US" smtClean="0"/>
              <a:t>‹#›</a:t>
            </a:fld>
            <a:endParaRPr lang="en-US"/>
          </a:p>
        </p:txBody>
      </p:sp>
    </p:spTree>
    <p:extLst>
      <p:ext uri="{BB962C8B-B14F-4D97-AF65-F5344CB8AC3E}">
        <p14:creationId xmlns:p14="http://schemas.microsoft.com/office/powerpoint/2010/main" val="19725804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839DF2-0607-4031-9B7F-104A57B6DAA4}" type="datetimeFigureOut">
              <a:rPr lang="en-GB" smtClean="0"/>
              <a:t>21/12/16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3E74FA-C704-4EBC-8C5A-8568DD48BAA6}" type="slidenum">
              <a:rPr lang="en-GB" smtClean="0"/>
              <a:t>‹#›</a:t>
            </a:fld>
            <a:endParaRPr lang="en-GB"/>
          </a:p>
        </p:txBody>
      </p:sp>
    </p:spTree>
    <p:extLst>
      <p:ext uri="{BB962C8B-B14F-4D97-AF65-F5344CB8AC3E}">
        <p14:creationId xmlns:p14="http://schemas.microsoft.com/office/powerpoint/2010/main" val="134967925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A3E74FA-C704-4EBC-8C5A-8568DD48BAA6}" type="slidenum">
              <a:rPr lang="en-GB" smtClean="0"/>
              <a:t>1</a:t>
            </a:fld>
            <a:endParaRPr lang="en-GB"/>
          </a:p>
        </p:txBody>
      </p:sp>
    </p:spTree>
    <p:extLst>
      <p:ext uri="{BB962C8B-B14F-4D97-AF65-F5344CB8AC3E}">
        <p14:creationId xmlns:p14="http://schemas.microsoft.com/office/powerpoint/2010/main" val="42120411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A3E74FA-C704-4EBC-8C5A-8568DD48BAA6}" type="slidenum">
              <a:rPr lang="en-GB" smtClean="0"/>
              <a:t>5</a:t>
            </a:fld>
            <a:endParaRPr lang="en-GB"/>
          </a:p>
        </p:txBody>
      </p:sp>
    </p:spTree>
    <p:extLst>
      <p:ext uri="{BB962C8B-B14F-4D97-AF65-F5344CB8AC3E}">
        <p14:creationId xmlns:p14="http://schemas.microsoft.com/office/powerpoint/2010/main" val="3579024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smtClean="0"/>
              <a:t>Click to edit Master title style</a:t>
            </a:r>
            <a:endParaRPr lang="en-GB" dirty="0"/>
          </a:p>
        </p:txBody>
      </p:sp>
      <p:sp>
        <p:nvSpPr>
          <p:cNvPr id="3" name="Subtitle 2"/>
          <p:cNvSpPr>
            <a:spLocks noGrp="1"/>
          </p:cNvSpPr>
          <p:nvPr>
            <p:ph type="subTitle" idx="1"/>
          </p:nvPr>
        </p:nvSpPr>
        <p:spPr>
          <a:xfrm>
            <a:off x="1524000" y="3759198"/>
            <a:ext cx="9144000" cy="153246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r>
              <a:rPr lang="en-GB" smtClean="0"/>
              <a:t>Wednesday, 21 December 2016</a:t>
            </a:r>
            <a:endParaRPr lang="en-GB"/>
          </a:p>
        </p:txBody>
      </p:sp>
      <p:sp>
        <p:nvSpPr>
          <p:cNvPr id="5" name="Footer Placeholder 4"/>
          <p:cNvSpPr>
            <a:spLocks noGrp="1"/>
          </p:cNvSpPr>
          <p:nvPr>
            <p:ph type="ftr" sz="quarter" idx="11"/>
          </p:nvPr>
        </p:nvSpPr>
        <p:spPr/>
        <p:txBody>
          <a:bodyPr/>
          <a:lstStyle/>
          <a:p>
            <a:r>
              <a:rPr lang="en-GB" smtClean="0"/>
              <a:t>FONT</a:t>
            </a:r>
            <a:endParaRPr lang="en-GB" dirty="0"/>
          </a:p>
        </p:txBody>
      </p:sp>
      <p:sp>
        <p:nvSpPr>
          <p:cNvPr id="6" name="Slide Number Placeholder 5"/>
          <p:cNvSpPr>
            <a:spLocks noGrp="1"/>
          </p:cNvSpPr>
          <p:nvPr>
            <p:ph type="sldNum" sz="quarter" idx="12"/>
          </p:nvPr>
        </p:nvSpPr>
        <p:spPr/>
        <p:txBody>
          <a:bodyPr/>
          <a:lstStyle/>
          <a:p>
            <a:fld id="{94BFD4E8-A2F5-44C9-BB89-783052C8D2CC}" type="slidenum">
              <a:rPr lang="en-GB" smtClean="0"/>
              <a:t>‹#›</a:t>
            </a:fld>
            <a:endParaRPr lang="en-GB"/>
          </a:p>
        </p:txBody>
      </p:sp>
      <p:cxnSp>
        <p:nvCxnSpPr>
          <p:cNvPr id="8" name="Straight Connector 7"/>
          <p:cNvCxnSpPr/>
          <p:nvPr userDrawn="1"/>
        </p:nvCxnSpPr>
        <p:spPr>
          <a:xfrm>
            <a:off x="1524000" y="3572933"/>
            <a:ext cx="9194800" cy="0"/>
          </a:xfrm>
          <a:prstGeom prst="line">
            <a:avLst/>
          </a:prstGeom>
          <a:ln>
            <a:solidFill>
              <a:srgbClr val="5D416D"/>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89516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Wednesday, 21 December 2016</a:t>
            </a:r>
            <a:endParaRPr lang="en-GB"/>
          </a:p>
        </p:txBody>
      </p:sp>
      <p:sp>
        <p:nvSpPr>
          <p:cNvPr id="5" name="Footer Placeholder 4"/>
          <p:cNvSpPr>
            <a:spLocks noGrp="1"/>
          </p:cNvSpPr>
          <p:nvPr>
            <p:ph type="ftr" sz="quarter" idx="11"/>
          </p:nvPr>
        </p:nvSpPr>
        <p:spPr/>
        <p:txBody>
          <a:bodyPr/>
          <a:lstStyle/>
          <a:p>
            <a:r>
              <a:rPr lang="en-GB" smtClean="0"/>
              <a:t>FONT</a:t>
            </a:r>
            <a:endParaRPr lang="en-GB"/>
          </a:p>
        </p:txBody>
      </p:sp>
      <p:sp>
        <p:nvSpPr>
          <p:cNvPr id="6" name="Slide Number Placeholder 5"/>
          <p:cNvSpPr>
            <a:spLocks noGrp="1"/>
          </p:cNvSpPr>
          <p:nvPr>
            <p:ph type="sldNum" sz="quarter" idx="12"/>
          </p:nvPr>
        </p:nvSpPr>
        <p:spPr/>
        <p:txBody>
          <a:bodyPr/>
          <a:lstStyle/>
          <a:p>
            <a:fld id="{94BFD4E8-A2F5-44C9-BB89-783052C8D2CC}" type="slidenum">
              <a:rPr lang="en-GB" smtClean="0"/>
              <a:t>‹#›</a:t>
            </a:fld>
            <a:endParaRPr lang="en-GB"/>
          </a:p>
        </p:txBody>
      </p:sp>
    </p:spTree>
    <p:extLst>
      <p:ext uri="{BB962C8B-B14F-4D97-AF65-F5344CB8AC3E}">
        <p14:creationId xmlns:p14="http://schemas.microsoft.com/office/powerpoint/2010/main" val="3114903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Wednesday, 21 December 2016</a:t>
            </a:r>
            <a:endParaRPr lang="en-GB"/>
          </a:p>
        </p:txBody>
      </p:sp>
      <p:sp>
        <p:nvSpPr>
          <p:cNvPr id="5" name="Footer Placeholder 4"/>
          <p:cNvSpPr>
            <a:spLocks noGrp="1"/>
          </p:cNvSpPr>
          <p:nvPr>
            <p:ph type="ftr" sz="quarter" idx="11"/>
          </p:nvPr>
        </p:nvSpPr>
        <p:spPr/>
        <p:txBody>
          <a:bodyPr/>
          <a:lstStyle/>
          <a:p>
            <a:r>
              <a:rPr lang="en-GB" smtClean="0"/>
              <a:t>FONT</a:t>
            </a:r>
            <a:endParaRPr lang="en-GB"/>
          </a:p>
        </p:txBody>
      </p:sp>
      <p:sp>
        <p:nvSpPr>
          <p:cNvPr id="6" name="Slide Number Placeholder 5"/>
          <p:cNvSpPr>
            <a:spLocks noGrp="1"/>
          </p:cNvSpPr>
          <p:nvPr>
            <p:ph type="sldNum" sz="quarter" idx="12"/>
          </p:nvPr>
        </p:nvSpPr>
        <p:spPr/>
        <p:txBody>
          <a:bodyPr/>
          <a:lstStyle/>
          <a:p>
            <a:fld id="{94BFD4E8-A2F5-44C9-BB89-783052C8D2CC}" type="slidenum">
              <a:rPr lang="en-GB" smtClean="0"/>
              <a:t>‹#›</a:t>
            </a:fld>
            <a:endParaRPr lang="en-GB"/>
          </a:p>
        </p:txBody>
      </p:sp>
    </p:spTree>
    <p:extLst>
      <p:ext uri="{BB962C8B-B14F-4D97-AF65-F5344CB8AC3E}">
        <p14:creationId xmlns:p14="http://schemas.microsoft.com/office/powerpoint/2010/main" val="3575577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286975"/>
            <a:ext cx="10515600" cy="854075"/>
          </a:xfrm>
        </p:spPr>
        <p:txBody>
          <a:bodyPr/>
          <a:lstStyle>
            <a:lvl1pPr>
              <a:defRPr b="0">
                <a:solidFill>
                  <a:schemeClr val="tx1"/>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838200" y="1414585"/>
            <a:ext cx="10515600" cy="44443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1490133" y="6570133"/>
            <a:ext cx="184666" cy="369332"/>
          </a:xfrm>
          <a:prstGeom prst="rect">
            <a:avLst/>
          </a:prstGeom>
          <a:noFill/>
        </p:spPr>
        <p:txBody>
          <a:bodyPr wrap="none" rtlCol="0">
            <a:spAutoFit/>
          </a:bodyPr>
          <a:lstStyle/>
          <a:p>
            <a:endParaRPr lang="en-US" dirty="0"/>
          </a:p>
        </p:txBody>
      </p:sp>
      <p:sp>
        <p:nvSpPr>
          <p:cNvPr id="25" name="Date Placeholder 3"/>
          <p:cNvSpPr>
            <a:spLocks noGrp="1"/>
          </p:cNvSpPr>
          <p:nvPr>
            <p:ph type="dt" sz="half" idx="2"/>
          </p:nvPr>
        </p:nvSpPr>
        <p:spPr>
          <a:xfrm>
            <a:off x="2429914" y="6333067"/>
            <a:ext cx="2429951" cy="372533"/>
          </a:xfrm>
          <a:prstGeom prst="rect">
            <a:avLst/>
          </a:prstGeom>
        </p:spPr>
        <p:txBody>
          <a:bodyPr vert="horz" lIns="91440" tIns="45720" rIns="91440" bIns="45720" rtlCol="0" anchor="ctr"/>
          <a:lstStyle>
            <a:lvl1pPr algn="l">
              <a:defRPr sz="1200">
                <a:solidFill>
                  <a:schemeClr val="bg1"/>
                </a:solidFill>
                <a:latin typeface="Arial"/>
                <a:cs typeface="Arial"/>
              </a:defRPr>
            </a:lvl1pPr>
          </a:lstStyle>
          <a:p>
            <a:r>
              <a:rPr lang="en-GB" smtClean="0"/>
              <a:t>Wednesday, 21 December 2016</a:t>
            </a:r>
            <a:endParaRPr lang="en-GB" dirty="0"/>
          </a:p>
        </p:txBody>
      </p:sp>
      <p:sp>
        <p:nvSpPr>
          <p:cNvPr id="26" name="Footer Placeholder 4"/>
          <p:cNvSpPr>
            <a:spLocks noGrp="1"/>
          </p:cNvSpPr>
          <p:nvPr>
            <p:ph type="ftr" sz="quarter" idx="3"/>
          </p:nvPr>
        </p:nvSpPr>
        <p:spPr>
          <a:xfrm>
            <a:off x="1456268" y="6333067"/>
            <a:ext cx="880532" cy="372533"/>
          </a:xfrm>
          <a:prstGeom prst="rect">
            <a:avLst/>
          </a:prstGeom>
        </p:spPr>
        <p:txBody>
          <a:bodyPr vert="horz" lIns="91440" tIns="45720" rIns="91440" bIns="45720" rtlCol="0" anchor="ctr"/>
          <a:lstStyle>
            <a:lvl1pPr algn="r">
              <a:defRPr sz="1200" b="1">
                <a:solidFill>
                  <a:srgbClr val="FFFFFF"/>
                </a:solidFill>
                <a:latin typeface="Arial"/>
                <a:cs typeface="Arial"/>
              </a:defRPr>
            </a:lvl1pPr>
          </a:lstStyle>
          <a:p>
            <a:r>
              <a:rPr lang="en-GB" smtClean="0"/>
              <a:t>FONT</a:t>
            </a:r>
            <a:endParaRPr lang="en-GB" dirty="0"/>
          </a:p>
        </p:txBody>
      </p:sp>
      <p:sp>
        <p:nvSpPr>
          <p:cNvPr id="27" name="Slide Number Placeholder 5"/>
          <p:cNvSpPr>
            <a:spLocks noGrp="1"/>
          </p:cNvSpPr>
          <p:nvPr>
            <p:ph type="sldNum" sz="quarter" idx="4"/>
          </p:nvPr>
        </p:nvSpPr>
        <p:spPr>
          <a:xfrm>
            <a:off x="8652930" y="6366934"/>
            <a:ext cx="2413000" cy="337608"/>
          </a:xfrm>
          <a:prstGeom prst="rect">
            <a:avLst/>
          </a:prstGeom>
        </p:spPr>
        <p:txBody>
          <a:bodyPr vert="horz" lIns="91440" tIns="45720" rIns="91440" bIns="45720" rtlCol="0" anchor="ctr"/>
          <a:lstStyle>
            <a:lvl1pPr algn="r">
              <a:defRPr sz="1200">
                <a:solidFill>
                  <a:srgbClr val="FFFFFF"/>
                </a:solidFill>
                <a:latin typeface="Arial"/>
                <a:cs typeface="Arial"/>
              </a:defRPr>
            </a:lvl1pPr>
          </a:lstStyle>
          <a:p>
            <a:fld id="{94BFD4E8-A2F5-44C9-BB89-783052C8D2CC}" type="slidenum">
              <a:rPr lang="en-GB" smtClean="0"/>
              <a:pPr/>
              <a:t>‹#›</a:t>
            </a:fld>
            <a:endParaRPr lang="en-GB" dirty="0"/>
          </a:p>
        </p:txBody>
      </p:sp>
    </p:spTree>
    <p:extLst>
      <p:ext uri="{BB962C8B-B14F-4D97-AF65-F5344CB8AC3E}">
        <p14:creationId xmlns:p14="http://schemas.microsoft.com/office/powerpoint/2010/main" val="2671161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t>Wednesday, 21 December 2016</a:t>
            </a:r>
            <a:endParaRPr lang="en-GB"/>
          </a:p>
        </p:txBody>
      </p:sp>
      <p:sp>
        <p:nvSpPr>
          <p:cNvPr id="5" name="Footer Placeholder 4"/>
          <p:cNvSpPr>
            <a:spLocks noGrp="1"/>
          </p:cNvSpPr>
          <p:nvPr>
            <p:ph type="ftr" sz="quarter" idx="11"/>
          </p:nvPr>
        </p:nvSpPr>
        <p:spPr/>
        <p:txBody>
          <a:bodyPr/>
          <a:lstStyle/>
          <a:p>
            <a:r>
              <a:rPr lang="en-GB" smtClean="0"/>
              <a:t>FONT</a:t>
            </a:r>
            <a:endParaRPr lang="en-GB"/>
          </a:p>
        </p:txBody>
      </p:sp>
      <p:sp>
        <p:nvSpPr>
          <p:cNvPr id="6" name="Slide Number Placeholder 5"/>
          <p:cNvSpPr>
            <a:spLocks noGrp="1"/>
          </p:cNvSpPr>
          <p:nvPr>
            <p:ph type="sldNum" sz="quarter" idx="12"/>
          </p:nvPr>
        </p:nvSpPr>
        <p:spPr/>
        <p:txBody>
          <a:bodyPr/>
          <a:lstStyle/>
          <a:p>
            <a:fld id="{94BFD4E8-A2F5-44C9-BB89-783052C8D2CC}" type="slidenum">
              <a:rPr lang="en-GB" smtClean="0"/>
              <a:t>‹#›</a:t>
            </a:fld>
            <a:endParaRPr lang="en-GB"/>
          </a:p>
        </p:txBody>
      </p:sp>
    </p:spTree>
    <p:extLst>
      <p:ext uri="{BB962C8B-B14F-4D97-AF65-F5344CB8AC3E}">
        <p14:creationId xmlns:p14="http://schemas.microsoft.com/office/powerpoint/2010/main" val="2369508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t>Wednesday, 21 December 2016</a:t>
            </a:r>
            <a:endParaRPr lang="en-GB"/>
          </a:p>
        </p:txBody>
      </p:sp>
      <p:sp>
        <p:nvSpPr>
          <p:cNvPr id="6" name="Footer Placeholder 5"/>
          <p:cNvSpPr>
            <a:spLocks noGrp="1"/>
          </p:cNvSpPr>
          <p:nvPr>
            <p:ph type="ftr" sz="quarter" idx="11"/>
          </p:nvPr>
        </p:nvSpPr>
        <p:spPr/>
        <p:txBody>
          <a:bodyPr/>
          <a:lstStyle/>
          <a:p>
            <a:r>
              <a:rPr lang="en-GB" smtClean="0"/>
              <a:t>FONT</a:t>
            </a:r>
            <a:endParaRPr lang="en-GB"/>
          </a:p>
        </p:txBody>
      </p:sp>
      <p:sp>
        <p:nvSpPr>
          <p:cNvPr id="7" name="Slide Number Placeholder 6"/>
          <p:cNvSpPr>
            <a:spLocks noGrp="1"/>
          </p:cNvSpPr>
          <p:nvPr>
            <p:ph type="sldNum" sz="quarter" idx="12"/>
          </p:nvPr>
        </p:nvSpPr>
        <p:spPr/>
        <p:txBody>
          <a:bodyPr/>
          <a:lstStyle/>
          <a:p>
            <a:fld id="{94BFD4E8-A2F5-44C9-BB89-783052C8D2CC}" type="slidenum">
              <a:rPr lang="en-GB" smtClean="0"/>
              <a:t>‹#›</a:t>
            </a:fld>
            <a:endParaRPr lang="en-GB"/>
          </a:p>
        </p:txBody>
      </p:sp>
    </p:spTree>
    <p:extLst>
      <p:ext uri="{BB962C8B-B14F-4D97-AF65-F5344CB8AC3E}">
        <p14:creationId xmlns:p14="http://schemas.microsoft.com/office/powerpoint/2010/main" val="4042495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smtClean="0"/>
              <a:t>Click to edit Master title style</a:t>
            </a:r>
            <a:endParaRPr lang="en-GB"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GB" smtClean="0"/>
              <a:t>Wednesday, 21 December 2016</a:t>
            </a:r>
            <a:endParaRPr lang="en-GB"/>
          </a:p>
        </p:txBody>
      </p:sp>
      <p:sp>
        <p:nvSpPr>
          <p:cNvPr id="8" name="Footer Placeholder 7"/>
          <p:cNvSpPr>
            <a:spLocks noGrp="1"/>
          </p:cNvSpPr>
          <p:nvPr>
            <p:ph type="ftr" sz="quarter" idx="11"/>
          </p:nvPr>
        </p:nvSpPr>
        <p:spPr/>
        <p:txBody>
          <a:bodyPr/>
          <a:lstStyle/>
          <a:p>
            <a:r>
              <a:rPr lang="en-GB" smtClean="0"/>
              <a:t>FONT</a:t>
            </a:r>
            <a:endParaRPr lang="en-GB"/>
          </a:p>
        </p:txBody>
      </p:sp>
      <p:sp>
        <p:nvSpPr>
          <p:cNvPr id="9" name="Slide Number Placeholder 8"/>
          <p:cNvSpPr>
            <a:spLocks noGrp="1"/>
          </p:cNvSpPr>
          <p:nvPr>
            <p:ph type="sldNum" sz="quarter" idx="12"/>
          </p:nvPr>
        </p:nvSpPr>
        <p:spPr/>
        <p:txBody>
          <a:bodyPr/>
          <a:lstStyle/>
          <a:p>
            <a:fld id="{94BFD4E8-A2F5-44C9-BB89-783052C8D2CC}" type="slidenum">
              <a:rPr lang="en-GB" smtClean="0"/>
              <a:t>‹#›</a:t>
            </a:fld>
            <a:endParaRPr lang="en-GB"/>
          </a:p>
        </p:txBody>
      </p:sp>
    </p:spTree>
    <p:extLst>
      <p:ext uri="{BB962C8B-B14F-4D97-AF65-F5344CB8AC3E}">
        <p14:creationId xmlns:p14="http://schemas.microsoft.com/office/powerpoint/2010/main" val="2351144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t>Wednesday, 21 December 2016</a:t>
            </a:r>
            <a:endParaRPr lang="en-GB"/>
          </a:p>
        </p:txBody>
      </p:sp>
      <p:sp>
        <p:nvSpPr>
          <p:cNvPr id="4" name="Footer Placeholder 3"/>
          <p:cNvSpPr>
            <a:spLocks noGrp="1"/>
          </p:cNvSpPr>
          <p:nvPr>
            <p:ph type="ftr" sz="quarter" idx="11"/>
          </p:nvPr>
        </p:nvSpPr>
        <p:spPr/>
        <p:txBody>
          <a:bodyPr/>
          <a:lstStyle/>
          <a:p>
            <a:r>
              <a:rPr lang="en-GB" smtClean="0"/>
              <a:t>FONT</a:t>
            </a:r>
            <a:endParaRPr lang="en-GB"/>
          </a:p>
        </p:txBody>
      </p:sp>
      <p:sp>
        <p:nvSpPr>
          <p:cNvPr id="5" name="Slide Number Placeholder 4"/>
          <p:cNvSpPr>
            <a:spLocks noGrp="1"/>
          </p:cNvSpPr>
          <p:nvPr>
            <p:ph type="sldNum" sz="quarter" idx="12"/>
          </p:nvPr>
        </p:nvSpPr>
        <p:spPr/>
        <p:txBody>
          <a:bodyPr/>
          <a:lstStyle/>
          <a:p>
            <a:fld id="{94BFD4E8-A2F5-44C9-BB89-783052C8D2CC}" type="slidenum">
              <a:rPr lang="en-GB" smtClean="0"/>
              <a:t>‹#›</a:t>
            </a:fld>
            <a:endParaRPr lang="en-GB"/>
          </a:p>
        </p:txBody>
      </p:sp>
    </p:spTree>
    <p:extLst>
      <p:ext uri="{BB962C8B-B14F-4D97-AF65-F5344CB8AC3E}">
        <p14:creationId xmlns:p14="http://schemas.microsoft.com/office/powerpoint/2010/main" val="3496911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Wednesday, 21 December 2016</a:t>
            </a:r>
            <a:endParaRPr lang="en-GB"/>
          </a:p>
        </p:txBody>
      </p:sp>
      <p:sp>
        <p:nvSpPr>
          <p:cNvPr id="3" name="Footer Placeholder 2"/>
          <p:cNvSpPr>
            <a:spLocks noGrp="1"/>
          </p:cNvSpPr>
          <p:nvPr>
            <p:ph type="ftr" sz="quarter" idx="11"/>
          </p:nvPr>
        </p:nvSpPr>
        <p:spPr/>
        <p:txBody>
          <a:bodyPr/>
          <a:lstStyle/>
          <a:p>
            <a:r>
              <a:rPr lang="en-GB" smtClean="0"/>
              <a:t>FONT</a:t>
            </a:r>
            <a:endParaRPr lang="en-GB"/>
          </a:p>
        </p:txBody>
      </p:sp>
      <p:sp>
        <p:nvSpPr>
          <p:cNvPr id="4" name="Slide Number Placeholder 3"/>
          <p:cNvSpPr>
            <a:spLocks noGrp="1"/>
          </p:cNvSpPr>
          <p:nvPr>
            <p:ph type="sldNum" sz="quarter" idx="12"/>
          </p:nvPr>
        </p:nvSpPr>
        <p:spPr/>
        <p:txBody>
          <a:bodyPr/>
          <a:lstStyle/>
          <a:p>
            <a:fld id="{94BFD4E8-A2F5-44C9-BB89-783052C8D2CC}" type="slidenum">
              <a:rPr lang="en-GB" smtClean="0"/>
              <a:t>‹#›</a:t>
            </a:fld>
            <a:endParaRPr lang="en-GB"/>
          </a:p>
        </p:txBody>
      </p:sp>
    </p:spTree>
    <p:extLst>
      <p:ext uri="{BB962C8B-B14F-4D97-AF65-F5344CB8AC3E}">
        <p14:creationId xmlns:p14="http://schemas.microsoft.com/office/powerpoint/2010/main" val="2220218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Wednesday, 21 December 2016</a:t>
            </a:r>
            <a:endParaRPr lang="en-GB"/>
          </a:p>
        </p:txBody>
      </p:sp>
      <p:sp>
        <p:nvSpPr>
          <p:cNvPr id="6" name="Footer Placeholder 5"/>
          <p:cNvSpPr>
            <a:spLocks noGrp="1"/>
          </p:cNvSpPr>
          <p:nvPr>
            <p:ph type="ftr" sz="quarter" idx="11"/>
          </p:nvPr>
        </p:nvSpPr>
        <p:spPr/>
        <p:txBody>
          <a:bodyPr/>
          <a:lstStyle/>
          <a:p>
            <a:r>
              <a:rPr lang="en-GB" smtClean="0"/>
              <a:t>FONT</a:t>
            </a:r>
            <a:endParaRPr lang="en-GB"/>
          </a:p>
        </p:txBody>
      </p:sp>
      <p:sp>
        <p:nvSpPr>
          <p:cNvPr id="7" name="Slide Number Placeholder 6"/>
          <p:cNvSpPr>
            <a:spLocks noGrp="1"/>
          </p:cNvSpPr>
          <p:nvPr>
            <p:ph type="sldNum" sz="quarter" idx="12"/>
          </p:nvPr>
        </p:nvSpPr>
        <p:spPr/>
        <p:txBody>
          <a:bodyPr/>
          <a:lstStyle/>
          <a:p>
            <a:fld id="{94BFD4E8-A2F5-44C9-BB89-783052C8D2CC}" type="slidenum">
              <a:rPr lang="en-GB" smtClean="0"/>
              <a:t>‹#›</a:t>
            </a:fld>
            <a:endParaRPr lang="en-GB"/>
          </a:p>
        </p:txBody>
      </p:sp>
    </p:spTree>
    <p:extLst>
      <p:ext uri="{BB962C8B-B14F-4D97-AF65-F5344CB8AC3E}">
        <p14:creationId xmlns:p14="http://schemas.microsoft.com/office/powerpoint/2010/main" val="1540938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Wednesday, 21 December 2016</a:t>
            </a:r>
            <a:endParaRPr lang="en-GB"/>
          </a:p>
        </p:txBody>
      </p:sp>
      <p:sp>
        <p:nvSpPr>
          <p:cNvPr id="6" name="Footer Placeholder 5"/>
          <p:cNvSpPr>
            <a:spLocks noGrp="1"/>
          </p:cNvSpPr>
          <p:nvPr>
            <p:ph type="ftr" sz="quarter" idx="11"/>
          </p:nvPr>
        </p:nvSpPr>
        <p:spPr/>
        <p:txBody>
          <a:bodyPr/>
          <a:lstStyle/>
          <a:p>
            <a:r>
              <a:rPr lang="en-GB" smtClean="0"/>
              <a:t>FONT</a:t>
            </a:r>
            <a:endParaRPr lang="en-GB"/>
          </a:p>
        </p:txBody>
      </p:sp>
      <p:sp>
        <p:nvSpPr>
          <p:cNvPr id="7" name="Slide Number Placeholder 6"/>
          <p:cNvSpPr>
            <a:spLocks noGrp="1"/>
          </p:cNvSpPr>
          <p:nvPr>
            <p:ph type="sldNum" sz="quarter" idx="12"/>
          </p:nvPr>
        </p:nvSpPr>
        <p:spPr/>
        <p:txBody>
          <a:bodyPr/>
          <a:lstStyle/>
          <a:p>
            <a:fld id="{94BFD4E8-A2F5-44C9-BB89-783052C8D2CC}" type="slidenum">
              <a:rPr lang="en-GB" smtClean="0"/>
              <a:t>‹#›</a:t>
            </a:fld>
            <a:endParaRPr lang="en-GB"/>
          </a:p>
        </p:txBody>
      </p:sp>
    </p:spTree>
    <p:extLst>
      <p:ext uri="{BB962C8B-B14F-4D97-AF65-F5344CB8AC3E}">
        <p14:creationId xmlns:p14="http://schemas.microsoft.com/office/powerpoint/2010/main" val="319182493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p:cNvSpPr>
            <a:spLocks noChangeAspect="1"/>
          </p:cNvSpPr>
          <p:nvPr userDrawn="1"/>
        </p:nvSpPr>
        <p:spPr>
          <a:xfrm>
            <a:off x="0" y="6163732"/>
            <a:ext cx="12192000" cy="694267"/>
          </a:xfrm>
          <a:prstGeom prst="rect">
            <a:avLst/>
          </a:prstGeom>
          <a:blipFill rotWithShape="1">
            <a:blip r:embed="rId1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838200" y="365125"/>
            <a:ext cx="10515600" cy="854075"/>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838200" y="1414585"/>
            <a:ext cx="10515600" cy="47623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2429914" y="6333067"/>
            <a:ext cx="2429951" cy="372533"/>
          </a:xfrm>
          <a:prstGeom prst="rect">
            <a:avLst/>
          </a:prstGeom>
        </p:spPr>
        <p:txBody>
          <a:bodyPr vert="horz" lIns="91440" tIns="45720" rIns="91440" bIns="45720" rtlCol="0" anchor="ctr"/>
          <a:lstStyle>
            <a:lvl1pPr algn="l">
              <a:defRPr sz="1200">
                <a:solidFill>
                  <a:schemeClr val="bg1"/>
                </a:solidFill>
                <a:latin typeface="Arial"/>
                <a:cs typeface="Arial"/>
              </a:defRPr>
            </a:lvl1pPr>
          </a:lstStyle>
          <a:p>
            <a:r>
              <a:rPr lang="en-GB" smtClean="0"/>
              <a:t>Wednesday, 21 December 2016</a:t>
            </a:r>
            <a:endParaRPr lang="en-GB" dirty="0"/>
          </a:p>
        </p:txBody>
      </p:sp>
      <p:sp>
        <p:nvSpPr>
          <p:cNvPr id="5" name="Footer Placeholder 4"/>
          <p:cNvSpPr>
            <a:spLocks noGrp="1"/>
          </p:cNvSpPr>
          <p:nvPr>
            <p:ph type="ftr" sz="quarter" idx="3"/>
          </p:nvPr>
        </p:nvSpPr>
        <p:spPr>
          <a:xfrm>
            <a:off x="1456268" y="6333067"/>
            <a:ext cx="880532" cy="372533"/>
          </a:xfrm>
          <a:prstGeom prst="rect">
            <a:avLst/>
          </a:prstGeom>
        </p:spPr>
        <p:txBody>
          <a:bodyPr vert="horz" lIns="91440" tIns="45720" rIns="91440" bIns="45720" rtlCol="0" anchor="ctr"/>
          <a:lstStyle>
            <a:lvl1pPr algn="r">
              <a:defRPr sz="1200" b="1">
                <a:solidFill>
                  <a:srgbClr val="FFFFFF"/>
                </a:solidFill>
                <a:latin typeface="Arial"/>
                <a:cs typeface="Arial"/>
              </a:defRPr>
            </a:lvl1pPr>
          </a:lstStyle>
          <a:p>
            <a:r>
              <a:rPr lang="en-GB" smtClean="0"/>
              <a:t>FONT</a:t>
            </a:r>
            <a:endParaRPr lang="en-GB" dirty="0"/>
          </a:p>
        </p:txBody>
      </p:sp>
      <p:sp>
        <p:nvSpPr>
          <p:cNvPr id="6" name="Slide Number Placeholder 5"/>
          <p:cNvSpPr>
            <a:spLocks noGrp="1"/>
          </p:cNvSpPr>
          <p:nvPr>
            <p:ph type="sldNum" sz="quarter" idx="4"/>
          </p:nvPr>
        </p:nvSpPr>
        <p:spPr>
          <a:xfrm>
            <a:off x="8652930" y="6366934"/>
            <a:ext cx="2413000" cy="337608"/>
          </a:xfrm>
          <a:prstGeom prst="rect">
            <a:avLst/>
          </a:prstGeom>
        </p:spPr>
        <p:txBody>
          <a:bodyPr vert="horz" lIns="91440" tIns="45720" rIns="91440" bIns="45720" rtlCol="0" anchor="ctr"/>
          <a:lstStyle>
            <a:lvl1pPr algn="r">
              <a:defRPr sz="1200">
                <a:solidFill>
                  <a:srgbClr val="FFFFFF"/>
                </a:solidFill>
                <a:latin typeface="Arial"/>
                <a:cs typeface="Arial"/>
              </a:defRPr>
            </a:lvl1pPr>
          </a:lstStyle>
          <a:p>
            <a:fld id="{94BFD4E8-A2F5-44C9-BB89-783052C8D2CC}" type="slidenum">
              <a:rPr lang="en-GB" smtClean="0"/>
              <a:pPr/>
              <a:t>‹#›</a:t>
            </a:fld>
            <a:endParaRPr lang="en-GB" dirty="0"/>
          </a:p>
        </p:txBody>
      </p:sp>
    </p:spTree>
    <p:extLst>
      <p:ext uri="{BB962C8B-B14F-4D97-AF65-F5344CB8AC3E}">
        <p14:creationId xmlns:p14="http://schemas.microsoft.com/office/powerpoint/2010/main" val="24621798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Arial (Headings)"/>
          <a:ea typeface="+mj-ea"/>
          <a:cs typeface="Arial (Heading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Body)"/>
          <a:ea typeface="+mn-ea"/>
          <a:cs typeface="Arial (Body)"/>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Body)"/>
          <a:ea typeface="+mn-ea"/>
          <a:cs typeface="Arial (Body)"/>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Body)"/>
          <a:ea typeface="+mn-ea"/>
          <a:cs typeface="Arial (Body)"/>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Body)"/>
          <a:ea typeface="+mn-ea"/>
          <a:cs typeface="Arial (Body)"/>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Body)"/>
          <a:ea typeface="+mn-ea"/>
          <a:cs typeface="Arial (Body)"/>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1" Type="http://schemas.openxmlformats.org/officeDocument/2006/relationships/oleObject" Target="../embeddings/oleObject4.bin"/><Relationship Id="rId12" Type="http://schemas.openxmlformats.org/officeDocument/2006/relationships/image" Target="../media/image5.emf"/><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image" Target="../media/image6.png"/><Relationship Id="rId4" Type="http://schemas.openxmlformats.org/officeDocument/2006/relationships/oleObject" Target="../embeddings/oleObject1.bin"/><Relationship Id="rId5" Type="http://schemas.openxmlformats.org/officeDocument/2006/relationships/image" Target="../media/image2.emf"/><Relationship Id="rId6" Type="http://schemas.openxmlformats.org/officeDocument/2006/relationships/oleObject" Target="../embeddings/oleObject2.bin"/><Relationship Id="rId7" Type="http://schemas.openxmlformats.org/officeDocument/2006/relationships/image" Target="../media/image3.emf"/><Relationship Id="rId8" Type="http://schemas.openxmlformats.org/officeDocument/2006/relationships/oleObject" Target="../embeddings/oleObject3.bin"/><Relationship Id="rId9" Type="http://schemas.openxmlformats.org/officeDocument/2006/relationships/image" Target="../media/image4.emf"/><Relationship Id="rId10" Type="http://schemas.openxmlformats.org/officeDocument/2006/relationships/image" Target="../media/image7.png"/></Relationships>
</file>

<file path=ppt/slides/_rels/slide4.xml.rels><?xml version="1.0" encoding="UTF-8" standalone="yes"?>
<Relationships xmlns="http://schemas.openxmlformats.org/package/2006/relationships"><Relationship Id="rId11" Type="http://schemas.openxmlformats.org/officeDocument/2006/relationships/oleObject" Target="../embeddings/oleObject8.bin"/><Relationship Id="rId12" Type="http://schemas.openxmlformats.org/officeDocument/2006/relationships/image" Target="../media/image10.emf"/><Relationship Id="rId13" Type="http://schemas.openxmlformats.org/officeDocument/2006/relationships/oleObject" Target="../embeddings/oleObject9.bin"/><Relationship Id="rId14" Type="http://schemas.openxmlformats.org/officeDocument/2006/relationships/image" Target="../media/image11.emf"/><Relationship Id="rId15" Type="http://schemas.openxmlformats.org/officeDocument/2006/relationships/oleObject" Target="../embeddings/oleObject10.bin"/><Relationship Id="rId16" Type="http://schemas.openxmlformats.org/officeDocument/2006/relationships/image" Target="../media/image12.emf"/><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image" Target="../media/image7.png"/><Relationship Id="rId4" Type="http://schemas.openxmlformats.org/officeDocument/2006/relationships/oleObject" Target="../embeddings/oleObject5.bin"/><Relationship Id="rId5" Type="http://schemas.openxmlformats.org/officeDocument/2006/relationships/image" Target="../media/image8.emf"/><Relationship Id="rId6" Type="http://schemas.openxmlformats.org/officeDocument/2006/relationships/oleObject" Target="../embeddings/oleObject6.bin"/><Relationship Id="rId7" Type="http://schemas.openxmlformats.org/officeDocument/2006/relationships/image" Target="../media/image9.emf"/><Relationship Id="rId8" Type="http://schemas.openxmlformats.org/officeDocument/2006/relationships/image" Target="../media/image13.png"/><Relationship Id="rId9" Type="http://schemas.openxmlformats.org/officeDocument/2006/relationships/oleObject" Target="../embeddings/oleObject7.bin"/><Relationship Id="rId10" Type="http://schemas.openxmlformats.org/officeDocument/2006/relationships/image" Target="../media/image5.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56503" y="2142829"/>
            <a:ext cx="10297297" cy="1203568"/>
          </a:xfrm>
        </p:spPr>
        <p:txBody>
          <a:bodyPr>
            <a:noAutofit/>
          </a:bodyPr>
          <a:lstStyle/>
          <a:p>
            <a:r>
              <a:rPr lang="en-GB" sz="4800" dirty="0" smtClean="0">
                <a:solidFill>
                  <a:srgbClr val="5D416D"/>
                </a:solidFill>
              </a:rPr>
              <a:t>IP BPM archaeology</a:t>
            </a:r>
            <a:endParaRPr lang="en-GB" sz="4800" dirty="0">
              <a:solidFill>
                <a:srgbClr val="5D416D"/>
              </a:solidFill>
            </a:endParaRPr>
          </a:p>
        </p:txBody>
      </p:sp>
      <p:sp>
        <p:nvSpPr>
          <p:cNvPr id="5" name="Date Placeholder 4"/>
          <p:cNvSpPr>
            <a:spLocks noGrp="1"/>
          </p:cNvSpPr>
          <p:nvPr>
            <p:ph type="dt" sz="half" idx="10"/>
          </p:nvPr>
        </p:nvSpPr>
        <p:spPr/>
        <p:txBody>
          <a:bodyPr/>
          <a:lstStyle/>
          <a:p>
            <a:r>
              <a:rPr lang="en-GB" smtClean="0"/>
              <a:t>Wednesday, 21 December 2016</a:t>
            </a:r>
            <a:endParaRPr lang="en-GB"/>
          </a:p>
        </p:txBody>
      </p:sp>
      <p:sp>
        <p:nvSpPr>
          <p:cNvPr id="6" name="Footer Placeholder 5"/>
          <p:cNvSpPr>
            <a:spLocks noGrp="1"/>
          </p:cNvSpPr>
          <p:nvPr>
            <p:ph type="ftr" sz="quarter" idx="11"/>
          </p:nvPr>
        </p:nvSpPr>
        <p:spPr/>
        <p:txBody>
          <a:bodyPr/>
          <a:lstStyle/>
          <a:p>
            <a:r>
              <a:rPr lang="en-GB" smtClean="0"/>
              <a:t>FONT</a:t>
            </a:r>
            <a:endParaRPr lang="en-GB" dirty="0"/>
          </a:p>
        </p:txBody>
      </p:sp>
      <p:sp>
        <p:nvSpPr>
          <p:cNvPr id="7" name="Slide Number Placeholder 6"/>
          <p:cNvSpPr>
            <a:spLocks noGrp="1"/>
          </p:cNvSpPr>
          <p:nvPr>
            <p:ph type="sldNum" sz="quarter" idx="12"/>
          </p:nvPr>
        </p:nvSpPr>
        <p:spPr/>
        <p:txBody>
          <a:bodyPr/>
          <a:lstStyle/>
          <a:p>
            <a:fld id="{94BFD4E8-A2F5-44C9-BB89-783052C8D2CC}" type="slidenum">
              <a:rPr lang="en-GB" smtClean="0"/>
              <a:t>1</a:t>
            </a:fld>
            <a:endParaRPr lang="en-GB" dirty="0"/>
          </a:p>
        </p:txBody>
      </p:sp>
      <p:sp>
        <p:nvSpPr>
          <p:cNvPr id="8" name="Subtitle 7"/>
          <p:cNvSpPr>
            <a:spLocks noGrp="1"/>
          </p:cNvSpPr>
          <p:nvPr>
            <p:ph type="subTitle" idx="1"/>
          </p:nvPr>
        </p:nvSpPr>
        <p:spPr>
          <a:xfrm>
            <a:off x="1524000" y="3867628"/>
            <a:ext cx="9144000" cy="1532467"/>
          </a:xfrm>
        </p:spPr>
        <p:txBody>
          <a:bodyPr/>
          <a:lstStyle/>
          <a:p>
            <a:pPr>
              <a:lnSpc>
                <a:spcPct val="110000"/>
              </a:lnSpc>
            </a:pPr>
            <a:r>
              <a:rPr lang="en-US" altLang="en-US" kern="0" dirty="0" smtClean="0"/>
              <a:t>T</a:t>
            </a:r>
            <a:r>
              <a:rPr lang="en-US" altLang="en-US" kern="0" dirty="0"/>
              <a:t>. </a:t>
            </a:r>
            <a:r>
              <a:rPr lang="en-US" altLang="en-US" kern="0" dirty="0" smtClean="0"/>
              <a:t>Bromwich </a:t>
            </a:r>
            <a:br>
              <a:rPr lang="en-US" altLang="en-US" kern="0" dirty="0" smtClean="0"/>
            </a:br>
            <a:r>
              <a:rPr lang="en-US" altLang="en-US" kern="0" dirty="0" smtClean="0"/>
              <a:t>(using slides by S. Jang)</a:t>
            </a:r>
            <a:br>
              <a:rPr lang="en-US" altLang="en-US" kern="0" dirty="0" smtClean="0"/>
            </a:br>
            <a:endParaRPr lang="en-GB" sz="1600" i="1" dirty="0">
              <a:solidFill>
                <a:srgbClr val="000000"/>
              </a:solidFill>
            </a:endParaRPr>
          </a:p>
        </p:txBody>
      </p:sp>
    </p:spTree>
    <p:extLst>
      <p:ext uri="{BB962C8B-B14F-4D97-AF65-F5344CB8AC3E}">
        <p14:creationId xmlns:p14="http://schemas.microsoft.com/office/powerpoint/2010/main" val="291045183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smtClean="0">
                <a:solidFill>
                  <a:srgbClr val="5D416D"/>
                </a:solidFill>
              </a:rPr>
              <a:t>Indium tests on old IPC</a:t>
            </a:r>
            <a:endParaRPr lang="en-US" sz="3200" dirty="0">
              <a:solidFill>
                <a:srgbClr val="5D416D"/>
              </a:solidFill>
            </a:endParaRPr>
          </a:p>
        </p:txBody>
      </p:sp>
      <p:sp>
        <p:nvSpPr>
          <p:cNvPr id="4" name="Date Placeholder 3"/>
          <p:cNvSpPr>
            <a:spLocks noGrp="1"/>
          </p:cNvSpPr>
          <p:nvPr>
            <p:ph type="dt" sz="half" idx="2"/>
          </p:nvPr>
        </p:nvSpPr>
        <p:spPr/>
        <p:txBody>
          <a:bodyPr/>
          <a:lstStyle/>
          <a:p>
            <a:r>
              <a:rPr lang="en-GB" smtClean="0"/>
              <a:t>Wednesday, 21 December 2016</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10</a:t>
            </a:fld>
            <a:endParaRPr lang="en-GB" dirty="0"/>
          </a:p>
        </p:txBody>
      </p:sp>
      <p:sp>
        <p:nvSpPr>
          <p:cNvPr id="7" name="Rectangle 6"/>
          <p:cNvSpPr/>
          <p:nvPr/>
        </p:nvSpPr>
        <p:spPr>
          <a:xfrm>
            <a:off x="550334" y="1083269"/>
            <a:ext cx="7803444" cy="1273169"/>
          </a:xfrm>
          <a:prstGeom prst="rect">
            <a:avLst/>
          </a:prstGeom>
        </p:spPr>
        <p:txBody>
          <a:bodyPr wrap="square">
            <a:spAutoFit/>
          </a:bodyPr>
          <a:lstStyle/>
          <a:p>
            <a:pPr marL="0" lvl="1">
              <a:lnSpc>
                <a:spcPct val="120000"/>
              </a:lnSpc>
              <a:spcAft>
                <a:spcPts val="600"/>
              </a:spcAft>
            </a:pPr>
            <a:r>
              <a:rPr lang="en-US" altLang="ko-KR" sz="1400" dirty="0" err="1" smtClean="0"/>
              <a:t>Aluminium</a:t>
            </a:r>
            <a:r>
              <a:rPr lang="en-US" altLang="ko-KR" sz="1400" dirty="0" smtClean="0"/>
              <a:t> #2 faulty-dimensions IPC was re-machined to test the effects of including indium sealing.</a:t>
            </a:r>
          </a:p>
          <a:p>
            <a:pPr marL="0" lvl="1">
              <a:lnSpc>
                <a:spcPct val="120000"/>
              </a:lnSpc>
              <a:spcAft>
                <a:spcPts val="600"/>
              </a:spcAft>
            </a:pPr>
            <a:r>
              <a:rPr lang="en-US" altLang="ko-KR" sz="1400" dirty="0"/>
              <a:t>The RF measurement results shows higher </a:t>
            </a:r>
            <a:r>
              <a:rPr lang="en-US" altLang="ko-KR" sz="1400" dirty="0" smtClean="0"/>
              <a:t>Q </a:t>
            </a:r>
            <a:r>
              <a:rPr lang="en-US" altLang="ko-KR" sz="1400" baseline="-25000" dirty="0" smtClean="0"/>
              <a:t>L </a:t>
            </a:r>
            <a:r>
              <a:rPr lang="en-US" altLang="ko-KR" sz="1400" dirty="0"/>
              <a:t>value than original one. </a:t>
            </a:r>
            <a:r>
              <a:rPr lang="en-US" altLang="ko-KR" sz="1400" dirty="0" smtClean="0"/>
              <a:t>The resonance frequency was increased around 2MHz than measured frequency before indium sealing. </a:t>
            </a:r>
          </a:p>
          <a:p>
            <a:pPr marL="0" lvl="1">
              <a:lnSpc>
                <a:spcPct val="120000"/>
              </a:lnSpc>
              <a:spcAft>
                <a:spcPts val="600"/>
              </a:spcAft>
            </a:pPr>
            <a:endParaRPr lang="en-US" altLang="ko-KR" sz="1400" dirty="0"/>
          </a:p>
        </p:txBody>
      </p:sp>
      <p:pic>
        <p:nvPicPr>
          <p:cNvPr id="9" name="Picture 8" descr="thumb_IMG_0272_102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4222" y="222046"/>
            <a:ext cx="3295766" cy="2471825"/>
          </a:xfrm>
          <a:prstGeom prst="rect">
            <a:avLst/>
          </a:prstGeom>
        </p:spPr>
      </p:pic>
      <p:sp>
        <p:nvSpPr>
          <p:cNvPr id="10" name="TextBox 9"/>
          <p:cNvSpPr txBox="1"/>
          <p:nvPr/>
        </p:nvSpPr>
        <p:spPr>
          <a:xfrm>
            <a:off x="9536620" y="2857081"/>
            <a:ext cx="2300930" cy="369332"/>
          </a:xfrm>
          <a:prstGeom prst="rect">
            <a:avLst/>
          </a:prstGeom>
          <a:noFill/>
        </p:spPr>
        <p:txBody>
          <a:bodyPr wrap="none" rtlCol="0">
            <a:spAutoFit/>
          </a:bodyPr>
          <a:lstStyle/>
          <a:p>
            <a:r>
              <a:rPr lang="en-US" b="1" dirty="0" smtClean="0"/>
              <a:t>Indium sealing part</a:t>
            </a:r>
            <a:endParaRPr lang="en-US" b="1" dirty="0"/>
          </a:p>
        </p:txBody>
      </p:sp>
      <p:sp>
        <p:nvSpPr>
          <p:cNvPr id="11" name="TextBox 10"/>
          <p:cNvSpPr txBox="1"/>
          <p:nvPr/>
        </p:nvSpPr>
        <p:spPr>
          <a:xfrm>
            <a:off x="9581767" y="3486800"/>
            <a:ext cx="2328495" cy="738664"/>
          </a:xfrm>
          <a:prstGeom prst="rect">
            <a:avLst/>
          </a:prstGeom>
          <a:noFill/>
        </p:spPr>
        <p:txBody>
          <a:bodyPr wrap="none" rtlCol="0">
            <a:spAutoFit/>
          </a:bodyPr>
          <a:lstStyle/>
          <a:p>
            <a:r>
              <a:rPr lang="en-US" sz="1400" dirty="0" smtClean="0"/>
              <a:t>- Indium wire diameter: 1mm</a:t>
            </a:r>
          </a:p>
          <a:p>
            <a:r>
              <a:rPr lang="en-US" sz="1400" dirty="0" smtClean="0"/>
              <a:t>- Groove depth:0.8mm</a:t>
            </a:r>
          </a:p>
          <a:p>
            <a:r>
              <a:rPr lang="en-US" sz="1400" dirty="0" smtClean="0"/>
              <a:t>- Groove width:1mm</a:t>
            </a:r>
            <a:endParaRPr lang="en-US" sz="1400" dirty="0"/>
          </a:p>
        </p:txBody>
      </p:sp>
      <p:sp>
        <p:nvSpPr>
          <p:cNvPr id="12" name="Up Arrow 11"/>
          <p:cNvSpPr/>
          <p:nvPr/>
        </p:nvSpPr>
        <p:spPr>
          <a:xfrm>
            <a:off x="10529168" y="1978874"/>
            <a:ext cx="432048" cy="864096"/>
          </a:xfrm>
          <a:prstGeom prst="upArrow">
            <a:avLst/>
          </a:prstGeom>
          <a:solidFill>
            <a:srgbClr val="FF6600"/>
          </a:solid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15" name="표 3"/>
          <p:cNvGraphicFramePr>
            <a:graphicFrameLocks noGrp="1"/>
          </p:cNvGraphicFramePr>
          <p:nvPr>
            <p:extLst>
              <p:ext uri="{D42A27DB-BD31-4B8C-83A1-F6EECF244321}">
                <p14:modId xmlns:p14="http://schemas.microsoft.com/office/powerpoint/2010/main" val="393353555"/>
              </p:ext>
            </p:extLst>
          </p:nvPr>
        </p:nvGraphicFramePr>
        <p:xfrm>
          <a:off x="381888" y="3208357"/>
          <a:ext cx="7620334" cy="2512320"/>
        </p:xfrm>
        <a:graphic>
          <a:graphicData uri="http://schemas.openxmlformats.org/drawingml/2006/table">
            <a:tbl>
              <a:tblPr/>
              <a:tblGrid>
                <a:gridCol w="1000132"/>
                <a:gridCol w="735578"/>
                <a:gridCol w="735578"/>
                <a:gridCol w="735578"/>
                <a:gridCol w="735578"/>
                <a:gridCol w="735578"/>
                <a:gridCol w="735578"/>
                <a:gridCol w="735578"/>
                <a:gridCol w="735578"/>
                <a:gridCol w="735578"/>
              </a:tblGrid>
              <a:tr h="287766">
                <a:tc>
                  <a:txBody>
                    <a:bodyPr/>
                    <a:lstStyle/>
                    <a:p>
                      <a:pPr algn="ctr" fontAlgn="ctr"/>
                      <a:r>
                        <a:rPr lang="ko-KR" altLang="en-US" sz="1100" b="1" i="0" u="none" strike="noStrike" dirty="0">
                          <a:solidFill>
                            <a:srgbClr val="000000"/>
                          </a:solidFill>
                          <a:latin typeface="+mn-lt"/>
                          <a:cs typeface="맑은 고딕"/>
                        </a:rPr>
                        <a:t>　</a:t>
                      </a:r>
                    </a:p>
                  </a:txBody>
                  <a:tcPr marL="4916" marR="4916" marT="491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smtClean="0">
                          <a:solidFill>
                            <a:srgbClr val="000000"/>
                          </a:solidFill>
                          <a:latin typeface="+mn-lt"/>
                          <a:cs typeface="맑은 고딕"/>
                        </a:rPr>
                        <a:t>f</a:t>
                      </a:r>
                      <a:r>
                        <a:rPr lang="en-US" sz="1100" b="1" i="0" u="none" strike="noStrike" baseline="-25000" dirty="0" smtClean="0">
                          <a:solidFill>
                            <a:srgbClr val="000000"/>
                          </a:solidFill>
                          <a:latin typeface="+mn-lt"/>
                          <a:cs typeface="맑은 고딕"/>
                        </a:rPr>
                        <a:t>0</a:t>
                      </a:r>
                      <a:endParaRPr lang="en-US" sz="1100" b="1" i="0" u="none" strike="noStrike" baseline="-25000"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1100" b="1" i="0" u="none" strike="noStrike" dirty="0">
                          <a:solidFill>
                            <a:srgbClr val="000000"/>
                          </a:solidFill>
                          <a:latin typeface="+mn-lt"/>
                          <a:cs typeface="맑은 고딕"/>
                        </a:rPr>
                        <a:t>Δ</a:t>
                      </a:r>
                      <a:r>
                        <a:rPr lang="en-US" sz="1100" b="1" i="0" u="none" strike="noStrike" dirty="0">
                          <a:solidFill>
                            <a:srgbClr val="000000"/>
                          </a:solidFill>
                          <a:latin typeface="+mn-lt"/>
                          <a:cs typeface="맑은 고딕"/>
                        </a:rPr>
                        <a:t>f</a:t>
                      </a: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latin typeface="+mn-lt"/>
                          <a:cs typeface="맑은 고딕"/>
                        </a:rPr>
                        <a:t>Q</a:t>
                      </a:r>
                      <a:r>
                        <a:rPr lang="en-US" sz="1100" b="1" i="0" u="none" strike="noStrike" baseline="-25000" dirty="0">
                          <a:solidFill>
                            <a:srgbClr val="000000"/>
                          </a:solidFill>
                          <a:latin typeface="+mn-lt"/>
                          <a:cs typeface="맑은 고딕"/>
                        </a:rPr>
                        <a:t>L</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latin typeface="+mn-lt"/>
                          <a:cs typeface="맑은 고딕"/>
                        </a:rPr>
                        <a:t>Decay </a:t>
                      </a:r>
                      <a:endParaRPr lang="en-US" sz="1100" b="1" i="0" u="none" strike="noStrike" dirty="0" smtClean="0">
                        <a:solidFill>
                          <a:srgbClr val="000000"/>
                        </a:solidFill>
                        <a:latin typeface="+mn-lt"/>
                        <a:cs typeface="맑은 고딕"/>
                      </a:endParaRPr>
                    </a:p>
                    <a:p>
                      <a:pPr algn="ctr" fontAlgn="ctr"/>
                      <a:r>
                        <a:rPr lang="en-US" sz="1100" b="1" i="0" u="none" strike="noStrike" dirty="0" smtClean="0">
                          <a:solidFill>
                            <a:srgbClr val="000000"/>
                          </a:solidFill>
                          <a:latin typeface="+mn-lt"/>
                          <a:cs typeface="맑은 고딕"/>
                        </a:rPr>
                        <a:t>time</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latin typeface="+mn-lt"/>
                          <a:cs typeface="맑은 고딕"/>
                        </a:rPr>
                        <a:t>S21(dB)</a:t>
                      </a: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latin typeface="+mn-lt"/>
                          <a:cs typeface="맑은 고딕"/>
                        </a:rPr>
                        <a:t>S21</a:t>
                      </a: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1100" b="1" i="0" u="none" strike="noStrike" dirty="0" smtClean="0">
                          <a:solidFill>
                            <a:srgbClr val="000000"/>
                          </a:solidFill>
                          <a:latin typeface="+mn-lt"/>
                          <a:cs typeface="맑은 고딕"/>
                        </a:rPr>
                        <a:t>Β</a:t>
                      </a:r>
                      <a:endParaRPr lang="el-GR"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latin typeface="+mn-lt"/>
                          <a:cs typeface="맑은 고딕"/>
                        </a:rPr>
                        <a:t>Q</a:t>
                      </a:r>
                      <a:r>
                        <a:rPr lang="en-US" sz="1100" b="1" i="0" u="none" strike="noStrike" baseline="-25000" dirty="0">
                          <a:solidFill>
                            <a:srgbClr val="000000"/>
                          </a:solidFill>
                          <a:latin typeface="+mn-lt"/>
                          <a:cs typeface="맑은 고딕"/>
                        </a:rPr>
                        <a:t>0</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latin typeface="+mn-lt"/>
                          <a:cs typeface="맑은 고딕"/>
                        </a:rPr>
                        <a:t>Qext</a:t>
                      </a: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43031">
                <a:tc>
                  <a:txBody>
                    <a:bodyPr/>
                    <a:lstStyle/>
                    <a:p>
                      <a:pPr algn="ctr" fontAlgn="ctr"/>
                      <a:r>
                        <a:rPr lang="en-US" sz="1100" b="1" i="0" u="none" strike="noStrike" dirty="0" smtClean="0">
                          <a:solidFill>
                            <a:schemeClr val="bg1"/>
                          </a:solidFill>
                          <a:effectLst/>
                          <a:latin typeface="+mn-lt"/>
                          <a:cs typeface="맑은 고딕"/>
                        </a:rPr>
                        <a:t>Simulation</a:t>
                      </a:r>
                      <a:endParaRPr lang="en-US" sz="1100" b="1" i="0" u="none" strike="noStrike" dirty="0">
                        <a:solidFill>
                          <a:schemeClr val="bg1"/>
                        </a:solidFill>
                        <a:effectLst/>
                        <a:latin typeface="+mn-lt"/>
                        <a:cs typeface="맑은 고딕"/>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altLang="ko-KR" sz="1100" b="1" u="none" strike="noStrike" dirty="0">
                          <a:solidFill>
                            <a:schemeClr val="bg1"/>
                          </a:solidFill>
                          <a:effectLst/>
                        </a:rPr>
                        <a:t>6.42550 </a:t>
                      </a:r>
                      <a:endParaRPr lang="en-US" altLang="ko-KR" sz="1100" b="1" i="0" u="none" strike="noStrike" dirty="0">
                        <a:solidFill>
                          <a:schemeClr val="bg1"/>
                        </a:solidFill>
                        <a:effectLst/>
                        <a:latin typeface="맑은 고딕"/>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altLang="ko-KR" sz="1100" b="1" u="none" strike="noStrike" dirty="0">
                          <a:solidFill>
                            <a:schemeClr val="bg1"/>
                          </a:solidFill>
                          <a:effectLst/>
                        </a:rPr>
                        <a:t>0.01070 </a:t>
                      </a:r>
                      <a:endParaRPr lang="en-US" altLang="ko-KR" sz="1100" b="1" i="0" u="none" strike="noStrike" dirty="0">
                        <a:solidFill>
                          <a:schemeClr val="bg1"/>
                        </a:solidFill>
                        <a:effectLst/>
                        <a:latin typeface="맑은 고딕"/>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altLang="ko-KR" sz="1100" b="1" u="none" strike="noStrike" dirty="0">
                          <a:solidFill>
                            <a:schemeClr val="bg1"/>
                          </a:solidFill>
                          <a:effectLst/>
                        </a:rPr>
                        <a:t>600.514 </a:t>
                      </a:r>
                      <a:endParaRPr lang="en-US" altLang="ko-KR" sz="1100" b="1" i="0" u="none" strike="noStrike" dirty="0">
                        <a:solidFill>
                          <a:schemeClr val="bg1"/>
                        </a:solidFill>
                        <a:effectLst/>
                        <a:latin typeface="맑은 고딕"/>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altLang="ko-KR" sz="1100" b="1" u="none" strike="noStrike" dirty="0">
                          <a:solidFill>
                            <a:schemeClr val="bg1"/>
                          </a:solidFill>
                          <a:effectLst/>
                        </a:rPr>
                        <a:t>14.874 </a:t>
                      </a:r>
                      <a:endParaRPr lang="en-US" altLang="ko-KR" sz="1100" b="1" i="0" u="none" strike="noStrike" dirty="0">
                        <a:solidFill>
                          <a:schemeClr val="bg1"/>
                        </a:solidFill>
                        <a:effectLst/>
                        <a:latin typeface="맑은 고딕"/>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altLang="ko-KR" sz="1100" b="1" u="none" strike="noStrike" dirty="0" smtClean="0">
                          <a:solidFill>
                            <a:schemeClr val="bg1"/>
                          </a:solidFill>
                          <a:effectLst/>
                        </a:rPr>
                        <a:t>-1.4116</a:t>
                      </a:r>
                      <a:endParaRPr lang="ko-KR" altLang="en-US" sz="1100" b="1" i="0" u="none" strike="noStrike" dirty="0">
                        <a:solidFill>
                          <a:schemeClr val="bg1"/>
                        </a:solidFill>
                        <a:effectLst/>
                        <a:latin typeface="맑은 고딕"/>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altLang="ko-KR" sz="1100" b="1" u="none" strike="noStrike" dirty="0">
                          <a:solidFill>
                            <a:schemeClr val="bg1"/>
                          </a:solidFill>
                          <a:effectLst/>
                        </a:rPr>
                        <a:t>0.850 </a:t>
                      </a:r>
                      <a:endParaRPr lang="en-US" altLang="ko-KR" sz="1100" b="1" i="0" u="none" strike="noStrike" dirty="0">
                        <a:solidFill>
                          <a:schemeClr val="bg1"/>
                        </a:solidFill>
                        <a:effectLst/>
                        <a:latin typeface="맑은 고딕"/>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altLang="ko-KR" sz="1100" b="1" u="none" strike="noStrike" dirty="0">
                          <a:solidFill>
                            <a:schemeClr val="bg1"/>
                          </a:solidFill>
                          <a:effectLst/>
                        </a:rPr>
                        <a:t>5.684 </a:t>
                      </a:r>
                      <a:endParaRPr lang="en-US" altLang="ko-KR" sz="1100" b="1" i="0" u="none" strike="noStrike" dirty="0">
                        <a:solidFill>
                          <a:schemeClr val="bg1"/>
                        </a:solidFill>
                        <a:effectLst/>
                        <a:latin typeface="맑은 고딕"/>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altLang="ko-KR" sz="1100" b="1" u="none" strike="noStrike" dirty="0">
                          <a:solidFill>
                            <a:schemeClr val="bg1"/>
                          </a:solidFill>
                          <a:effectLst/>
                        </a:rPr>
                        <a:t>4014.131 </a:t>
                      </a:r>
                      <a:endParaRPr lang="en-US" altLang="ko-KR" sz="1100" b="1" i="0" u="none" strike="noStrike" dirty="0">
                        <a:solidFill>
                          <a:schemeClr val="bg1"/>
                        </a:solidFill>
                        <a:effectLst/>
                        <a:latin typeface="맑은 고딕"/>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altLang="ko-KR" sz="1100" b="1" u="none" strike="noStrike" dirty="0">
                          <a:solidFill>
                            <a:schemeClr val="bg1"/>
                          </a:solidFill>
                          <a:effectLst/>
                        </a:rPr>
                        <a:t>706.155 </a:t>
                      </a:r>
                      <a:endParaRPr lang="en-US" altLang="ko-KR" sz="1100" b="1" i="0" u="none" strike="noStrike" dirty="0">
                        <a:solidFill>
                          <a:schemeClr val="bg1"/>
                        </a:solidFill>
                        <a:effectLst/>
                        <a:latin typeface="맑은 고딕"/>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543031">
                <a:tc>
                  <a:txBody>
                    <a:bodyPr/>
                    <a:lstStyle/>
                    <a:p>
                      <a:pPr algn="ctr" fontAlgn="ctr"/>
                      <a:r>
                        <a:rPr lang="en-US" sz="1100" b="1" i="0" u="none" strike="noStrike" dirty="0">
                          <a:solidFill>
                            <a:schemeClr val="tx1"/>
                          </a:solidFill>
                          <a:effectLst/>
                          <a:latin typeface="+mn-lt"/>
                          <a:cs typeface="맑은 고딕"/>
                        </a:rPr>
                        <a:t>IP-BPM C_S21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altLang="ko-KR" sz="1100" b="1" i="0" u="none" strike="noStrike" dirty="0">
                          <a:solidFill>
                            <a:schemeClr val="tx1"/>
                          </a:solidFill>
                          <a:effectLst/>
                          <a:latin typeface="+mn-lt"/>
                          <a:cs typeface="맑은 고딕"/>
                        </a:rPr>
                        <a:t>6.407448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altLang="ko-KR" sz="1100" b="1" i="0" u="none" strike="noStrike" dirty="0">
                          <a:solidFill>
                            <a:schemeClr val="tx1"/>
                          </a:solidFill>
                          <a:effectLst/>
                          <a:latin typeface="+mn-lt"/>
                          <a:cs typeface="맑은 고딕"/>
                        </a:rPr>
                        <a:t>0.010720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altLang="ko-KR" sz="1100" b="1" i="0" u="none" strike="noStrike" dirty="0">
                          <a:solidFill>
                            <a:schemeClr val="tx1"/>
                          </a:solidFill>
                          <a:effectLst/>
                          <a:latin typeface="+mn-lt"/>
                          <a:cs typeface="맑은 고딕"/>
                        </a:rPr>
                        <a:t>597.710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altLang="ko-KR" sz="1100" b="1" i="0" u="none" strike="noStrike" dirty="0">
                          <a:solidFill>
                            <a:schemeClr val="tx1"/>
                          </a:solidFill>
                          <a:effectLst/>
                          <a:latin typeface="+mn-lt"/>
                          <a:cs typeface="맑은 고딕"/>
                        </a:rPr>
                        <a:t>14.847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altLang="ko-KR" sz="1100" b="1" i="0" u="none" strike="noStrike" dirty="0">
                          <a:solidFill>
                            <a:schemeClr val="tx1"/>
                          </a:solidFill>
                          <a:effectLst/>
                          <a:latin typeface="+mn-lt"/>
                          <a:cs typeface="맑은 고딕"/>
                        </a:rPr>
                        <a:t>-5.2460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altLang="ko-KR" sz="1100" b="1" i="0" u="none" strike="noStrike" dirty="0">
                          <a:solidFill>
                            <a:schemeClr val="tx1"/>
                          </a:solidFill>
                          <a:effectLst/>
                          <a:latin typeface="+mn-lt"/>
                          <a:cs typeface="맑은 고딕"/>
                        </a:rPr>
                        <a:t>0.547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altLang="ko-KR" sz="1100" b="1" i="0" u="none" strike="noStrike" dirty="0">
                          <a:solidFill>
                            <a:schemeClr val="tx1"/>
                          </a:solidFill>
                          <a:effectLst/>
                          <a:latin typeface="+mn-lt"/>
                          <a:cs typeface="맑은 고딕"/>
                        </a:rPr>
                        <a:t>1.206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altLang="ko-KR" sz="1100" b="1" i="0" u="none" strike="noStrike" dirty="0">
                          <a:solidFill>
                            <a:schemeClr val="tx1"/>
                          </a:solidFill>
                          <a:effectLst/>
                          <a:latin typeface="+mn-lt"/>
                          <a:cs typeface="맑은 고딕"/>
                        </a:rPr>
                        <a:t>1318.395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altLang="ko-KR" sz="1100" b="1" i="0" u="none" strike="noStrike" dirty="0">
                          <a:solidFill>
                            <a:schemeClr val="tx1"/>
                          </a:solidFill>
                          <a:effectLst/>
                          <a:latin typeface="+mn-lt"/>
                          <a:cs typeface="맑은 고딕"/>
                        </a:rPr>
                        <a:t>1093.428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543031">
                <a:tc>
                  <a:txBody>
                    <a:bodyPr/>
                    <a:lstStyle/>
                    <a:p>
                      <a:pPr algn="ctr" fontAlgn="ctr"/>
                      <a:r>
                        <a:rPr lang="en-US" sz="1100" b="1" i="0" u="none" strike="noStrike" dirty="0" smtClean="0">
                          <a:solidFill>
                            <a:srgbClr val="000000"/>
                          </a:solidFill>
                          <a:latin typeface="+mn-lt"/>
                          <a:cs typeface="맑은 고딕"/>
                        </a:rPr>
                        <a:t>Indium_C_S21</a:t>
                      </a:r>
                      <a:endParaRPr lang="en-US" sz="1100" b="1" i="0" u="none" strike="noStrike" dirty="0">
                        <a:solidFill>
                          <a:srgbClr val="000000"/>
                        </a:solidFill>
                        <a:latin typeface="+mn-lt"/>
                        <a:cs typeface="맑은 고딕"/>
                      </a:endParaRPr>
                    </a:p>
                  </a:txBody>
                  <a:tcPr marL="4916" marR="4916" marT="491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a:r>
                        <a:rPr lang="en-US" sz="1100" b="1" i="0" dirty="0" smtClean="0">
                          <a:latin typeface="+mn-lt"/>
                          <a:cs typeface="맑은 고딕"/>
                        </a:rPr>
                        <a:t>6.409400</a:t>
                      </a:r>
                      <a:endParaRPr lang="en-US" sz="1100" b="1" i="0" dirty="0">
                        <a:latin typeface="+mn-lt"/>
                        <a:cs typeface="맑은 고딕"/>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1" i="0" u="none" strike="noStrike" dirty="0">
                          <a:solidFill>
                            <a:srgbClr val="000000"/>
                          </a:solidFill>
                          <a:effectLst/>
                          <a:latin typeface="+mn-lt"/>
                          <a:cs typeface="맑은 고딕"/>
                        </a:rPr>
                        <a:t>0.007380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1" i="0" u="none" strike="noStrike" dirty="0">
                          <a:solidFill>
                            <a:srgbClr val="000000"/>
                          </a:solidFill>
                          <a:effectLst/>
                          <a:latin typeface="+mn-lt"/>
                          <a:cs typeface="맑은 고딕"/>
                        </a:rPr>
                        <a:t>868.482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1" i="0" u="none" strike="noStrike" dirty="0">
                          <a:solidFill>
                            <a:srgbClr val="000000"/>
                          </a:solidFill>
                          <a:effectLst/>
                          <a:latin typeface="+mn-lt"/>
                          <a:cs typeface="맑은 고딕"/>
                        </a:rPr>
                        <a:t>21.566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1" i="0" u="none" strike="noStrike" dirty="0">
                          <a:solidFill>
                            <a:srgbClr val="000000"/>
                          </a:solidFill>
                          <a:effectLst/>
                          <a:latin typeface="+mn-lt"/>
                          <a:cs typeface="맑은 고딕"/>
                        </a:rPr>
                        <a:t>-3.0800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1" i="0" u="none" strike="noStrike" dirty="0">
                          <a:solidFill>
                            <a:srgbClr val="000000"/>
                          </a:solidFill>
                          <a:effectLst/>
                          <a:latin typeface="+mn-lt"/>
                          <a:cs typeface="맑은 고딕"/>
                        </a:rPr>
                        <a:t>0.701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1" i="0" u="none" strike="noStrike" dirty="0">
                          <a:solidFill>
                            <a:srgbClr val="000000"/>
                          </a:solidFill>
                          <a:effectLst/>
                          <a:latin typeface="+mn-lt"/>
                          <a:cs typeface="맑은 고딕"/>
                        </a:rPr>
                        <a:t>2.350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1" i="0" u="none" strike="noStrike" dirty="0">
                          <a:solidFill>
                            <a:srgbClr val="000000"/>
                          </a:solidFill>
                          <a:effectLst/>
                          <a:latin typeface="+mn-lt"/>
                          <a:cs typeface="맑은 고딕"/>
                        </a:rPr>
                        <a:t>2909.053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1" i="0" u="none" strike="noStrike" dirty="0">
                          <a:solidFill>
                            <a:srgbClr val="000000"/>
                          </a:solidFill>
                          <a:effectLst/>
                          <a:latin typeface="+mn-lt"/>
                          <a:cs typeface="맑은 고딕"/>
                        </a:rPr>
                        <a:t>1238.115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r>
              <a:tr h="543031">
                <a:tc>
                  <a:txBody>
                    <a:bodyPr/>
                    <a:lstStyle/>
                    <a:p>
                      <a:pPr marL="0" marR="0" indent="0" algn="ctr" defTabSz="914400" rtl="0" eaLnBrk="1" fontAlgn="ctr" latinLnBrk="1" hangingPunct="1">
                        <a:lnSpc>
                          <a:spcPct val="100000"/>
                        </a:lnSpc>
                        <a:spcBef>
                          <a:spcPts val="0"/>
                        </a:spcBef>
                        <a:spcAft>
                          <a:spcPts val="0"/>
                        </a:spcAft>
                        <a:buClrTx/>
                        <a:buSzTx/>
                        <a:buFontTx/>
                        <a:buNone/>
                        <a:tabLst/>
                        <a:defRPr/>
                      </a:pPr>
                      <a:r>
                        <a:rPr lang="en-US" sz="1100" b="1" i="0" u="none" strike="noStrike" dirty="0" smtClean="0">
                          <a:solidFill>
                            <a:srgbClr val="000000"/>
                          </a:solidFill>
                          <a:latin typeface="+mn-lt"/>
                          <a:cs typeface="맑은 고딕"/>
                        </a:rPr>
                        <a:t>Indium_C_S12</a:t>
                      </a:r>
                    </a:p>
                  </a:txBody>
                  <a:tcPr marL="4916" marR="4916" marT="491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1" i="0" u="none" strike="noStrike" dirty="0">
                          <a:solidFill>
                            <a:srgbClr val="000000"/>
                          </a:solidFill>
                          <a:effectLst/>
                          <a:latin typeface="+mn-lt"/>
                          <a:cs typeface="맑은 고딕"/>
                        </a:rPr>
                        <a:t>6.409200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1" i="0" u="none" strike="noStrike">
                          <a:solidFill>
                            <a:srgbClr val="000000"/>
                          </a:solidFill>
                          <a:effectLst/>
                          <a:latin typeface="+mn-lt"/>
                          <a:cs typeface="맑은 고딕"/>
                        </a:rPr>
                        <a:t>0.007380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1" i="0" u="none" strike="noStrike">
                          <a:solidFill>
                            <a:srgbClr val="000000"/>
                          </a:solidFill>
                          <a:effectLst/>
                          <a:latin typeface="+mn-lt"/>
                          <a:cs typeface="맑은 고딕"/>
                        </a:rPr>
                        <a:t>868.455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1" i="0" u="none" strike="noStrike" dirty="0">
                          <a:solidFill>
                            <a:srgbClr val="000000"/>
                          </a:solidFill>
                          <a:effectLst/>
                          <a:latin typeface="+mn-lt"/>
                          <a:cs typeface="맑은 고딕"/>
                        </a:rPr>
                        <a:t>21.566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1" i="0" u="none" strike="noStrike" dirty="0">
                          <a:solidFill>
                            <a:srgbClr val="000000"/>
                          </a:solidFill>
                          <a:effectLst/>
                          <a:latin typeface="+mn-lt"/>
                          <a:cs typeface="맑은 고딕"/>
                        </a:rPr>
                        <a:t>-2.9311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1" i="0" u="none" strike="noStrike" dirty="0">
                          <a:solidFill>
                            <a:srgbClr val="000000"/>
                          </a:solidFill>
                          <a:effectLst/>
                          <a:latin typeface="+mn-lt"/>
                          <a:cs typeface="맑은 고딕"/>
                        </a:rPr>
                        <a:t>0.714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1" i="0" u="none" strike="noStrike" dirty="0">
                          <a:solidFill>
                            <a:srgbClr val="000000"/>
                          </a:solidFill>
                          <a:effectLst/>
                          <a:latin typeface="+mn-lt"/>
                          <a:cs typeface="맑은 고딕"/>
                        </a:rPr>
                        <a:t>2.491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1" i="0" u="none" strike="noStrike" dirty="0">
                          <a:solidFill>
                            <a:srgbClr val="000000"/>
                          </a:solidFill>
                          <a:effectLst/>
                          <a:latin typeface="+mn-lt"/>
                          <a:cs typeface="맑은 고딕"/>
                        </a:rPr>
                        <a:t>3032.145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1" i="0" u="none" strike="noStrike" dirty="0">
                          <a:solidFill>
                            <a:srgbClr val="000000"/>
                          </a:solidFill>
                          <a:effectLst/>
                          <a:latin typeface="+mn-lt"/>
                          <a:cs typeface="맑은 고딕"/>
                        </a:rPr>
                        <a:t>1217.033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r>
            </a:tbl>
          </a:graphicData>
        </a:graphic>
      </p:graphicFrame>
      <p:sp>
        <p:nvSpPr>
          <p:cNvPr id="16" name="Rectangle 15"/>
          <p:cNvSpPr/>
          <p:nvPr/>
        </p:nvSpPr>
        <p:spPr>
          <a:xfrm>
            <a:off x="3184619" y="2455676"/>
            <a:ext cx="1666528" cy="522778"/>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Before</a:t>
            </a:r>
          </a:p>
          <a:p>
            <a:pPr algn="ctr"/>
            <a:r>
              <a:rPr lang="en-US" sz="1400" b="1" dirty="0" smtClean="0">
                <a:solidFill>
                  <a:schemeClr val="tx1"/>
                </a:solidFill>
              </a:rPr>
              <a:t>Indium seal</a:t>
            </a:r>
            <a:endParaRPr lang="en-US" sz="1400" b="1" dirty="0">
              <a:solidFill>
                <a:schemeClr val="tx1"/>
              </a:solidFill>
            </a:endParaRPr>
          </a:p>
        </p:txBody>
      </p:sp>
      <p:sp>
        <p:nvSpPr>
          <p:cNvPr id="17" name="Rectangle 16"/>
          <p:cNvSpPr/>
          <p:nvPr/>
        </p:nvSpPr>
        <p:spPr>
          <a:xfrm>
            <a:off x="5067171" y="2455676"/>
            <a:ext cx="1666528" cy="522778"/>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After</a:t>
            </a:r>
          </a:p>
          <a:p>
            <a:pPr algn="ctr"/>
            <a:r>
              <a:rPr lang="en-US" sz="1400" b="1" dirty="0" smtClean="0">
                <a:solidFill>
                  <a:schemeClr val="tx1"/>
                </a:solidFill>
              </a:rPr>
              <a:t>Indium seal</a:t>
            </a:r>
            <a:endParaRPr lang="en-US" sz="1400" b="1" dirty="0">
              <a:solidFill>
                <a:schemeClr val="tx1"/>
              </a:solidFill>
            </a:endParaRPr>
          </a:p>
        </p:txBody>
      </p:sp>
      <p:sp>
        <p:nvSpPr>
          <p:cNvPr id="18" name="TextBox 17"/>
          <p:cNvSpPr txBox="1"/>
          <p:nvPr/>
        </p:nvSpPr>
        <p:spPr>
          <a:xfrm>
            <a:off x="8402746" y="4712628"/>
            <a:ext cx="2792658" cy="1015663"/>
          </a:xfrm>
          <a:prstGeom prst="rect">
            <a:avLst/>
          </a:prstGeom>
          <a:noFill/>
        </p:spPr>
        <p:txBody>
          <a:bodyPr wrap="square" rtlCol="0">
            <a:spAutoFit/>
          </a:bodyPr>
          <a:lstStyle/>
          <a:p>
            <a:r>
              <a:rPr lang="en-US" sz="1000" dirty="0"/>
              <a:t>29 October 2015 ATF IPBPM/FONT meeting</a:t>
            </a:r>
          </a:p>
          <a:p>
            <a:r>
              <a:rPr lang="en-US" sz="1000" dirty="0" err="1" smtClean="0"/>
              <a:t>Siwon</a:t>
            </a:r>
            <a:r>
              <a:rPr lang="en-US" sz="1000" dirty="0" smtClean="0"/>
              <a:t> </a:t>
            </a:r>
            <a:r>
              <a:rPr lang="en-US" sz="1000" dirty="0"/>
              <a:t>Jang(Korea Univ.), Old IPBPM-C indium sealing study: </a:t>
            </a:r>
            <a:r>
              <a:rPr lang="en-US" sz="1000" i="1" dirty="0">
                <a:solidFill>
                  <a:srgbClr val="33AFDD"/>
                </a:solidFill>
              </a:rPr>
              <a:t>http://</a:t>
            </a:r>
            <a:r>
              <a:rPr lang="en-US" sz="1000" i="1" dirty="0" err="1">
                <a:solidFill>
                  <a:srgbClr val="33AFDD"/>
                </a:solidFill>
              </a:rPr>
              <a:t>atf.kek.jp</a:t>
            </a:r>
            <a:r>
              <a:rPr lang="en-US" sz="1000" i="1" dirty="0">
                <a:solidFill>
                  <a:srgbClr val="33AFDD"/>
                </a:solidFill>
              </a:rPr>
              <a:t>/</a:t>
            </a:r>
            <a:r>
              <a:rPr lang="en-US" sz="1000" i="1" dirty="0" err="1">
                <a:solidFill>
                  <a:srgbClr val="33AFDD"/>
                </a:solidFill>
              </a:rPr>
              <a:t>twiki</a:t>
            </a:r>
            <a:r>
              <a:rPr lang="en-US" sz="1000" i="1" dirty="0">
                <a:solidFill>
                  <a:srgbClr val="33AFDD"/>
                </a:solidFill>
              </a:rPr>
              <a:t>/bin/</a:t>
            </a:r>
            <a:r>
              <a:rPr lang="en-US" sz="1000" i="1" dirty="0" err="1">
                <a:solidFill>
                  <a:srgbClr val="33AFDD"/>
                </a:solidFill>
              </a:rPr>
              <a:t>exit.cgi?url</a:t>
            </a:r>
            <a:r>
              <a:rPr lang="en-US" sz="1000" i="1" dirty="0">
                <a:solidFill>
                  <a:srgbClr val="33AFDD"/>
                </a:solidFill>
              </a:rPr>
              <a:t>=http%3A%2F%2Fatf.kek.jp%2Ftwiki%2Fpub%2FATF%2FIPBPMmeetings2%2FOld_IPBPM-C_indium_sealing_study.pdf</a:t>
            </a:r>
          </a:p>
        </p:txBody>
      </p:sp>
    </p:spTree>
    <p:extLst>
      <p:ext uri="{BB962C8B-B14F-4D97-AF65-F5344CB8AC3E}">
        <p14:creationId xmlns:p14="http://schemas.microsoft.com/office/powerpoint/2010/main" val="231271556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smtClean="0">
                <a:solidFill>
                  <a:srgbClr val="5D416D"/>
                </a:solidFill>
              </a:rPr>
              <a:t>Nov 2015 to Feb 2016 – New IPC fabricated</a:t>
            </a:r>
            <a:endParaRPr lang="en-US" sz="3200" dirty="0">
              <a:solidFill>
                <a:srgbClr val="5D416D"/>
              </a:solidFill>
            </a:endParaRPr>
          </a:p>
        </p:txBody>
      </p:sp>
      <p:sp>
        <p:nvSpPr>
          <p:cNvPr id="4" name="Date Placeholder 3"/>
          <p:cNvSpPr>
            <a:spLocks noGrp="1"/>
          </p:cNvSpPr>
          <p:nvPr>
            <p:ph type="dt" sz="half" idx="2"/>
          </p:nvPr>
        </p:nvSpPr>
        <p:spPr/>
        <p:txBody>
          <a:bodyPr/>
          <a:lstStyle/>
          <a:p>
            <a:r>
              <a:rPr lang="en-GB" smtClean="0"/>
              <a:t>Wednesday, 21 December 2016</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11</a:t>
            </a:fld>
            <a:endParaRPr lang="en-GB" dirty="0"/>
          </a:p>
        </p:txBody>
      </p:sp>
      <p:sp>
        <p:nvSpPr>
          <p:cNvPr id="7" name="Rectangle 6"/>
          <p:cNvSpPr/>
          <p:nvPr/>
        </p:nvSpPr>
        <p:spPr>
          <a:xfrm>
            <a:off x="550333" y="1238492"/>
            <a:ext cx="10315223" cy="2873607"/>
          </a:xfrm>
          <a:prstGeom prst="rect">
            <a:avLst/>
          </a:prstGeom>
        </p:spPr>
        <p:txBody>
          <a:bodyPr wrap="square">
            <a:spAutoFit/>
          </a:bodyPr>
          <a:lstStyle/>
          <a:p>
            <a:pPr marL="342900" lvl="1" indent="-342900">
              <a:lnSpc>
                <a:spcPct val="120000"/>
              </a:lnSpc>
              <a:spcAft>
                <a:spcPts val="600"/>
              </a:spcAft>
              <a:buFont typeface="Arial"/>
              <a:buChar char="•"/>
            </a:pPr>
            <a:r>
              <a:rPr lang="en-US" altLang="ko-KR" sz="1400" dirty="0"/>
              <a:t>The new IPC was re-</a:t>
            </a:r>
            <a:r>
              <a:rPr lang="en-US" altLang="ko-KR" sz="1400" dirty="0" smtClean="0"/>
              <a:t>fabricated using different methods.</a:t>
            </a:r>
          </a:p>
          <a:p>
            <a:pPr marL="800100" lvl="2" indent="-342900">
              <a:lnSpc>
                <a:spcPct val="120000"/>
              </a:lnSpc>
              <a:spcAft>
                <a:spcPts val="600"/>
              </a:spcAft>
              <a:buFont typeface="Arial"/>
              <a:buChar char="•"/>
            </a:pPr>
            <a:r>
              <a:rPr lang="en-US" altLang="ko-KR" sz="1400" dirty="0" smtClean="0"/>
              <a:t>Previous IPBPM fabrication method involved: Machining (</a:t>
            </a:r>
            <a:r>
              <a:rPr lang="en-US" altLang="ko-KR" sz="1400" dirty="0"/>
              <a:t>with 20 um </a:t>
            </a:r>
            <a:r>
              <a:rPr lang="en-US" altLang="ko-KR" sz="1400" dirty="0" smtClean="0"/>
              <a:t>accuracy) </a:t>
            </a:r>
            <a:r>
              <a:rPr lang="en-US" altLang="ko-KR" sz="1400" dirty="0"/>
              <a:t>+ Chemical </a:t>
            </a:r>
            <a:r>
              <a:rPr lang="en-US" altLang="ko-KR" sz="1400" dirty="0" smtClean="0"/>
              <a:t>polishing. </a:t>
            </a:r>
          </a:p>
          <a:p>
            <a:pPr marL="800100" lvl="2" indent="-342900">
              <a:lnSpc>
                <a:spcPct val="120000"/>
              </a:lnSpc>
              <a:spcAft>
                <a:spcPts val="600"/>
              </a:spcAft>
              <a:buFont typeface="Arial"/>
              <a:buChar char="•"/>
            </a:pPr>
            <a:r>
              <a:rPr lang="en-US" altLang="ko-KR" sz="1400" dirty="0" smtClean="0"/>
              <a:t>New IP BPM-C: Only Machining (with 4 um accuracy).</a:t>
            </a:r>
            <a:endParaRPr lang="en-US" altLang="ko-KR" sz="1400" dirty="0"/>
          </a:p>
          <a:p>
            <a:pPr marL="342900" lvl="1" indent="-342900">
              <a:lnSpc>
                <a:spcPct val="120000"/>
              </a:lnSpc>
              <a:spcAft>
                <a:spcPts val="600"/>
              </a:spcAft>
              <a:buFont typeface="Arial"/>
              <a:buChar char="•"/>
            </a:pPr>
            <a:r>
              <a:rPr lang="en-US" altLang="ko-KR" sz="1400" dirty="0" smtClean="0"/>
              <a:t>Indium sealing applied </a:t>
            </a:r>
            <a:r>
              <a:rPr lang="en-US" altLang="ko-KR" sz="1400" dirty="0"/>
              <a:t>to </a:t>
            </a:r>
            <a:r>
              <a:rPr lang="en-US" altLang="ko-KR" sz="1400" dirty="0" smtClean="0"/>
              <a:t>new IPC to attempt to </a:t>
            </a:r>
            <a:r>
              <a:rPr lang="en-US" altLang="ko-KR" sz="1400" dirty="0"/>
              <a:t>recover the beta value and increase Q </a:t>
            </a:r>
            <a:r>
              <a:rPr lang="en-US" altLang="ko-KR" sz="1400" baseline="-25000" dirty="0"/>
              <a:t>L</a:t>
            </a:r>
            <a:endParaRPr lang="en-US" altLang="ko-KR" sz="1400" dirty="0"/>
          </a:p>
          <a:p>
            <a:pPr marL="342900" lvl="1" indent="-342900">
              <a:lnSpc>
                <a:spcPct val="120000"/>
              </a:lnSpc>
              <a:spcAft>
                <a:spcPts val="600"/>
              </a:spcAft>
              <a:buFont typeface="Arial"/>
              <a:buChar char="•"/>
            </a:pPr>
            <a:r>
              <a:rPr lang="en-US" altLang="ko-KR" sz="1400" dirty="0" smtClean="0"/>
              <a:t>A new side cover design was also tried, but was not ultimately used, as slightly higher Q </a:t>
            </a:r>
            <a:r>
              <a:rPr lang="en-US" altLang="ko-KR" sz="1400" baseline="-25000" dirty="0" smtClean="0"/>
              <a:t>L</a:t>
            </a:r>
            <a:r>
              <a:rPr lang="en-US" altLang="ko-KR" sz="1400" dirty="0" smtClean="0"/>
              <a:t> and Beta values achieved with indium-sealed original cover design.</a:t>
            </a:r>
          </a:p>
          <a:p>
            <a:pPr marL="342900" lvl="1" indent="-342900">
              <a:lnSpc>
                <a:spcPct val="120000"/>
              </a:lnSpc>
              <a:spcAft>
                <a:spcPts val="600"/>
              </a:spcAft>
              <a:buFont typeface="Arial"/>
              <a:buChar char="•"/>
            </a:pPr>
            <a:r>
              <a:rPr lang="en-US" altLang="ko-KR" sz="1400" dirty="0"/>
              <a:t>It is not clear if </a:t>
            </a:r>
            <a:r>
              <a:rPr lang="en-US" altLang="ko-KR" sz="1400" dirty="0" smtClean="0"/>
              <a:t>the </a:t>
            </a:r>
            <a:r>
              <a:rPr lang="en-US" altLang="ko-KR" sz="1400" dirty="0"/>
              <a:t>suggested changes </a:t>
            </a:r>
            <a:r>
              <a:rPr lang="en-US" altLang="ko-KR" sz="1400" dirty="0" smtClean="0"/>
              <a:t> to the slot size / position from simulations were </a:t>
            </a:r>
            <a:br>
              <a:rPr lang="en-US" altLang="ko-KR" sz="1400" dirty="0" smtClean="0"/>
            </a:br>
            <a:r>
              <a:rPr lang="en-US" altLang="ko-KR" sz="1400" dirty="0" smtClean="0"/>
              <a:t>implemented </a:t>
            </a:r>
            <a:r>
              <a:rPr lang="en-US" altLang="ko-KR" sz="1400" dirty="0"/>
              <a:t>in </a:t>
            </a:r>
            <a:r>
              <a:rPr lang="en-US" altLang="ko-KR" sz="1400" dirty="0" smtClean="0"/>
              <a:t>the newly fabricated </a:t>
            </a:r>
            <a:r>
              <a:rPr lang="en-US" altLang="ko-KR" sz="1400" dirty="0" err="1"/>
              <a:t>Aluminium</a:t>
            </a:r>
            <a:r>
              <a:rPr lang="en-US" altLang="ko-KR" sz="1400" dirty="0"/>
              <a:t> #3 IPC</a:t>
            </a:r>
            <a:r>
              <a:rPr lang="en-US" altLang="ko-KR" sz="1400" dirty="0" smtClean="0"/>
              <a:t>. Presumably yes??</a:t>
            </a:r>
            <a:endParaRPr lang="en-US" altLang="ko-KR" sz="1400" dirty="0"/>
          </a:p>
          <a:p>
            <a:pPr marL="0" lvl="1">
              <a:lnSpc>
                <a:spcPct val="120000"/>
              </a:lnSpc>
              <a:spcAft>
                <a:spcPts val="600"/>
              </a:spcAft>
            </a:pPr>
            <a:endParaRPr lang="en-US" altLang="ko-KR" sz="1400"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15259" y="3136157"/>
            <a:ext cx="3710013" cy="2782510"/>
          </a:xfrm>
          <a:prstGeom prst="rect">
            <a:avLst/>
          </a:prstGeom>
        </p:spPr>
      </p:pic>
      <p:sp>
        <p:nvSpPr>
          <p:cNvPr id="9" name="TextBox 8"/>
          <p:cNvSpPr txBox="1"/>
          <p:nvPr/>
        </p:nvSpPr>
        <p:spPr>
          <a:xfrm>
            <a:off x="782546" y="4840905"/>
            <a:ext cx="4964676" cy="707886"/>
          </a:xfrm>
          <a:prstGeom prst="rect">
            <a:avLst/>
          </a:prstGeom>
          <a:noFill/>
        </p:spPr>
        <p:txBody>
          <a:bodyPr wrap="square" rtlCol="0">
            <a:spAutoFit/>
          </a:bodyPr>
          <a:lstStyle/>
          <a:p>
            <a:r>
              <a:rPr lang="en-US" sz="1000" dirty="0"/>
              <a:t>22 January 2016 ATF IPBPM/FONT meeting after the ATF Operation meeting</a:t>
            </a:r>
          </a:p>
          <a:p>
            <a:r>
              <a:rPr lang="en-US" sz="1000" dirty="0" err="1"/>
              <a:t>Siwon</a:t>
            </a:r>
            <a:r>
              <a:rPr lang="en-US" sz="1000" dirty="0"/>
              <a:t> Jang(Korea Univ.), RF test of New IPBPM-C</a:t>
            </a:r>
            <a:r>
              <a:rPr lang="en-US" sz="1000" dirty="0" smtClean="0"/>
              <a:t/>
            </a:r>
            <a:br>
              <a:rPr lang="en-US" sz="1000" dirty="0" smtClean="0"/>
            </a:br>
            <a:r>
              <a:rPr lang="en-US" sz="1000" i="1" dirty="0">
                <a:solidFill>
                  <a:srgbClr val="33AFDD"/>
                </a:solidFill>
              </a:rPr>
              <a:t>http://</a:t>
            </a:r>
            <a:r>
              <a:rPr lang="en-US" sz="1000" i="1" dirty="0" err="1">
                <a:solidFill>
                  <a:srgbClr val="33AFDD"/>
                </a:solidFill>
              </a:rPr>
              <a:t>atf.kek.jp</a:t>
            </a:r>
            <a:r>
              <a:rPr lang="en-US" sz="1000" i="1" dirty="0">
                <a:solidFill>
                  <a:srgbClr val="33AFDD"/>
                </a:solidFill>
              </a:rPr>
              <a:t>/</a:t>
            </a:r>
            <a:r>
              <a:rPr lang="en-US" sz="1000" i="1" dirty="0" err="1">
                <a:solidFill>
                  <a:srgbClr val="33AFDD"/>
                </a:solidFill>
              </a:rPr>
              <a:t>twiki</a:t>
            </a:r>
            <a:r>
              <a:rPr lang="en-US" sz="1000" i="1" dirty="0">
                <a:solidFill>
                  <a:srgbClr val="33AFDD"/>
                </a:solidFill>
              </a:rPr>
              <a:t>/bin/</a:t>
            </a:r>
            <a:r>
              <a:rPr lang="en-US" sz="1000" i="1" dirty="0" err="1">
                <a:solidFill>
                  <a:srgbClr val="33AFDD"/>
                </a:solidFill>
              </a:rPr>
              <a:t>exit.cgi?url</a:t>
            </a:r>
            <a:r>
              <a:rPr lang="en-US" sz="1000" i="1" dirty="0">
                <a:solidFill>
                  <a:srgbClr val="33AFDD"/>
                </a:solidFill>
              </a:rPr>
              <a:t>=http%3A%2F%2Fatf.kek.jp%2Ftwiki%2Fpub%2FATF%2FIPBPMmeetings2%2FNew_IPC_RF_test_results.pptx</a:t>
            </a:r>
          </a:p>
        </p:txBody>
      </p:sp>
    </p:spTree>
    <p:extLst>
      <p:ext uri="{BB962C8B-B14F-4D97-AF65-F5344CB8AC3E}">
        <p14:creationId xmlns:p14="http://schemas.microsoft.com/office/powerpoint/2010/main" val="397455702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err="1" smtClean="0">
                <a:solidFill>
                  <a:srgbClr val="5D416D"/>
                </a:solidFill>
              </a:rPr>
              <a:t>Aluminium</a:t>
            </a:r>
            <a:r>
              <a:rPr lang="en-US" sz="3200" dirty="0" smtClean="0">
                <a:solidFill>
                  <a:srgbClr val="5D416D"/>
                </a:solidFill>
              </a:rPr>
              <a:t> #3 IPC </a:t>
            </a:r>
            <a:r>
              <a:rPr lang="en-US" sz="3200" dirty="0">
                <a:solidFill>
                  <a:srgbClr val="5D416D"/>
                </a:solidFill>
              </a:rPr>
              <a:t>Y</a:t>
            </a:r>
            <a:r>
              <a:rPr lang="en-US" sz="3200" dirty="0" smtClean="0">
                <a:solidFill>
                  <a:srgbClr val="5D416D"/>
                </a:solidFill>
              </a:rPr>
              <a:t>-port RF tests</a:t>
            </a:r>
            <a:endParaRPr lang="en-US" sz="3200" dirty="0">
              <a:solidFill>
                <a:srgbClr val="5D416D"/>
              </a:solidFill>
            </a:endParaRPr>
          </a:p>
        </p:txBody>
      </p:sp>
      <p:sp>
        <p:nvSpPr>
          <p:cNvPr id="4" name="Date Placeholder 3"/>
          <p:cNvSpPr>
            <a:spLocks noGrp="1"/>
          </p:cNvSpPr>
          <p:nvPr>
            <p:ph type="dt" sz="half" idx="2"/>
          </p:nvPr>
        </p:nvSpPr>
        <p:spPr/>
        <p:txBody>
          <a:bodyPr/>
          <a:lstStyle/>
          <a:p>
            <a:r>
              <a:rPr lang="en-GB" smtClean="0"/>
              <a:t>Wednesday, 21 December 2016</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12</a:t>
            </a:fld>
            <a:endParaRPr lang="en-GB" dirty="0"/>
          </a:p>
        </p:txBody>
      </p:sp>
      <p:sp>
        <p:nvSpPr>
          <p:cNvPr id="7" name="Rectangle 6"/>
          <p:cNvSpPr/>
          <p:nvPr/>
        </p:nvSpPr>
        <p:spPr>
          <a:xfrm>
            <a:off x="9736666" y="1746492"/>
            <a:ext cx="2201334" cy="1119281"/>
          </a:xfrm>
          <a:prstGeom prst="rect">
            <a:avLst/>
          </a:prstGeom>
        </p:spPr>
        <p:txBody>
          <a:bodyPr wrap="square">
            <a:spAutoFit/>
          </a:bodyPr>
          <a:lstStyle/>
          <a:p>
            <a:pPr marL="0" lvl="1">
              <a:lnSpc>
                <a:spcPct val="120000"/>
              </a:lnSpc>
              <a:spcAft>
                <a:spcPts val="600"/>
              </a:spcAft>
            </a:pPr>
            <a:r>
              <a:rPr lang="en-US" sz="1400" dirty="0" smtClean="0"/>
              <a:t>The </a:t>
            </a:r>
            <a:r>
              <a:rPr lang="en-US" sz="1400" dirty="0"/>
              <a:t>measured loaded Q value and beta value are increased for the </a:t>
            </a:r>
            <a:r>
              <a:rPr lang="en-US" sz="1400" dirty="0" smtClean="0"/>
              <a:t/>
            </a:r>
            <a:br>
              <a:rPr lang="en-US" sz="1400" dirty="0" smtClean="0"/>
            </a:br>
            <a:r>
              <a:rPr lang="en-US" sz="1400" dirty="0" smtClean="0"/>
              <a:t>y</a:t>
            </a:r>
            <a:r>
              <a:rPr lang="en-US" sz="1400" dirty="0"/>
              <a:t>-ports </a:t>
            </a:r>
            <a:r>
              <a:rPr lang="en-US" sz="1400" dirty="0" smtClean="0"/>
              <a:t>by indium seal.</a:t>
            </a:r>
            <a:endParaRPr lang="en-US" sz="1400" dirty="0"/>
          </a:p>
        </p:txBody>
      </p:sp>
      <p:graphicFrame>
        <p:nvGraphicFramePr>
          <p:cNvPr id="8" name="표 3"/>
          <p:cNvGraphicFramePr>
            <a:graphicFrameLocks noGrp="1"/>
          </p:cNvGraphicFramePr>
          <p:nvPr>
            <p:extLst>
              <p:ext uri="{D42A27DB-BD31-4B8C-83A1-F6EECF244321}">
                <p14:modId xmlns:p14="http://schemas.microsoft.com/office/powerpoint/2010/main" val="3959213982"/>
              </p:ext>
            </p:extLst>
          </p:nvPr>
        </p:nvGraphicFramePr>
        <p:xfrm>
          <a:off x="480652" y="1963151"/>
          <a:ext cx="9001151" cy="3554292"/>
        </p:xfrm>
        <a:graphic>
          <a:graphicData uri="http://schemas.openxmlformats.org/drawingml/2006/table">
            <a:tbl>
              <a:tblPr/>
              <a:tblGrid>
                <a:gridCol w="1000132"/>
                <a:gridCol w="714380"/>
                <a:gridCol w="666437"/>
                <a:gridCol w="735578"/>
                <a:gridCol w="735578"/>
                <a:gridCol w="735578"/>
                <a:gridCol w="735578"/>
                <a:gridCol w="735578"/>
                <a:gridCol w="735578"/>
                <a:gridCol w="735578"/>
                <a:gridCol w="735578"/>
                <a:gridCol w="735578"/>
              </a:tblGrid>
              <a:tr h="562748">
                <a:tc>
                  <a:txBody>
                    <a:bodyPr/>
                    <a:lstStyle/>
                    <a:p>
                      <a:endParaRPr lang="en-US" dirty="0"/>
                    </a:p>
                  </a:txBody>
                  <a:tcPr marL="4916" marR="4916" marT="4916" marB="0" anchor="ctr">
                    <a:lnL w="12700" cap="flat" cmpd="sng" algn="ctr">
                      <a:no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100" b="1" i="0" u="none" strike="noStrike" dirty="0" smtClean="0">
                          <a:solidFill>
                            <a:srgbClr val="000000"/>
                          </a:solidFill>
                          <a:latin typeface="+mn-lt"/>
                          <a:cs typeface="맑은 고딕"/>
                        </a:rPr>
                        <a:t>X</a:t>
                      </a:r>
                    </a:p>
                    <a:p>
                      <a:pPr algn="ctr" fontAlgn="ctr"/>
                      <a:r>
                        <a:rPr lang="en-US" sz="1100" b="1" i="0" u="none" strike="noStrike" dirty="0" smtClean="0">
                          <a:solidFill>
                            <a:srgbClr val="000000"/>
                          </a:solidFill>
                          <a:latin typeface="+mn-lt"/>
                          <a:cs typeface="맑은 고딕"/>
                        </a:rPr>
                        <a:t>(m)</a:t>
                      </a:r>
                      <a:endParaRPr lang="en-US" sz="1100" b="1" i="0" u="none" strike="noStrike" dirty="0">
                        <a:solidFill>
                          <a:srgbClr val="000000"/>
                        </a:solidFill>
                        <a:latin typeface="+mn-lt"/>
                        <a:cs typeface="맑은 고딕"/>
                      </a:endParaRPr>
                    </a:p>
                  </a:txBody>
                  <a:tcPr marL="4916" marR="4916" marT="4916" marB="0" anchor="ctr">
                    <a:lnL w="12700" cap="flat" cmpd="sng" algn="ctr">
                      <a:solidFill>
                        <a:scrgbClr r="0" g="0" b="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smtClean="0">
                          <a:solidFill>
                            <a:srgbClr val="000000"/>
                          </a:solidFill>
                          <a:latin typeface="+mn-lt"/>
                          <a:cs typeface="맑은 고딕"/>
                        </a:rPr>
                        <a:t>Y</a:t>
                      </a:r>
                    </a:p>
                    <a:p>
                      <a:pPr algn="ctr" fontAlgn="ctr"/>
                      <a:r>
                        <a:rPr lang="en-US" sz="1100" b="1" i="0" u="none" strike="noStrike" dirty="0" smtClean="0">
                          <a:solidFill>
                            <a:srgbClr val="000000"/>
                          </a:solidFill>
                          <a:latin typeface="+mn-lt"/>
                          <a:cs typeface="맑은 고딕"/>
                        </a:rPr>
                        <a:t>(m)</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baseline="0" dirty="0" smtClean="0">
                          <a:solidFill>
                            <a:srgbClr val="000000"/>
                          </a:solidFill>
                          <a:latin typeface="+mn-lt"/>
                          <a:cs typeface="맑은 고딕"/>
                        </a:rPr>
                        <a:t>f</a:t>
                      </a:r>
                      <a:r>
                        <a:rPr lang="en-US" sz="1100" b="1" i="0" u="none" strike="noStrike" baseline="-25000" dirty="0" smtClean="0">
                          <a:solidFill>
                            <a:srgbClr val="000000"/>
                          </a:solidFill>
                          <a:latin typeface="+mn-lt"/>
                          <a:cs typeface="맑은 고딕"/>
                        </a:rPr>
                        <a:t>0</a:t>
                      </a:r>
                    </a:p>
                    <a:p>
                      <a:pPr algn="ctr" fontAlgn="ctr"/>
                      <a:r>
                        <a:rPr lang="en-US" sz="1100" b="1" i="0" u="none" strike="noStrike" baseline="0" dirty="0" smtClean="0">
                          <a:solidFill>
                            <a:srgbClr val="000000"/>
                          </a:solidFill>
                          <a:latin typeface="+mn-lt"/>
                          <a:cs typeface="맑은 고딕"/>
                        </a:rPr>
                        <a:t>(GHz)</a:t>
                      </a:r>
                      <a:endParaRPr lang="en-US" sz="1100" b="1" i="0" u="none" strike="noStrike" baseline="0"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1100" b="1" i="0" u="none" strike="noStrike" dirty="0">
                          <a:solidFill>
                            <a:srgbClr val="000000"/>
                          </a:solidFill>
                          <a:latin typeface="+mn-lt"/>
                          <a:cs typeface="맑은 고딕"/>
                        </a:rPr>
                        <a:t>Δ</a:t>
                      </a:r>
                      <a:r>
                        <a:rPr lang="en-US" sz="1100" b="1" i="0" u="none" strike="noStrike" dirty="0" smtClean="0">
                          <a:solidFill>
                            <a:srgbClr val="000000"/>
                          </a:solidFill>
                          <a:latin typeface="+mn-lt"/>
                          <a:cs typeface="맑은 고딕"/>
                        </a:rPr>
                        <a:t>f</a:t>
                      </a:r>
                    </a:p>
                    <a:p>
                      <a:pPr algn="ctr" fontAlgn="ctr"/>
                      <a:r>
                        <a:rPr lang="en-US" sz="1100" b="1" i="0" u="none" strike="noStrike" dirty="0" smtClean="0">
                          <a:solidFill>
                            <a:srgbClr val="000000"/>
                          </a:solidFill>
                          <a:latin typeface="+mn-lt"/>
                          <a:cs typeface="맑은 고딕"/>
                        </a:rPr>
                        <a:t>(MHz)</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latin typeface="+mn-lt"/>
                          <a:cs typeface="맑은 고딕"/>
                        </a:rPr>
                        <a:t>Q</a:t>
                      </a:r>
                      <a:r>
                        <a:rPr lang="en-US" sz="1100" b="1" i="0" u="none" strike="noStrike" baseline="-25000" dirty="0">
                          <a:solidFill>
                            <a:srgbClr val="000000"/>
                          </a:solidFill>
                          <a:latin typeface="+mn-lt"/>
                          <a:cs typeface="맑은 고딕"/>
                        </a:rPr>
                        <a:t>L</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latin typeface="+mn-lt"/>
                          <a:cs typeface="맑은 고딕"/>
                        </a:rPr>
                        <a:t>Decay </a:t>
                      </a:r>
                      <a:endParaRPr lang="en-US" sz="1100" b="1" i="0" u="none" strike="noStrike" dirty="0" smtClean="0">
                        <a:solidFill>
                          <a:srgbClr val="000000"/>
                        </a:solidFill>
                        <a:latin typeface="+mn-lt"/>
                        <a:cs typeface="맑은 고딕"/>
                      </a:endParaRPr>
                    </a:p>
                    <a:p>
                      <a:pPr algn="ctr" fontAlgn="ctr"/>
                      <a:r>
                        <a:rPr lang="en-US" sz="1100" b="1" i="0" u="none" strike="noStrike" dirty="0" smtClean="0">
                          <a:solidFill>
                            <a:srgbClr val="000000"/>
                          </a:solidFill>
                          <a:latin typeface="+mn-lt"/>
                          <a:cs typeface="맑은 고딕"/>
                        </a:rPr>
                        <a:t>time(ns)</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latin typeface="+mn-lt"/>
                          <a:cs typeface="맑은 고딕"/>
                        </a:rPr>
                        <a:t>S21(dB)</a:t>
                      </a: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latin typeface="+mn-lt"/>
                          <a:cs typeface="맑은 고딕"/>
                        </a:rPr>
                        <a:t>S21</a:t>
                      </a: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1100" b="1" i="0" u="none" strike="noStrike" dirty="0" smtClean="0">
                          <a:solidFill>
                            <a:srgbClr val="000000"/>
                          </a:solidFill>
                          <a:latin typeface="+mn-lt"/>
                          <a:cs typeface="맑은 고딕"/>
                        </a:rPr>
                        <a:t>Β</a:t>
                      </a:r>
                      <a:endParaRPr lang="el-GR"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latin typeface="+mn-lt"/>
                          <a:cs typeface="맑은 고딕"/>
                        </a:rPr>
                        <a:t>Q</a:t>
                      </a:r>
                      <a:r>
                        <a:rPr lang="en-US" sz="1100" b="1" i="0" u="none" strike="noStrike" baseline="-25000" dirty="0">
                          <a:solidFill>
                            <a:srgbClr val="000000"/>
                          </a:solidFill>
                          <a:latin typeface="+mn-lt"/>
                          <a:cs typeface="맑은 고딕"/>
                        </a:rPr>
                        <a:t>0</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err="1">
                          <a:solidFill>
                            <a:srgbClr val="000000"/>
                          </a:solidFill>
                          <a:latin typeface="+mn-lt"/>
                          <a:cs typeface="맑은 고딕"/>
                        </a:rPr>
                        <a:t>Qext</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3943">
                <a:tc>
                  <a:txBody>
                    <a:bodyPr/>
                    <a:lstStyle/>
                    <a:p>
                      <a:pPr algn="ctr" fontAlgn="ctr"/>
                      <a:r>
                        <a:rPr lang="en-US" sz="1100" b="1" i="0" u="none" strike="noStrike" dirty="0" smtClean="0">
                          <a:solidFill>
                            <a:schemeClr val="bg1"/>
                          </a:solidFill>
                          <a:effectLst/>
                          <a:latin typeface="+mn-lt"/>
                          <a:cs typeface="맑은 고딕"/>
                        </a:rPr>
                        <a:t>Simulation</a:t>
                      </a:r>
                      <a:endParaRPr lang="en-US" sz="1100" b="1" i="0" u="none" strike="noStrike" dirty="0">
                        <a:solidFill>
                          <a:schemeClr val="bg1"/>
                        </a:solidFill>
                        <a:effectLst/>
                        <a:latin typeface="+mn-lt"/>
                        <a:cs typeface="맑은 고딕"/>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altLang="ko-KR" sz="1100" b="1" i="0" u="none" strike="noStrike" dirty="0" smtClean="0">
                          <a:solidFill>
                            <a:schemeClr val="bg1"/>
                          </a:solidFill>
                          <a:effectLst/>
                          <a:latin typeface="+mn-lt"/>
                          <a:cs typeface="맑은 고딕"/>
                        </a:rPr>
                        <a:t>0.04855 </a:t>
                      </a:r>
                      <a:endParaRPr lang="en-US" altLang="ko-KR" sz="1100" b="1" i="0" u="none" strike="noStrike" dirty="0">
                        <a:solidFill>
                          <a:schemeClr val="bg1"/>
                        </a:solidFill>
                        <a:effectLst/>
                        <a:latin typeface="+mn-lt"/>
                        <a:cs typeface="맑은 고딕"/>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altLang="ko-KR" sz="1100" b="1" i="0" u="none" strike="noStrike" dirty="0" smtClean="0">
                          <a:solidFill>
                            <a:schemeClr val="bg1"/>
                          </a:solidFill>
                          <a:effectLst/>
                          <a:latin typeface="+mn-lt"/>
                          <a:cs typeface="맑은 고딕"/>
                        </a:rPr>
                        <a:t>0.06085 </a:t>
                      </a:r>
                      <a:endParaRPr lang="en-US" altLang="ko-KR" sz="1100" b="1" i="0" u="none" strike="noStrike" dirty="0">
                        <a:solidFill>
                          <a:schemeClr val="bg1"/>
                        </a:solidFill>
                        <a:effectLst/>
                        <a:latin typeface="+mn-lt"/>
                        <a:cs typeface="맑은 고딕"/>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altLang="ko-KR" sz="1100" b="1" u="none" strike="noStrike" dirty="0" smtClean="0">
                          <a:solidFill>
                            <a:schemeClr val="bg1"/>
                          </a:solidFill>
                          <a:effectLst/>
                          <a:latin typeface="+mn-lt"/>
                        </a:rPr>
                        <a:t>6.4270 </a:t>
                      </a:r>
                      <a:endParaRPr lang="en-US" altLang="ko-KR" sz="1100" b="1" i="0" u="none" strike="noStrike" dirty="0">
                        <a:solidFill>
                          <a:schemeClr val="bg1"/>
                        </a:solidFill>
                        <a:effectLst/>
                        <a:latin typeface="+mn-lt"/>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sz="1100" b="1" i="0" u="none" strike="noStrike" dirty="0" smtClean="0">
                          <a:solidFill>
                            <a:schemeClr val="bg1"/>
                          </a:solidFill>
                          <a:effectLst/>
                          <a:latin typeface="+mn-lt"/>
                        </a:rPr>
                        <a:t>11.10 </a:t>
                      </a:r>
                      <a:endParaRPr lang="en-US" sz="1100" b="1" i="0" u="none" strike="noStrike" dirty="0">
                        <a:solidFill>
                          <a:schemeClr val="bg1"/>
                        </a:solidFill>
                        <a:effectLst/>
                        <a:latin typeface="+mn-lt"/>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sz="1100" b="1" i="0" u="none" strike="noStrike" dirty="0" smtClean="0">
                          <a:solidFill>
                            <a:schemeClr val="bg1"/>
                          </a:solidFill>
                          <a:effectLst/>
                          <a:latin typeface="+mn-lt"/>
                          <a:ea typeface="Calibri" charset="0"/>
                          <a:cs typeface="Calibri" charset="0"/>
                        </a:rPr>
                        <a:t>579.009 </a:t>
                      </a:r>
                      <a:endParaRPr lang="en-US" sz="1100" b="1" i="0" u="none" strike="noStrike" dirty="0">
                        <a:solidFill>
                          <a:schemeClr val="bg1"/>
                        </a:solidFill>
                        <a:effectLst/>
                        <a:latin typeface="+mn-lt"/>
                        <a:ea typeface="Calibri" charset="0"/>
                        <a:cs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sz="1100" b="1" i="0" u="none" strike="noStrike" dirty="0" smtClean="0">
                          <a:solidFill>
                            <a:schemeClr val="bg1"/>
                          </a:solidFill>
                          <a:effectLst/>
                          <a:latin typeface="+mn-lt"/>
                          <a:ea typeface="Calibri" charset="0"/>
                          <a:cs typeface="Calibri" charset="0"/>
                        </a:rPr>
                        <a:t>14.338 </a:t>
                      </a:r>
                      <a:endParaRPr lang="en-US" sz="1100" b="1" i="0" u="none" strike="noStrike" dirty="0">
                        <a:solidFill>
                          <a:schemeClr val="bg1"/>
                        </a:solidFill>
                        <a:effectLst/>
                        <a:latin typeface="+mn-lt"/>
                        <a:ea typeface="Calibri" charset="0"/>
                        <a:cs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sz="1100" b="1" i="0" u="none" strike="noStrike" dirty="0">
                          <a:solidFill>
                            <a:schemeClr val="bg1"/>
                          </a:solidFill>
                          <a:effectLst/>
                          <a:latin typeface="+mn-lt"/>
                          <a:ea typeface="Calibri" charset="0"/>
                          <a:cs typeface="Calibri" charset="0"/>
                        </a:rPr>
                        <a:t>-1.3595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sz="1100" b="1" i="0" u="none" strike="noStrike" dirty="0">
                          <a:solidFill>
                            <a:schemeClr val="bg1"/>
                          </a:solidFill>
                          <a:effectLst/>
                          <a:latin typeface="+mn-lt"/>
                          <a:ea typeface="Calibri" charset="0"/>
                          <a:cs typeface="Calibri" charset="0"/>
                        </a:rPr>
                        <a:t>0.855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sz="1100" b="1" i="0" u="none" strike="noStrike" dirty="0">
                          <a:solidFill>
                            <a:schemeClr val="bg1"/>
                          </a:solidFill>
                          <a:effectLst/>
                          <a:latin typeface="+mn-lt"/>
                          <a:ea typeface="Calibri" charset="0"/>
                          <a:cs typeface="Calibri" charset="0"/>
                        </a:rPr>
                        <a:t>5.902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sz="1100" b="1" i="0" u="none" strike="noStrike" dirty="0">
                          <a:solidFill>
                            <a:schemeClr val="bg1"/>
                          </a:solidFill>
                          <a:effectLst/>
                          <a:latin typeface="+mn-lt"/>
                          <a:ea typeface="Calibri" charset="0"/>
                          <a:cs typeface="Calibri" charset="0"/>
                        </a:rPr>
                        <a:t>3996.361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sz="1100" b="1" i="0" u="none" strike="noStrike" dirty="0">
                          <a:solidFill>
                            <a:schemeClr val="bg1"/>
                          </a:solidFill>
                          <a:effectLst/>
                          <a:latin typeface="+mn-lt"/>
                          <a:ea typeface="Calibri" charset="0"/>
                          <a:cs typeface="Calibri" charset="0"/>
                        </a:rPr>
                        <a:t>677.112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373943">
                <a:tc>
                  <a:txBody>
                    <a:bodyPr/>
                    <a:lstStyle/>
                    <a:p>
                      <a:pPr algn="ctr" fontAlgn="ctr"/>
                      <a:r>
                        <a:rPr lang="en-US" sz="1100" b="1" i="0" u="none" strike="noStrike" dirty="0" smtClean="0">
                          <a:solidFill>
                            <a:schemeClr val="tx1"/>
                          </a:solidFill>
                          <a:effectLst/>
                          <a:latin typeface="+mn-lt"/>
                          <a:cs typeface="맑은 고딕"/>
                        </a:rPr>
                        <a:t>IPC_S21</a:t>
                      </a:r>
                      <a:endParaRPr lang="en-US" sz="1100" b="1" i="0" u="none" strike="noStrike" dirty="0">
                        <a:solidFill>
                          <a:schemeClr val="tx1"/>
                        </a:solidFill>
                        <a:effectLst/>
                        <a:latin typeface="+mn-lt"/>
                        <a:cs typeface="맑은 고딕"/>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1100" b="1" i="0" u="none" strike="noStrike" dirty="0" smtClean="0">
                          <a:solidFill>
                            <a:schemeClr val="tx1"/>
                          </a:solidFill>
                          <a:effectLst/>
                          <a:latin typeface="+mn-lt"/>
                          <a:cs typeface="맑은 고딕"/>
                        </a:rPr>
                        <a:t>0.04855 </a:t>
                      </a:r>
                      <a:endParaRPr lang="en-US" altLang="ko-KR" sz="1100" b="1" i="0" u="none" strike="noStrike" dirty="0">
                        <a:solidFill>
                          <a:schemeClr val="tx1"/>
                        </a:solidFill>
                        <a:effectLst/>
                        <a:latin typeface="+mn-lt"/>
                        <a:cs typeface="맑은 고딕"/>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1100" b="1" i="0" u="none" strike="noStrike" dirty="0" smtClean="0">
                          <a:solidFill>
                            <a:schemeClr val="tx1"/>
                          </a:solidFill>
                          <a:effectLst/>
                          <a:latin typeface="+mn-lt"/>
                          <a:cs typeface="맑은 고딕"/>
                        </a:rPr>
                        <a:t>0.06085 </a:t>
                      </a:r>
                      <a:endParaRPr lang="en-US" altLang="ko-KR" sz="1100" b="1" i="0" u="none" strike="noStrike" dirty="0">
                        <a:solidFill>
                          <a:schemeClr val="tx1"/>
                        </a:solidFill>
                        <a:effectLst/>
                        <a:latin typeface="+mn-lt"/>
                        <a:cs typeface="맑은 고딕"/>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1" i="0" u="none" strike="noStrike" dirty="0" smtClean="0">
                          <a:solidFill>
                            <a:schemeClr val="tx1"/>
                          </a:solidFill>
                          <a:effectLst/>
                          <a:latin typeface="+mn-lt"/>
                        </a:rPr>
                        <a:t>6.42320 </a:t>
                      </a:r>
                      <a:endParaRPr lang="en-US" sz="1100" b="1" i="0" u="none" strike="noStrike" dirty="0">
                        <a:solidFill>
                          <a:schemeClr val="tx1"/>
                        </a:solidFill>
                        <a:effectLst/>
                        <a:latin typeface="+mn-lt"/>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1" i="0" u="none" strike="noStrike" dirty="0" smtClean="0">
                          <a:solidFill>
                            <a:schemeClr val="tx1"/>
                          </a:solidFill>
                          <a:effectLst/>
                          <a:latin typeface="+mn-lt"/>
                        </a:rPr>
                        <a:t>9.86 </a:t>
                      </a:r>
                      <a:endParaRPr lang="en-US" sz="1100" b="1" i="0" u="none" strike="noStrike" dirty="0">
                        <a:solidFill>
                          <a:schemeClr val="tx1"/>
                        </a:solidFill>
                        <a:effectLst/>
                        <a:latin typeface="+mn-lt"/>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1" i="0" u="none" strike="noStrike" dirty="0" smtClean="0">
                          <a:solidFill>
                            <a:schemeClr val="tx1"/>
                          </a:solidFill>
                          <a:effectLst/>
                          <a:latin typeface="+mn-lt"/>
                        </a:rPr>
                        <a:t>651.440 </a:t>
                      </a:r>
                      <a:endParaRPr lang="en-US" sz="1100" b="1" i="0" u="none" strike="noStrike" dirty="0">
                        <a:solidFill>
                          <a:schemeClr val="tx1"/>
                        </a:solidFill>
                        <a:effectLst/>
                        <a:latin typeface="+mn-lt"/>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1" i="0" u="none" strike="noStrike" dirty="0" smtClean="0">
                          <a:solidFill>
                            <a:schemeClr val="tx1"/>
                          </a:solidFill>
                          <a:effectLst/>
                          <a:latin typeface="+mn-lt"/>
                        </a:rPr>
                        <a:t>16.141 </a:t>
                      </a:r>
                      <a:endParaRPr lang="en-US" sz="1100" b="1" i="0" u="none" strike="noStrike" dirty="0">
                        <a:solidFill>
                          <a:schemeClr val="tx1"/>
                        </a:solidFill>
                        <a:effectLst/>
                        <a:latin typeface="+mn-lt"/>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1" i="0" u="none" strike="noStrike" dirty="0">
                          <a:solidFill>
                            <a:schemeClr val="tx1"/>
                          </a:solidFill>
                          <a:effectLst/>
                          <a:latin typeface="+mn-lt"/>
                        </a:rPr>
                        <a:t>-4.4970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1" i="0" u="none" strike="noStrike" dirty="0">
                          <a:solidFill>
                            <a:schemeClr val="tx1"/>
                          </a:solidFill>
                          <a:effectLst/>
                          <a:latin typeface="+mn-lt"/>
                        </a:rPr>
                        <a:t>0.596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1" i="0" u="none" strike="noStrike" dirty="0">
                          <a:solidFill>
                            <a:schemeClr val="tx1"/>
                          </a:solidFill>
                          <a:effectLst/>
                          <a:latin typeface="+mn-lt"/>
                        </a:rPr>
                        <a:t>1.474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1" i="0" u="none" strike="noStrike">
                          <a:solidFill>
                            <a:schemeClr val="tx1"/>
                          </a:solidFill>
                          <a:effectLst/>
                          <a:latin typeface="+mn-lt"/>
                        </a:rPr>
                        <a:t>1611.949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1" i="0" u="none" strike="noStrike" dirty="0">
                          <a:solidFill>
                            <a:schemeClr val="tx1"/>
                          </a:solidFill>
                          <a:effectLst/>
                          <a:latin typeface="+mn-lt"/>
                        </a:rPr>
                        <a:t>1093.263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373943">
                <a:tc>
                  <a:txBody>
                    <a:bodyPr/>
                    <a:lstStyle/>
                    <a:p>
                      <a:pPr algn="ctr" fontAlgn="ctr"/>
                      <a:r>
                        <a:rPr lang="en-US" sz="1100" b="1" i="0" u="none" strike="noStrike" dirty="0" smtClean="0">
                          <a:solidFill>
                            <a:schemeClr val="tx1"/>
                          </a:solidFill>
                          <a:latin typeface="+mn-lt"/>
                          <a:cs typeface="맑은 고딕"/>
                        </a:rPr>
                        <a:t>IPC_S12</a:t>
                      </a:r>
                      <a:endParaRPr lang="en-US" sz="1100" b="1" i="0" u="none" strike="noStrike" dirty="0">
                        <a:solidFill>
                          <a:schemeClr val="tx1"/>
                        </a:solidFill>
                        <a:latin typeface="+mn-lt"/>
                        <a:cs typeface="맑은 고딕"/>
                      </a:endParaRPr>
                    </a:p>
                  </a:txBody>
                  <a:tcPr marL="4916" marR="4916" marT="491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1100" b="1" i="0" u="none" strike="noStrike" dirty="0" smtClean="0">
                          <a:solidFill>
                            <a:schemeClr val="tx1"/>
                          </a:solidFill>
                          <a:effectLst/>
                          <a:latin typeface="+mn-lt"/>
                          <a:cs typeface="맑은 고딕"/>
                        </a:rPr>
                        <a:t>0.04855 </a:t>
                      </a:r>
                      <a:endParaRPr lang="en-US" altLang="ko-KR" sz="1100" b="1" i="0" u="none" strike="noStrike" dirty="0">
                        <a:solidFill>
                          <a:schemeClr val="tx1"/>
                        </a:solidFill>
                        <a:effectLst/>
                        <a:latin typeface="+mn-lt"/>
                        <a:cs typeface="맑은 고딕"/>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1100" b="1" i="0" u="none" strike="noStrike" dirty="0" smtClean="0">
                          <a:solidFill>
                            <a:schemeClr val="tx1"/>
                          </a:solidFill>
                          <a:effectLst/>
                          <a:latin typeface="+mn-lt"/>
                          <a:cs typeface="맑은 고딕"/>
                        </a:rPr>
                        <a:t>0.06085 </a:t>
                      </a:r>
                      <a:endParaRPr lang="en-US" altLang="ko-KR" sz="1100" b="1" i="0" u="none" strike="noStrike" dirty="0">
                        <a:solidFill>
                          <a:schemeClr val="tx1"/>
                        </a:solidFill>
                        <a:effectLst/>
                        <a:latin typeface="+mn-lt"/>
                        <a:cs typeface="맑은 고딕"/>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1" i="0" u="none" strike="noStrike" dirty="0" smtClean="0">
                          <a:solidFill>
                            <a:schemeClr val="tx1"/>
                          </a:solidFill>
                          <a:effectLst/>
                          <a:latin typeface="+mn-lt"/>
                        </a:rPr>
                        <a:t>6.42320 </a:t>
                      </a:r>
                      <a:endParaRPr lang="en-US" sz="1100" b="1" i="0" u="none" strike="noStrike" dirty="0">
                        <a:solidFill>
                          <a:schemeClr val="tx1"/>
                        </a:solidFill>
                        <a:effectLst/>
                        <a:latin typeface="+mn-lt"/>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1" i="0" u="none" strike="noStrike" dirty="0" smtClean="0">
                          <a:solidFill>
                            <a:schemeClr val="tx1"/>
                          </a:solidFill>
                          <a:effectLst/>
                          <a:latin typeface="+mn-lt"/>
                        </a:rPr>
                        <a:t>9.42 </a:t>
                      </a:r>
                      <a:endParaRPr lang="en-US" sz="1100" b="1" i="0" u="none" strike="noStrike" dirty="0">
                        <a:solidFill>
                          <a:schemeClr val="tx1"/>
                        </a:solidFill>
                        <a:effectLst/>
                        <a:latin typeface="+mn-lt"/>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1" i="0" u="none" strike="noStrike" dirty="0" smtClean="0">
                          <a:solidFill>
                            <a:schemeClr val="tx1"/>
                          </a:solidFill>
                          <a:effectLst/>
                          <a:latin typeface="+mn-lt"/>
                        </a:rPr>
                        <a:t>681.868 </a:t>
                      </a:r>
                      <a:endParaRPr lang="en-US" sz="1100" b="1" i="0" u="none" strike="noStrike" dirty="0">
                        <a:solidFill>
                          <a:schemeClr val="tx1"/>
                        </a:solidFill>
                        <a:effectLst/>
                        <a:latin typeface="+mn-lt"/>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1" i="0" u="none" strike="noStrike" dirty="0" smtClean="0">
                          <a:solidFill>
                            <a:schemeClr val="tx1"/>
                          </a:solidFill>
                          <a:effectLst/>
                          <a:latin typeface="+mn-lt"/>
                        </a:rPr>
                        <a:t>16.895 </a:t>
                      </a:r>
                      <a:endParaRPr lang="en-US" sz="1100" b="1" i="0" u="none" strike="noStrike" dirty="0">
                        <a:solidFill>
                          <a:schemeClr val="tx1"/>
                        </a:solidFill>
                        <a:effectLst/>
                        <a:latin typeface="+mn-lt"/>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1" i="0" u="none" strike="noStrike" dirty="0">
                          <a:solidFill>
                            <a:schemeClr val="tx1"/>
                          </a:solidFill>
                          <a:effectLst/>
                          <a:latin typeface="+mn-lt"/>
                        </a:rPr>
                        <a:t>-4.8260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1" i="0" u="none" strike="noStrike" dirty="0">
                          <a:solidFill>
                            <a:schemeClr val="tx1"/>
                          </a:solidFill>
                          <a:effectLst/>
                          <a:latin typeface="+mn-lt"/>
                        </a:rPr>
                        <a:t>0.574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1" i="0" u="none" strike="noStrike" dirty="0">
                          <a:solidFill>
                            <a:schemeClr val="tx1"/>
                          </a:solidFill>
                          <a:effectLst/>
                          <a:latin typeface="+mn-lt"/>
                        </a:rPr>
                        <a:t>1.346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1" i="0" u="none" strike="noStrike" dirty="0">
                          <a:solidFill>
                            <a:schemeClr val="tx1"/>
                          </a:solidFill>
                          <a:effectLst/>
                          <a:latin typeface="+mn-lt"/>
                        </a:rPr>
                        <a:t>1599.579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1" i="0" u="none" strike="noStrike" dirty="0">
                          <a:solidFill>
                            <a:schemeClr val="tx1"/>
                          </a:solidFill>
                          <a:effectLst/>
                          <a:latin typeface="+mn-lt"/>
                        </a:rPr>
                        <a:t>1188.504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373943">
                <a:tc>
                  <a:txBody>
                    <a:bodyPr/>
                    <a:lstStyle/>
                    <a:p>
                      <a:pPr marL="0" marR="0" indent="0" algn="ctr" defTabSz="914400" rtl="0" eaLnBrk="1" fontAlgn="ctr" latinLnBrk="1" hangingPunct="1">
                        <a:lnSpc>
                          <a:spcPct val="100000"/>
                        </a:lnSpc>
                        <a:spcBef>
                          <a:spcPts val="0"/>
                        </a:spcBef>
                        <a:spcAft>
                          <a:spcPts val="0"/>
                        </a:spcAft>
                        <a:buClrTx/>
                        <a:buSzTx/>
                        <a:buFontTx/>
                        <a:buNone/>
                        <a:tabLst/>
                        <a:defRPr/>
                      </a:pPr>
                      <a:r>
                        <a:rPr lang="en-US" sz="1100" b="1" i="0" u="none" strike="noStrike" dirty="0" smtClean="0">
                          <a:solidFill>
                            <a:schemeClr val="tx1"/>
                          </a:solidFill>
                          <a:latin typeface="+mn-lt"/>
                          <a:cs typeface="맑은 고딕"/>
                        </a:rPr>
                        <a:t>IPC_S11</a:t>
                      </a:r>
                    </a:p>
                  </a:txBody>
                  <a:tcPr marL="4916" marR="4916" marT="491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1" i="0" u="none" strike="noStrike" dirty="0">
                          <a:solidFill>
                            <a:schemeClr val="tx1"/>
                          </a:solidFill>
                          <a:effectLst/>
                          <a:latin typeface="Calibri" charset="0"/>
                        </a:rPr>
                        <a:t>0.04855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1" i="0" u="none" strike="noStrike" dirty="0">
                          <a:solidFill>
                            <a:schemeClr val="tx1"/>
                          </a:solidFill>
                          <a:effectLst/>
                          <a:latin typeface="Calibri" charset="0"/>
                        </a:rPr>
                        <a:t>0.06085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1" i="0" u="none" strike="noStrike" dirty="0">
                          <a:solidFill>
                            <a:schemeClr val="tx1"/>
                          </a:solidFill>
                          <a:effectLst/>
                          <a:latin typeface="Calibri" charset="0"/>
                        </a:rPr>
                        <a:t>6.421250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1" i="0" u="none" strike="noStrike" dirty="0" smtClean="0">
                          <a:solidFill>
                            <a:schemeClr val="tx1"/>
                          </a:solidFill>
                          <a:effectLst/>
                          <a:latin typeface="Calibri" charset="0"/>
                        </a:rPr>
                        <a:t>9.75 </a:t>
                      </a:r>
                      <a:endParaRPr lang="en-US" sz="1200" b="1" i="0" u="none" strike="noStrike" dirty="0">
                        <a:solidFill>
                          <a:schemeClr val="tx1"/>
                        </a:solidFill>
                        <a:effectLst/>
                        <a:latin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1" i="0" u="none" strike="noStrike" dirty="0" smtClean="0">
                          <a:solidFill>
                            <a:schemeClr val="tx1"/>
                          </a:solidFill>
                          <a:effectLst/>
                          <a:latin typeface="Calibri" charset="0"/>
                        </a:rPr>
                        <a:t>658.590 </a:t>
                      </a:r>
                      <a:endParaRPr lang="en-US" sz="1200" b="1" i="0" u="none" strike="noStrike" dirty="0">
                        <a:solidFill>
                          <a:schemeClr val="tx1"/>
                        </a:solidFill>
                        <a:effectLst/>
                        <a:latin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1" i="0" u="none" strike="noStrike" dirty="0" smtClean="0">
                          <a:solidFill>
                            <a:schemeClr val="tx1"/>
                          </a:solidFill>
                          <a:effectLst/>
                          <a:latin typeface="Calibri" charset="0"/>
                        </a:rPr>
                        <a:t>16.324 </a:t>
                      </a:r>
                      <a:endParaRPr lang="en-US" sz="1200" b="1" i="0" u="none" strike="noStrike" dirty="0">
                        <a:solidFill>
                          <a:schemeClr val="tx1"/>
                        </a:solidFill>
                        <a:effectLst/>
                        <a:latin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1" i="0" u="none" strike="noStrike" dirty="0">
                          <a:solidFill>
                            <a:schemeClr val="tx1"/>
                          </a:solidFill>
                          <a:effectLst/>
                          <a:latin typeface="Calibri" charset="0"/>
                        </a:rPr>
                        <a:t>-4.557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1" i="0" u="none" strike="noStrike" dirty="0">
                          <a:solidFill>
                            <a:schemeClr val="tx1"/>
                          </a:solidFill>
                          <a:effectLst/>
                          <a:latin typeface="Calibri" charset="0"/>
                        </a:rPr>
                        <a:t>0.592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1" i="0" u="none" strike="noStrike" dirty="0">
                          <a:solidFill>
                            <a:schemeClr val="tx1"/>
                          </a:solidFill>
                          <a:effectLst/>
                          <a:latin typeface="Calibri" charset="0"/>
                        </a:rPr>
                        <a:t>1.449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1" i="0" u="none" strike="noStrike" dirty="0">
                          <a:solidFill>
                            <a:schemeClr val="tx1"/>
                          </a:solidFill>
                          <a:effectLst/>
                          <a:latin typeface="Calibri" charset="0"/>
                        </a:rPr>
                        <a:t>1613.158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1" i="0" u="none" strike="noStrike" dirty="0">
                          <a:solidFill>
                            <a:schemeClr val="tx1"/>
                          </a:solidFill>
                          <a:effectLst/>
                          <a:latin typeface="Calibri" charset="0"/>
                        </a:rPr>
                        <a:t>1112.974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373943">
                <a:tc>
                  <a:txBody>
                    <a:bodyPr/>
                    <a:lstStyle/>
                    <a:p>
                      <a:pPr marL="0" marR="0" indent="0" algn="ctr" defTabSz="914400" rtl="0" eaLnBrk="1" fontAlgn="ctr" latinLnBrk="1" hangingPunct="1">
                        <a:lnSpc>
                          <a:spcPct val="100000"/>
                        </a:lnSpc>
                        <a:spcBef>
                          <a:spcPts val="0"/>
                        </a:spcBef>
                        <a:spcAft>
                          <a:spcPts val="0"/>
                        </a:spcAft>
                        <a:buClrTx/>
                        <a:buSzTx/>
                        <a:buFontTx/>
                        <a:buNone/>
                        <a:tabLst/>
                        <a:defRPr/>
                      </a:pPr>
                      <a:r>
                        <a:rPr lang="en-US" sz="1100" b="1" i="0" u="none" strike="noStrike" dirty="0" smtClean="0">
                          <a:solidFill>
                            <a:schemeClr val="tx1"/>
                          </a:solidFill>
                          <a:latin typeface="+mn-lt"/>
                          <a:cs typeface="맑은 고딕"/>
                        </a:rPr>
                        <a:t>IPC_S22</a:t>
                      </a:r>
                    </a:p>
                  </a:txBody>
                  <a:tcPr marL="4916" marR="4916" marT="491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1" i="0" u="none" strike="noStrike">
                          <a:solidFill>
                            <a:schemeClr val="tx1"/>
                          </a:solidFill>
                          <a:effectLst/>
                          <a:latin typeface="Calibri" charset="0"/>
                        </a:rPr>
                        <a:t>0.04855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1" i="0" u="none" strike="noStrike">
                          <a:solidFill>
                            <a:schemeClr val="tx1"/>
                          </a:solidFill>
                          <a:effectLst/>
                          <a:latin typeface="Calibri" charset="0"/>
                        </a:rPr>
                        <a:t>0.06085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1" i="0" u="none" strike="noStrike">
                          <a:solidFill>
                            <a:schemeClr val="tx1"/>
                          </a:solidFill>
                          <a:effectLst/>
                          <a:latin typeface="Calibri" charset="0"/>
                        </a:rPr>
                        <a:t>6.421250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1" i="0" u="none" strike="noStrike" dirty="0" smtClean="0">
                          <a:solidFill>
                            <a:schemeClr val="tx1"/>
                          </a:solidFill>
                          <a:effectLst/>
                          <a:latin typeface="Calibri" charset="0"/>
                        </a:rPr>
                        <a:t>10.00 </a:t>
                      </a:r>
                      <a:endParaRPr lang="en-US" sz="1200" b="1" i="0" u="none" strike="noStrike" dirty="0">
                        <a:solidFill>
                          <a:schemeClr val="tx1"/>
                        </a:solidFill>
                        <a:effectLst/>
                        <a:latin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1" i="0" u="none" strike="noStrike" dirty="0" smtClean="0">
                          <a:solidFill>
                            <a:schemeClr val="tx1"/>
                          </a:solidFill>
                          <a:effectLst/>
                          <a:latin typeface="Calibri" charset="0"/>
                        </a:rPr>
                        <a:t>642.125 </a:t>
                      </a:r>
                      <a:endParaRPr lang="en-US" sz="1200" b="1" i="0" u="none" strike="noStrike" dirty="0">
                        <a:solidFill>
                          <a:schemeClr val="tx1"/>
                        </a:solidFill>
                        <a:effectLst/>
                        <a:latin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1" i="0" u="none" strike="noStrike" dirty="0">
                          <a:solidFill>
                            <a:schemeClr val="tx1"/>
                          </a:solidFill>
                          <a:effectLst/>
                          <a:latin typeface="Calibri" charset="0"/>
                        </a:rPr>
                        <a:t>15.915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1" i="0" u="none" strike="noStrike" dirty="0">
                          <a:solidFill>
                            <a:schemeClr val="tx1"/>
                          </a:solidFill>
                          <a:effectLst/>
                          <a:latin typeface="Calibri" charset="0"/>
                        </a:rPr>
                        <a:t>-5.044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1" i="0" u="none" strike="noStrike" dirty="0">
                          <a:solidFill>
                            <a:schemeClr val="tx1"/>
                          </a:solidFill>
                          <a:effectLst/>
                          <a:latin typeface="Calibri" charset="0"/>
                        </a:rPr>
                        <a:t>0.560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1" i="0" u="none" strike="noStrike" dirty="0">
                          <a:solidFill>
                            <a:schemeClr val="tx1"/>
                          </a:solidFill>
                          <a:effectLst/>
                          <a:latin typeface="Calibri" charset="0"/>
                        </a:rPr>
                        <a:t>1.270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1" i="0" u="none" strike="noStrike" dirty="0">
                          <a:solidFill>
                            <a:schemeClr val="tx1"/>
                          </a:solidFill>
                          <a:effectLst/>
                          <a:latin typeface="Calibri" charset="0"/>
                        </a:rPr>
                        <a:t>1457.763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1" i="0" u="none" strike="noStrike" dirty="0">
                          <a:solidFill>
                            <a:schemeClr val="tx1"/>
                          </a:solidFill>
                          <a:effectLst/>
                          <a:latin typeface="Calibri" charset="0"/>
                        </a:rPr>
                        <a:t>1147.649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373943">
                <a:tc>
                  <a:txBody>
                    <a:bodyPr/>
                    <a:lstStyle/>
                    <a:p>
                      <a:pPr algn="ctr" fontAlgn="ctr"/>
                      <a:r>
                        <a:rPr lang="en-US" sz="1200" b="1" i="0" u="none" strike="noStrike" dirty="0" smtClean="0">
                          <a:solidFill>
                            <a:schemeClr val="bg1"/>
                          </a:solidFill>
                          <a:effectLst/>
                          <a:latin typeface="Calibri" charset="0"/>
                        </a:rPr>
                        <a:t>IPC_S11</a:t>
                      </a:r>
                      <a:endParaRPr lang="en-US" sz="1200" b="1" i="0" u="none" strike="noStrike" dirty="0">
                        <a:solidFill>
                          <a:schemeClr val="bg1"/>
                        </a:solidFill>
                        <a:effectLst/>
                        <a:latin typeface="Calibri" charset="0"/>
                      </a:endParaRPr>
                    </a:p>
                  </a:txBody>
                  <a:tcPr marL="12700" marR="12700" marT="1270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200" b="1" i="0" u="none" strike="noStrike" dirty="0">
                          <a:solidFill>
                            <a:schemeClr val="bg1"/>
                          </a:solidFill>
                          <a:effectLst/>
                          <a:latin typeface="Calibri" charset="0"/>
                        </a:rPr>
                        <a:t>0.04855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200" b="1" i="0" u="none" strike="noStrike" dirty="0">
                          <a:solidFill>
                            <a:schemeClr val="bg1"/>
                          </a:solidFill>
                          <a:effectLst/>
                          <a:latin typeface="Calibri" charset="0"/>
                        </a:rPr>
                        <a:t>0.06085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200" b="1" i="0" u="none" strike="noStrike" dirty="0" smtClean="0">
                          <a:solidFill>
                            <a:schemeClr val="bg1"/>
                          </a:solidFill>
                          <a:effectLst/>
                          <a:latin typeface="Calibri" charset="0"/>
                        </a:rPr>
                        <a:t>6.421750 </a:t>
                      </a:r>
                      <a:endParaRPr lang="en-US" sz="1200" b="1" i="0" u="none" strike="noStrike" dirty="0">
                        <a:solidFill>
                          <a:schemeClr val="bg1"/>
                        </a:solidFill>
                        <a:effectLst/>
                        <a:latin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200" b="1" i="0" u="none" strike="noStrike" dirty="0" smtClean="0">
                          <a:solidFill>
                            <a:schemeClr val="bg1"/>
                          </a:solidFill>
                          <a:effectLst/>
                          <a:latin typeface="Calibri" charset="0"/>
                        </a:rPr>
                        <a:t>8.22 </a:t>
                      </a:r>
                      <a:endParaRPr lang="en-US" sz="1200" b="1" i="0" u="none" strike="noStrike" dirty="0">
                        <a:solidFill>
                          <a:schemeClr val="bg1"/>
                        </a:solidFill>
                        <a:effectLst/>
                        <a:latin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200" b="1" i="0" u="none" strike="noStrike" dirty="0" smtClean="0">
                          <a:solidFill>
                            <a:schemeClr val="bg1"/>
                          </a:solidFill>
                          <a:effectLst/>
                          <a:latin typeface="Calibri" charset="0"/>
                        </a:rPr>
                        <a:t>781.235 </a:t>
                      </a:r>
                      <a:endParaRPr lang="en-US" sz="1200" b="1" i="0" u="none" strike="noStrike" dirty="0">
                        <a:solidFill>
                          <a:schemeClr val="bg1"/>
                        </a:solidFill>
                        <a:effectLst/>
                        <a:latin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200" b="1" i="0" u="none" strike="noStrike" dirty="0">
                          <a:solidFill>
                            <a:schemeClr val="bg1"/>
                          </a:solidFill>
                          <a:effectLst/>
                          <a:latin typeface="Calibri" charset="0"/>
                        </a:rPr>
                        <a:t>19.362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200" b="1" i="0" u="none" strike="noStrike" dirty="0">
                          <a:solidFill>
                            <a:schemeClr val="bg1"/>
                          </a:solidFill>
                          <a:effectLst/>
                          <a:latin typeface="Calibri" charset="0"/>
                        </a:rPr>
                        <a:t>-3.583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200" b="1" i="0" u="none" strike="noStrike" dirty="0">
                          <a:solidFill>
                            <a:schemeClr val="bg1"/>
                          </a:solidFill>
                          <a:effectLst/>
                          <a:latin typeface="Calibri" charset="0"/>
                        </a:rPr>
                        <a:t>0.662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200" b="1" i="0" u="none" strike="noStrike">
                          <a:solidFill>
                            <a:schemeClr val="bg1"/>
                          </a:solidFill>
                          <a:effectLst/>
                          <a:latin typeface="Calibri" charset="0"/>
                        </a:rPr>
                        <a:t>1.959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200" b="1" i="0" u="none" strike="noStrike">
                          <a:solidFill>
                            <a:schemeClr val="bg1"/>
                          </a:solidFill>
                          <a:effectLst/>
                          <a:latin typeface="Calibri" charset="0"/>
                        </a:rPr>
                        <a:t>2311.301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200" b="1" i="0" u="none" strike="noStrike" dirty="0">
                          <a:solidFill>
                            <a:schemeClr val="bg1"/>
                          </a:solidFill>
                          <a:effectLst/>
                          <a:latin typeface="Calibri" charset="0"/>
                        </a:rPr>
                        <a:t>1180.124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r>
              <a:tr h="373943">
                <a:tc>
                  <a:txBody>
                    <a:bodyPr/>
                    <a:lstStyle/>
                    <a:p>
                      <a:pPr algn="ctr" fontAlgn="ctr"/>
                      <a:r>
                        <a:rPr lang="en-US" sz="1200" b="1" i="0" u="none" strike="noStrike" dirty="0" smtClean="0">
                          <a:solidFill>
                            <a:schemeClr val="bg1"/>
                          </a:solidFill>
                          <a:effectLst/>
                          <a:latin typeface="Calibri" charset="0"/>
                        </a:rPr>
                        <a:t>IPC_S22</a:t>
                      </a:r>
                      <a:endParaRPr lang="en-US" sz="1200" b="1" i="0" u="none" strike="noStrike" dirty="0">
                        <a:solidFill>
                          <a:schemeClr val="bg1"/>
                        </a:solidFill>
                        <a:effectLst/>
                        <a:latin typeface="Calibri" charset="0"/>
                      </a:endParaRPr>
                    </a:p>
                  </a:txBody>
                  <a:tcPr marL="12700" marR="12700" marT="1270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200" b="1" i="0" u="none" strike="noStrike" dirty="0">
                          <a:solidFill>
                            <a:schemeClr val="bg1"/>
                          </a:solidFill>
                          <a:effectLst/>
                          <a:latin typeface="Calibri" charset="0"/>
                        </a:rPr>
                        <a:t>0.04855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200" b="1" i="0" u="none" strike="noStrike" dirty="0">
                          <a:solidFill>
                            <a:schemeClr val="bg1"/>
                          </a:solidFill>
                          <a:effectLst/>
                          <a:latin typeface="Calibri" charset="0"/>
                        </a:rPr>
                        <a:t>0.06085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200" b="1" i="0" u="none" strike="noStrike" dirty="0" smtClean="0">
                          <a:solidFill>
                            <a:schemeClr val="bg1"/>
                          </a:solidFill>
                          <a:effectLst/>
                          <a:latin typeface="Calibri" charset="0"/>
                        </a:rPr>
                        <a:t>6.421750</a:t>
                      </a:r>
                      <a:endParaRPr lang="en-US" sz="1200" b="1" i="0" u="none" strike="noStrike" dirty="0">
                        <a:solidFill>
                          <a:schemeClr val="bg1"/>
                        </a:solidFill>
                        <a:effectLst/>
                        <a:latin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200" b="1" i="0" u="none" strike="noStrike" dirty="0" smtClean="0">
                          <a:solidFill>
                            <a:schemeClr val="bg1"/>
                          </a:solidFill>
                          <a:effectLst/>
                          <a:latin typeface="Calibri" charset="0"/>
                        </a:rPr>
                        <a:t>8.67 </a:t>
                      </a:r>
                      <a:endParaRPr lang="en-US" sz="1200" b="1" i="0" u="none" strike="noStrike" dirty="0">
                        <a:solidFill>
                          <a:schemeClr val="bg1"/>
                        </a:solidFill>
                        <a:effectLst/>
                        <a:latin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200" b="1" i="0" u="none" strike="noStrike" dirty="0" smtClean="0">
                          <a:solidFill>
                            <a:schemeClr val="bg1"/>
                          </a:solidFill>
                          <a:effectLst/>
                          <a:latin typeface="Calibri" charset="0"/>
                        </a:rPr>
                        <a:t>740.686 </a:t>
                      </a:r>
                      <a:endParaRPr lang="en-US" sz="1200" b="1" i="0" u="none" strike="noStrike" dirty="0">
                        <a:solidFill>
                          <a:schemeClr val="bg1"/>
                        </a:solidFill>
                        <a:effectLst/>
                        <a:latin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200" b="1" i="0" u="none" strike="noStrike" dirty="0">
                          <a:solidFill>
                            <a:schemeClr val="bg1"/>
                          </a:solidFill>
                          <a:effectLst/>
                          <a:latin typeface="Calibri" charset="0"/>
                        </a:rPr>
                        <a:t>18.357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200" b="1" i="0" u="none" strike="noStrike" dirty="0">
                          <a:solidFill>
                            <a:schemeClr val="bg1"/>
                          </a:solidFill>
                          <a:effectLst/>
                          <a:latin typeface="Calibri" charset="0"/>
                        </a:rPr>
                        <a:t>-3.592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200" b="1" i="0" u="none" strike="noStrike" dirty="0">
                          <a:solidFill>
                            <a:schemeClr val="bg1"/>
                          </a:solidFill>
                          <a:effectLst/>
                          <a:latin typeface="Calibri" charset="0"/>
                        </a:rPr>
                        <a:t>0.661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200" b="1" i="0" u="none" strike="noStrike" dirty="0">
                          <a:solidFill>
                            <a:schemeClr val="bg1"/>
                          </a:solidFill>
                          <a:effectLst/>
                          <a:latin typeface="Calibri" charset="0"/>
                        </a:rPr>
                        <a:t>1.953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200" b="1" i="0" u="none" strike="noStrike" dirty="0">
                          <a:solidFill>
                            <a:schemeClr val="bg1"/>
                          </a:solidFill>
                          <a:effectLst/>
                          <a:latin typeface="Calibri" charset="0"/>
                        </a:rPr>
                        <a:t>2186.877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200" b="1" i="0" u="none" strike="noStrike" dirty="0">
                          <a:solidFill>
                            <a:schemeClr val="bg1"/>
                          </a:solidFill>
                          <a:effectLst/>
                          <a:latin typeface="Calibri" charset="0"/>
                        </a:rPr>
                        <a:t>1120.039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r>
              <a:tr h="373943">
                <a:tc>
                  <a:txBody>
                    <a:bodyPr/>
                    <a:lstStyle/>
                    <a:p>
                      <a:pPr algn="ctr" fontAlgn="ctr"/>
                      <a:r>
                        <a:rPr lang="en-US" sz="1200" b="1" i="0" u="none" strike="noStrike" dirty="0" smtClean="0">
                          <a:solidFill>
                            <a:schemeClr val="bg1"/>
                          </a:solidFill>
                          <a:effectLst/>
                          <a:latin typeface="Calibri" charset="0"/>
                        </a:rPr>
                        <a:t>IPC_S22</a:t>
                      </a:r>
                      <a:endParaRPr lang="en-US" sz="1200" b="1" i="0" u="none" strike="noStrike" dirty="0">
                        <a:solidFill>
                          <a:schemeClr val="bg1"/>
                        </a:solidFill>
                        <a:effectLst/>
                        <a:latin typeface="Calibri" charset="0"/>
                      </a:endParaRPr>
                    </a:p>
                  </a:txBody>
                  <a:tcPr marL="12700" marR="12700" marT="1270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n-US" sz="1200" b="1" i="0" u="none" strike="noStrike" dirty="0">
                          <a:solidFill>
                            <a:schemeClr val="bg1"/>
                          </a:solidFill>
                          <a:effectLst/>
                          <a:latin typeface="Calibri" charset="0"/>
                        </a:rPr>
                        <a:t>0.04855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n-US" sz="1200" b="1" i="0" u="none" strike="noStrike" dirty="0">
                          <a:solidFill>
                            <a:schemeClr val="bg1"/>
                          </a:solidFill>
                          <a:effectLst/>
                          <a:latin typeface="Calibri" charset="0"/>
                        </a:rPr>
                        <a:t>0.06085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n-US" sz="1200" b="1" i="0" u="none" strike="noStrike" dirty="0" smtClean="0">
                          <a:solidFill>
                            <a:schemeClr val="bg1"/>
                          </a:solidFill>
                          <a:effectLst/>
                          <a:latin typeface="Calibri" charset="0"/>
                        </a:rPr>
                        <a:t>6.422500 </a:t>
                      </a:r>
                      <a:endParaRPr lang="en-US" sz="1200" b="1" i="0" u="none" strike="noStrike" dirty="0">
                        <a:solidFill>
                          <a:schemeClr val="bg1"/>
                        </a:solidFill>
                        <a:effectLst/>
                        <a:latin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n-US" sz="1200" b="1" i="0" u="none" strike="noStrike" dirty="0" smtClean="0">
                          <a:solidFill>
                            <a:schemeClr val="bg1"/>
                          </a:solidFill>
                          <a:effectLst/>
                          <a:latin typeface="Calibri" charset="0"/>
                        </a:rPr>
                        <a:t>8.58 </a:t>
                      </a:r>
                      <a:endParaRPr lang="en-US" sz="1200" b="1" i="0" u="none" strike="noStrike" dirty="0">
                        <a:solidFill>
                          <a:schemeClr val="bg1"/>
                        </a:solidFill>
                        <a:effectLst/>
                        <a:latin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n-US" sz="1200" b="1" i="0" u="none" strike="noStrike" dirty="0" smtClean="0">
                          <a:solidFill>
                            <a:schemeClr val="bg1"/>
                          </a:solidFill>
                          <a:effectLst/>
                          <a:latin typeface="Calibri" charset="0"/>
                        </a:rPr>
                        <a:t>748.543 </a:t>
                      </a:r>
                      <a:endParaRPr lang="en-US" sz="1200" b="1" i="0" u="none" strike="noStrike" dirty="0">
                        <a:solidFill>
                          <a:schemeClr val="bg1"/>
                        </a:solidFill>
                        <a:effectLst/>
                        <a:latin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n-US" sz="1200" b="1" i="0" u="none" strike="noStrike" dirty="0">
                          <a:solidFill>
                            <a:schemeClr val="bg1"/>
                          </a:solidFill>
                          <a:effectLst/>
                          <a:latin typeface="Calibri" charset="0"/>
                        </a:rPr>
                        <a:t>18.550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n-US" sz="1200" b="1" i="0" u="none" strike="noStrike" dirty="0">
                          <a:solidFill>
                            <a:schemeClr val="bg1"/>
                          </a:solidFill>
                          <a:effectLst/>
                          <a:latin typeface="Calibri" charset="0"/>
                        </a:rPr>
                        <a:t>-</a:t>
                      </a:r>
                      <a:r>
                        <a:rPr lang="en-US" sz="1200" b="1" i="0" u="none" strike="noStrike" dirty="0" smtClean="0">
                          <a:solidFill>
                            <a:schemeClr val="bg1"/>
                          </a:solidFill>
                          <a:effectLst/>
                          <a:latin typeface="Calibri" charset="0"/>
                        </a:rPr>
                        <a:t>4.002 </a:t>
                      </a:r>
                      <a:endParaRPr lang="en-US" sz="1200" b="1" i="0" u="none" strike="noStrike" dirty="0">
                        <a:solidFill>
                          <a:schemeClr val="bg1"/>
                        </a:solidFill>
                        <a:effectLst/>
                        <a:latin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n-US" sz="1200" b="1" i="0" u="none" strike="noStrike" dirty="0">
                          <a:solidFill>
                            <a:schemeClr val="bg1"/>
                          </a:solidFill>
                          <a:effectLst/>
                          <a:latin typeface="Calibri" charset="0"/>
                        </a:rPr>
                        <a:t>0.631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n-US" sz="1200" b="1" i="0" u="none" strike="noStrike" dirty="0">
                          <a:solidFill>
                            <a:schemeClr val="bg1"/>
                          </a:solidFill>
                          <a:effectLst/>
                          <a:latin typeface="Calibri" charset="0"/>
                        </a:rPr>
                        <a:t>1.709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n-US" sz="1200" b="1" i="0" u="none" strike="noStrike" dirty="0">
                          <a:solidFill>
                            <a:schemeClr val="bg1"/>
                          </a:solidFill>
                          <a:effectLst/>
                          <a:latin typeface="Calibri" charset="0"/>
                        </a:rPr>
                        <a:t>2027.540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n-US" sz="1200" b="1" i="0" u="none" strike="noStrike" dirty="0">
                          <a:solidFill>
                            <a:schemeClr val="bg1"/>
                          </a:solidFill>
                          <a:effectLst/>
                          <a:latin typeface="Calibri" charset="0"/>
                        </a:rPr>
                        <a:t>1186.634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r>
            </a:tbl>
          </a:graphicData>
        </a:graphic>
      </p:graphicFrame>
      <p:sp>
        <p:nvSpPr>
          <p:cNvPr id="9" name="Rectangle 8"/>
          <p:cNvSpPr/>
          <p:nvPr/>
        </p:nvSpPr>
        <p:spPr>
          <a:xfrm>
            <a:off x="1781844" y="1248998"/>
            <a:ext cx="1666528" cy="52277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Before</a:t>
            </a:r>
          </a:p>
          <a:p>
            <a:pPr algn="ctr"/>
            <a:r>
              <a:rPr lang="en-US" sz="1400" b="1" dirty="0" smtClean="0">
                <a:solidFill>
                  <a:schemeClr val="tx1"/>
                </a:solidFill>
              </a:rPr>
              <a:t>Indium seal</a:t>
            </a:r>
            <a:endParaRPr lang="en-US" sz="1400" b="1" dirty="0">
              <a:solidFill>
                <a:schemeClr val="tx1"/>
              </a:solidFill>
            </a:endParaRPr>
          </a:p>
        </p:txBody>
      </p:sp>
      <p:sp>
        <p:nvSpPr>
          <p:cNvPr id="10" name="Rectangle 9"/>
          <p:cNvSpPr/>
          <p:nvPr/>
        </p:nvSpPr>
        <p:spPr>
          <a:xfrm>
            <a:off x="3664396" y="1236988"/>
            <a:ext cx="1666528" cy="522778"/>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First</a:t>
            </a:r>
          </a:p>
          <a:p>
            <a:pPr algn="ctr"/>
            <a:r>
              <a:rPr lang="en-US" sz="1400" b="1" dirty="0" smtClean="0">
                <a:solidFill>
                  <a:schemeClr val="tx1"/>
                </a:solidFill>
              </a:rPr>
              <a:t>Indium seal</a:t>
            </a:r>
            <a:endParaRPr lang="en-US" sz="1400" b="1" dirty="0">
              <a:solidFill>
                <a:schemeClr val="tx1"/>
              </a:solidFill>
            </a:endParaRPr>
          </a:p>
        </p:txBody>
      </p:sp>
      <p:sp>
        <p:nvSpPr>
          <p:cNvPr id="11" name="Rectangle 10"/>
          <p:cNvSpPr/>
          <p:nvPr/>
        </p:nvSpPr>
        <p:spPr>
          <a:xfrm>
            <a:off x="5546948" y="1236988"/>
            <a:ext cx="1666528" cy="522778"/>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Second</a:t>
            </a:r>
          </a:p>
          <a:p>
            <a:pPr algn="ctr"/>
            <a:r>
              <a:rPr lang="en-US" sz="1400" b="1" dirty="0" smtClean="0">
                <a:solidFill>
                  <a:schemeClr val="tx1"/>
                </a:solidFill>
              </a:rPr>
              <a:t>Re-Indium seal</a:t>
            </a:r>
            <a:endParaRPr lang="en-US" sz="1400" b="1" dirty="0">
              <a:solidFill>
                <a:schemeClr val="tx1"/>
              </a:solidFill>
            </a:endParaRPr>
          </a:p>
        </p:txBody>
      </p:sp>
      <p:sp>
        <p:nvSpPr>
          <p:cNvPr id="12" name="Rectangle 11"/>
          <p:cNvSpPr/>
          <p:nvPr/>
        </p:nvSpPr>
        <p:spPr>
          <a:xfrm>
            <a:off x="7429500" y="1236988"/>
            <a:ext cx="1666528" cy="522778"/>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bg1"/>
                </a:solidFill>
              </a:rPr>
              <a:t>Final check</a:t>
            </a:r>
          </a:p>
          <a:p>
            <a:pPr algn="ctr"/>
            <a:r>
              <a:rPr lang="en-US" sz="1400" b="1" dirty="0" smtClean="0">
                <a:solidFill>
                  <a:schemeClr val="bg1"/>
                </a:solidFill>
              </a:rPr>
              <a:t>Before install</a:t>
            </a:r>
            <a:endParaRPr lang="en-US" sz="1400" b="1" dirty="0">
              <a:solidFill>
                <a:schemeClr val="bg1"/>
              </a:solidFill>
            </a:endParaRPr>
          </a:p>
        </p:txBody>
      </p:sp>
      <p:sp>
        <p:nvSpPr>
          <p:cNvPr id="13" name="TextBox 12"/>
          <p:cNvSpPr txBox="1"/>
          <p:nvPr/>
        </p:nvSpPr>
        <p:spPr>
          <a:xfrm>
            <a:off x="9672779" y="3925270"/>
            <a:ext cx="2245008" cy="1631216"/>
          </a:xfrm>
          <a:prstGeom prst="rect">
            <a:avLst/>
          </a:prstGeom>
          <a:noFill/>
        </p:spPr>
        <p:txBody>
          <a:bodyPr wrap="square" rtlCol="0">
            <a:spAutoFit/>
          </a:bodyPr>
          <a:lstStyle/>
          <a:p>
            <a:r>
              <a:rPr lang="en-US" sz="1000" dirty="0"/>
              <a:t>4 March 2016 ATF IPBPM/FONT meeting after Friday's ATF operation meeting</a:t>
            </a:r>
          </a:p>
          <a:p>
            <a:r>
              <a:rPr lang="en-US" sz="1000" dirty="0" err="1" smtClean="0"/>
              <a:t>Siwon</a:t>
            </a:r>
            <a:r>
              <a:rPr lang="en-US" sz="1000" dirty="0" smtClean="0"/>
              <a:t> </a:t>
            </a:r>
            <a:r>
              <a:rPr lang="en-US" sz="1000" dirty="0"/>
              <a:t>Jang(Korea University), New IPC RF test before </a:t>
            </a:r>
            <a:r>
              <a:rPr lang="en-US" sz="1000" dirty="0" err="1"/>
              <a:t>installatio</a:t>
            </a:r>
            <a:r>
              <a:rPr lang="en-US" sz="1000" dirty="0" smtClean="0"/>
              <a:t/>
            </a:r>
            <a:br>
              <a:rPr lang="en-US" sz="1000" dirty="0" smtClean="0"/>
            </a:br>
            <a:r>
              <a:rPr lang="en-US" sz="1000" i="1" dirty="0">
                <a:solidFill>
                  <a:srgbClr val="33AFDD"/>
                </a:solidFill>
              </a:rPr>
              <a:t>http://</a:t>
            </a:r>
            <a:r>
              <a:rPr lang="en-US" sz="1000" i="1" dirty="0" err="1">
                <a:solidFill>
                  <a:srgbClr val="33AFDD"/>
                </a:solidFill>
              </a:rPr>
              <a:t>atf.kek.jp</a:t>
            </a:r>
            <a:r>
              <a:rPr lang="en-US" sz="1000" i="1" dirty="0">
                <a:solidFill>
                  <a:srgbClr val="33AFDD"/>
                </a:solidFill>
              </a:rPr>
              <a:t>/</a:t>
            </a:r>
            <a:r>
              <a:rPr lang="en-US" sz="1000" i="1" dirty="0" err="1">
                <a:solidFill>
                  <a:srgbClr val="33AFDD"/>
                </a:solidFill>
              </a:rPr>
              <a:t>twiki</a:t>
            </a:r>
            <a:r>
              <a:rPr lang="en-US" sz="1000" i="1" dirty="0">
                <a:solidFill>
                  <a:srgbClr val="33AFDD"/>
                </a:solidFill>
              </a:rPr>
              <a:t>/bin/</a:t>
            </a:r>
            <a:r>
              <a:rPr lang="en-US" sz="1000" i="1" dirty="0" err="1">
                <a:solidFill>
                  <a:srgbClr val="33AFDD"/>
                </a:solidFill>
              </a:rPr>
              <a:t>exit.cgi?url</a:t>
            </a:r>
            <a:r>
              <a:rPr lang="en-US" sz="1000" i="1" dirty="0">
                <a:solidFill>
                  <a:srgbClr val="33AFDD"/>
                </a:solidFill>
              </a:rPr>
              <a:t>=http%3A%2F%2Fatf.kek.jp%2Ftwiki%2Fpub%2FATF%2FIPBPMmeetings2%2FIPC_RF_test_before_install_Feb_2016.pptx</a:t>
            </a:r>
          </a:p>
        </p:txBody>
      </p:sp>
    </p:spTree>
    <p:extLst>
      <p:ext uri="{BB962C8B-B14F-4D97-AF65-F5344CB8AC3E}">
        <p14:creationId xmlns:p14="http://schemas.microsoft.com/office/powerpoint/2010/main" val="245721218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smtClean="0">
                <a:solidFill>
                  <a:srgbClr val="5D416D"/>
                </a:solidFill>
              </a:rPr>
              <a:t>Key parameters</a:t>
            </a:r>
            <a:endParaRPr lang="en-US" sz="3200" dirty="0">
              <a:solidFill>
                <a:srgbClr val="5D416D"/>
              </a:solidFill>
            </a:endParaRPr>
          </a:p>
        </p:txBody>
      </p:sp>
      <p:sp>
        <p:nvSpPr>
          <p:cNvPr id="4" name="Date Placeholder 3"/>
          <p:cNvSpPr>
            <a:spLocks noGrp="1"/>
          </p:cNvSpPr>
          <p:nvPr>
            <p:ph type="dt" sz="half" idx="2"/>
          </p:nvPr>
        </p:nvSpPr>
        <p:spPr/>
        <p:txBody>
          <a:bodyPr/>
          <a:lstStyle/>
          <a:p>
            <a:r>
              <a:rPr lang="en-GB" smtClean="0"/>
              <a:t>Wednesday, 21 December 2016</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2</a:t>
            </a:fld>
            <a:endParaRPr lang="en-GB" dirty="0"/>
          </a:p>
        </p:txBody>
      </p:sp>
      <p:sp>
        <p:nvSpPr>
          <p:cNvPr id="7" name="Rectangle 6"/>
          <p:cNvSpPr/>
          <p:nvPr/>
        </p:nvSpPr>
        <p:spPr>
          <a:xfrm>
            <a:off x="644910" y="1279020"/>
            <a:ext cx="11042116" cy="3754874"/>
          </a:xfrm>
          <a:prstGeom prst="rect">
            <a:avLst/>
          </a:prstGeom>
        </p:spPr>
        <p:txBody>
          <a:bodyPr wrap="square">
            <a:spAutoFit/>
          </a:bodyPr>
          <a:lstStyle/>
          <a:p>
            <a:r>
              <a:rPr lang="en-US" sz="1400" dirty="0" smtClean="0">
                <a:solidFill>
                  <a:srgbClr val="000000"/>
                </a:solidFill>
              </a:rPr>
              <a:t>f</a:t>
            </a:r>
            <a:r>
              <a:rPr lang="en-US" sz="1400" baseline="-25000" dirty="0" smtClean="0">
                <a:solidFill>
                  <a:srgbClr val="000000"/>
                </a:solidFill>
              </a:rPr>
              <a:t>0</a:t>
            </a:r>
            <a:r>
              <a:rPr lang="en-US" sz="1400" dirty="0" smtClean="0">
                <a:solidFill>
                  <a:srgbClr val="000000"/>
                </a:solidFill>
              </a:rPr>
              <a:t> </a:t>
            </a:r>
            <a:r>
              <a:rPr lang="en-US" sz="1400" dirty="0">
                <a:solidFill>
                  <a:srgbClr val="000000"/>
                </a:solidFill>
              </a:rPr>
              <a:t>=</a:t>
            </a:r>
            <a:r>
              <a:rPr lang="en-US" sz="1400" dirty="0" smtClean="0">
                <a:solidFill>
                  <a:srgbClr val="000000"/>
                </a:solidFill>
              </a:rPr>
              <a:t> resonant frequency of the cavity.</a:t>
            </a:r>
            <a:br>
              <a:rPr lang="en-US" sz="1400" dirty="0" smtClean="0">
                <a:solidFill>
                  <a:srgbClr val="000000"/>
                </a:solidFill>
              </a:rPr>
            </a:br>
            <a:endParaRPr lang="en-US" sz="1400" dirty="0" smtClean="0">
              <a:solidFill>
                <a:srgbClr val="000000"/>
              </a:solidFill>
            </a:endParaRPr>
          </a:p>
          <a:p>
            <a:r>
              <a:rPr lang="en-US" sz="1400" dirty="0" smtClean="0"/>
              <a:t>Δ</a:t>
            </a:r>
            <a:r>
              <a:rPr lang="en-US" sz="1400" dirty="0"/>
              <a:t>f</a:t>
            </a:r>
            <a:r>
              <a:rPr lang="en-US" sz="1400" baseline="-25000" dirty="0"/>
              <a:t>0</a:t>
            </a:r>
            <a:r>
              <a:rPr lang="en-US" sz="1400" dirty="0"/>
              <a:t> </a:t>
            </a:r>
            <a:r>
              <a:rPr lang="en-US" sz="1400" dirty="0" smtClean="0"/>
              <a:t>= bandwidth at half maximum.</a:t>
            </a:r>
            <a:br>
              <a:rPr lang="en-US" sz="1400" dirty="0" smtClean="0"/>
            </a:br>
            <a:endParaRPr lang="en-US" sz="1400" dirty="0" smtClean="0"/>
          </a:p>
          <a:p>
            <a:r>
              <a:rPr lang="en-US" sz="1400" dirty="0" smtClean="0"/>
              <a:t>Q = Quality factor = Energy stored in cavity/ Energy dissipated in cavity walls per radian</a:t>
            </a:r>
            <a:br>
              <a:rPr lang="en-US" sz="1400" dirty="0" smtClean="0"/>
            </a:br>
            <a:r>
              <a:rPr lang="en-US" sz="1400" dirty="0" smtClean="0"/>
              <a:t>(higher the Q factor, the lower the rate of energy loss relative to stored energy i.e. oscillations die out more slowly)</a:t>
            </a:r>
            <a:br>
              <a:rPr lang="en-US" sz="1400" dirty="0" smtClean="0"/>
            </a:br>
            <a:endParaRPr lang="en-US" sz="1400" dirty="0" smtClean="0"/>
          </a:p>
          <a:p>
            <a:pPr lvl="1"/>
            <a:r>
              <a:rPr lang="en-US" sz="1400" dirty="0"/>
              <a:t>Q</a:t>
            </a:r>
            <a:r>
              <a:rPr lang="en-US" sz="1400" baseline="-25000" dirty="0"/>
              <a:t>L</a:t>
            </a:r>
            <a:r>
              <a:rPr lang="en-US" sz="1400" dirty="0"/>
              <a:t> </a:t>
            </a:r>
            <a:r>
              <a:rPr lang="en-US" sz="1400" dirty="0" smtClean="0"/>
              <a:t>  = loaded </a:t>
            </a:r>
            <a:r>
              <a:rPr lang="en-US" sz="1400" dirty="0"/>
              <a:t>Q factor </a:t>
            </a:r>
            <a:r>
              <a:rPr lang="en-US" sz="1400" dirty="0" smtClean="0"/>
              <a:t>– calculated Q for the </a:t>
            </a:r>
            <a:r>
              <a:rPr lang="en-US" sz="1400" dirty="0"/>
              <a:t>cavity connected to outside world – total losses combined with </a:t>
            </a:r>
            <a:r>
              <a:rPr lang="en-US" sz="1400" dirty="0" smtClean="0"/>
              <a:t/>
            </a:r>
            <a:br>
              <a:rPr lang="en-US" sz="1400" dirty="0" smtClean="0"/>
            </a:br>
            <a:r>
              <a:rPr lang="en-US" sz="1400" dirty="0" smtClean="0"/>
              <a:t>          source and </a:t>
            </a:r>
            <a:r>
              <a:rPr lang="en-US" sz="1400" dirty="0"/>
              <a:t>load resistances</a:t>
            </a:r>
            <a:r>
              <a:rPr lang="en-US" sz="1400" dirty="0" smtClean="0"/>
              <a:t>. This is, by necessity, the first Q factor you can calculate from measurements.</a:t>
            </a:r>
            <a:br>
              <a:rPr lang="en-US" sz="1400" dirty="0" smtClean="0"/>
            </a:br>
            <a:r>
              <a:rPr lang="en-US" sz="1400" dirty="0" smtClean="0"/>
              <a:t/>
            </a:r>
            <a:br>
              <a:rPr lang="en-US" sz="1400" dirty="0" smtClean="0"/>
            </a:br>
            <a:r>
              <a:rPr lang="en-US" sz="1400" dirty="0" smtClean="0"/>
              <a:t>Q</a:t>
            </a:r>
            <a:r>
              <a:rPr lang="en-US" sz="1400" baseline="-25000" dirty="0" smtClean="0"/>
              <a:t>0</a:t>
            </a:r>
            <a:r>
              <a:rPr lang="en-US" sz="1400" dirty="0" smtClean="0"/>
              <a:t>   = unloaded Q factor – calculated Q for the cavity alone, isolated from rest of the system.</a:t>
            </a:r>
            <a:br>
              <a:rPr lang="en-US" sz="1400" dirty="0" smtClean="0"/>
            </a:br>
            <a:r>
              <a:rPr lang="en-US" sz="1400" dirty="0" smtClean="0"/>
              <a:t/>
            </a:r>
            <a:br>
              <a:rPr lang="en-US" sz="1400" dirty="0" smtClean="0"/>
            </a:br>
            <a:r>
              <a:rPr lang="en-US" sz="1400" dirty="0" err="1" smtClean="0"/>
              <a:t>Q</a:t>
            </a:r>
            <a:r>
              <a:rPr lang="en-US" sz="1400" baseline="-25000" dirty="0" err="1" smtClean="0"/>
              <a:t>ext</a:t>
            </a:r>
            <a:r>
              <a:rPr lang="en-US" sz="1400" dirty="0" smtClean="0"/>
              <a:t> = external Q factor </a:t>
            </a:r>
            <a:r>
              <a:rPr lang="en-US" sz="1400" dirty="0"/>
              <a:t>-</a:t>
            </a:r>
            <a:r>
              <a:rPr lang="en-US" sz="1400" dirty="0" smtClean="0"/>
              <a:t> calculated Q for the external coupling structure.</a:t>
            </a:r>
          </a:p>
          <a:p>
            <a:endParaRPr lang="en-US" sz="1400" dirty="0" smtClean="0"/>
          </a:p>
          <a:p>
            <a:r>
              <a:rPr lang="en-US" sz="1400" dirty="0" smtClean="0"/>
              <a:t>β = coupling factor = ratio of power loss externally to power loss in the cavity.</a:t>
            </a:r>
          </a:p>
          <a:p>
            <a:endParaRPr lang="en-US" sz="1400" dirty="0" smtClean="0"/>
          </a:p>
          <a:p>
            <a:r>
              <a:rPr lang="en-US" sz="1400" dirty="0" err="1" smtClean="0"/>
              <a:t>τ</a:t>
            </a:r>
            <a:r>
              <a:rPr lang="en-US" sz="1400" dirty="0" smtClean="0"/>
              <a:t> = decay time of the cavity.</a:t>
            </a:r>
          </a:p>
        </p:txBody>
      </p:sp>
    </p:spTree>
    <p:extLst>
      <p:ext uri="{BB962C8B-B14F-4D97-AF65-F5344CB8AC3E}">
        <p14:creationId xmlns:p14="http://schemas.microsoft.com/office/powerpoint/2010/main" val="215593423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smtClean="0">
                <a:solidFill>
                  <a:srgbClr val="5D416D"/>
                </a:solidFill>
              </a:rPr>
              <a:t>S-parameters</a:t>
            </a:r>
            <a:endParaRPr lang="en-US" sz="3200" dirty="0">
              <a:solidFill>
                <a:srgbClr val="5D416D"/>
              </a:solidFill>
            </a:endParaRPr>
          </a:p>
        </p:txBody>
      </p:sp>
      <p:sp>
        <p:nvSpPr>
          <p:cNvPr id="4" name="Date Placeholder 3"/>
          <p:cNvSpPr>
            <a:spLocks noGrp="1"/>
          </p:cNvSpPr>
          <p:nvPr>
            <p:ph type="dt" sz="half" idx="2"/>
          </p:nvPr>
        </p:nvSpPr>
        <p:spPr/>
        <p:txBody>
          <a:bodyPr/>
          <a:lstStyle/>
          <a:p>
            <a:r>
              <a:rPr lang="en-GB" smtClean="0"/>
              <a:t>Wednesday, 21 December 2016</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3</a:t>
            </a:fld>
            <a:endParaRPr lang="en-GB" dirty="0"/>
          </a:p>
        </p:txBody>
      </p:sp>
      <p:pic>
        <p:nvPicPr>
          <p:cNvPr id="3" name="Picture 2" descr="Screen Shot 2016-12-19 at 14.31.28.png"/>
          <p:cNvPicPr>
            <a:picLocks noChangeAspect="1"/>
          </p:cNvPicPr>
          <p:nvPr/>
        </p:nvPicPr>
        <p:blipFill rotWithShape="1">
          <a:blip r:embed="rId3">
            <a:extLst>
              <a:ext uri="{28A0092B-C50C-407E-A947-70E740481C1C}">
                <a14:useLocalDpi xmlns:a14="http://schemas.microsoft.com/office/drawing/2010/main" val="0"/>
              </a:ext>
            </a:extLst>
          </a:blip>
          <a:srcRect l="16858" r="15883" b="64980"/>
          <a:stretch/>
        </p:blipFill>
        <p:spPr>
          <a:xfrm>
            <a:off x="3479010" y="211071"/>
            <a:ext cx="5235594" cy="1287664"/>
          </a:xfrm>
          <a:prstGeom prst="rect">
            <a:avLst/>
          </a:prstGeom>
        </p:spPr>
      </p:pic>
      <p:sp>
        <p:nvSpPr>
          <p:cNvPr id="22" name="Rectangle 21"/>
          <p:cNvSpPr/>
          <p:nvPr/>
        </p:nvSpPr>
        <p:spPr>
          <a:xfrm>
            <a:off x="604377" y="1954521"/>
            <a:ext cx="9501860" cy="3539431"/>
          </a:xfrm>
          <a:prstGeom prst="rect">
            <a:avLst/>
          </a:prstGeom>
        </p:spPr>
        <p:txBody>
          <a:bodyPr wrap="square">
            <a:spAutoFit/>
          </a:bodyPr>
          <a:lstStyle/>
          <a:p>
            <a:r>
              <a:rPr lang="en-US" sz="1400" b="1" dirty="0" smtClean="0">
                <a:solidFill>
                  <a:srgbClr val="000000"/>
                </a:solidFill>
              </a:rPr>
              <a:t>Transmission measurement of S</a:t>
            </a:r>
            <a:r>
              <a:rPr lang="en-US" sz="1400" b="1" baseline="-25000" dirty="0" smtClean="0">
                <a:solidFill>
                  <a:srgbClr val="000000"/>
                </a:solidFill>
              </a:rPr>
              <a:t>21</a:t>
            </a:r>
            <a:r>
              <a:rPr lang="en-US" sz="1400" baseline="-25000" dirty="0" smtClean="0">
                <a:solidFill>
                  <a:srgbClr val="000000"/>
                </a:solidFill>
              </a:rPr>
              <a:t> </a:t>
            </a:r>
            <a:r>
              <a:rPr lang="en-US" sz="1400" dirty="0" smtClean="0">
                <a:solidFill>
                  <a:srgbClr val="000000"/>
                </a:solidFill>
              </a:rPr>
              <a:t>– network analyzer on both ports. </a:t>
            </a:r>
            <a:br>
              <a:rPr lang="en-US" sz="1400" dirty="0" smtClean="0">
                <a:solidFill>
                  <a:srgbClr val="000000"/>
                </a:solidFill>
              </a:rPr>
            </a:br>
            <a:r>
              <a:rPr lang="en-US" sz="1400" dirty="0" smtClean="0">
                <a:solidFill>
                  <a:srgbClr val="000000"/>
                </a:solidFill>
              </a:rPr>
              <a:t>Port 2 terminated so b</a:t>
            </a:r>
            <a:r>
              <a:rPr lang="en-US" sz="1400" baseline="-25000" dirty="0" smtClean="0">
                <a:solidFill>
                  <a:srgbClr val="000000"/>
                </a:solidFill>
              </a:rPr>
              <a:t>2</a:t>
            </a:r>
            <a:r>
              <a:rPr lang="en-US" sz="1400" dirty="0" smtClean="0">
                <a:solidFill>
                  <a:srgbClr val="000000"/>
                </a:solidFill>
              </a:rPr>
              <a:t> is totally absorbed and a</a:t>
            </a:r>
            <a:r>
              <a:rPr lang="en-US" sz="1400" baseline="-25000" dirty="0" smtClean="0">
                <a:solidFill>
                  <a:srgbClr val="000000"/>
                </a:solidFill>
              </a:rPr>
              <a:t>2</a:t>
            </a:r>
            <a:r>
              <a:rPr lang="en-US" sz="1400" dirty="0" smtClean="0">
                <a:solidFill>
                  <a:srgbClr val="000000"/>
                </a:solidFill>
              </a:rPr>
              <a:t> equal to zero.</a:t>
            </a:r>
            <a:br>
              <a:rPr lang="en-US" sz="1400" dirty="0" smtClean="0">
                <a:solidFill>
                  <a:srgbClr val="000000"/>
                </a:solidFill>
              </a:rPr>
            </a:br>
            <a:r>
              <a:rPr lang="en-US" sz="1400" dirty="0" smtClean="0">
                <a:solidFill>
                  <a:srgbClr val="000000"/>
                </a:solidFill>
              </a:rPr>
              <a:t/>
            </a:r>
            <a:br>
              <a:rPr lang="en-US" sz="1400" dirty="0" smtClean="0">
                <a:solidFill>
                  <a:srgbClr val="000000"/>
                </a:solidFill>
              </a:rPr>
            </a:br>
            <a:endParaRPr lang="en-US" sz="1400" dirty="0" smtClean="0">
              <a:solidFill>
                <a:srgbClr val="000000"/>
              </a:solidFill>
            </a:endParaRPr>
          </a:p>
          <a:p>
            <a:endParaRPr lang="en-US" sz="1400" dirty="0" smtClean="0">
              <a:solidFill>
                <a:srgbClr val="000000"/>
              </a:solidFill>
            </a:endParaRPr>
          </a:p>
          <a:p>
            <a:endParaRPr lang="en-US" sz="1400" dirty="0">
              <a:solidFill>
                <a:srgbClr val="000000"/>
              </a:solidFill>
            </a:endParaRPr>
          </a:p>
          <a:p>
            <a:r>
              <a:rPr lang="en-US" sz="1400" b="1" dirty="0" smtClean="0">
                <a:solidFill>
                  <a:srgbClr val="000000"/>
                </a:solidFill>
              </a:rPr>
              <a:t>Reflection measurement of S</a:t>
            </a:r>
            <a:r>
              <a:rPr lang="en-US" sz="1400" b="1" baseline="-25000" dirty="0" smtClean="0">
                <a:solidFill>
                  <a:srgbClr val="000000"/>
                </a:solidFill>
              </a:rPr>
              <a:t>11</a:t>
            </a:r>
            <a:r>
              <a:rPr lang="en-US" sz="1400" dirty="0" smtClean="0">
                <a:solidFill>
                  <a:srgbClr val="000000"/>
                </a:solidFill>
              </a:rPr>
              <a:t> – network analyzer on one port.</a:t>
            </a:r>
            <a:br>
              <a:rPr lang="en-US" sz="1400" dirty="0" smtClean="0">
                <a:solidFill>
                  <a:srgbClr val="000000"/>
                </a:solidFill>
              </a:rPr>
            </a:br>
            <a:r>
              <a:rPr lang="en-US" sz="1400" dirty="0" smtClean="0">
                <a:solidFill>
                  <a:srgbClr val="000000"/>
                </a:solidFill>
              </a:rPr>
              <a:t>Again, port </a:t>
            </a:r>
            <a:r>
              <a:rPr lang="en-US" sz="1400" dirty="0">
                <a:solidFill>
                  <a:srgbClr val="000000"/>
                </a:solidFill>
              </a:rPr>
              <a:t>2 terminated </a:t>
            </a:r>
            <a:r>
              <a:rPr lang="en-US" sz="1400" dirty="0" smtClean="0">
                <a:solidFill>
                  <a:srgbClr val="000000"/>
                </a:solidFill>
              </a:rPr>
              <a:t>so a</a:t>
            </a:r>
            <a:r>
              <a:rPr lang="en-US" sz="1400" baseline="-25000" dirty="0" smtClean="0">
                <a:solidFill>
                  <a:srgbClr val="000000"/>
                </a:solidFill>
              </a:rPr>
              <a:t>2</a:t>
            </a:r>
            <a:r>
              <a:rPr lang="en-US" sz="1400" dirty="0" smtClean="0">
                <a:solidFill>
                  <a:srgbClr val="000000"/>
                </a:solidFill>
              </a:rPr>
              <a:t> becomes zero.</a:t>
            </a:r>
            <a:endParaRPr lang="en-US" sz="1400" dirty="0">
              <a:solidFill>
                <a:srgbClr val="000000"/>
              </a:solidFill>
            </a:endParaRPr>
          </a:p>
          <a:p>
            <a:r>
              <a:rPr lang="en-US" sz="1400" dirty="0" smtClean="0">
                <a:solidFill>
                  <a:srgbClr val="000000"/>
                </a:solidFill>
              </a:rPr>
              <a:t/>
            </a:r>
            <a:br>
              <a:rPr lang="en-US" sz="1400" dirty="0" smtClean="0">
                <a:solidFill>
                  <a:srgbClr val="000000"/>
                </a:solidFill>
              </a:rPr>
            </a:br>
            <a:endParaRPr lang="en-US" sz="1400" dirty="0" smtClean="0">
              <a:solidFill>
                <a:srgbClr val="000000"/>
              </a:solidFill>
            </a:endParaRPr>
          </a:p>
          <a:p>
            <a:endParaRPr lang="en-US" sz="1400" dirty="0" smtClean="0">
              <a:solidFill>
                <a:srgbClr val="000000"/>
              </a:solidFill>
            </a:endParaRPr>
          </a:p>
          <a:p>
            <a:endParaRPr lang="en-US" sz="1400" dirty="0">
              <a:solidFill>
                <a:srgbClr val="000000"/>
              </a:solidFill>
            </a:endParaRPr>
          </a:p>
          <a:p>
            <a:r>
              <a:rPr lang="en-US" sz="1400" dirty="0" smtClean="0">
                <a:solidFill>
                  <a:srgbClr val="000000"/>
                </a:solidFill>
              </a:rPr>
              <a:t>Note: the magnitude of the S</a:t>
            </a:r>
            <a:r>
              <a:rPr lang="en-US" sz="1400" baseline="-25000" dirty="0" smtClean="0">
                <a:solidFill>
                  <a:srgbClr val="000000"/>
                </a:solidFill>
              </a:rPr>
              <a:t>21</a:t>
            </a:r>
            <a:r>
              <a:rPr lang="en-US" sz="1400" dirty="0" smtClean="0">
                <a:solidFill>
                  <a:srgbClr val="000000"/>
                </a:solidFill>
              </a:rPr>
              <a:t> expressed in decibels is called insertion loss, α. </a:t>
            </a:r>
            <a:br>
              <a:rPr lang="en-US" sz="1400" dirty="0" smtClean="0">
                <a:solidFill>
                  <a:srgbClr val="000000"/>
                </a:solidFill>
              </a:rPr>
            </a:br>
            <a:r>
              <a:rPr lang="en-US" sz="1400" dirty="0" smtClean="0">
                <a:solidFill>
                  <a:srgbClr val="000000"/>
                </a:solidFill>
              </a:rPr>
              <a:t>Since </a:t>
            </a:r>
            <a:r>
              <a:rPr lang="en-US" sz="1400" dirty="0">
                <a:solidFill>
                  <a:srgbClr val="000000"/>
                </a:solidFill>
              </a:rPr>
              <a:t>S</a:t>
            </a:r>
            <a:r>
              <a:rPr lang="en-US" sz="1400" baseline="-25000" dirty="0">
                <a:solidFill>
                  <a:srgbClr val="000000"/>
                </a:solidFill>
              </a:rPr>
              <a:t>21</a:t>
            </a:r>
            <a:r>
              <a:rPr lang="en-US" sz="1400" dirty="0">
                <a:solidFill>
                  <a:srgbClr val="000000"/>
                </a:solidFill>
              </a:rPr>
              <a:t> </a:t>
            </a:r>
            <a:r>
              <a:rPr lang="en-US" sz="1400" dirty="0" smtClean="0">
                <a:solidFill>
                  <a:srgbClr val="000000"/>
                </a:solidFill>
              </a:rPr>
              <a:t>is always smaller than unity, α is a negative number. </a:t>
            </a:r>
            <a:br>
              <a:rPr lang="en-US" sz="1400" dirty="0" smtClean="0">
                <a:solidFill>
                  <a:srgbClr val="000000"/>
                </a:solidFill>
              </a:rPr>
            </a:br>
            <a:r>
              <a:rPr lang="en-US" sz="1400" dirty="0" smtClean="0">
                <a:solidFill>
                  <a:srgbClr val="000000"/>
                </a:solidFill>
              </a:rPr>
              <a:t>To compute S</a:t>
            </a:r>
            <a:r>
              <a:rPr lang="en-US" sz="1400" baseline="-25000" dirty="0" smtClean="0">
                <a:solidFill>
                  <a:srgbClr val="000000"/>
                </a:solidFill>
              </a:rPr>
              <a:t>21</a:t>
            </a:r>
            <a:r>
              <a:rPr lang="en-US" sz="1400" dirty="0" smtClean="0">
                <a:solidFill>
                  <a:srgbClr val="000000"/>
                </a:solidFill>
              </a:rPr>
              <a:t> you use: </a:t>
            </a:r>
          </a:p>
          <a:p>
            <a:endParaRPr lang="en-US" sz="1400" dirty="0" smtClean="0">
              <a:solidFill>
                <a:srgbClr val="000000"/>
              </a:solidFill>
            </a:endParaRPr>
          </a:p>
        </p:txBody>
      </p:sp>
      <p:graphicFrame>
        <p:nvGraphicFramePr>
          <p:cNvPr id="23" name="Object 22"/>
          <p:cNvGraphicFramePr>
            <a:graphicFrameLocks noChangeAspect="1"/>
          </p:cNvGraphicFramePr>
          <p:nvPr>
            <p:extLst>
              <p:ext uri="{D42A27DB-BD31-4B8C-83A1-F6EECF244321}">
                <p14:modId xmlns:p14="http://schemas.microsoft.com/office/powerpoint/2010/main" val="3421115673"/>
              </p:ext>
            </p:extLst>
          </p:nvPr>
        </p:nvGraphicFramePr>
        <p:xfrm>
          <a:off x="9079280" y="393082"/>
          <a:ext cx="2597150" cy="912813"/>
        </p:xfrm>
        <a:graphic>
          <a:graphicData uri="http://schemas.openxmlformats.org/presentationml/2006/ole">
            <mc:AlternateContent xmlns:mc="http://schemas.openxmlformats.org/markup-compatibility/2006">
              <mc:Choice xmlns:v="urn:schemas-microsoft-com:vml" Requires="v">
                <p:oleObj spid="_x0000_s2367" name="Equation" r:id="rId4" imgW="1536700" imgH="571500" progId="Equation.3">
                  <p:embed/>
                </p:oleObj>
              </mc:Choice>
              <mc:Fallback>
                <p:oleObj name="Equation" r:id="rId4" imgW="1536700" imgH="571500" progId="Equation.3">
                  <p:embed/>
                  <p:pic>
                    <p:nvPicPr>
                      <p:cNvPr id="0" name=""/>
                      <p:cNvPicPr/>
                      <p:nvPr/>
                    </p:nvPicPr>
                    <p:blipFill>
                      <a:blip r:embed="rId5"/>
                      <a:stretch>
                        <a:fillRect/>
                      </a:stretch>
                    </p:blipFill>
                    <p:spPr>
                      <a:xfrm>
                        <a:off x="9079280" y="393082"/>
                        <a:ext cx="2597150" cy="912813"/>
                      </a:xfrm>
                      <a:prstGeom prst="rect">
                        <a:avLst/>
                      </a:prstGeom>
                    </p:spPr>
                  </p:pic>
                </p:oleObj>
              </mc:Fallback>
            </mc:AlternateContent>
          </a:graphicData>
        </a:graphic>
      </p:graphicFrame>
      <p:graphicFrame>
        <p:nvGraphicFramePr>
          <p:cNvPr id="24" name="Object 23"/>
          <p:cNvGraphicFramePr>
            <a:graphicFrameLocks noChangeAspect="1"/>
          </p:cNvGraphicFramePr>
          <p:nvPr>
            <p:extLst>
              <p:ext uri="{D42A27DB-BD31-4B8C-83A1-F6EECF244321}">
                <p14:modId xmlns:p14="http://schemas.microsoft.com/office/powerpoint/2010/main" val="881693552"/>
              </p:ext>
            </p:extLst>
          </p:nvPr>
        </p:nvGraphicFramePr>
        <p:xfrm>
          <a:off x="6379216" y="1822294"/>
          <a:ext cx="1222375" cy="792162"/>
        </p:xfrm>
        <a:graphic>
          <a:graphicData uri="http://schemas.openxmlformats.org/presentationml/2006/ole">
            <mc:AlternateContent xmlns:mc="http://schemas.openxmlformats.org/markup-compatibility/2006">
              <mc:Choice xmlns:v="urn:schemas-microsoft-com:vml" Requires="v">
                <p:oleObj spid="_x0000_s2368" name="Equation" r:id="rId6" imgW="723900" imgH="495300" progId="Equation.3">
                  <p:embed/>
                </p:oleObj>
              </mc:Choice>
              <mc:Fallback>
                <p:oleObj name="Equation" r:id="rId6" imgW="723900" imgH="495300" progId="Equation.3">
                  <p:embed/>
                  <p:pic>
                    <p:nvPicPr>
                      <p:cNvPr id="0" name=""/>
                      <p:cNvPicPr/>
                      <p:nvPr/>
                    </p:nvPicPr>
                    <p:blipFill>
                      <a:blip r:embed="rId7"/>
                      <a:stretch>
                        <a:fillRect/>
                      </a:stretch>
                    </p:blipFill>
                    <p:spPr>
                      <a:xfrm>
                        <a:off x="6379216" y="1822294"/>
                        <a:ext cx="1222375" cy="792162"/>
                      </a:xfrm>
                      <a:prstGeom prst="rect">
                        <a:avLst/>
                      </a:prstGeom>
                    </p:spPr>
                  </p:pic>
                </p:oleObj>
              </mc:Fallback>
            </mc:AlternateContent>
          </a:graphicData>
        </a:graphic>
      </p:graphicFrame>
      <p:graphicFrame>
        <p:nvGraphicFramePr>
          <p:cNvPr id="26" name="Object 25"/>
          <p:cNvGraphicFramePr>
            <a:graphicFrameLocks noChangeAspect="1"/>
          </p:cNvGraphicFramePr>
          <p:nvPr>
            <p:extLst>
              <p:ext uri="{D42A27DB-BD31-4B8C-83A1-F6EECF244321}">
                <p14:modId xmlns:p14="http://schemas.microsoft.com/office/powerpoint/2010/main" val="3803542702"/>
              </p:ext>
            </p:extLst>
          </p:nvPr>
        </p:nvGraphicFramePr>
        <p:xfrm>
          <a:off x="6367172" y="3128038"/>
          <a:ext cx="1200150" cy="790575"/>
        </p:xfrm>
        <a:graphic>
          <a:graphicData uri="http://schemas.openxmlformats.org/presentationml/2006/ole">
            <mc:AlternateContent xmlns:mc="http://schemas.openxmlformats.org/markup-compatibility/2006">
              <mc:Choice xmlns:v="urn:schemas-microsoft-com:vml" Requires="v">
                <p:oleObj spid="_x0000_s2369" name="Equation" r:id="rId8" imgW="711200" imgH="495300" progId="Equation.3">
                  <p:embed/>
                </p:oleObj>
              </mc:Choice>
              <mc:Fallback>
                <p:oleObj name="Equation" r:id="rId8" imgW="711200" imgH="495300" progId="Equation.3">
                  <p:embed/>
                  <p:pic>
                    <p:nvPicPr>
                      <p:cNvPr id="0" name=""/>
                      <p:cNvPicPr/>
                      <p:nvPr/>
                    </p:nvPicPr>
                    <p:blipFill>
                      <a:blip r:embed="rId9"/>
                      <a:stretch>
                        <a:fillRect/>
                      </a:stretch>
                    </p:blipFill>
                    <p:spPr>
                      <a:xfrm>
                        <a:off x="6367172" y="3128038"/>
                        <a:ext cx="1200150" cy="790575"/>
                      </a:xfrm>
                      <a:prstGeom prst="rect">
                        <a:avLst/>
                      </a:prstGeom>
                    </p:spPr>
                  </p:pic>
                </p:oleObj>
              </mc:Fallback>
            </mc:AlternateContent>
          </a:graphicData>
        </a:graphic>
      </p:graphicFrame>
      <p:pic>
        <p:nvPicPr>
          <p:cNvPr id="27" name="그림 3"/>
          <p:cNvPicPr>
            <a:picLocks noChangeAspect="1"/>
          </p:cNvPicPr>
          <p:nvPr/>
        </p:nvPicPr>
        <p:blipFill rotWithShape="1">
          <a:blip r:embed="rId10"/>
          <a:srcRect l="43657" b="54764"/>
          <a:stretch/>
        </p:blipFill>
        <p:spPr>
          <a:xfrm>
            <a:off x="8395527" y="1508434"/>
            <a:ext cx="2647997" cy="1619192"/>
          </a:xfrm>
          <a:prstGeom prst="rect">
            <a:avLst/>
          </a:prstGeom>
        </p:spPr>
      </p:pic>
      <p:pic>
        <p:nvPicPr>
          <p:cNvPr id="28" name="그림 3"/>
          <p:cNvPicPr>
            <a:picLocks noChangeAspect="1"/>
          </p:cNvPicPr>
          <p:nvPr/>
        </p:nvPicPr>
        <p:blipFill rotWithShape="1">
          <a:blip r:embed="rId10"/>
          <a:srcRect r="56136" b="54764"/>
          <a:stretch/>
        </p:blipFill>
        <p:spPr>
          <a:xfrm>
            <a:off x="8457997" y="3203698"/>
            <a:ext cx="2061490" cy="1619192"/>
          </a:xfrm>
          <a:prstGeom prst="rect">
            <a:avLst/>
          </a:prstGeom>
        </p:spPr>
      </p:pic>
      <p:graphicFrame>
        <p:nvGraphicFramePr>
          <p:cNvPr id="29" name="Object 28"/>
          <p:cNvGraphicFramePr>
            <a:graphicFrameLocks noChangeAspect="1"/>
          </p:cNvGraphicFramePr>
          <p:nvPr>
            <p:extLst>
              <p:ext uri="{D42A27DB-BD31-4B8C-83A1-F6EECF244321}">
                <p14:modId xmlns:p14="http://schemas.microsoft.com/office/powerpoint/2010/main" val="35109327"/>
              </p:ext>
            </p:extLst>
          </p:nvPr>
        </p:nvGraphicFramePr>
        <p:xfrm>
          <a:off x="3846976" y="5191092"/>
          <a:ext cx="1435100" cy="547687"/>
        </p:xfrm>
        <a:graphic>
          <a:graphicData uri="http://schemas.openxmlformats.org/presentationml/2006/ole">
            <mc:AlternateContent xmlns:mc="http://schemas.openxmlformats.org/markup-compatibility/2006">
              <mc:Choice xmlns:v="urn:schemas-microsoft-com:vml" Requires="v">
                <p:oleObj spid="_x0000_s2370" name="Equation" r:id="rId11" imgW="850900" imgH="342900" progId="Equation.3">
                  <p:embed/>
                </p:oleObj>
              </mc:Choice>
              <mc:Fallback>
                <p:oleObj name="Equation" r:id="rId11" imgW="850900" imgH="342900" progId="Equation.3">
                  <p:embed/>
                  <p:pic>
                    <p:nvPicPr>
                      <p:cNvPr id="0" name=""/>
                      <p:cNvPicPr/>
                      <p:nvPr/>
                    </p:nvPicPr>
                    <p:blipFill>
                      <a:blip r:embed="rId12"/>
                      <a:stretch>
                        <a:fillRect/>
                      </a:stretch>
                    </p:blipFill>
                    <p:spPr>
                      <a:xfrm>
                        <a:off x="3846976" y="5191092"/>
                        <a:ext cx="1435100" cy="547687"/>
                      </a:xfrm>
                      <a:prstGeom prst="rect">
                        <a:avLst/>
                      </a:prstGeom>
                    </p:spPr>
                  </p:pic>
                </p:oleObj>
              </mc:Fallback>
            </mc:AlternateContent>
          </a:graphicData>
        </a:graphic>
      </p:graphicFrame>
      <p:sp>
        <p:nvSpPr>
          <p:cNvPr id="8" name="TextBox 7"/>
          <p:cNvSpPr txBox="1"/>
          <p:nvPr/>
        </p:nvSpPr>
        <p:spPr>
          <a:xfrm>
            <a:off x="8079586" y="5741738"/>
            <a:ext cx="3839575" cy="246221"/>
          </a:xfrm>
          <a:prstGeom prst="rect">
            <a:avLst/>
          </a:prstGeom>
          <a:noFill/>
        </p:spPr>
        <p:txBody>
          <a:bodyPr wrap="none" rtlCol="0">
            <a:spAutoFit/>
          </a:bodyPr>
          <a:lstStyle/>
          <a:p>
            <a:r>
              <a:rPr lang="en-US" sz="1000" dirty="0"/>
              <a:t>https://</a:t>
            </a:r>
            <a:r>
              <a:rPr lang="en-US" sz="1000" dirty="0" err="1"/>
              <a:t>engineering.olemiss.edu</a:t>
            </a:r>
            <a:r>
              <a:rPr lang="en-US" sz="1000" dirty="0"/>
              <a:t>/~</a:t>
            </a:r>
            <a:r>
              <a:rPr lang="en-US" sz="1000" dirty="0" err="1"/>
              <a:t>eedarko</a:t>
            </a:r>
            <a:r>
              <a:rPr lang="en-US" sz="1000" dirty="0"/>
              <a:t>/experience/rfqmeas2b.pdf</a:t>
            </a:r>
          </a:p>
        </p:txBody>
      </p:sp>
    </p:spTree>
    <p:extLst>
      <p:ext uri="{BB962C8B-B14F-4D97-AF65-F5344CB8AC3E}">
        <p14:creationId xmlns:p14="http://schemas.microsoft.com/office/powerpoint/2010/main" val="81550961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smtClean="0">
                <a:solidFill>
                  <a:srgbClr val="5D416D"/>
                </a:solidFill>
              </a:rPr>
              <a:t>How parameters have been measured / calculated</a:t>
            </a:r>
            <a:endParaRPr lang="en-US" sz="3200" dirty="0">
              <a:solidFill>
                <a:srgbClr val="5D416D"/>
              </a:solidFill>
            </a:endParaRPr>
          </a:p>
        </p:txBody>
      </p:sp>
      <p:sp>
        <p:nvSpPr>
          <p:cNvPr id="4" name="Date Placeholder 3"/>
          <p:cNvSpPr>
            <a:spLocks noGrp="1"/>
          </p:cNvSpPr>
          <p:nvPr>
            <p:ph type="dt" sz="half" idx="2"/>
          </p:nvPr>
        </p:nvSpPr>
        <p:spPr/>
        <p:txBody>
          <a:bodyPr/>
          <a:lstStyle/>
          <a:p>
            <a:pPr algn="ctr"/>
            <a:r>
              <a:rPr lang="en-GB" smtClean="0"/>
              <a:t>Wednesday, 21 December 2016</a:t>
            </a:r>
            <a:endParaRPr lang="en-GB" dirty="0"/>
          </a:p>
        </p:txBody>
      </p:sp>
      <p:sp>
        <p:nvSpPr>
          <p:cNvPr id="5" name="Footer Placeholder 4"/>
          <p:cNvSpPr>
            <a:spLocks noGrp="1"/>
          </p:cNvSpPr>
          <p:nvPr>
            <p:ph type="ftr" sz="quarter" idx="3"/>
          </p:nvPr>
        </p:nvSpPr>
        <p:spPr/>
        <p:txBody>
          <a:bodyPr/>
          <a:lstStyle/>
          <a:p>
            <a:pPr algn="ctr"/>
            <a:r>
              <a:rPr lang="en-GB" smtClean="0"/>
              <a:t>FONT</a:t>
            </a:r>
            <a:endParaRPr lang="en-GB" dirty="0"/>
          </a:p>
        </p:txBody>
      </p:sp>
      <p:sp>
        <p:nvSpPr>
          <p:cNvPr id="6" name="Slide Number Placeholder 5"/>
          <p:cNvSpPr>
            <a:spLocks noGrp="1"/>
          </p:cNvSpPr>
          <p:nvPr>
            <p:ph type="sldNum" sz="quarter" idx="4"/>
          </p:nvPr>
        </p:nvSpPr>
        <p:spPr/>
        <p:txBody>
          <a:bodyPr/>
          <a:lstStyle/>
          <a:p>
            <a:pPr algn="ctr"/>
            <a:fld id="{94BFD4E8-A2F5-44C9-BB89-783052C8D2CC}" type="slidenum">
              <a:rPr lang="en-GB" smtClean="0"/>
              <a:pPr algn="ctr"/>
              <a:t>4</a:t>
            </a:fld>
            <a:endParaRPr lang="en-GB" dirty="0"/>
          </a:p>
        </p:txBody>
      </p:sp>
      <p:graphicFrame>
        <p:nvGraphicFramePr>
          <p:cNvPr id="8" name="표 3"/>
          <p:cNvGraphicFramePr>
            <a:graphicFrameLocks noGrp="1"/>
          </p:cNvGraphicFramePr>
          <p:nvPr>
            <p:extLst>
              <p:ext uri="{D42A27DB-BD31-4B8C-83A1-F6EECF244321}">
                <p14:modId xmlns:p14="http://schemas.microsoft.com/office/powerpoint/2010/main" val="1430741477"/>
              </p:ext>
            </p:extLst>
          </p:nvPr>
        </p:nvGraphicFramePr>
        <p:xfrm>
          <a:off x="1223758" y="3219580"/>
          <a:ext cx="9001151" cy="936691"/>
        </p:xfrm>
        <a:graphic>
          <a:graphicData uri="http://schemas.openxmlformats.org/drawingml/2006/table">
            <a:tbl>
              <a:tblPr/>
              <a:tblGrid>
                <a:gridCol w="1000132"/>
                <a:gridCol w="714380"/>
                <a:gridCol w="666437"/>
                <a:gridCol w="735578"/>
                <a:gridCol w="735578"/>
                <a:gridCol w="735578"/>
                <a:gridCol w="735578"/>
                <a:gridCol w="735578"/>
                <a:gridCol w="735578"/>
                <a:gridCol w="735578"/>
                <a:gridCol w="735578"/>
                <a:gridCol w="735578"/>
              </a:tblGrid>
              <a:tr h="281374">
                <a:tc>
                  <a:txBody>
                    <a:bodyPr/>
                    <a:lstStyle/>
                    <a:p>
                      <a:endParaRPr lang="en-US" dirty="0"/>
                    </a:p>
                  </a:txBody>
                  <a:tcPr marL="4916" marR="4916" marT="4916" marB="0" anchor="ctr">
                    <a:lnL w="12700" cap="flat" cmpd="sng" algn="ctr">
                      <a:no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rowSpan="2">
                  <a:txBody>
                    <a:bodyPr/>
                    <a:lstStyle/>
                    <a:p>
                      <a:pPr algn="ctr" fontAlgn="ctr"/>
                      <a:r>
                        <a:rPr lang="en-US" sz="1100" b="1" i="0" u="none" strike="noStrike" dirty="0" smtClean="0">
                          <a:solidFill>
                            <a:srgbClr val="000000"/>
                          </a:solidFill>
                          <a:latin typeface="+mn-lt"/>
                          <a:cs typeface="맑은 고딕"/>
                        </a:rPr>
                        <a:t>X</a:t>
                      </a:r>
                    </a:p>
                    <a:p>
                      <a:pPr algn="ctr" fontAlgn="ctr"/>
                      <a:r>
                        <a:rPr lang="en-US" sz="1100" b="1" i="0" u="none" strike="noStrike" dirty="0" smtClean="0">
                          <a:solidFill>
                            <a:srgbClr val="000000"/>
                          </a:solidFill>
                          <a:latin typeface="+mn-lt"/>
                          <a:cs typeface="맑은 고딕"/>
                        </a:rPr>
                        <a:t>(m)</a:t>
                      </a:r>
                      <a:endParaRPr lang="en-US" sz="1100" b="1" i="0" u="none" strike="noStrike" dirty="0">
                        <a:solidFill>
                          <a:srgbClr val="000000"/>
                        </a:solidFill>
                        <a:latin typeface="+mn-lt"/>
                        <a:cs typeface="맑은 고딕"/>
                      </a:endParaRPr>
                    </a:p>
                  </a:txBody>
                  <a:tcPr marL="4916" marR="4916" marT="4916" marB="0" anchor="ctr">
                    <a:lnL w="12700" cap="flat" cmpd="sng" algn="ctr">
                      <a:solidFill>
                        <a:scrgbClr r="0" g="0" b="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1100" b="1" i="0" u="none" strike="noStrike" dirty="0" smtClean="0">
                          <a:solidFill>
                            <a:srgbClr val="000000"/>
                          </a:solidFill>
                          <a:latin typeface="+mn-lt"/>
                          <a:cs typeface="맑은 고딕"/>
                        </a:rPr>
                        <a:t>Y</a:t>
                      </a:r>
                    </a:p>
                    <a:p>
                      <a:pPr algn="ctr" fontAlgn="ctr"/>
                      <a:r>
                        <a:rPr lang="en-US" sz="1100" b="1" i="0" u="none" strike="noStrike" dirty="0" smtClean="0">
                          <a:solidFill>
                            <a:srgbClr val="000000"/>
                          </a:solidFill>
                          <a:latin typeface="+mn-lt"/>
                          <a:cs typeface="맑은 고딕"/>
                        </a:rPr>
                        <a:t>(m)</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1100" b="1" i="0" u="none" strike="noStrike" baseline="0" dirty="0" smtClean="0">
                          <a:solidFill>
                            <a:srgbClr val="000000"/>
                          </a:solidFill>
                          <a:latin typeface="+mn-lt"/>
                          <a:cs typeface="맑은 고딕"/>
                        </a:rPr>
                        <a:t>f</a:t>
                      </a:r>
                      <a:r>
                        <a:rPr lang="en-US" sz="1100" b="1" i="0" u="none" strike="noStrike" baseline="-25000" dirty="0" smtClean="0">
                          <a:solidFill>
                            <a:srgbClr val="000000"/>
                          </a:solidFill>
                          <a:latin typeface="+mn-lt"/>
                          <a:cs typeface="맑은 고딕"/>
                        </a:rPr>
                        <a:t>0</a:t>
                      </a:r>
                    </a:p>
                    <a:p>
                      <a:pPr algn="ctr" fontAlgn="ctr"/>
                      <a:r>
                        <a:rPr lang="en-US" sz="1100" b="1" i="0" u="none" strike="noStrike" baseline="0" dirty="0" smtClean="0">
                          <a:solidFill>
                            <a:srgbClr val="000000"/>
                          </a:solidFill>
                          <a:latin typeface="+mn-lt"/>
                          <a:cs typeface="맑은 고딕"/>
                        </a:rPr>
                        <a:t>(GHz)</a:t>
                      </a:r>
                      <a:endParaRPr lang="en-US" sz="1100" b="1" i="0" u="none" strike="noStrike" baseline="0"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D6FC"/>
                    </a:solidFill>
                  </a:tcPr>
                </a:tc>
                <a:tc rowSpan="2">
                  <a:txBody>
                    <a:bodyPr/>
                    <a:lstStyle/>
                    <a:p>
                      <a:pPr algn="ctr" fontAlgn="ctr"/>
                      <a:r>
                        <a:rPr lang="el-GR" sz="1100" b="1" i="0" u="none" strike="noStrike" dirty="0">
                          <a:solidFill>
                            <a:srgbClr val="000000"/>
                          </a:solidFill>
                          <a:latin typeface="+mn-lt"/>
                          <a:cs typeface="맑은 고딕"/>
                        </a:rPr>
                        <a:t>Δ</a:t>
                      </a:r>
                      <a:r>
                        <a:rPr lang="en-US" sz="1100" b="1" i="0" u="none" strike="noStrike" dirty="0" smtClean="0">
                          <a:solidFill>
                            <a:srgbClr val="000000"/>
                          </a:solidFill>
                          <a:latin typeface="+mn-lt"/>
                          <a:cs typeface="맑은 고딕"/>
                        </a:rPr>
                        <a:t>f</a:t>
                      </a:r>
                    </a:p>
                    <a:p>
                      <a:pPr algn="ctr" fontAlgn="ctr"/>
                      <a:r>
                        <a:rPr lang="en-US" sz="1100" b="1" i="0" u="none" strike="noStrike" dirty="0" smtClean="0">
                          <a:solidFill>
                            <a:srgbClr val="000000"/>
                          </a:solidFill>
                          <a:latin typeface="+mn-lt"/>
                          <a:cs typeface="맑은 고딕"/>
                        </a:rPr>
                        <a:t>(MHz)</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D6FC"/>
                    </a:solidFill>
                  </a:tcPr>
                </a:tc>
                <a:tc rowSpan="2">
                  <a:txBody>
                    <a:bodyPr/>
                    <a:lstStyle/>
                    <a:p>
                      <a:pPr algn="ctr" fontAlgn="ctr"/>
                      <a:r>
                        <a:rPr lang="en-US" sz="1100" b="1" i="0" u="none" strike="noStrike" dirty="0">
                          <a:solidFill>
                            <a:srgbClr val="000000"/>
                          </a:solidFill>
                          <a:latin typeface="+mn-lt"/>
                          <a:cs typeface="맑은 고딕"/>
                        </a:rPr>
                        <a:t>Q</a:t>
                      </a:r>
                      <a:r>
                        <a:rPr lang="en-US" sz="1100" b="1" i="0" u="none" strike="noStrike" baseline="-25000" dirty="0">
                          <a:solidFill>
                            <a:srgbClr val="000000"/>
                          </a:solidFill>
                          <a:latin typeface="+mn-lt"/>
                          <a:cs typeface="맑은 고딕"/>
                        </a:rPr>
                        <a:t>L</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rowSpan="2">
                  <a:txBody>
                    <a:bodyPr/>
                    <a:lstStyle/>
                    <a:p>
                      <a:pPr algn="ctr" fontAlgn="ctr"/>
                      <a:r>
                        <a:rPr lang="en-US" sz="1100" b="1" i="0" u="none" strike="noStrike" dirty="0">
                          <a:solidFill>
                            <a:srgbClr val="000000"/>
                          </a:solidFill>
                          <a:latin typeface="+mn-lt"/>
                          <a:cs typeface="맑은 고딕"/>
                        </a:rPr>
                        <a:t>Decay </a:t>
                      </a:r>
                      <a:endParaRPr lang="en-US" sz="1100" b="1" i="0" u="none" strike="noStrike" dirty="0" smtClean="0">
                        <a:solidFill>
                          <a:srgbClr val="000000"/>
                        </a:solidFill>
                        <a:latin typeface="+mn-lt"/>
                        <a:cs typeface="맑은 고딕"/>
                      </a:endParaRPr>
                    </a:p>
                    <a:p>
                      <a:pPr algn="ctr" fontAlgn="ctr"/>
                      <a:r>
                        <a:rPr lang="en-US" sz="1100" b="1" i="0" u="none" strike="noStrike" dirty="0" smtClean="0">
                          <a:solidFill>
                            <a:srgbClr val="000000"/>
                          </a:solidFill>
                          <a:latin typeface="+mn-lt"/>
                          <a:cs typeface="맑은 고딕"/>
                        </a:rPr>
                        <a:t>time(ns)</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rowSpan="2">
                  <a:txBody>
                    <a:bodyPr/>
                    <a:lstStyle/>
                    <a:p>
                      <a:pPr algn="ctr" fontAlgn="ctr"/>
                      <a:r>
                        <a:rPr lang="en-US" sz="1100" b="1" i="0" u="none" strike="noStrike" dirty="0">
                          <a:solidFill>
                            <a:srgbClr val="000000"/>
                          </a:solidFill>
                          <a:latin typeface="+mn-lt"/>
                          <a:cs typeface="맑은 고딕"/>
                        </a:rPr>
                        <a:t>S21(dB)</a:t>
                      </a: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D6FC"/>
                    </a:solidFill>
                  </a:tcPr>
                </a:tc>
                <a:tc rowSpan="2">
                  <a:txBody>
                    <a:bodyPr/>
                    <a:lstStyle/>
                    <a:p>
                      <a:pPr algn="ctr" fontAlgn="ctr"/>
                      <a:r>
                        <a:rPr lang="en-US" sz="1100" b="1" i="0" u="none" strike="noStrike" dirty="0">
                          <a:solidFill>
                            <a:srgbClr val="000000"/>
                          </a:solidFill>
                          <a:latin typeface="+mn-lt"/>
                          <a:cs typeface="맑은 고딕"/>
                        </a:rPr>
                        <a:t>S21</a:t>
                      </a: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rowSpan="2">
                  <a:txBody>
                    <a:bodyPr/>
                    <a:lstStyle/>
                    <a:p>
                      <a:pPr algn="ctr" fontAlgn="ctr"/>
                      <a:r>
                        <a:rPr lang="el-GR" sz="1100" b="1" i="0" u="none" strike="noStrike" dirty="0" smtClean="0">
                          <a:solidFill>
                            <a:srgbClr val="000000"/>
                          </a:solidFill>
                          <a:latin typeface="+mn-lt"/>
                          <a:cs typeface="맑은 고딕"/>
                        </a:rPr>
                        <a:t>Β</a:t>
                      </a:r>
                      <a:endParaRPr lang="el-GR"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rowSpan="2">
                  <a:txBody>
                    <a:bodyPr/>
                    <a:lstStyle/>
                    <a:p>
                      <a:pPr algn="ctr" fontAlgn="ctr"/>
                      <a:r>
                        <a:rPr lang="en-US" sz="1100" b="1" i="0" u="none" strike="noStrike" dirty="0">
                          <a:solidFill>
                            <a:srgbClr val="000000"/>
                          </a:solidFill>
                          <a:latin typeface="+mn-lt"/>
                          <a:cs typeface="맑은 고딕"/>
                        </a:rPr>
                        <a:t>Q</a:t>
                      </a:r>
                      <a:r>
                        <a:rPr lang="en-US" sz="1100" b="1" i="0" u="none" strike="noStrike" baseline="-25000" dirty="0">
                          <a:solidFill>
                            <a:srgbClr val="000000"/>
                          </a:solidFill>
                          <a:latin typeface="+mn-lt"/>
                          <a:cs typeface="맑은 고딕"/>
                        </a:rPr>
                        <a:t>0</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rowSpan="2">
                  <a:txBody>
                    <a:bodyPr/>
                    <a:lstStyle/>
                    <a:p>
                      <a:pPr algn="ctr" fontAlgn="ctr"/>
                      <a:r>
                        <a:rPr lang="en-US" sz="1100" b="1" i="0" u="none" strike="noStrike" dirty="0" err="1">
                          <a:solidFill>
                            <a:srgbClr val="000000"/>
                          </a:solidFill>
                          <a:latin typeface="+mn-lt"/>
                          <a:cs typeface="맑은 고딕"/>
                        </a:rPr>
                        <a:t>Qext</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r>
              <a:tr h="281374">
                <a:tc>
                  <a:txBody>
                    <a:bodyPr/>
                    <a:lstStyle/>
                    <a:p>
                      <a:endParaRPr lang="en-US" dirty="0"/>
                    </a:p>
                  </a:txBody>
                  <a:tcPr marL="4916" marR="4916" marT="4916" marB="0" anchor="ctr">
                    <a:lnL w="12700" cap="flat" cmpd="sng" algn="ctr">
                      <a:no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373943">
                <a:tc>
                  <a:txBody>
                    <a:bodyPr/>
                    <a:lstStyle/>
                    <a:p>
                      <a:pPr algn="ctr" fontAlgn="ctr"/>
                      <a:r>
                        <a:rPr lang="en-US" sz="1100" b="1" i="0" u="none" strike="noStrike" dirty="0" smtClean="0">
                          <a:solidFill>
                            <a:schemeClr val="bg1"/>
                          </a:solidFill>
                          <a:effectLst/>
                          <a:latin typeface="+mn-lt"/>
                          <a:cs typeface="맑은 고딕"/>
                        </a:rPr>
                        <a:t>Simulation</a:t>
                      </a:r>
                      <a:endParaRPr lang="en-US" sz="1100" b="1" i="0" u="none" strike="noStrike" dirty="0">
                        <a:solidFill>
                          <a:schemeClr val="bg1"/>
                        </a:solidFill>
                        <a:effectLst/>
                        <a:latin typeface="+mn-lt"/>
                        <a:cs typeface="맑은 고딕"/>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altLang="ko-KR" sz="1100" b="1" i="0" u="none" strike="noStrike" dirty="0" smtClean="0">
                          <a:solidFill>
                            <a:schemeClr val="bg1"/>
                          </a:solidFill>
                          <a:effectLst/>
                          <a:latin typeface="+mn-lt"/>
                          <a:cs typeface="맑은 고딕"/>
                        </a:rPr>
                        <a:t>0.04855 </a:t>
                      </a:r>
                      <a:endParaRPr lang="en-US" altLang="ko-KR" sz="1100" b="1" i="0" u="none" strike="noStrike" dirty="0">
                        <a:solidFill>
                          <a:schemeClr val="bg1"/>
                        </a:solidFill>
                        <a:effectLst/>
                        <a:latin typeface="+mn-lt"/>
                        <a:cs typeface="맑은 고딕"/>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altLang="ko-KR" sz="1100" b="1" i="0" u="none" strike="noStrike" dirty="0" smtClean="0">
                          <a:solidFill>
                            <a:schemeClr val="bg1"/>
                          </a:solidFill>
                          <a:effectLst/>
                          <a:latin typeface="+mn-lt"/>
                          <a:cs typeface="맑은 고딕"/>
                        </a:rPr>
                        <a:t>0.06085 </a:t>
                      </a:r>
                      <a:endParaRPr lang="en-US" altLang="ko-KR" sz="1100" b="1" i="0" u="none" strike="noStrike" dirty="0">
                        <a:solidFill>
                          <a:schemeClr val="bg1"/>
                        </a:solidFill>
                        <a:effectLst/>
                        <a:latin typeface="+mn-lt"/>
                        <a:cs typeface="맑은 고딕"/>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altLang="ko-KR" sz="1100" b="1" u="none" strike="noStrike" dirty="0" smtClean="0">
                          <a:solidFill>
                            <a:schemeClr val="bg1"/>
                          </a:solidFill>
                          <a:effectLst/>
                          <a:latin typeface="+mn-lt"/>
                        </a:rPr>
                        <a:t>6.4270 </a:t>
                      </a:r>
                      <a:endParaRPr lang="en-US" altLang="ko-KR" sz="1100" b="1" i="0" u="none" strike="noStrike" dirty="0">
                        <a:solidFill>
                          <a:schemeClr val="bg1"/>
                        </a:solidFill>
                        <a:effectLst/>
                        <a:latin typeface="+mn-lt"/>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sz="1100" b="1" i="0" u="none" strike="noStrike" dirty="0" smtClean="0">
                          <a:solidFill>
                            <a:schemeClr val="bg1"/>
                          </a:solidFill>
                          <a:effectLst/>
                          <a:latin typeface="+mn-lt"/>
                        </a:rPr>
                        <a:t>11.10 </a:t>
                      </a:r>
                      <a:endParaRPr lang="en-US" sz="1100" b="1" i="0" u="none" strike="noStrike" dirty="0">
                        <a:solidFill>
                          <a:schemeClr val="bg1"/>
                        </a:solidFill>
                        <a:effectLst/>
                        <a:latin typeface="+mn-lt"/>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sz="1100" b="1" i="0" u="none" strike="noStrike" dirty="0" smtClean="0">
                          <a:solidFill>
                            <a:schemeClr val="bg1"/>
                          </a:solidFill>
                          <a:effectLst/>
                          <a:latin typeface="+mn-lt"/>
                          <a:ea typeface="Calibri" charset="0"/>
                          <a:cs typeface="Calibri" charset="0"/>
                        </a:rPr>
                        <a:t>579.009 </a:t>
                      </a:r>
                      <a:endParaRPr lang="en-US" sz="1100" b="1" i="0" u="none" strike="noStrike" dirty="0">
                        <a:solidFill>
                          <a:schemeClr val="bg1"/>
                        </a:solidFill>
                        <a:effectLst/>
                        <a:latin typeface="+mn-lt"/>
                        <a:ea typeface="Calibri" charset="0"/>
                        <a:cs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sz="1100" b="1" i="0" u="none" strike="noStrike" dirty="0" smtClean="0">
                          <a:solidFill>
                            <a:schemeClr val="bg1"/>
                          </a:solidFill>
                          <a:effectLst/>
                          <a:latin typeface="+mn-lt"/>
                          <a:ea typeface="Calibri" charset="0"/>
                          <a:cs typeface="Calibri" charset="0"/>
                        </a:rPr>
                        <a:t>14.338 </a:t>
                      </a:r>
                      <a:endParaRPr lang="en-US" sz="1100" b="1" i="0" u="none" strike="noStrike" dirty="0">
                        <a:solidFill>
                          <a:schemeClr val="bg1"/>
                        </a:solidFill>
                        <a:effectLst/>
                        <a:latin typeface="+mn-lt"/>
                        <a:ea typeface="Calibri" charset="0"/>
                        <a:cs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sz="1100" b="1" i="0" u="none" strike="noStrike" dirty="0">
                          <a:solidFill>
                            <a:schemeClr val="bg1"/>
                          </a:solidFill>
                          <a:effectLst/>
                          <a:latin typeface="+mn-lt"/>
                          <a:ea typeface="Calibri" charset="0"/>
                          <a:cs typeface="Calibri" charset="0"/>
                        </a:rPr>
                        <a:t>-1.3595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sz="1100" b="1" i="0" u="none" strike="noStrike" dirty="0">
                          <a:solidFill>
                            <a:schemeClr val="bg1"/>
                          </a:solidFill>
                          <a:effectLst/>
                          <a:latin typeface="+mn-lt"/>
                          <a:ea typeface="Calibri" charset="0"/>
                          <a:cs typeface="Calibri" charset="0"/>
                        </a:rPr>
                        <a:t>0.855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sz="1100" b="1" i="0" u="none" strike="noStrike" dirty="0">
                          <a:solidFill>
                            <a:schemeClr val="bg1"/>
                          </a:solidFill>
                          <a:effectLst/>
                          <a:latin typeface="+mn-lt"/>
                          <a:ea typeface="Calibri" charset="0"/>
                          <a:cs typeface="Calibri" charset="0"/>
                        </a:rPr>
                        <a:t>5.902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sz="1100" b="1" i="0" u="none" strike="noStrike" dirty="0">
                          <a:solidFill>
                            <a:schemeClr val="bg1"/>
                          </a:solidFill>
                          <a:effectLst/>
                          <a:latin typeface="+mn-lt"/>
                          <a:ea typeface="Calibri" charset="0"/>
                          <a:cs typeface="Calibri" charset="0"/>
                        </a:rPr>
                        <a:t>3996.361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sz="1100" b="1" i="0" u="none" strike="noStrike" dirty="0">
                          <a:solidFill>
                            <a:schemeClr val="bg1"/>
                          </a:solidFill>
                          <a:effectLst/>
                          <a:latin typeface="+mn-lt"/>
                          <a:ea typeface="Calibri" charset="0"/>
                          <a:cs typeface="Calibri" charset="0"/>
                        </a:rPr>
                        <a:t>677.112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bl>
          </a:graphicData>
        </a:graphic>
      </p:graphicFrame>
      <p:sp>
        <p:nvSpPr>
          <p:cNvPr id="13" name="Rectangle 12"/>
          <p:cNvSpPr/>
          <p:nvPr/>
        </p:nvSpPr>
        <p:spPr>
          <a:xfrm>
            <a:off x="2104100" y="2170682"/>
            <a:ext cx="1746540" cy="646331"/>
          </a:xfrm>
          <a:prstGeom prst="rect">
            <a:avLst/>
          </a:prstGeom>
        </p:spPr>
        <p:txBody>
          <a:bodyPr wrap="square">
            <a:spAutoFit/>
          </a:bodyPr>
          <a:lstStyle/>
          <a:p>
            <a:pPr algn="ctr"/>
            <a:r>
              <a:rPr lang="en-US" sz="1200" dirty="0" smtClean="0">
                <a:solidFill>
                  <a:srgbClr val="000000"/>
                </a:solidFill>
              </a:rPr>
              <a:t/>
            </a:r>
            <a:br>
              <a:rPr lang="en-US" sz="1200" dirty="0" smtClean="0">
                <a:solidFill>
                  <a:srgbClr val="000000"/>
                </a:solidFill>
              </a:rPr>
            </a:br>
            <a:r>
              <a:rPr lang="en-US" sz="1200" dirty="0" smtClean="0">
                <a:solidFill>
                  <a:srgbClr val="000000"/>
                </a:solidFill>
              </a:rPr>
              <a:t>physical dimensions </a:t>
            </a:r>
            <a:br>
              <a:rPr lang="en-US" sz="1200" dirty="0" smtClean="0">
                <a:solidFill>
                  <a:srgbClr val="000000"/>
                </a:solidFill>
              </a:rPr>
            </a:br>
            <a:r>
              <a:rPr lang="en-US" sz="1200" dirty="0" smtClean="0">
                <a:solidFill>
                  <a:srgbClr val="000000"/>
                </a:solidFill>
              </a:rPr>
              <a:t>of the cavity</a:t>
            </a:r>
          </a:p>
        </p:txBody>
      </p:sp>
      <p:sp>
        <p:nvSpPr>
          <p:cNvPr id="3" name="Right Brace 2"/>
          <p:cNvSpPr/>
          <p:nvPr/>
        </p:nvSpPr>
        <p:spPr>
          <a:xfrm rot="16200000">
            <a:off x="2759644" y="2320308"/>
            <a:ext cx="337776" cy="1303774"/>
          </a:xfrm>
          <a:prstGeom prst="rightBrace">
            <a:avLst/>
          </a:prstGeom>
          <a:ln>
            <a:solidFill>
              <a:srgbClr val="5D416D"/>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b="1" dirty="0">
              <a:ln>
                <a:solidFill>
                  <a:srgbClr val="5D416D"/>
                </a:solidFill>
              </a:ln>
              <a:solidFill>
                <a:srgbClr val="5D416D"/>
              </a:solidFill>
            </a:endParaRPr>
          </a:p>
        </p:txBody>
      </p:sp>
      <p:pic>
        <p:nvPicPr>
          <p:cNvPr id="14" name="그림 3"/>
          <p:cNvPicPr>
            <a:picLocks noChangeAspect="1"/>
          </p:cNvPicPr>
          <p:nvPr/>
        </p:nvPicPr>
        <p:blipFill rotWithShape="1">
          <a:blip r:embed="rId3"/>
          <a:srcRect l="3664" t="49765" r="46283" b="9693"/>
          <a:stretch/>
        </p:blipFill>
        <p:spPr>
          <a:xfrm>
            <a:off x="3083554" y="974237"/>
            <a:ext cx="2352427" cy="1451176"/>
          </a:xfrm>
          <a:prstGeom prst="rect">
            <a:avLst/>
          </a:prstGeom>
        </p:spPr>
      </p:pic>
      <p:sp>
        <p:nvSpPr>
          <p:cNvPr id="15" name="Rectangle 14"/>
          <p:cNvSpPr/>
          <p:nvPr/>
        </p:nvSpPr>
        <p:spPr>
          <a:xfrm>
            <a:off x="5095635" y="1119806"/>
            <a:ext cx="606479" cy="92034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ight Brace 15"/>
          <p:cNvSpPr/>
          <p:nvPr/>
        </p:nvSpPr>
        <p:spPr>
          <a:xfrm rot="16200000">
            <a:off x="4168568" y="2324098"/>
            <a:ext cx="337776" cy="1303774"/>
          </a:xfrm>
          <a:prstGeom prst="rightBrace">
            <a:avLst/>
          </a:prstGeom>
          <a:ln>
            <a:solidFill>
              <a:srgbClr val="5D416D"/>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b="1" dirty="0">
              <a:ln>
                <a:solidFill>
                  <a:srgbClr val="5D416D"/>
                </a:solidFill>
              </a:ln>
              <a:solidFill>
                <a:srgbClr val="5D416D"/>
              </a:solidFill>
            </a:endParaRPr>
          </a:p>
        </p:txBody>
      </p:sp>
      <p:sp>
        <p:nvSpPr>
          <p:cNvPr id="17" name="Rectangle 16"/>
          <p:cNvSpPr/>
          <p:nvPr/>
        </p:nvSpPr>
        <p:spPr>
          <a:xfrm>
            <a:off x="3445470" y="2512221"/>
            <a:ext cx="1746540" cy="276999"/>
          </a:xfrm>
          <a:prstGeom prst="rect">
            <a:avLst/>
          </a:prstGeom>
        </p:spPr>
        <p:txBody>
          <a:bodyPr wrap="square">
            <a:spAutoFit/>
          </a:bodyPr>
          <a:lstStyle/>
          <a:p>
            <a:pPr algn="ctr"/>
            <a:r>
              <a:rPr lang="en-US" sz="1200" dirty="0" smtClean="0">
                <a:solidFill>
                  <a:srgbClr val="000000"/>
                </a:solidFill>
              </a:rPr>
              <a:t>measured</a:t>
            </a:r>
          </a:p>
        </p:txBody>
      </p:sp>
      <p:graphicFrame>
        <p:nvGraphicFramePr>
          <p:cNvPr id="18" name="Object 17"/>
          <p:cNvGraphicFramePr>
            <a:graphicFrameLocks noChangeAspect="1"/>
          </p:cNvGraphicFramePr>
          <p:nvPr>
            <p:extLst>
              <p:ext uri="{D42A27DB-BD31-4B8C-83A1-F6EECF244321}">
                <p14:modId xmlns:p14="http://schemas.microsoft.com/office/powerpoint/2010/main" val="1639285480"/>
              </p:ext>
            </p:extLst>
          </p:nvPr>
        </p:nvGraphicFramePr>
        <p:xfrm>
          <a:off x="5727562" y="1344481"/>
          <a:ext cx="806450" cy="601663"/>
        </p:xfrm>
        <a:graphic>
          <a:graphicData uri="http://schemas.openxmlformats.org/presentationml/2006/ole">
            <mc:AlternateContent xmlns:mc="http://schemas.openxmlformats.org/markup-compatibility/2006">
              <mc:Choice xmlns:v="urn:schemas-microsoft-com:vml" Requires="v">
                <p:oleObj spid="_x0000_s3539" name="Equation" r:id="rId4" imgW="546100" imgH="431800" progId="Equation.3">
                  <p:embed/>
                </p:oleObj>
              </mc:Choice>
              <mc:Fallback>
                <p:oleObj name="Equation" r:id="rId4" imgW="546100" imgH="431800" progId="Equation.3">
                  <p:embed/>
                  <p:pic>
                    <p:nvPicPr>
                      <p:cNvPr id="0" name=""/>
                      <p:cNvPicPr/>
                      <p:nvPr/>
                    </p:nvPicPr>
                    <p:blipFill>
                      <a:blip r:embed="rId5"/>
                      <a:stretch>
                        <a:fillRect/>
                      </a:stretch>
                    </p:blipFill>
                    <p:spPr>
                      <a:xfrm>
                        <a:off x="5727562" y="1344481"/>
                        <a:ext cx="806450" cy="601663"/>
                      </a:xfrm>
                      <a:prstGeom prst="rect">
                        <a:avLst/>
                      </a:prstGeom>
                      <a:ln>
                        <a:solidFill>
                          <a:srgbClr val="5D416D"/>
                        </a:solidFill>
                      </a:ln>
                    </p:spPr>
                  </p:pic>
                </p:oleObj>
              </mc:Fallback>
            </mc:AlternateContent>
          </a:graphicData>
        </a:graphic>
      </p:graphicFrame>
      <p:cxnSp>
        <p:nvCxnSpPr>
          <p:cNvPr id="20" name="Straight Arrow Connector 19"/>
          <p:cNvCxnSpPr/>
          <p:nvPr/>
        </p:nvCxnSpPr>
        <p:spPr>
          <a:xfrm flipH="1">
            <a:off x="5431427" y="2377755"/>
            <a:ext cx="580974" cy="729539"/>
          </a:xfrm>
          <a:prstGeom prst="straightConnector1">
            <a:avLst/>
          </a:prstGeom>
          <a:ln>
            <a:solidFill>
              <a:srgbClr val="5D416D"/>
            </a:solidFill>
            <a:tailEnd type="arrow"/>
          </a:ln>
        </p:spPr>
        <p:style>
          <a:lnRef idx="2">
            <a:schemeClr val="accent1"/>
          </a:lnRef>
          <a:fillRef idx="0">
            <a:schemeClr val="accent1"/>
          </a:fillRef>
          <a:effectRef idx="1">
            <a:schemeClr val="accent1"/>
          </a:effectRef>
          <a:fontRef idx="minor">
            <a:schemeClr val="tx1"/>
          </a:fontRef>
        </p:style>
      </p:cxnSp>
      <p:sp>
        <p:nvSpPr>
          <p:cNvPr id="21" name="Rectangle 20"/>
          <p:cNvSpPr/>
          <p:nvPr/>
        </p:nvSpPr>
        <p:spPr>
          <a:xfrm>
            <a:off x="5259725" y="2002631"/>
            <a:ext cx="1746540" cy="276999"/>
          </a:xfrm>
          <a:prstGeom prst="rect">
            <a:avLst/>
          </a:prstGeom>
        </p:spPr>
        <p:txBody>
          <a:bodyPr wrap="square">
            <a:spAutoFit/>
          </a:bodyPr>
          <a:lstStyle/>
          <a:p>
            <a:pPr algn="ctr"/>
            <a:r>
              <a:rPr lang="en-US" sz="1200" dirty="0" smtClean="0">
                <a:solidFill>
                  <a:srgbClr val="000000"/>
                </a:solidFill>
              </a:rPr>
              <a:t>calculated</a:t>
            </a:r>
          </a:p>
        </p:txBody>
      </p:sp>
      <p:graphicFrame>
        <p:nvGraphicFramePr>
          <p:cNvPr id="26" name="Object 25"/>
          <p:cNvGraphicFramePr>
            <a:graphicFrameLocks noChangeAspect="1"/>
          </p:cNvGraphicFramePr>
          <p:nvPr>
            <p:extLst>
              <p:ext uri="{D42A27DB-BD31-4B8C-83A1-F6EECF244321}">
                <p14:modId xmlns:p14="http://schemas.microsoft.com/office/powerpoint/2010/main" val="1717251381"/>
              </p:ext>
            </p:extLst>
          </p:nvPr>
        </p:nvGraphicFramePr>
        <p:xfrm>
          <a:off x="7063081" y="1334018"/>
          <a:ext cx="900113" cy="601662"/>
        </p:xfrm>
        <a:graphic>
          <a:graphicData uri="http://schemas.openxmlformats.org/presentationml/2006/ole">
            <mc:AlternateContent xmlns:mc="http://schemas.openxmlformats.org/markup-compatibility/2006">
              <mc:Choice xmlns:v="urn:schemas-microsoft-com:vml" Requires="v">
                <p:oleObj spid="_x0000_s3540" name="Equation" r:id="rId6" imgW="609600" imgH="431800" progId="Equation.3">
                  <p:embed/>
                </p:oleObj>
              </mc:Choice>
              <mc:Fallback>
                <p:oleObj name="Equation" r:id="rId6" imgW="609600" imgH="431800" progId="Equation.3">
                  <p:embed/>
                  <p:pic>
                    <p:nvPicPr>
                      <p:cNvPr id="0" name=""/>
                      <p:cNvPicPr/>
                      <p:nvPr/>
                    </p:nvPicPr>
                    <p:blipFill>
                      <a:blip r:embed="rId7"/>
                      <a:stretch>
                        <a:fillRect/>
                      </a:stretch>
                    </p:blipFill>
                    <p:spPr>
                      <a:xfrm>
                        <a:off x="7063081" y="1334018"/>
                        <a:ext cx="900113" cy="601662"/>
                      </a:xfrm>
                      <a:prstGeom prst="rect">
                        <a:avLst/>
                      </a:prstGeom>
                      <a:ln>
                        <a:solidFill>
                          <a:srgbClr val="5D416D"/>
                        </a:solidFill>
                      </a:ln>
                    </p:spPr>
                  </p:pic>
                </p:oleObj>
              </mc:Fallback>
            </mc:AlternateContent>
          </a:graphicData>
        </a:graphic>
      </p:graphicFrame>
      <p:cxnSp>
        <p:nvCxnSpPr>
          <p:cNvPr id="27" name="Straight Arrow Connector 26"/>
          <p:cNvCxnSpPr/>
          <p:nvPr/>
        </p:nvCxnSpPr>
        <p:spPr>
          <a:xfrm flipH="1">
            <a:off x="6228577" y="2377755"/>
            <a:ext cx="1270037" cy="756559"/>
          </a:xfrm>
          <a:prstGeom prst="straightConnector1">
            <a:avLst/>
          </a:prstGeom>
          <a:ln>
            <a:solidFill>
              <a:srgbClr val="5D416D"/>
            </a:solidFill>
            <a:tailEnd type="arrow"/>
          </a:ln>
        </p:spPr>
        <p:style>
          <a:lnRef idx="2">
            <a:schemeClr val="accent1"/>
          </a:lnRef>
          <a:fillRef idx="0">
            <a:schemeClr val="accent1"/>
          </a:fillRef>
          <a:effectRef idx="1">
            <a:schemeClr val="accent1"/>
          </a:effectRef>
          <a:fontRef idx="minor">
            <a:schemeClr val="tx1"/>
          </a:fontRef>
        </p:style>
      </p:cxnSp>
      <p:sp>
        <p:nvSpPr>
          <p:cNvPr id="28" name="Rectangle 27"/>
          <p:cNvSpPr/>
          <p:nvPr/>
        </p:nvSpPr>
        <p:spPr>
          <a:xfrm>
            <a:off x="6641627" y="1992911"/>
            <a:ext cx="1746540" cy="276999"/>
          </a:xfrm>
          <a:prstGeom prst="rect">
            <a:avLst/>
          </a:prstGeom>
        </p:spPr>
        <p:txBody>
          <a:bodyPr wrap="square">
            <a:spAutoFit/>
          </a:bodyPr>
          <a:lstStyle/>
          <a:p>
            <a:pPr algn="ctr"/>
            <a:r>
              <a:rPr lang="en-US" sz="1200" dirty="0" smtClean="0">
                <a:solidFill>
                  <a:srgbClr val="000000"/>
                </a:solidFill>
              </a:rPr>
              <a:t>calculated</a:t>
            </a:r>
          </a:p>
        </p:txBody>
      </p:sp>
      <p:pic>
        <p:nvPicPr>
          <p:cNvPr id="36" name="Picture 35" descr="Screen Shot 2016-12-20 at 11.31.10.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88414" y="4336701"/>
            <a:ext cx="2150737" cy="1721565"/>
          </a:xfrm>
          <a:prstGeom prst="rect">
            <a:avLst/>
          </a:prstGeom>
        </p:spPr>
      </p:pic>
      <p:sp>
        <p:nvSpPr>
          <p:cNvPr id="37" name="Right Brace 36"/>
          <p:cNvSpPr/>
          <p:nvPr/>
        </p:nvSpPr>
        <p:spPr>
          <a:xfrm rot="5400000">
            <a:off x="6741994" y="4094322"/>
            <a:ext cx="337776" cy="662040"/>
          </a:xfrm>
          <a:prstGeom prst="rightBrace">
            <a:avLst/>
          </a:prstGeom>
          <a:ln>
            <a:solidFill>
              <a:srgbClr val="5D416D"/>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b="1" dirty="0">
              <a:ln>
                <a:solidFill>
                  <a:srgbClr val="5D416D"/>
                </a:solidFill>
              </a:ln>
              <a:solidFill>
                <a:srgbClr val="5D416D"/>
              </a:solidFill>
            </a:endParaRPr>
          </a:p>
        </p:txBody>
      </p:sp>
      <p:sp>
        <p:nvSpPr>
          <p:cNvPr id="38" name="Rectangle 37"/>
          <p:cNvSpPr/>
          <p:nvPr/>
        </p:nvSpPr>
        <p:spPr>
          <a:xfrm>
            <a:off x="6043363" y="4569527"/>
            <a:ext cx="1746540" cy="461665"/>
          </a:xfrm>
          <a:prstGeom prst="rect">
            <a:avLst/>
          </a:prstGeom>
        </p:spPr>
        <p:txBody>
          <a:bodyPr wrap="square">
            <a:spAutoFit/>
          </a:bodyPr>
          <a:lstStyle/>
          <a:p>
            <a:pPr algn="ctr"/>
            <a:r>
              <a:rPr lang="en-US" sz="1200" dirty="0" smtClean="0">
                <a:solidFill>
                  <a:srgbClr val="000000"/>
                </a:solidFill>
              </a:rPr>
              <a:t>α measured </a:t>
            </a:r>
            <a:br>
              <a:rPr lang="en-US" sz="1200" dirty="0" smtClean="0">
                <a:solidFill>
                  <a:srgbClr val="000000"/>
                </a:solidFill>
              </a:rPr>
            </a:br>
            <a:r>
              <a:rPr lang="en-US" sz="1200" dirty="0" smtClean="0">
                <a:solidFill>
                  <a:srgbClr val="000000"/>
                </a:solidFill>
              </a:rPr>
              <a:t>in dB</a:t>
            </a:r>
          </a:p>
        </p:txBody>
      </p:sp>
      <p:graphicFrame>
        <p:nvGraphicFramePr>
          <p:cNvPr id="39" name="Object 38"/>
          <p:cNvGraphicFramePr>
            <a:graphicFrameLocks noChangeAspect="1"/>
          </p:cNvGraphicFramePr>
          <p:nvPr>
            <p:extLst>
              <p:ext uri="{D42A27DB-BD31-4B8C-83A1-F6EECF244321}">
                <p14:modId xmlns:p14="http://schemas.microsoft.com/office/powerpoint/2010/main" val="176320451"/>
              </p:ext>
            </p:extLst>
          </p:nvPr>
        </p:nvGraphicFramePr>
        <p:xfrm>
          <a:off x="6576201" y="5380231"/>
          <a:ext cx="1372056" cy="523627"/>
        </p:xfrm>
        <a:graphic>
          <a:graphicData uri="http://schemas.openxmlformats.org/presentationml/2006/ole">
            <mc:AlternateContent xmlns:mc="http://schemas.openxmlformats.org/markup-compatibility/2006">
              <mc:Choice xmlns:v="urn:schemas-microsoft-com:vml" Requires="v">
                <p:oleObj spid="_x0000_s3541" name="Equation" r:id="rId9" imgW="850900" imgH="342900" progId="Equation.3">
                  <p:embed/>
                </p:oleObj>
              </mc:Choice>
              <mc:Fallback>
                <p:oleObj name="Equation" r:id="rId9" imgW="850900" imgH="342900" progId="Equation.3">
                  <p:embed/>
                  <p:pic>
                    <p:nvPicPr>
                      <p:cNvPr id="0" name=""/>
                      <p:cNvPicPr/>
                      <p:nvPr/>
                    </p:nvPicPr>
                    <p:blipFill>
                      <a:blip r:embed="rId10"/>
                      <a:stretch>
                        <a:fillRect/>
                      </a:stretch>
                    </p:blipFill>
                    <p:spPr>
                      <a:xfrm>
                        <a:off x="6576201" y="5380231"/>
                        <a:ext cx="1372056" cy="523627"/>
                      </a:xfrm>
                      <a:prstGeom prst="rect">
                        <a:avLst/>
                      </a:prstGeom>
                      <a:ln>
                        <a:solidFill>
                          <a:srgbClr val="5D416D"/>
                        </a:solidFill>
                      </a:ln>
                    </p:spPr>
                  </p:pic>
                </p:oleObj>
              </mc:Fallback>
            </mc:AlternateContent>
          </a:graphicData>
        </a:graphic>
      </p:graphicFrame>
      <p:cxnSp>
        <p:nvCxnSpPr>
          <p:cNvPr id="40" name="Straight Arrow Connector 39"/>
          <p:cNvCxnSpPr/>
          <p:nvPr/>
        </p:nvCxnSpPr>
        <p:spPr>
          <a:xfrm flipV="1">
            <a:off x="7525634" y="4296172"/>
            <a:ext cx="121600" cy="770068"/>
          </a:xfrm>
          <a:prstGeom prst="straightConnector1">
            <a:avLst/>
          </a:prstGeom>
          <a:ln>
            <a:solidFill>
              <a:srgbClr val="5D416D"/>
            </a:solidFill>
            <a:tailEnd type="arrow"/>
          </a:ln>
        </p:spPr>
        <p:style>
          <a:lnRef idx="2">
            <a:schemeClr val="accent1"/>
          </a:lnRef>
          <a:fillRef idx="0">
            <a:schemeClr val="accent1"/>
          </a:fillRef>
          <a:effectRef idx="1">
            <a:schemeClr val="accent1"/>
          </a:effectRef>
          <a:fontRef idx="minor">
            <a:schemeClr val="tx1"/>
          </a:fontRef>
        </p:style>
      </p:cxnSp>
      <p:sp>
        <p:nvSpPr>
          <p:cNvPr id="45" name="Rectangle 44"/>
          <p:cNvSpPr/>
          <p:nvPr/>
        </p:nvSpPr>
        <p:spPr>
          <a:xfrm>
            <a:off x="6550829" y="5063465"/>
            <a:ext cx="1746540" cy="276999"/>
          </a:xfrm>
          <a:prstGeom prst="rect">
            <a:avLst/>
          </a:prstGeom>
        </p:spPr>
        <p:txBody>
          <a:bodyPr wrap="square">
            <a:spAutoFit/>
          </a:bodyPr>
          <a:lstStyle/>
          <a:p>
            <a:pPr algn="ctr"/>
            <a:r>
              <a:rPr lang="en-US" sz="1200" dirty="0" smtClean="0">
                <a:solidFill>
                  <a:srgbClr val="000000"/>
                </a:solidFill>
              </a:rPr>
              <a:t>calculated</a:t>
            </a:r>
          </a:p>
        </p:txBody>
      </p:sp>
      <p:graphicFrame>
        <p:nvGraphicFramePr>
          <p:cNvPr id="46" name="Object 45"/>
          <p:cNvGraphicFramePr>
            <a:graphicFrameLocks noChangeAspect="1"/>
          </p:cNvGraphicFramePr>
          <p:nvPr>
            <p:extLst>
              <p:ext uri="{D42A27DB-BD31-4B8C-83A1-F6EECF244321}">
                <p14:modId xmlns:p14="http://schemas.microsoft.com/office/powerpoint/2010/main" val="1207671642"/>
              </p:ext>
            </p:extLst>
          </p:nvPr>
        </p:nvGraphicFramePr>
        <p:xfrm>
          <a:off x="8261557" y="4857750"/>
          <a:ext cx="1700213" cy="1085850"/>
        </p:xfrm>
        <a:graphic>
          <a:graphicData uri="http://schemas.openxmlformats.org/presentationml/2006/ole">
            <mc:AlternateContent xmlns:mc="http://schemas.openxmlformats.org/markup-compatibility/2006">
              <mc:Choice xmlns:v="urn:schemas-microsoft-com:vml" Requires="v">
                <p:oleObj spid="_x0000_s3542" name="Equation" r:id="rId11" imgW="1295400" imgH="876300" progId="Equation.3">
                  <p:embed/>
                </p:oleObj>
              </mc:Choice>
              <mc:Fallback>
                <p:oleObj name="Equation" r:id="rId11" imgW="1295400" imgH="876300" progId="Equation.3">
                  <p:embed/>
                  <p:pic>
                    <p:nvPicPr>
                      <p:cNvPr id="0" name=""/>
                      <p:cNvPicPr/>
                      <p:nvPr/>
                    </p:nvPicPr>
                    <p:blipFill>
                      <a:blip r:embed="rId12"/>
                      <a:stretch>
                        <a:fillRect/>
                      </a:stretch>
                    </p:blipFill>
                    <p:spPr>
                      <a:xfrm>
                        <a:off x="8261557" y="4857750"/>
                        <a:ext cx="1700213" cy="1085850"/>
                      </a:xfrm>
                      <a:prstGeom prst="rect">
                        <a:avLst/>
                      </a:prstGeom>
                      <a:ln>
                        <a:solidFill>
                          <a:srgbClr val="5D416D"/>
                        </a:solidFill>
                      </a:ln>
                    </p:spPr>
                  </p:pic>
                </p:oleObj>
              </mc:Fallback>
            </mc:AlternateContent>
          </a:graphicData>
        </a:graphic>
      </p:graphicFrame>
      <p:cxnSp>
        <p:nvCxnSpPr>
          <p:cNvPr id="47" name="Straight Arrow Connector 46"/>
          <p:cNvCxnSpPr/>
          <p:nvPr/>
        </p:nvCxnSpPr>
        <p:spPr>
          <a:xfrm flipH="1" flipV="1">
            <a:off x="8457895" y="4242131"/>
            <a:ext cx="162131" cy="216160"/>
          </a:xfrm>
          <a:prstGeom prst="straightConnector1">
            <a:avLst/>
          </a:prstGeom>
          <a:ln>
            <a:solidFill>
              <a:srgbClr val="5D416D"/>
            </a:solidFill>
            <a:tailEnd type="arrow"/>
          </a:ln>
        </p:spPr>
        <p:style>
          <a:lnRef idx="2">
            <a:schemeClr val="accent1"/>
          </a:lnRef>
          <a:fillRef idx="0">
            <a:schemeClr val="accent1"/>
          </a:fillRef>
          <a:effectRef idx="1">
            <a:schemeClr val="accent1"/>
          </a:effectRef>
          <a:fontRef idx="minor">
            <a:schemeClr val="tx1"/>
          </a:fontRef>
        </p:style>
      </p:cxnSp>
      <p:sp>
        <p:nvSpPr>
          <p:cNvPr id="48" name="Rectangle 47"/>
          <p:cNvSpPr/>
          <p:nvPr/>
        </p:nvSpPr>
        <p:spPr>
          <a:xfrm>
            <a:off x="8027309" y="4513346"/>
            <a:ext cx="1746540" cy="276999"/>
          </a:xfrm>
          <a:prstGeom prst="rect">
            <a:avLst/>
          </a:prstGeom>
        </p:spPr>
        <p:txBody>
          <a:bodyPr wrap="square">
            <a:spAutoFit/>
          </a:bodyPr>
          <a:lstStyle/>
          <a:p>
            <a:pPr algn="ctr"/>
            <a:r>
              <a:rPr lang="en-US" sz="1200" dirty="0" smtClean="0">
                <a:solidFill>
                  <a:srgbClr val="000000"/>
                </a:solidFill>
              </a:rPr>
              <a:t>calculated</a:t>
            </a:r>
          </a:p>
        </p:txBody>
      </p:sp>
      <p:graphicFrame>
        <p:nvGraphicFramePr>
          <p:cNvPr id="52" name="Object 51"/>
          <p:cNvGraphicFramePr>
            <a:graphicFrameLocks noChangeAspect="1"/>
          </p:cNvGraphicFramePr>
          <p:nvPr>
            <p:extLst>
              <p:ext uri="{D42A27DB-BD31-4B8C-83A1-F6EECF244321}">
                <p14:modId xmlns:p14="http://schemas.microsoft.com/office/powerpoint/2010/main" val="1867272419"/>
              </p:ext>
            </p:extLst>
          </p:nvPr>
        </p:nvGraphicFramePr>
        <p:xfrm>
          <a:off x="10229988" y="4703826"/>
          <a:ext cx="1454150" cy="328613"/>
        </p:xfrm>
        <a:graphic>
          <a:graphicData uri="http://schemas.openxmlformats.org/presentationml/2006/ole">
            <mc:AlternateContent xmlns:mc="http://schemas.openxmlformats.org/markup-compatibility/2006">
              <mc:Choice xmlns:v="urn:schemas-microsoft-com:vml" Requires="v">
                <p:oleObj spid="_x0000_s3543" name="Equation" r:id="rId13" imgW="901700" imgH="215900" progId="Equation.3">
                  <p:embed/>
                </p:oleObj>
              </mc:Choice>
              <mc:Fallback>
                <p:oleObj name="Equation" r:id="rId13" imgW="901700" imgH="215900" progId="Equation.3">
                  <p:embed/>
                  <p:pic>
                    <p:nvPicPr>
                      <p:cNvPr id="0" name=""/>
                      <p:cNvPicPr/>
                      <p:nvPr/>
                    </p:nvPicPr>
                    <p:blipFill>
                      <a:blip r:embed="rId14"/>
                      <a:stretch>
                        <a:fillRect/>
                      </a:stretch>
                    </p:blipFill>
                    <p:spPr>
                      <a:xfrm>
                        <a:off x="10229988" y="4703826"/>
                        <a:ext cx="1454150" cy="328613"/>
                      </a:xfrm>
                      <a:prstGeom prst="rect">
                        <a:avLst/>
                      </a:prstGeom>
                      <a:ln>
                        <a:solidFill>
                          <a:srgbClr val="5D416D"/>
                        </a:solidFill>
                      </a:ln>
                    </p:spPr>
                  </p:pic>
                </p:oleObj>
              </mc:Fallback>
            </mc:AlternateContent>
          </a:graphicData>
        </a:graphic>
      </p:graphicFrame>
      <p:sp>
        <p:nvSpPr>
          <p:cNvPr id="53" name="Rectangle 52"/>
          <p:cNvSpPr/>
          <p:nvPr/>
        </p:nvSpPr>
        <p:spPr>
          <a:xfrm>
            <a:off x="9895608" y="4341507"/>
            <a:ext cx="1746540" cy="276999"/>
          </a:xfrm>
          <a:prstGeom prst="rect">
            <a:avLst/>
          </a:prstGeom>
        </p:spPr>
        <p:txBody>
          <a:bodyPr wrap="square">
            <a:spAutoFit/>
          </a:bodyPr>
          <a:lstStyle/>
          <a:p>
            <a:pPr algn="ctr"/>
            <a:r>
              <a:rPr lang="en-US" sz="1200" dirty="0" smtClean="0">
                <a:solidFill>
                  <a:srgbClr val="000000"/>
                </a:solidFill>
              </a:rPr>
              <a:t>calculated</a:t>
            </a:r>
          </a:p>
        </p:txBody>
      </p:sp>
      <p:cxnSp>
        <p:nvCxnSpPr>
          <p:cNvPr id="56" name="Straight Arrow Connector 55"/>
          <p:cNvCxnSpPr/>
          <p:nvPr/>
        </p:nvCxnSpPr>
        <p:spPr>
          <a:xfrm flipH="1" flipV="1">
            <a:off x="9204780" y="4259434"/>
            <a:ext cx="1090612" cy="279917"/>
          </a:xfrm>
          <a:prstGeom prst="straightConnector1">
            <a:avLst/>
          </a:prstGeom>
          <a:ln>
            <a:solidFill>
              <a:srgbClr val="5D416D"/>
            </a:solidFill>
            <a:tailEnd type="arrow"/>
          </a:ln>
        </p:spPr>
        <p:style>
          <a:lnRef idx="2">
            <a:schemeClr val="accent1"/>
          </a:lnRef>
          <a:fillRef idx="0">
            <a:schemeClr val="accent1"/>
          </a:fillRef>
          <a:effectRef idx="1">
            <a:schemeClr val="accent1"/>
          </a:effectRef>
          <a:fontRef idx="minor">
            <a:schemeClr val="tx1"/>
          </a:fontRef>
        </p:style>
      </p:cxnSp>
      <p:graphicFrame>
        <p:nvGraphicFramePr>
          <p:cNvPr id="63" name="Object 62"/>
          <p:cNvGraphicFramePr>
            <a:graphicFrameLocks noChangeAspect="1"/>
          </p:cNvGraphicFramePr>
          <p:nvPr>
            <p:extLst>
              <p:ext uri="{D42A27DB-BD31-4B8C-83A1-F6EECF244321}">
                <p14:modId xmlns:p14="http://schemas.microsoft.com/office/powerpoint/2010/main" val="2868353446"/>
              </p:ext>
            </p:extLst>
          </p:nvPr>
        </p:nvGraphicFramePr>
        <p:xfrm>
          <a:off x="9392755" y="1314418"/>
          <a:ext cx="1516062" cy="657225"/>
        </p:xfrm>
        <a:graphic>
          <a:graphicData uri="http://schemas.openxmlformats.org/presentationml/2006/ole">
            <mc:AlternateContent xmlns:mc="http://schemas.openxmlformats.org/markup-compatibility/2006">
              <mc:Choice xmlns:v="urn:schemas-microsoft-com:vml" Requires="v">
                <p:oleObj spid="_x0000_s3544" name="Equation" r:id="rId15" imgW="939800" imgH="431800" progId="Equation.3">
                  <p:embed/>
                </p:oleObj>
              </mc:Choice>
              <mc:Fallback>
                <p:oleObj name="Equation" r:id="rId15" imgW="939800" imgH="431800" progId="Equation.3">
                  <p:embed/>
                  <p:pic>
                    <p:nvPicPr>
                      <p:cNvPr id="0" name=""/>
                      <p:cNvPicPr/>
                      <p:nvPr/>
                    </p:nvPicPr>
                    <p:blipFill>
                      <a:blip r:embed="rId16"/>
                      <a:stretch>
                        <a:fillRect/>
                      </a:stretch>
                    </p:blipFill>
                    <p:spPr>
                      <a:xfrm>
                        <a:off x="9392755" y="1314418"/>
                        <a:ext cx="1516062" cy="657225"/>
                      </a:xfrm>
                      <a:prstGeom prst="rect">
                        <a:avLst/>
                      </a:prstGeom>
                      <a:ln>
                        <a:solidFill>
                          <a:srgbClr val="5D416D"/>
                        </a:solidFill>
                      </a:ln>
                    </p:spPr>
                  </p:pic>
                </p:oleObj>
              </mc:Fallback>
            </mc:AlternateContent>
          </a:graphicData>
        </a:graphic>
      </p:graphicFrame>
      <p:sp>
        <p:nvSpPr>
          <p:cNvPr id="64" name="Rectangle 63"/>
          <p:cNvSpPr/>
          <p:nvPr/>
        </p:nvSpPr>
        <p:spPr>
          <a:xfrm>
            <a:off x="9385968" y="2062111"/>
            <a:ext cx="1746540" cy="276999"/>
          </a:xfrm>
          <a:prstGeom prst="rect">
            <a:avLst/>
          </a:prstGeom>
        </p:spPr>
        <p:txBody>
          <a:bodyPr wrap="square">
            <a:spAutoFit/>
          </a:bodyPr>
          <a:lstStyle/>
          <a:p>
            <a:pPr algn="ctr"/>
            <a:r>
              <a:rPr lang="en-US" sz="1200" dirty="0" smtClean="0">
                <a:solidFill>
                  <a:srgbClr val="000000"/>
                </a:solidFill>
              </a:rPr>
              <a:t>calculated</a:t>
            </a:r>
          </a:p>
        </p:txBody>
      </p:sp>
      <p:cxnSp>
        <p:nvCxnSpPr>
          <p:cNvPr id="65" name="Straight Arrow Connector 64"/>
          <p:cNvCxnSpPr>
            <a:stCxn id="64" idx="2"/>
          </p:cNvCxnSpPr>
          <p:nvPr/>
        </p:nvCxnSpPr>
        <p:spPr>
          <a:xfrm flipH="1">
            <a:off x="9920863" y="2339110"/>
            <a:ext cx="338375" cy="798995"/>
          </a:xfrm>
          <a:prstGeom prst="straightConnector1">
            <a:avLst/>
          </a:prstGeom>
          <a:ln>
            <a:solidFill>
              <a:srgbClr val="5D416D"/>
            </a:solidFill>
            <a:tailEnd type="arrow"/>
          </a:ln>
        </p:spPr>
        <p:style>
          <a:lnRef idx="2">
            <a:schemeClr val="accent1"/>
          </a:lnRef>
          <a:fillRef idx="0">
            <a:schemeClr val="accent1"/>
          </a:fillRef>
          <a:effectRef idx="1">
            <a:schemeClr val="accent1"/>
          </a:effectRef>
          <a:fontRef idx="minor">
            <a:schemeClr val="tx1"/>
          </a:fontRef>
        </p:style>
      </p:cxnSp>
      <p:graphicFrame>
        <p:nvGraphicFramePr>
          <p:cNvPr id="69" name="Table 68"/>
          <p:cNvGraphicFramePr>
            <a:graphicFrameLocks noGrp="1"/>
          </p:cNvGraphicFramePr>
          <p:nvPr>
            <p:extLst>
              <p:ext uri="{D42A27DB-BD31-4B8C-83A1-F6EECF244321}">
                <p14:modId xmlns:p14="http://schemas.microsoft.com/office/powerpoint/2010/main" val="255633867"/>
              </p:ext>
            </p:extLst>
          </p:nvPr>
        </p:nvGraphicFramePr>
        <p:xfrm>
          <a:off x="1256523" y="4813187"/>
          <a:ext cx="2593834" cy="741680"/>
        </p:xfrm>
        <a:graphic>
          <a:graphicData uri="http://schemas.openxmlformats.org/drawingml/2006/table">
            <a:tbl>
              <a:tblPr firstRow="1" bandRow="1">
                <a:tableStyleId>{5C22544A-7EE6-4342-B048-85BDC9FD1C3A}</a:tableStyleId>
              </a:tblPr>
              <a:tblGrid>
                <a:gridCol w="1296917"/>
                <a:gridCol w="1296917"/>
              </a:tblGrid>
              <a:tr h="370840">
                <a:tc>
                  <a:txBody>
                    <a:bodyPr/>
                    <a:lstStyle/>
                    <a:p>
                      <a:endParaRPr lang="en-US" dirty="0"/>
                    </a:p>
                  </a:txBody>
                  <a:tcPr>
                    <a:solidFill>
                      <a:srgbClr val="EAD6F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rgbClr val="000000"/>
                          </a:solidFill>
                        </a:rPr>
                        <a:t>measured</a:t>
                      </a:r>
                    </a:p>
                  </a:txBody>
                  <a:tcPr anchor="ctr">
                    <a:noFill/>
                  </a:tcPr>
                </a:tc>
              </a:tr>
              <a:tr h="370840">
                <a:tc>
                  <a:txBody>
                    <a:bodyPr/>
                    <a:lstStyle/>
                    <a:p>
                      <a:endParaRPr lang="en-US" dirty="0"/>
                    </a:p>
                  </a:txBody>
                  <a:tcPr>
                    <a:solidFill>
                      <a:srgbClr val="BDD7EE"/>
                    </a:solidFill>
                  </a:tcPr>
                </a:tc>
                <a:tc>
                  <a:txBody>
                    <a:bodyPr/>
                    <a:lstStyle/>
                    <a:p>
                      <a:pPr algn="l"/>
                      <a:r>
                        <a:rPr lang="en-US" sz="1400" dirty="0" smtClean="0"/>
                        <a:t>calculated</a:t>
                      </a:r>
                      <a:endParaRPr lang="en-US" sz="1400" dirty="0"/>
                    </a:p>
                  </a:txBody>
                  <a:tcPr anchor="ctr">
                    <a:noFill/>
                  </a:tcPr>
                </a:tc>
              </a:tr>
            </a:tbl>
          </a:graphicData>
        </a:graphic>
      </p:graphicFrame>
      <p:sp>
        <p:nvSpPr>
          <p:cNvPr id="73" name="Rectangle 72"/>
          <p:cNvSpPr/>
          <p:nvPr/>
        </p:nvSpPr>
        <p:spPr>
          <a:xfrm>
            <a:off x="8642862" y="4953246"/>
            <a:ext cx="1746540" cy="338554"/>
          </a:xfrm>
          <a:prstGeom prst="rect">
            <a:avLst/>
          </a:prstGeom>
        </p:spPr>
        <p:txBody>
          <a:bodyPr wrap="square">
            <a:spAutoFit/>
          </a:bodyPr>
          <a:lstStyle/>
          <a:p>
            <a:pPr algn="ctr"/>
            <a:r>
              <a:rPr lang="en-US" sz="800" dirty="0" smtClean="0">
                <a:solidFill>
                  <a:srgbClr val="000000"/>
                </a:solidFill>
              </a:rPr>
              <a:t>Transmission</a:t>
            </a:r>
            <a:br>
              <a:rPr lang="en-US" sz="800" dirty="0" smtClean="0">
                <a:solidFill>
                  <a:srgbClr val="000000"/>
                </a:solidFill>
              </a:rPr>
            </a:br>
            <a:r>
              <a:rPr lang="en-US" sz="800" dirty="0" smtClean="0">
                <a:solidFill>
                  <a:srgbClr val="000000"/>
                </a:solidFill>
              </a:rPr>
              <a:t>measurement</a:t>
            </a:r>
          </a:p>
        </p:txBody>
      </p:sp>
      <p:sp>
        <p:nvSpPr>
          <p:cNvPr id="74" name="Rectangle 73"/>
          <p:cNvSpPr/>
          <p:nvPr/>
        </p:nvSpPr>
        <p:spPr>
          <a:xfrm>
            <a:off x="8646641" y="5483925"/>
            <a:ext cx="1746540" cy="338554"/>
          </a:xfrm>
          <a:prstGeom prst="rect">
            <a:avLst/>
          </a:prstGeom>
        </p:spPr>
        <p:txBody>
          <a:bodyPr wrap="square">
            <a:spAutoFit/>
          </a:bodyPr>
          <a:lstStyle/>
          <a:p>
            <a:pPr algn="ctr"/>
            <a:r>
              <a:rPr lang="en-US" sz="800" dirty="0" smtClean="0">
                <a:solidFill>
                  <a:srgbClr val="000000"/>
                </a:solidFill>
              </a:rPr>
              <a:t>Reflection</a:t>
            </a:r>
            <a:br>
              <a:rPr lang="en-US" sz="800" dirty="0" smtClean="0">
                <a:solidFill>
                  <a:srgbClr val="000000"/>
                </a:solidFill>
              </a:rPr>
            </a:br>
            <a:r>
              <a:rPr lang="en-US" sz="800" dirty="0" smtClean="0">
                <a:solidFill>
                  <a:srgbClr val="000000"/>
                </a:solidFill>
              </a:rPr>
              <a:t>measurement</a:t>
            </a:r>
          </a:p>
        </p:txBody>
      </p:sp>
    </p:spTree>
    <p:extLst>
      <p:ext uri="{BB962C8B-B14F-4D97-AF65-F5344CB8AC3E}">
        <p14:creationId xmlns:p14="http://schemas.microsoft.com/office/powerpoint/2010/main" val="250187105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smtClean="0">
                <a:solidFill>
                  <a:srgbClr val="5D416D"/>
                </a:solidFill>
              </a:rPr>
              <a:t>IPBPM chronology</a:t>
            </a:r>
            <a:endParaRPr lang="en-US" sz="3200" dirty="0">
              <a:solidFill>
                <a:srgbClr val="5D416D"/>
              </a:solidFill>
            </a:endParaRPr>
          </a:p>
        </p:txBody>
      </p:sp>
      <p:sp>
        <p:nvSpPr>
          <p:cNvPr id="4" name="Date Placeholder 3"/>
          <p:cNvSpPr>
            <a:spLocks noGrp="1"/>
          </p:cNvSpPr>
          <p:nvPr>
            <p:ph type="dt" sz="half" idx="2"/>
          </p:nvPr>
        </p:nvSpPr>
        <p:spPr/>
        <p:txBody>
          <a:bodyPr/>
          <a:lstStyle/>
          <a:p>
            <a:r>
              <a:rPr lang="en-GB" smtClean="0"/>
              <a:t>Wednesday, 21 December 2016</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5</a:t>
            </a:fld>
            <a:endParaRPr lang="en-GB" dirty="0"/>
          </a:p>
        </p:txBody>
      </p:sp>
      <p:sp>
        <p:nvSpPr>
          <p:cNvPr id="7" name="Rectangle 6"/>
          <p:cNvSpPr/>
          <p:nvPr/>
        </p:nvSpPr>
        <p:spPr>
          <a:xfrm>
            <a:off x="818444" y="3821911"/>
            <a:ext cx="10315223" cy="1827167"/>
          </a:xfrm>
          <a:prstGeom prst="rect">
            <a:avLst/>
          </a:prstGeom>
        </p:spPr>
        <p:txBody>
          <a:bodyPr wrap="square">
            <a:spAutoFit/>
          </a:bodyPr>
          <a:lstStyle/>
          <a:p>
            <a:pPr marL="342900" lvl="1" indent="-342900">
              <a:lnSpc>
                <a:spcPct val="120000"/>
              </a:lnSpc>
              <a:spcAft>
                <a:spcPts val="600"/>
              </a:spcAft>
              <a:buFont typeface="Arial"/>
              <a:buChar char="•"/>
            </a:pPr>
            <a:r>
              <a:rPr lang="en-US" altLang="ko-KR" sz="1400" dirty="0" smtClean="0"/>
              <a:t>Note: </a:t>
            </a:r>
            <a:r>
              <a:rPr lang="en-US" altLang="ko-KR" sz="1400" dirty="0" err="1" smtClean="0"/>
              <a:t>Aluminium</a:t>
            </a:r>
            <a:r>
              <a:rPr lang="en-US" altLang="ko-KR" sz="1400" dirty="0" smtClean="0"/>
              <a:t> #2 were fabricated twice, because the first time they were built to incorrect dimensions. </a:t>
            </a:r>
            <a:br>
              <a:rPr lang="en-US" altLang="ko-KR" sz="1400" dirty="0" smtClean="0"/>
            </a:br>
            <a:r>
              <a:rPr lang="en-US" altLang="ko-KR" sz="1000" dirty="0" smtClean="0"/>
              <a:t>17 </a:t>
            </a:r>
            <a:r>
              <a:rPr lang="en-US" altLang="ko-KR" sz="1000" dirty="0"/>
              <a:t>September 2014 IPBPM/FONT meeting</a:t>
            </a:r>
            <a:br>
              <a:rPr lang="en-US" altLang="ko-KR" sz="1000" dirty="0"/>
            </a:br>
            <a:r>
              <a:rPr lang="en-US" altLang="ko-KR" sz="1000" dirty="0"/>
              <a:t>IPBPM </a:t>
            </a:r>
            <a:r>
              <a:rPr lang="en-US" altLang="ko-KR" sz="1000" dirty="0" err="1"/>
              <a:t>refabrication</a:t>
            </a:r>
            <a:r>
              <a:rPr lang="en-US" altLang="ko-KR" sz="1000" dirty="0"/>
              <a:t> status and electronics repair status,(IPBPM RF test, Ref. BPM resonant freq. measurement, LPF replacement of electronics) by </a:t>
            </a:r>
            <a:r>
              <a:rPr lang="en-US" altLang="ko-KR" sz="1000" dirty="0" err="1"/>
              <a:t>Siwon</a:t>
            </a:r>
            <a:r>
              <a:rPr lang="en-US" altLang="ko-KR" sz="1000" dirty="0"/>
              <a:t> Jang : </a:t>
            </a:r>
            <a:br>
              <a:rPr lang="en-US" altLang="ko-KR" sz="1000" dirty="0"/>
            </a:br>
            <a:r>
              <a:rPr lang="en-US" altLang="ko-KR" sz="1000" i="1" dirty="0">
                <a:solidFill>
                  <a:srgbClr val="33AFDD"/>
                </a:solidFill>
              </a:rPr>
              <a:t>http://</a:t>
            </a:r>
            <a:r>
              <a:rPr lang="en-US" altLang="ko-KR" sz="1000" i="1" dirty="0" err="1">
                <a:solidFill>
                  <a:srgbClr val="33AFDD"/>
                </a:solidFill>
              </a:rPr>
              <a:t>atf.kek.jp</a:t>
            </a:r>
            <a:r>
              <a:rPr lang="en-US" altLang="ko-KR" sz="1000" i="1" dirty="0">
                <a:solidFill>
                  <a:srgbClr val="33AFDD"/>
                </a:solidFill>
              </a:rPr>
              <a:t>/</a:t>
            </a:r>
            <a:r>
              <a:rPr lang="en-US" altLang="ko-KR" sz="1000" i="1" dirty="0" err="1">
                <a:solidFill>
                  <a:srgbClr val="33AFDD"/>
                </a:solidFill>
              </a:rPr>
              <a:t>twiki</a:t>
            </a:r>
            <a:r>
              <a:rPr lang="en-US" altLang="ko-KR" sz="1000" i="1" dirty="0">
                <a:solidFill>
                  <a:srgbClr val="33AFDD"/>
                </a:solidFill>
              </a:rPr>
              <a:t>/bin/</a:t>
            </a:r>
            <a:r>
              <a:rPr lang="en-US" altLang="ko-KR" sz="1000" i="1" dirty="0" err="1">
                <a:solidFill>
                  <a:srgbClr val="33AFDD"/>
                </a:solidFill>
              </a:rPr>
              <a:t>exit.cgi?url</a:t>
            </a:r>
            <a:r>
              <a:rPr lang="en-US" altLang="ko-KR" sz="1000" i="1" dirty="0">
                <a:solidFill>
                  <a:srgbClr val="33AFDD"/>
                </a:solidFill>
              </a:rPr>
              <a:t>=http%3A%2F%2Fatf.kek.jp%2Ftwiki%2Fpub%2FATF%2FIPBPMmeetings2%2FIP-BPM_status_%28140917%29.</a:t>
            </a:r>
            <a:r>
              <a:rPr lang="en-US" altLang="ko-KR" sz="1000" i="1" dirty="0" smtClean="0">
                <a:solidFill>
                  <a:srgbClr val="33AFDD"/>
                </a:solidFill>
              </a:rPr>
              <a:t>pptx</a:t>
            </a:r>
            <a:endParaRPr lang="en-US" altLang="ko-KR" sz="1400" dirty="0"/>
          </a:p>
          <a:p>
            <a:pPr marL="342900" lvl="1" indent="-342900">
              <a:lnSpc>
                <a:spcPct val="120000"/>
              </a:lnSpc>
              <a:spcAft>
                <a:spcPts val="600"/>
              </a:spcAft>
              <a:buFont typeface="Arial"/>
              <a:buChar char="•"/>
            </a:pPr>
            <a:r>
              <a:rPr lang="en-US" altLang="ko-KR" sz="1400" dirty="0" smtClean="0"/>
              <a:t>This faulty first batch were never installed ATF, however, they were RF tested at KNU in September 2015 to show that the problem with the installed </a:t>
            </a:r>
            <a:r>
              <a:rPr lang="en-US" altLang="ko-KR" sz="1400" dirty="0" err="1" smtClean="0"/>
              <a:t>Aluminium</a:t>
            </a:r>
            <a:r>
              <a:rPr lang="en-US" altLang="ko-KR" sz="1400" dirty="0" smtClean="0"/>
              <a:t> #2 IPC was specific to that one BPM, hence the decision to re-fabricate IPC  </a:t>
            </a:r>
          </a:p>
          <a:p>
            <a:pPr marL="342900" lvl="1" indent="-342900">
              <a:lnSpc>
                <a:spcPct val="120000"/>
              </a:lnSpc>
              <a:spcAft>
                <a:spcPts val="600"/>
              </a:spcAft>
              <a:buFont typeface="Arial"/>
              <a:buChar char="•"/>
            </a:pPr>
            <a:r>
              <a:rPr lang="en-US" altLang="ko-KR" sz="1400" dirty="0" smtClean="0"/>
              <a:t>The IPC from this faulty batch was also re-machined to be used for Indium sealing tests.</a:t>
            </a:r>
            <a:endParaRPr lang="en-US" altLang="ko-KR" sz="1000" i="1" dirty="0" smtClean="0">
              <a:solidFill>
                <a:srgbClr val="33AFDD"/>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3076826222"/>
              </p:ext>
            </p:extLst>
          </p:nvPr>
        </p:nvGraphicFramePr>
        <p:xfrm>
          <a:off x="620887" y="1242093"/>
          <a:ext cx="10907890" cy="1854200"/>
        </p:xfrm>
        <a:graphic>
          <a:graphicData uri="http://schemas.openxmlformats.org/drawingml/2006/table">
            <a:tbl>
              <a:tblPr firstRow="1" bandRow="1">
                <a:tableStyleId>{5C22544A-7EE6-4342-B048-85BDC9FD1C3A}</a:tableStyleId>
              </a:tblPr>
              <a:tblGrid>
                <a:gridCol w="973669"/>
                <a:gridCol w="832555"/>
                <a:gridCol w="874889"/>
                <a:gridCol w="1697075"/>
                <a:gridCol w="6529702"/>
              </a:tblGrid>
              <a:tr h="370840">
                <a:tc>
                  <a:txBody>
                    <a:bodyPr/>
                    <a:lstStyle/>
                    <a:p>
                      <a:endParaRPr lang="en-US" sz="1600" dirty="0"/>
                    </a:p>
                  </a:txBody>
                  <a:tcPr>
                    <a:noFill/>
                  </a:tcPr>
                </a:tc>
                <a:tc>
                  <a:txBody>
                    <a:bodyPr/>
                    <a:lstStyle/>
                    <a:p>
                      <a:endParaRPr lang="en-US" sz="1600" dirty="0"/>
                    </a:p>
                  </a:txBody>
                  <a:tcPr>
                    <a:noFill/>
                  </a:tcPr>
                </a:tc>
                <a:tc>
                  <a:txBody>
                    <a:bodyPr/>
                    <a:lstStyle/>
                    <a:p>
                      <a:endParaRPr lang="en-US" sz="1600" dirty="0"/>
                    </a:p>
                  </a:txBody>
                  <a:tcPr>
                    <a:noFill/>
                  </a:tcPr>
                </a:tc>
                <a:tc>
                  <a:txBody>
                    <a:bodyPr/>
                    <a:lstStyle/>
                    <a:p>
                      <a:r>
                        <a:rPr lang="en-US" sz="1600" dirty="0" smtClean="0">
                          <a:solidFill>
                            <a:schemeClr val="tx1"/>
                          </a:solidFill>
                        </a:rPr>
                        <a:t>Installed</a:t>
                      </a:r>
                      <a:endParaRPr lang="en-US" sz="1600" dirty="0">
                        <a:solidFill>
                          <a:schemeClr val="tx1"/>
                        </a:solidFill>
                      </a:endParaRP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Notes</a:t>
                      </a:r>
                    </a:p>
                  </a:txBody>
                  <a:tcPr>
                    <a:noFill/>
                  </a:tcPr>
                </a:tc>
              </a:tr>
              <a:tr h="370840">
                <a:tc>
                  <a:txBody>
                    <a:bodyPr/>
                    <a:lstStyle/>
                    <a:p>
                      <a:r>
                        <a:rPr lang="en-US" sz="1600" dirty="0" smtClean="0"/>
                        <a:t>IPA</a:t>
                      </a:r>
                      <a:endParaRPr lang="en-US" sz="1600" dirty="0"/>
                    </a:p>
                  </a:txBody>
                  <a:tcPr>
                    <a:solidFill>
                      <a:schemeClr val="accent5">
                        <a:lumMod val="20000"/>
                        <a:lumOff val="80000"/>
                      </a:schemeClr>
                    </a:solidFill>
                  </a:tcPr>
                </a:tc>
                <a:tc>
                  <a:txBody>
                    <a:bodyPr/>
                    <a:lstStyle/>
                    <a:p>
                      <a:r>
                        <a:rPr lang="en-US" sz="1600" dirty="0" smtClean="0"/>
                        <a:t>IPB</a:t>
                      </a:r>
                      <a:endParaRPr lang="en-US" sz="1600" dirty="0"/>
                    </a:p>
                  </a:txBody>
                  <a:tcPr>
                    <a:solidFill>
                      <a:schemeClr val="accent5">
                        <a:lumMod val="20000"/>
                        <a:lumOff val="80000"/>
                      </a:schemeClr>
                    </a:solidFill>
                  </a:tcPr>
                </a:tc>
                <a:tc>
                  <a:txBody>
                    <a:bodyPr/>
                    <a:lstStyle/>
                    <a:p>
                      <a:endParaRPr lang="en-US" sz="1600" dirty="0"/>
                    </a:p>
                  </a:txBody>
                  <a:tcPr>
                    <a:solidFill>
                      <a:schemeClr val="accent5">
                        <a:lumMod val="20000"/>
                        <a:lumOff val="80000"/>
                      </a:schemeClr>
                    </a:solidFill>
                  </a:tcPr>
                </a:tc>
                <a:tc>
                  <a:txBody>
                    <a:bodyPr/>
                    <a:lstStyle/>
                    <a:p>
                      <a:r>
                        <a:rPr lang="en-US" sz="1600" dirty="0" smtClean="0"/>
                        <a:t>Before 2013</a:t>
                      </a:r>
                      <a:endParaRPr lang="en-US" sz="1600" dirty="0"/>
                    </a:p>
                  </a:txBody>
                  <a:tcPr>
                    <a:solidFill>
                      <a:srgbClr val="DAE3F3"/>
                    </a:solidFill>
                  </a:tcPr>
                </a:tc>
                <a:tc>
                  <a:txBody>
                    <a:bodyPr/>
                    <a:lstStyle/>
                    <a:p>
                      <a:r>
                        <a:rPr lang="en-US" sz="1600" dirty="0" smtClean="0"/>
                        <a:t>Copper brazed</a:t>
                      </a:r>
                      <a:endParaRPr lang="en-US" sz="1600" dirty="0"/>
                    </a:p>
                  </a:txBody>
                  <a:tcPr>
                    <a:solidFill>
                      <a:srgbClr val="DAE3F3"/>
                    </a:solidFill>
                  </a:tcPr>
                </a:tc>
              </a:tr>
              <a:tr h="370840">
                <a:tc>
                  <a:txBody>
                    <a:bodyPr/>
                    <a:lstStyle/>
                    <a:p>
                      <a:r>
                        <a:rPr lang="en-US" sz="1600" dirty="0" smtClean="0"/>
                        <a:t>IPA</a:t>
                      </a:r>
                      <a:endParaRPr lang="en-US" sz="1600" dirty="0"/>
                    </a:p>
                  </a:txBody>
                  <a:tcPr>
                    <a:solidFill>
                      <a:srgbClr val="DAE3F3"/>
                    </a:solidFill>
                  </a:tcPr>
                </a:tc>
                <a:tc>
                  <a:txBody>
                    <a:bodyPr/>
                    <a:lstStyle/>
                    <a:p>
                      <a:r>
                        <a:rPr lang="en-US" sz="1600" dirty="0" smtClean="0"/>
                        <a:t>IPB</a:t>
                      </a:r>
                      <a:endParaRPr lang="en-US" sz="1600" dirty="0"/>
                    </a:p>
                  </a:txBody>
                  <a:tcPr>
                    <a:solidFill>
                      <a:srgbClr val="DAE3F3"/>
                    </a:solidFill>
                  </a:tcPr>
                </a:tc>
                <a:tc>
                  <a:txBody>
                    <a:bodyPr/>
                    <a:lstStyle/>
                    <a:p>
                      <a:r>
                        <a:rPr lang="en-US" sz="1600" dirty="0" smtClean="0"/>
                        <a:t>IPC</a:t>
                      </a:r>
                      <a:endParaRPr lang="en-US" sz="1600" dirty="0"/>
                    </a:p>
                  </a:txBody>
                  <a:tcPr>
                    <a:solidFill>
                      <a:schemeClr val="accent5">
                        <a:lumMod val="20000"/>
                        <a:lumOff val="80000"/>
                      </a:schemeClr>
                    </a:solidFill>
                  </a:tcPr>
                </a:tc>
                <a:tc>
                  <a:txBody>
                    <a:bodyPr/>
                    <a:lstStyle/>
                    <a:p>
                      <a:r>
                        <a:rPr lang="en-US" sz="1600" dirty="0" smtClean="0"/>
                        <a:t>July 2013</a:t>
                      </a:r>
                      <a:endParaRPr lang="en-US" sz="1600" dirty="0"/>
                    </a:p>
                  </a:txBody>
                  <a:tcPr>
                    <a:solidFill>
                      <a:srgbClr val="DAE3F3"/>
                    </a:solidFill>
                  </a:tcPr>
                </a:tc>
                <a:tc>
                  <a:txBody>
                    <a:bodyPr/>
                    <a:lstStyle/>
                    <a:p>
                      <a:r>
                        <a:rPr lang="en-US" sz="1600" dirty="0" err="1" smtClean="0"/>
                        <a:t>Aluminium</a:t>
                      </a:r>
                      <a:r>
                        <a:rPr lang="en-US" sz="1600" baseline="0" dirty="0" smtClean="0"/>
                        <a:t> #1</a:t>
                      </a:r>
                      <a:endParaRPr lang="en-US" sz="1600" dirty="0"/>
                    </a:p>
                  </a:txBody>
                  <a:tcPr>
                    <a:solidFill>
                      <a:srgbClr val="DAE3F3"/>
                    </a:solidFill>
                  </a:tcPr>
                </a:tc>
              </a:tr>
              <a:tr h="370840">
                <a:tc>
                  <a:txBody>
                    <a:bodyPr/>
                    <a:lstStyle/>
                    <a:p>
                      <a:r>
                        <a:rPr lang="en-US" sz="1600" dirty="0" smtClean="0"/>
                        <a:t>IPA</a:t>
                      </a:r>
                      <a:endParaRPr lang="en-US" sz="1600" dirty="0"/>
                    </a:p>
                  </a:txBody>
                  <a:tcPr>
                    <a:solidFill>
                      <a:srgbClr val="A68CB4"/>
                    </a:solidFill>
                  </a:tcPr>
                </a:tc>
                <a:tc>
                  <a:txBody>
                    <a:bodyPr/>
                    <a:lstStyle/>
                    <a:p>
                      <a:r>
                        <a:rPr lang="en-US" sz="1600" dirty="0" smtClean="0"/>
                        <a:t>IPB</a:t>
                      </a:r>
                      <a:endParaRPr lang="en-US" sz="1600" dirty="0"/>
                    </a:p>
                  </a:txBody>
                  <a:tcPr>
                    <a:solidFill>
                      <a:srgbClr val="A68CB4"/>
                    </a:solidFill>
                  </a:tcPr>
                </a:tc>
                <a:tc>
                  <a:txBody>
                    <a:bodyPr/>
                    <a:lstStyle/>
                    <a:p>
                      <a:r>
                        <a:rPr lang="en-US" sz="1600" dirty="0" smtClean="0"/>
                        <a:t>IPC</a:t>
                      </a:r>
                      <a:endParaRPr lang="en-US" sz="1600" dirty="0"/>
                    </a:p>
                  </a:txBody>
                  <a:tcPr>
                    <a:solidFill>
                      <a:srgbClr val="F4B183"/>
                    </a:solidFill>
                  </a:tcPr>
                </a:tc>
                <a:tc>
                  <a:txBody>
                    <a:bodyPr/>
                    <a:lstStyle/>
                    <a:p>
                      <a:r>
                        <a:rPr lang="en-US" sz="1600" dirty="0" smtClean="0"/>
                        <a:t>November 2014</a:t>
                      </a:r>
                      <a:endParaRPr lang="en-US" sz="1600" dirty="0"/>
                    </a:p>
                  </a:txBody>
                  <a:tcPr>
                    <a:solidFill>
                      <a:srgbClr val="DAE3F3"/>
                    </a:solidFill>
                  </a:tcPr>
                </a:tc>
                <a:tc>
                  <a:txBody>
                    <a:bodyPr/>
                    <a:lstStyle/>
                    <a:p>
                      <a:r>
                        <a:rPr lang="en-US" sz="1600" dirty="0" err="1" smtClean="0"/>
                        <a:t>Aluminium</a:t>
                      </a:r>
                      <a:r>
                        <a:rPr lang="en-US" sz="1600" baseline="0" dirty="0" smtClean="0"/>
                        <a:t> #2 new dimensions</a:t>
                      </a:r>
                      <a:endParaRPr lang="en-US" sz="1600" dirty="0"/>
                    </a:p>
                  </a:txBody>
                  <a:tcPr>
                    <a:solidFill>
                      <a:srgbClr val="DAE3F3"/>
                    </a:solidFill>
                  </a:tcPr>
                </a:tc>
              </a:tr>
              <a:tr h="370840">
                <a:tc>
                  <a:txBody>
                    <a:bodyPr/>
                    <a:lstStyle/>
                    <a:p>
                      <a:endParaRPr lang="en-US" sz="1600" dirty="0"/>
                    </a:p>
                  </a:txBody>
                  <a:tcPr>
                    <a:solidFill>
                      <a:srgbClr val="DAE3F3"/>
                    </a:solidFill>
                  </a:tcPr>
                </a:tc>
                <a:tc>
                  <a:txBody>
                    <a:bodyPr/>
                    <a:lstStyle/>
                    <a:p>
                      <a:endParaRPr lang="en-US" sz="1600" dirty="0"/>
                    </a:p>
                  </a:txBody>
                  <a:tcPr>
                    <a:solidFill>
                      <a:srgbClr val="DAE3F3"/>
                    </a:solidFill>
                  </a:tcPr>
                </a:tc>
                <a:tc>
                  <a:txBody>
                    <a:bodyPr/>
                    <a:lstStyle/>
                    <a:p>
                      <a:r>
                        <a:rPr lang="en-US" sz="1600" dirty="0" smtClean="0"/>
                        <a:t>IPC</a:t>
                      </a:r>
                      <a:endParaRPr lang="en-US" sz="1600" dirty="0"/>
                    </a:p>
                  </a:txBody>
                  <a:tcPr>
                    <a:solidFill>
                      <a:srgbClr val="A68CB4"/>
                    </a:solidFill>
                  </a:tcPr>
                </a:tc>
                <a:tc>
                  <a:txBody>
                    <a:bodyPr/>
                    <a:lstStyle/>
                    <a:p>
                      <a:r>
                        <a:rPr lang="en-US" sz="1600" dirty="0" smtClean="0"/>
                        <a:t>March 2016</a:t>
                      </a:r>
                      <a:endParaRPr lang="en-US" sz="1600" dirty="0"/>
                    </a:p>
                  </a:txBody>
                  <a:tcPr>
                    <a:solidFill>
                      <a:srgbClr val="DAE3F3"/>
                    </a:solidFill>
                  </a:tcPr>
                </a:tc>
                <a:tc>
                  <a:txBody>
                    <a:bodyPr/>
                    <a:lstStyle/>
                    <a:p>
                      <a:r>
                        <a:rPr lang="en-US" sz="1600" dirty="0" err="1" smtClean="0"/>
                        <a:t>Aluminium</a:t>
                      </a:r>
                      <a:r>
                        <a:rPr lang="en-US" sz="1600" dirty="0" smtClean="0"/>
                        <a:t> #3 with indium sealing + no chemical polishing + better accuracy</a:t>
                      </a:r>
                      <a:endParaRPr lang="en-US" sz="1600" dirty="0"/>
                    </a:p>
                  </a:txBody>
                  <a:tcPr>
                    <a:solidFill>
                      <a:srgbClr val="DAE3F3"/>
                    </a:solidFill>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202533975"/>
              </p:ext>
            </p:extLst>
          </p:nvPr>
        </p:nvGraphicFramePr>
        <p:xfrm>
          <a:off x="8511936" y="98207"/>
          <a:ext cx="3080514" cy="957552"/>
        </p:xfrm>
        <a:graphic>
          <a:graphicData uri="http://schemas.openxmlformats.org/drawingml/2006/table">
            <a:tbl>
              <a:tblPr firstRow="1" bandRow="1">
                <a:tableStyleId>{5C22544A-7EE6-4342-B048-85BDC9FD1C3A}</a:tableStyleId>
              </a:tblPr>
              <a:tblGrid>
                <a:gridCol w="444678"/>
                <a:gridCol w="2635836"/>
              </a:tblGrid>
              <a:tr h="226032">
                <a:tc>
                  <a:txBody>
                    <a:bodyPr/>
                    <a:lstStyle/>
                    <a:p>
                      <a:endParaRPr lang="en-US" sz="800" dirty="0"/>
                    </a:p>
                  </a:txBody>
                  <a:tcPr>
                    <a:noFill/>
                  </a:tcPr>
                </a:tc>
                <a:tc>
                  <a:txBody>
                    <a:bodyPr/>
                    <a:lstStyle/>
                    <a:p>
                      <a:endParaRPr lang="en-US" sz="800" dirty="0"/>
                    </a:p>
                  </a:txBody>
                  <a:tcPr>
                    <a:noFill/>
                  </a:tcPr>
                </a:tc>
              </a:tr>
              <a:tr h="326140">
                <a:tc>
                  <a:txBody>
                    <a:bodyPr/>
                    <a:lstStyle/>
                    <a:p>
                      <a:endParaRPr lang="en-US" dirty="0"/>
                    </a:p>
                  </a:txBody>
                  <a:tcPr anchor="ctr">
                    <a:solidFill>
                      <a:srgbClr val="A68CB4"/>
                    </a:solidFill>
                  </a:tcPr>
                </a:tc>
                <a:tc>
                  <a:txBody>
                    <a:bodyPr/>
                    <a:lstStyle/>
                    <a:p>
                      <a:r>
                        <a:rPr lang="en-US" sz="1200" dirty="0" smtClean="0"/>
                        <a:t>Currently installed</a:t>
                      </a:r>
                      <a:endParaRPr lang="en-US" sz="1200" dirty="0"/>
                    </a:p>
                  </a:txBody>
                  <a:tcPr anchor="ctr">
                    <a:solidFill>
                      <a:srgbClr val="FFFFFF"/>
                    </a:solidFill>
                  </a:tcPr>
                </a:tc>
              </a:tr>
              <a:tr h="326140">
                <a:tc>
                  <a:txBody>
                    <a:bodyPr/>
                    <a:lstStyle/>
                    <a:p>
                      <a:endParaRPr lang="en-US" dirty="0"/>
                    </a:p>
                  </a:txBody>
                  <a:tcPr anchor="ctr">
                    <a:solidFill>
                      <a:schemeClr val="accent2">
                        <a:lumMod val="60000"/>
                        <a:lumOff val="40000"/>
                      </a:schemeClr>
                    </a:solidFill>
                  </a:tcPr>
                </a:tc>
                <a:tc>
                  <a:txBody>
                    <a:bodyPr/>
                    <a:lstStyle/>
                    <a:p>
                      <a:r>
                        <a:rPr lang="en-US" sz="1200" dirty="0" smtClean="0"/>
                        <a:t>In Oxford</a:t>
                      </a:r>
                      <a:endParaRPr lang="en-US" sz="1200" dirty="0"/>
                    </a:p>
                  </a:txBody>
                  <a:tcPr anchor="ctr">
                    <a:solidFill>
                      <a:srgbClr val="FFFFFF"/>
                    </a:solidFill>
                  </a:tcPr>
                </a:tc>
              </a:tr>
            </a:tbl>
          </a:graphicData>
        </a:graphic>
      </p:graphicFrame>
    </p:spTree>
    <p:extLst>
      <p:ext uri="{BB962C8B-B14F-4D97-AF65-F5344CB8AC3E}">
        <p14:creationId xmlns:p14="http://schemas.microsoft.com/office/powerpoint/2010/main" val="423927627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smtClean="0">
                <a:solidFill>
                  <a:srgbClr val="5D416D"/>
                </a:solidFill>
              </a:rPr>
              <a:t>Copper brazed IP BPMs</a:t>
            </a:r>
            <a:endParaRPr lang="en-US" sz="3200" dirty="0">
              <a:solidFill>
                <a:srgbClr val="5D416D"/>
              </a:solidFill>
            </a:endParaRPr>
          </a:p>
        </p:txBody>
      </p:sp>
      <p:sp>
        <p:nvSpPr>
          <p:cNvPr id="4" name="Date Placeholder 3"/>
          <p:cNvSpPr>
            <a:spLocks noGrp="1"/>
          </p:cNvSpPr>
          <p:nvPr>
            <p:ph type="dt" sz="half" idx="2"/>
          </p:nvPr>
        </p:nvSpPr>
        <p:spPr/>
        <p:txBody>
          <a:bodyPr/>
          <a:lstStyle/>
          <a:p>
            <a:r>
              <a:rPr lang="en-GB" smtClean="0"/>
              <a:t>Wednesday, 21 December 2016</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6</a:t>
            </a:fld>
            <a:endParaRPr lang="en-GB" dirty="0"/>
          </a:p>
        </p:txBody>
      </p:sp>
      <p:pic>
        <p:nvPicPr>
          <p:cNvPr id="9" name="Picture 8" descr="Screen Shot 2016-12-20 at 12.48.11.png"/>
          <p:cNvPicPr>
            <a:picLocks noChangeAspect="1"/>
          </p:cNvPicPr>
          <p:nvPr/>
        </p:nvPicPr>
        <p:blipFill rotWithShape="1">
          <a:blip r:embed="rId2">
            <a:extLst>
              <a:ext uri="{28A0092B-C50C-407E-A947-70E740481C1C}">
                <a14:useLocalDpi xmlns:a14="http://schemas.microsoft.com/office/drawing/2010/main" val="0"/>
              </a:ext>
            </a:extLst>
          </a:blip>
          <a:srcRect l="9464" r="9740" b="46387"/>
          <a:stretch/>
        </p:blipFill>
        <p:spPr>
          <a:xfrm>
            <a:off x="7495820" y="202650"/>
            <a:ext cx="4380359" cy="2810074"/>
          </a:xfrm>
          <a:prstGeom prst="rect">
            <a:avLst/>
          </a:prstGeom>
        </p:spPr>
      </p:pic>
      <p:sp>
        <p:nvSpPr>
          <p:cNvPr id="10" name="Rectangle 9"/>
          <p:cNvSpPr/>
          <p:nvPr/>
        </p:nvSpPr>
        <p:spPr>
          <a:xfrm>
            <a:off x="644910" y="1125084"/>
            <a:ext cx="6718592" cy="307777"/>
          </a:xfrm>
          <a:prstGeom prst="rect">
            <a:avLst/>
          </a:prstGeom>
        </p:spPr>
        <p:txBody>
          <a:bodyPr wrap="square">
            <a:spAutoFit/>
          </a:bodyPr>
          <a:lstStyle/>
          <a:p>
            <a:r>
              <a:rPr lang="en-US" sz="1400" dirty="0"/>
              <a:t>5 pieces of copper brazed together to form a single </a:t>
            </a:r>
            <a:r>
              <a:rPr lang="en-US" sz="1400" dirty="0" smtClean="0"/>
              <a:t>block</a:t>
            </a:r>
            <a:endParaRPr lang="en-US" sz="1400" dirty="0"/>
          </a:p>
        </p:txBody>
      </p:sp>
      <p:pic>
        <p:nvPicPr>
          <p:cNvPr id="12" name="Picture 11" descr="Screen Shot 2016-12-20 at 12.57.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36295" y="3167358"/>
            <a:ext cx="3374610" cy="2421282"/>
          </a:xfrm>
          <a:prstGeom prst="rect">
            <a:avLst/>
          </a:prstGeom>
        </p:spPr>
      </p:pic>
      <p:graphicFrame>
        <p:nvGraphicFramePr>
          <p:cNvPr id="13" name="표 3"/>
          <p:cNvGraphicFramePr>
            <a:graphicFrameLocks noGrp="1"/>
          </p:cNvGraphicFramePr>
          <p:nvPr>
            <p:extLst>
              <p:ext uri="{D42A27DB-BD31-4B8C-83A1-F6EECF244321}">
                <p14:modId xmlns:p14="http://schemas.microsoft.com/office/powerpoint/2010/main" val="2459584011"/>
              </p:ext>
            </p:extLst>
          </p:nvPr>
        </p:nvGraphicFramePr>
        <p:xfrm>
          <a:off x="648530" y="4489516"/>
          <a:ext cx="5705098" cy="1310634"/>
        </p:xfrm>
        <a:graphic>
          <a:graphicData uri="http://schemas.openxmlformats.org/drawingml/2006/table">
            <a:tbl>
              <a:tblPr/>
              <a:tblGrid>
                <a:gridCol w="1291630"/>
                <a:gridCol w="735578"/>
                <a:gridCol w="735578"/>
                <a:gridCol w="735578"/>
                <a:gridCol w="735578"/>
                <a:gridCol w="735578"/>
                <a:gridCol w="735578"/>
              </a:tblGrid>
              <a:tr h="281374">
                <a:tc>
                  <a:txBody>
                    <a:bodyPr/>
                    <a:lstStyle/>
                    <a:p>
                      <a:endParaRPr lang="en-US" dirty="0"/>
                    </a:p>
                  </a:txBody>
                  <a:tcPr marL="4916" marR="4916" marT="4916" marB="0" anchor="ctr">
                    <a:lnL w="12700" cap="flat" cmpd="sng" algn="ctr">
                      <a:no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rowSpan="2">
                  <a:txBody>
                    <a:bodyPr/>
                    <a:lstStyle/>
                    <a:p>
                      <a:pPr algn="ctr" fontAlgn="ctr"/>
                      <a:r>
                        <a:rPr lang="en-US" sz="1100" b="1" i="0" u="none" strike="noStrike" baseline="0" dirty="0" smtClean="0">
                          <a:solidFill>
                            <a:srgbClr val="000000"/>
                          </a:solidFill>
                          <a:latin typeface="+mn-lt"/>
                          <a:cs typeface="맑은 고딕"/>
                        </a:rPr>
                        <a:t>f</a:t>
                      </a:r>
                      <a:r>
                        <a:rPr lang="en-US" sz="1100" b="1" i="0" u="none" strike="noStrike" baseline="-25000" dirty="0" smtClean="0">
                          <a:solidFill>
                            <a:srgbClr val="000000"/>
                          </a:solidFill>
                          <a:latin typeface="+mn-lt"/>
                          <a:cs typeface="맑은 고딕"/>
                        </a:rPr>
                        <a:t>0</a:t>
                      </a:r>
                    </a:p>
                    <a:p>
                      <a:pPr algn="ctr" fontAlgn="ctr"/>
                      <a:r>
                        <a:rPr lang="en-US" sz="1100" b="1" i="0" u="none" strike="noStrike" baseline="0" dirty="0" smtClean="0">
                          <a:solidFill>
                            <a:srgbClr val="000000"/>
                          </a:solidFill>
                          <a:latin typeface="+mn-lt"/>
                          <a:cs typeface="맑은 고딕"/>
                        </a:rPr>
                        <a:t>(GHz)</a:t>
                      </a:r>
                      <a:endParaRPr lang="en-US" sz="1100" b="1" i="0" u="none" strike="noStrike" baseline="0" dirty="0">
                        <a:solidFill>
                          <a:srgbClr val="000000"/>
                        </a:solidFill>
                        <a:latin typeface="+mn-lt"/>
                        <a:cs typeface="맑은 고딕"/>
                      </a:endParaRPr>
                    </a:p>
                  </a:txBody>
                  <a:tcPr marL="4916" marR="4916" marT="4916" marB="0" anchor="ctr">
                    <a:lnL w="12700" cap="flat" cmpd="sng" algn="ctr">
                      <a:solidFill>
                        <a:scrgbClr r="0" g="0" b="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ctr"/>
                      <a:r>
                        <a:rPr lang="en-US" sz="1100" b="1" i="0" u="none" strike="noStrike" dirty="0">
                          <a:solidFill>
                            <a:srgbClr val="000000"/>
                          </a:solidFill>
                          <a:latin typeface="+mn-lt"/>
                          <a:cs typeface="맑은 고딕"/>
                        </a:rPr>
                        <a:t>Q</a:t>
                      </a:r>
                      <a:r>
                        <a:rPr lang="en-US" sz="1100" b="1" i="0" u="none" strike="noStrike" baseline="-25000" dirty="0">
                          <a:solidFill>
                            <a:srgbClr val="000000"/>
                          </a:solidFill>
                          <a:latin typeface="+mn-lt"/>
                          <a:cs typeface="맑은 고딕"/>
                        </a:rPr>
                        <a:t>L</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ctr"/>
                      <a:r>
                        <a:rPr lang="en-US" sz="1100" b="1" i="0" u="none" strike="noStrike" dirty="0">
                          <a:solidFill>
                            <a:srgbClr val="000000"/>
                          </a:solidFill>
                          <a:latin typeface="+mn-lt"/>
                          <a:cs typeface="맑은 고딕"/>
                        </a:rPr>
                        <a:t>Decay </a:t>
                      </a:r>
                      <a:endParaRPr lang="en-US" sz="1100" b="1" i="0" u="none" strike="noStrike" dirty="0" smtClean="0">
                        <a:solidFill>
                          <a:srgbClr val="000000"/>
                        </a:solidFill>
                        <a:latin typeface="+mn-lt"/>
                        <a:cs typeface="맑은 고딕"/>
                      </a:endParaRPr>
                    </a:p>
                    <a:p>
                      <a:pPr algn="ctr" fontAlgn="ctr"/>
                      <a:r>
                        <a:rPr lang="en-US" sz="1100" b="1" i="0" u="none" strike="noStrike" dirty="0" smtClean="0">
                          <a:solidFill>
                            <a:srgbClr val="000000"/>
                          </a:solidFill>
                          <a:latin typeface="+mn-lt"/>
                          <a:cs typeface="맑은 고딕"/>
                        </a:rPr>
                        <a:t>time(ns)</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ctr"/>
                      <a:r>
                        <a:rPr lang="el-GR" sz="1100" b="1" i="0" u="none" strike="noStrike" dirty="0" smtClean="0">
                          <a:solidFill>
                            <a:srgbClr val="000000"/>
                          </a:solidFill>
                          <a:latin typeface="+mn-lt"/>
                          <a:cs typeface="맑은 고딕"/>
                        </a:rPr>
                        <a:t>Β</a:t>
                      </a:r>
                      <a:endParaRPr lang="el-GR"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ctr"/>
                      <a:r>
                        <a:rPr lang="en-US" sz="1100" b="1" i="0" u="none" strike="noStrike" dirty="0">
                          <a:solidFill>
                            <a:srgbClr val="000000"/>
                          </a:solidFill>
                          <a:latin typeface="+mn-lt"/>
                          <a:cs typeface="맑은 고딕"/>
                        </a:rPr>
                        <a:t>Q</a:t>
                      </a:r>
                      <a:r>
                        <a:rPr lang="en-US" sz="1100" b="1" i="0" u="none" strike="noStrike" baseline="-25000" dirty="0">
                          <a:solidFill>
                            <a:srgbClr val="000000"/>
                          </a:solidFill>
                          <a:latin typeface="+mn-lt"/>
                          <a:cs typeface="맑은 고딕"/>
                        </a:rPr>
                        <a:t>0</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ctr"/>
                      <a:r>
                        <a:rPr lang="en-US" sz="1100" b="1" i="0" u="none" strike="noStrike" dirty="0" err="1">
                          <a:solidFill>
                            <a:srgbClr val="000000"/>
                          </a:solidFill>
                          <a:latin typeface="+mn-lt"/>
                          <a:cs typeface="맑은 고딕"/>
                        </a:rPr>
                        <a:t>Qext</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81374">
                <a:tc>
                  <a:txBody>
                    <a:bodyPr/>
                    <a:lstStyle/>
                    <a:p>
                      <a:endParaRPr lang="en-US" dirty="0"/>
                    </a:p>
                  </a:txBody>
                  <a:tcPr marL="4916" marR="4916" marT="4916" marB="0" anchor="ctr">
                    <a:lnL w="12700" cap="flat" cmpd="sng" algn="ctr">
                      <a:no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373943">
                <a:tc>
                  <a:txBody>
                    <a:bodyPr/>
                    <a:lstStyle/>
                    <a:p>
                      <a:pPr algn="ctr" fontAlgn="ctr"/>
                      <a:r>
                        <a:rPr lang="en-US" sz="1100" b="1" i="0" u="none" strike="noStrike" dirty="0" smtClean="0">
                          <a:solidFill>
                            <a:schemeClr val="bg1"/>
                          </a:solidFill>
                          <a:effectLst/>
                          <a:latin typeface="+mn-lt"/>
                          <a:cs typeface="맑은 고딕"/>
                        </a:rPr>
                        <a:t>Simulation Y</a:t>
                      </a:r>
                      <a:endParaRPr lang="en-US" sz="1100" b="1" i="0" u="none" strike="noStrike" dirty="0">
                        <a:solidFill>
                          <a:schemeClr val="bg1"/>
                        </a:solidFill>
                        <a:effectLst/>
                        <a:latin typeface="+mn-lt"/>
                        <a:cs typeface="맑은 고딕"/>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00B050"/>
                    </a:solidFill>
                  </a:tcPr>
                </a:tc>
                <a:tc>
                  <a:txBody>
                    <a:bodyPr/>
                    <a:lstStyle/>
                    <a:p>
                      <a:pPr algn="ctr" fontAlgn="ctr"/>
                      <a:r>
                        <a:rPr lang="en-US" altLang="ko-KR" sz="1100" b="1" u="none" strike="noStrike" dirty="0" smtClean="0">
                          <a:solidFill>
                            <a:schemeClr val="bg1"/>
                          </a:solidFill>
                          <a:effectLst/>
                          <a:latin typeface="+mn-lt"/>
                        </a:rPr>
                        <a:t>6.4336 </a:t>
                      </a:r>
                      <a:endParaRPr lang="en-US" altLang="ko-KR" sz="1100" b="1" i="0" u="none" strike="noStrike" dirty="0">
                        <a:solidFill>
                          <a:schemeClr val="bg1"/>
                        </a:solidFill>
                        <a:effectLst/>
                        <a:latin typeface="+mn-lt"/>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sz="1100" b="1" i="0" u="none" strike="noStrike" dirty="0" smtClean="0">
                          <a:solidFill>
                            <a:schemeClr val="bg1"/>
                          </a:solidFill>
                          <a:effectLst/>
                          <a:latin typeface="+mn-lt"/>
                          <a:ea typeface="Calibri" charset="0"/>
                          <a:cs typeface="Calibri" charset="0"/>
                        </a:rPr>
                        <a:t>1217 </a:t>
                      </a:r>
                      <a:endParaRPr lang="en-US" sz="1100" b="1" i="0" u="none" strike="noStrike" dirty="0">
                        <a:solidFill>
                          <a:schemeClr val="bg1"/>
                        </a:solidFill>
                        <a:effectLst/>
                        <a:latin typeface="+mn-lt"/>
                        <a:ea typeface="Calibri" charset="0"/>
                        <a:cs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sz="1100" b="1" i="0" u="none" strike="noStrike" dirty="0" smtClean="0">
                          <a:solidFill>
                            <a:schemeClr val="bg1"/>
                          </a:solidFill>
                          <a:effectLst/>
                          <a:latin typeface="+mn-lt"/>
                          <a:ea typeface="Calibri" charset="0"/>
                          <a:cs typeface="Calibri" charset="0"/>
                        </a:rPr>
                        <a:t>30.11 </a:t>
                      </a:r>
                      <a:endParaRPr lang="en-US" sz="1100" b="1" i="0" u="none" strike="noStrike" dirty="0">
                        <a:solidFill>
                          <a:schemeClr val="bg1"/>
                        </a:solidFill>
                        <a:effectLst/>
                        <a:latin typeface="+mn-lt"/>
                        <a:ea typeface="Calibri" charset="0"/>
                        <a:cs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sz="1100" b="1" i="0" u="none" strike="noStrike" dirty="0" smtClean="0">
                          <a:solidFill>
                            <a:schemeClr val="bg1"/>
                          </a:solidFill>
                          <a:effectLst/>
                          <a:latin typeface="+mn-lt"/>
                          <a:ea typeface="Calibri" charset="0"/>
                          <a:cs typeface="Calibri" charset="0"/>
                        </a:rPr>
                        <a:t>3.32 </a:t>
                      </a:r>
                      <a:endParaRPr lang="en-US" sz="1100" b="1" i="0" u="none" strike="noStrike" dirty="0">
                        <a:solidFill>
                          <a:schemeClr val="bg1"/>
                        </a:solidFill>
                        <a:effectLst/>
                        <a:latin typeface="+mn-lt"/>
                        <a:ea typeface="Calibri" charset="0"/>
                        <a:cs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sz="1100" b="1" i="0" u="none" strike="noStrike" dirty="0" smtClean="0">
                          <a:solidFill>
                            <a:schemeClr val="bg1"/>
                          </a:solidFill>
                          <a:effectLst/>
                          <a:latin typeface="+mn-lt"/>
                          <a:ea typeface="Calibri" charset="0"/>
                          <a:cs typeface="Calibri" charset="0"/>
                        </a:rPr>
                        <a:t>5459 </a:t>
                      </a:r>
                      <a:endParaRPr lang="en-US" sz="1100" b="1" i="0" u="none" strike="noStrike" dirty="0">
                        <a:solidFill>
                          <a:schemeClr val="bg1"/>
                        </a:solidFill>
                        <a:effectLst/>
                        <a:latin typeface="+mn-lt"/>
                        <a:ea typeface="Calibri" charset="0"/>
                        <a:cs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sz="1100" b="1" i="0" u="none" strike="noStrike" dirty="0" smtClean="0">
                          <a:solidFill>
                            <a:schemeClr val="bg1"/>
                          </a:solidFill>
                          <a:effectLst/>
                          <a:latin typeface="+mn-lt"/>
                          <a:ea typeface="Calibri" charset="0"/>
                          <a:cs typeface="Calibri" charset="0"/>
                        </a:rPr>
                        <a:t>1586 </a:t>
                      </a:r>
                      <a:endParaRPr lang="en-US" sz="1100" b="1" i="0" u="none" strike="noStrike" dirty="0">
                        <a:solidFill>
                          <a:schemeClr val="bg1"/>
                        </a:solidFill>
                        <a:effectLst/>
                        <a:latin typeface="+mn-lt"/>
                        <a:ea typeface="Calibri" charset="0"/>
                        <a:cs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373943">
                <a:tc>
                  <a:txBody>
                    <a:bodyPr/>
                    <a:lstStyle/>
                    <a:p>
                      <a:pPr algn="ctr" fontAlgn="ctr"/>
                      <a:r>
                        <a:rPr lang="en-US" sz="1100" b="1" i="0" u="none" strike="noStrike" dirty="0" smtClean="0">
                          <a:solidFill>
                            <a:schemeClr val="bg1"/>
                          </a:solidFill>
                          <a:effectLst/>
                          <a:latin typeface="+mn-lt"/>
                          <a:cs typeface="맑은 고딕"/>
                        </a:rPr>
                        <a:t>Measured</a:t>
                      </a:r>
                      <a:r>
                        <a:rPr lang="en-US" sz="1100" b="1" i="0" u="none" strike="noStrike" baseline="0" dirty="0" smtClean="0">
                          <a:solidFill>
                            <a:schemeClr val="bg1"/>
                          </a:solidFill>
                          <a:effectLst/>
                          <a:latin typeface="+mn-lt"/>
                          <a:cs typeface="맑은 고딕"/>
                        </a:rPr>
                        <a:t> 1-1(Y)</a:t>
                      </a:r>
                      <a:endParaRPr lang="en-US" sz="1100" b="1" i="0" u="none" strike="noStrike" dirty="0">
                        <a:solidFill>
                          <a:schemeClr val="bg1"/>
                        </a:solidFill>
                        <a:effectLst/>
                        <a:latin typeface="+mn-lt"/>
                        <a:cs typeface="맑은 고딕"/>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5D416D"/>
                    </a:solidFill>
                  </a:tcPr>
                </a:tc>
                <a:tc>
                  <a:txBody>
                    <a:bodyPr/>
                    <a:lstStyle/>
                    <a:p>
                      <a:pPr algn="ctr" fontAlgn="ctr"/>
                      <a:r>
                        <a:rPr lang="en-US" altLang="ko-KR" sz="1100" b="1" i="0" u="none" strike="noStrike" dirty="0" smtClean="0">
                          <a:solidFill>
                            <a:schemeClr val="bg1"/>
                          </a:solidFill>
                          <a:effectLst/>
                          <a:latin typeface="+mn-lt"/>
                        </a:rPr>
                        <a:t>6.4202</a:t>
                      </a:r>
                      <a:endParaRPr lang="en-US" altLang="ko-KR" sz="1100" b="1" i="0" u="none" strike="noStrike" dirty="0">
                        <a:solidFill>
                          <a:schemeClr val="bg1"/>
                        </a:solidFill>
                        <a:effectLst/>
                        <a:latin typeface="+mn-lt"/>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sz="1100" b="1" i="0" u="none" strike="noStrike" dirty="0" smtClean="0">
                          <a:solidFill>
                            <a:schemeClr val="bg1"/>
                          </a:solidFill>
                          <a:effectLst/>
                          <a:latin typeface="+mn-lt"/>
                          <a:ea typeface="Calibri" charset="0"/>
                          <a:cs typeface="Calibri" charset="0"/>
                        </a:rPr>
                        <a:t>1200</a:t>
                      </a:r>
                      <a:endParaRPr lang="en-US" sz="1100" b="1" i="0" u="none" strike="noStrike" dirty="0">
                        <a:solidFill>
                          <a:schemeClr val="bg1"/>
                        </a:solidFill>
                        <a:effectLst/>
                        <a:latin typeface="+mn-lt"/>
                        <a:ea typeface="Calibri" charset="0"/>
                        <a:cs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sz="1100" b="1" i="0" u="none" strike="noStrike" dirty="0" smtClean="0">
                          <a:solidFill>
                            <a:schemeClr val="bg1"/>
                          </a:solidFill>
                          <a:effectLst/>
                          <a:latin typeface="+mn-lt"/>
                          <a:ea typeface="Calibri" charset="0"/>
                          <a:cs typeface="Calibri" charset="0"/>
                        </a:rPr>
                        <a:t>29.75</a:t>
                      </a:r>
                      <a:endParaRPr lang="en-US" sz="1100" b="1" i="0" u="none" strike="noStrike" dirty="0">
                        <a:solidFill>
                          <a:schemeClr val="bg1"/>
                        </a:solidFill>
                        <a:effectLst/>
                        <a:latin typeface="+mn-lt"/>
                        <a:ea typeface="Calibri" charset="0"/>
                        <a:cs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sz="1100" b="1" i="0" u="none" strike="noStrike" dirty="0" smtClean="0">
                          <a:solidFill>
                            <a:schemeClr val="bg1"/>
                          </a:solidFill>
                          <a:effectLst/>
                          <a:latin typeface="+mn-lt"/>
                          <a:ea typeface="Calibri" charset="0"/>
                          <a:cs typeface="Calibri" charset="0"/>
                        </a:rPr>
                        <a:t>3.03</a:t>
                      </a:r>
                      <a:endParaRPr lang="en-US" sz="1100" b="1" i="0" u="none" strike="noStrike" dirty="0">
                        <a:solidFill>
                          <a:schemeClr val="bg1"/>
                        </a:solidFill>
                        <a:effectLst/>
                        <a:latin typeface="+mn-lt"/>
                        <a:ea typeface="Calibri" charset="0"/>
                        <a:cs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sz="1100" b="1" i="0" u="none" strike="noStrike" dirty="0" smtClean="0">
                          <a:solidFill>
                            <a:schemeClr val="bg1"/>
                          </a:solidFill>
                          <a:effectLst/>
                          <a:latin typeface="+mn-lt"/>
                          <a:ea typeface="Calibri" charset="0"/>
                          <a:cs typeface="Calibri" charset="0"/>
                        </a:rPr>
                        <a:t>4834</a:t>
                      </a:r>
                      <a:endParaRPr lang="en-US" sz="1100" b="1" i="0" u="none" strike="noStrike" dirty="0">
                        <a:solidFill>
                          <a:schemeClr val="bg1"/>
                        </a:solidFill>
                        <a:effectLst/>
                        <a:latin typeface="+mn-lt"/>
                        <a:ea typeface="Calibri" charset="0"/>
                        <a:cs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sz="1100" b="1" i="0" u="none" strike="noStrike" dirty="0" smtClean="0">
                          <a:solidFill>
                            <a:schemeClr val="bg1"/>
                          </a:solidFill>
                          <a:effectLst/>
                          <a:latin typeface="+mn-lt"/>
                          <a:ea typeface="Calibri" charset="0"/>
                          <a:cs typeface="Calibri" charset="0"/>
                        </a:rPr>
                        <a:t>1595</a:t>
                      </a:r>
                      <a:endParaRPr lang="en-US" sz="1100" b="1" i="0" u="none" strike="noStrike" dirty="0">
                        <a:solidFill>
                          <a:schemeClr val="bg1"/>
                        </a:solidFill>
                        <a:effectLst/>
                        <a:latin typeface="+mn-lt"/>
                        <a:ea typeface="Calibri" charset="0"/>
                        <a:cs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r>
            </a:tbl>
          </a:graphicData>
        </a:graphic>
      </p:graphicFrame>
      <p:sp>
        <p:nvSpPr>
          <p:cNvPr id="15" name="TextBox 14"/>
          <p:cNvSpPr txBox="1"/>
          <p:nvPr/>
        </p:nvSpPr>
        <p:spPr>
          <a:xfrm>
            <a:off x="8349806" y="5674189"/>
            <a:ext cx="3553398" cy="461665"/>
          </a:xfrm>
          <a:prstGeom prst="rect">
            <a:avLst/>
          </a:prstGeom>
          <a:noFill/>
        </p:spPr>
        <p:txBody>
          <a:bodyPr wrap="square" rtlCol="0">
            <a:spAutoFit/>
          </a:bodyPr>
          <a:lstStyle/>
          <a:p>
            <a:r>
              <a:rPr lang="en-US" sz="800" dirty="0"/>
              <a:t>Y. Inoue, H. </a:t>
            </a:r>
            <a:r>
              <a:rPr lang="en-US" sz="800" dirty="0" err="1"/>
              <a:t>Hayano</a:t>
            </a:r>
            <a:r>
              <a:rPr lang="en-US" sz="800" dirty="0"/>
              <a:t>, Y. Honda, </a:t>
            </a:r>
            <a:r>
              <a:rPr lang="en-US" sz="800" dirty="0" err="1" smtClean="0"/>
              <a:t>etc</a:t>
            </a:r>
            <a:r>
              <a:rPr lang="en-US" sz="800" dirty="0" smtClean="0"/>
              <a:t>, </a:t>
            </a:r>
            <a:r>
              <a:rPr lang="en-US" sz="800" dirty="0"/>
              <a:t>Development of a high- resolution cavity-beam position monitor, Phys. Rev. ST </a:t>
            </a:r>
            <a:r>
              <a:rPr lang="en-US" sz="800" dirty="0" err="1"/>
              <a:t>Accel</a:t>
            </a:r>
            <a:r>
              <a:rPr lang="en-US" sz="800" dirty="0"/>
              <a:t>. Beams 11 (2008) 062801. </a:t>
            </a:r>
          </a:p>
          <a:p>
            <a:endParaRPr lang="en-US" sz="800" dirty="0"/>
          </a:p>
        </p:txBody>
      </p:sp>
      <p:cxnSp>
        <p:nvCxnSpPr>
          <p:cNvPr id="17" name="Straight Arrow Connector 16"/>
          <p:cNvCxnSpPr/>
          <p:nvPr/>
        </p:nvCxnSpPr>
        <p:spPr>
          <a:xfrm flipH="1">
            <a:off x="6566352" y="4390741"/>
            <a:ext cx="1621323" cy="594439"/>
          </a:xfrm>
          <a:prstGeom prst="straightConnector1">
            <a:avLst/>
          </a:prstGeom>
          <a:ln>
            <a:solidFill>
              <a:srgbClr val="5D416D"/>
            </a:solidFill>
            <a:tailEnd type="arrow"/>
          </a:ln>
        </p:spPr>
        <p:style>
          <a:lnRef idx="2">
            <a:schemeClr val="accent1"/>
          </a:lnRef>
          <a:fillRef idx="0">
            <a:schemeClr val="accent1"/>
          </a:fillRef>
          <a:effectRef idx="1">
            <a:schemeClr val="accent1"/>
          </a:effectRef>
          <a:fontRef idx="minor">
            <a:schemeClr val="tx1"/>
          </a:fontRef>
        </p:style>
      </p:cxnSp>
      <p:sp>
        <p:nvSpPr>
          <p:cNvPr id="18" name="Rectangle 17"/>
          <p:cNvSpPr/>
          <p:nvPr/>
        </p:nvSpPr>
        <p:spPr>
          <a:xfrm>
            <a:off x="6624338" y="4907275"/>
            <a:ext cx="1746540" cy="830997"/>
          </a:xfrm>
          <a:prstGeom prst="rect">
            <a:avLst/>
          </a:prstGeom>
        </p:spPr>
        <p:txBody>
          <a:bodyPr wrap="square">
            <a:spAutoFit/>
          </a:bodyPr>
          <a:lstStyle/>
          <a:p>
            <a:pPr algn="ctr"/>
            <a:r>
              <a:rPr lang="en-US" sz="1200" dirty="0" smtClean="0">
                <a:solidFill>
                  <a:srgbClr val="000000"/>
                </a:solidFill>
              </a:rPr>
              <a:t>Example results</a:t>
            </a:r>
            <a:br>
              <a:rPr lang="en-US" sz="1200" dirty="0" smtClean="0">
                <a:solidFill>
                  <a:srgbClr val="000000"/>
                </a:solidFill>
              </a:rPr>
            </a:br>
            <a:r>
              <a:rPr lang="en-US" sz="1200" dirty="0" smtClean="0">
                <a:solidFill>
                  <a:srgbClr val="000000"/>
                </a:solidFill>
              </a:rPr>
              <a:t>in Y for 1-1 </a:t>
            </a:r>
            <a:r>
              <a:rPr lang="en-US" sz="1200" dirty="0" err="1" smtClean="0">
                <a:solidFill>
                  <a:srgbClr val="000000"/>
                </a:solidFill>
              </a:rPr>
              <a:t>measurent</a:t>
            </a:r>
            <a:r>
              <a:rPr lang="en-US" sz="1200" dirty="0" smtClean="0">
                <a:solidFill>
                  <a:srgbClr val="000000"/>
                </a:solidFill>
              </a:rPr>
              <a:t> </a:t>
            </a:r>
            <a:r>
              <a:rPr lang="en-US" sz="1200" dirty="0" err="1" smtClean="0">
                <a:solidFill>
                  <a:srgbClr val="000000"/>
                </a:solidFill>
              </a:rPr>
              <a:t>summarised</a:t>
            </a:r>
            <a:r>
              <a:rPr lang="en-US" sz="1200" dirty="0" smtClean="0">
                <a:solidFill>
                  <a:srgbClr val="000000"/>
                </a:solidFill>
              </a:rPr>
              <a:t> in</a:t>
            </a:r>
            <a:br>
              <a:rPr lang="en-US" sz="1200" dirty="0" smtClean="0">
                <a:solidFill>
                  <a:srgbClr val="000000"/>
                </a:solidFill>
              </a:rPr>
            </a:br>
            <a:r>
              <a:rPr lang="en-US" sz="1200" dirty="0" err="1" smtClean="0">
                <a:solidFill>
                  <a:srgbClr val="000000"/>
                </a:solidFill>
              </a:rPr>
              <a:t>Siwon</a:t>
            </a:r>
            <a:r>
              <a:rPr lang="en-US" sz="1200" dirty="0" smtClean="0">
                <a:solidFill>
                  <a:srgbClr val="000000"/>
                </a:solidFill>
              </a:rPr>
              <a:t>-style table</a:t>
            </a:r>
          </a:p>
        </p:txBody>
      </p:sp>
      <p:pic>
        <p:nvPicPr>
          <p:cNvPr id="21" name="Picture 20" descr="Screen Shot 2016-12-20 at 12.53.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5822" y="1662389"/>
            <a:ext cx="3231618" cy="2669243"/>
          </a:xfrm>
          <a:prstGeom prst="rect">
            <a:avLst/>
          </a:prstGeom>
        </p:spPr>
      </p:pic>
      <p:pic>
        <p:nvPicPr>
          <p:cNvPr id="22" name="Picture 21" descr="Screen Shot 2016-12-20 at 13.15.3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50691" y="1812822"/>
            <a:ext cx="3639833" cy="2452591"/>
          </a:xfrm>
          <a:prstGeom prst="rect">
            <a:avLst/>
          </a:prstGeom>
        </p:spPr>
      </p:pic>
    </p:spTree>
    <p:extLst>
      <p:ext uri="{BB962C8B-B14F-4D97-AF65-F5344CB8AC3E}">
        <p14:creationId xmlns:p14="http://schemas.microsoft.com/office/powerpoint/2010/main" val="187578468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err="1" smtClean="0">
                <a:solidFill>
                  <a:srgbClr val="5D416D"/>
                </a:solidFill>
              </a:rPr>
              <a:t>Aluminium</a:t>
            </a:r>
            <a:r>
              <a:rPr lang="en-US" sz="3200" dirty="0" smtClean="0">
                <a:solidFill>
                  <a:srgbClr val="5D416D"/>
                </a:solidFill>
              </a:rPr>
              <a:t> #1</a:t>
            </a:r>
            <a:endParaRPr lang="en-US" sz="3200" dirty="0">
              <a:solidFill>
                <a:srgbClr val="5D416D"/>
              </a:solidFill>
            </a:endParaRPr>
          </a:p>
        </p:txBody>
      </p:sp>
      <p:sp>
        <p:nvSpPr>
          <p:cNvPr id="4" name="Date Placeholder 3"/>
          <p:cNvSpPr>
            <a:spLocks noGrp="1"/>
          </p:cNvSpPr>
          <p:nvPr>
            <p:ph type="dt" sz="half" idx="2"/>
          </p:nvPr>
        </p:nvSpPr>
        <p:spPr/>
        <p:txBody>
          <a:bodyPr/>
          <a:lstStyle/>
          <a:p>
            <a:r>
              <a:rPr lang="en-GB" smtClean="0"/>
              <a:t>Wednesday, 21 December 2016</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7</a:t>
            </a:fld>
            <a:endParaRPr lang="en-GB" dirty="0"/>
          </a:p>
        </p:txBody>
      </p:sp>
      <p:sp>
        <p:nvSpPr>
          <p:cNvPr id="10" name="Rectangle 9"/>
          <p:cNvSpPr/>
          <p:nvPr/>
        </p:nvSpPr>
        <p:spPr>
          <a:xfrm>
            <a:off x="604377" y="1089665"/>
            <a:ext cx="5001730" cy="2031325"/>
          </a:xfrm>
          <a:prstGeom prst="rect">
            <a:avLst/>
          </a:prstGeom>
        </p:spPr>
        <p:txBody>
          <a:bodyPr wrap="square">
            <a:spAutoFit/>
          </a:bodyPr>
          <a:lstStyle/>
          <a:p>
            <a:pPr marL="285750" indent="-285750">
              <a:buFont typeface="Arial"/>
              <a:buChar char="•"/>
            </a:pPr>
            <a:r>
              <a:rPr lang="en-US" sz="1400" dirty="0" smtClean="0"/>
              <a:t>Made from </a:t>
            </a:r>
            <a:r>
              <a:rPr lang="en-US" sz="1400" dirty="0" err="1" smtClean="0"/>
              <a:t>aluminium</a:t>
            </a:r>
            <a:r>
              <a:rPr lang="en-US" sz="1400" dirty="0" smtClean="0"/>
              <a:t> for low mass, with approximately 1 kg per BPM.</a:t>
            </a:r>
          </a:p>
          <a:p>
            <a:pPr marL="285750" indent="-285750">
              <a:buFont typeface="Arial"/>
              <a:buChar char="•"/>
            </a:pPr>
            <a:endParaRPr lang="en-US" sz="1400" dirty="0"/>
          </a:p>
          <a:p>
            <a:pPr marL="285750" indent="-285750">
              <a:buFont typeface="Arial"/>
              <a:buChar char="•"/>
            </a:pPr>
            <a:r>
              <a:rPr lang="en-US" sz="1400" dirty="0" smtClean="0"/>
              <a:t>Novelty </a:t>
            </a:r>
            <a:r>
              <a:rPr lang="en-US" sz="1400" dirty="0"/>
              <a:t>of a lower </a:t>
            </a:r>
            <a:r>
              <a:rPr lang="en-US" sz="1400" dirty="0" smtClean="0"/>
              <a:t>Q</a:t>
            </a:r>
            <a:r>
              <a:rPr lang="en-US" sz="1400" baseline="-25000" dirty="0" smtClean="0"/>
              <a:t>0</a:t>
            </a:r>
            <a:r>
              <a:rPr lang="en-US" sz="1400" dirty="0" smtClean="0"/>
              <a:t> </a:t>
            </a:r>
            <a:r>
              <a:rPr lang="en-US" sz="1400" dirty="0"/>
              <a:t>giving faster signal decay times and </a:t>
            </a:r>
            <a:r>
              <a:rPr lang="en-US" sz="1400" dirty="0" err="1"/>
              <a:t>minimising</a:t>
            </a:r>
            <a:r>
              <a:rPr lang="en-US" sz="1400" dirty="0"/>
              <a:t> signal contamination between </a:t>
            </a:r>
            <a:r>
              <a:rPr lang="en-US" sz="1400" dirty="0" smtClean="0"/>
              <a:t>different </a:t>
            </a:r>
            <a:r>
              <a:rPr lang="en-US" sz="1400" dirty="0"/>
              <a:t>bunches</a:t>
            </a:r>
            <a:r>
              <a:rPr lang="en-US" sz="1400" dirty="0" smtClean="0"/>
              <a:t>.</a:t>
            </a:r>
            <a:br>
              <a:rPr lang="en-US" sz="1400" dirty="0" smtClean="0"/>
            </a:br>
            <a:endParaRPr lang="en-US" sz="1400" dirty="0" smtClean="0"/>
          </a:p>
          <a:p>
            <a:pPr marL="285750" indent="-285750">
              <a:buFont typeface="Arial"/>
              <a:buChar char="•"/>
            </a:pPr>
            <a:r>
              <a:rPr lang="fr-FR" altLang="ko-KR" sz="1400" dirty="0" smtClean="0"/>
              <a:t>X = 48.60mm, Y = 60.90mm</a:t>
            </a:r>
          </a:p>
          <a:p>
            <a:pPr marL="285750" indent="-285750">
              <a:buFont typeface="Arial"/>
              <a:buChar char="•"/>
            </a:pPr>
            <a:endParaRPr lang="fr-FR" altLang="ko-KR" sz="1400" dirty="0"/>
          </a:p>
          <a:p>
            <a:pPr marL="285750" indent="-285750">
              <a:buFont typeface="Arial"/>
              <a:buChar char="•"/>
            </a:pPr>
            <a:r>
              <a:rPr lang="fr-FR" altLang="ko-KR" sz="1400" dirty="0" err="1" smtClean="0"/>
              <a:t>Resonant</a:t>
            </a:r>
            <a:r>
              <a:rPr lang="fr-FR" altLang="ko-KR" sz="1400" dirty="0" smtClean="0"/>
              <a:t> </a:t>
            </a:r>
            <a:r>
              <a:rPr lang="fr-FR" altLang="ko-KR" sz="1400" dirty="0" err="1" smtClean="0"/>
              <a:t>frequencies</a:t>
            </a:r>
            <a:r>
              <a:rPr lang="fr-FR" altLang="ko-KR" sz="1400" dirty="0" smtClean="0"/>
              <a:t> </a:t>
            </a:r>
            <a:r>
              <a:rPr lang="fr-FR" altLang="ko-KR" sz="1400" dirty="0" err="1" smtClean="0"/>
              <a:t>found</a:t>
            </a:r>
            <a:r>
              <a:rPr lang="fr-FR" altLang="ko-KR" sz="1400" dirty="0" smtClean="0"/>
              <a:t> to </a:t>
            </a:r>
            <a:r>
              <a:rPr lang="fr-FR" altLang="ko-KR" sz="1400" dirty="0" err="1" smtClean="0"/>
              <a:t>be</a:t>
            </a:r>
            <a:r>
              <a:rPr lang="fr-FR" altLang="ko-KR" sz="1400" dirty="0" smtClean="0"/>
              <a:t> </a:t>
            </a:r>
            <a:r>
              <a:rPr lang="fr-FR" altLang="ko-KR" sz="1400" dirty="0" err="1" smtClean="0"/>
              <a:t>lower</a:t>
            </a:r>
            <a:r>
              <a:rPr lang="fr-FR" altLang="ko-KR" sz="1400" dirty="0" smtClean="0"/>
              <a:t> </a:t>
            </a:r>
            <a:r>
              <a:rPr lang="fr-FR" altLang="ko-KR" sz="1400" dirty="0" err="1" smtClean="0"/>
              <a:t>than</a:t>
            </a:r>
            <a:r>
              <a:rPr lang="fr-FR" altLang="ko-KR" sz="1400" dirty="0" smtClean="0"/>
              <a:t> simulations. </a:t>
            </a:r>
            <a:r>
              <a:rPr lang="en-US" sz="1400" dirty="0" smtClean="0"/>
              <a:t> </a:t>
            </a:r>
            <a:endParaRPr lang="en-US" sz="1400" dirty="0"/>
          </a:p>
        </p:txBody>
      </p:sp>
      <p:graphicFrame>
        <p:nvGraphicFramePr>
          <p:cNvPr id="13" name="표 3"/>
          <p:cNvGraphicFramePr>
            <a:graphicFrameLocks noGrp="1"/>
          </p:cNvGraphicFramePr>
          <p:nvPr>
            <p:extLst>
              <p:ext uri="{D42A27DB-BD31-4B8C-83A1-F6EECF244321}">
                <p14:modId xmlns:p14="http://schemas.microsoft.com/office/powerpoint/2010/main" val="2398735457"/>
              </p:ext>
            </p:extLst>
          </p:nvPr>
        </p:nvGraphicFramePr>
        <p:xfrm>
          <a:off x="621508" y="3773487"/>
          <a:ext cx="5705098" cy="2058520"/>
        </p:xfrm>
        <a:graphic>
          <a:graphicData uri="http://schemas.openxmlformats.org/drawingml/2006/table">
            <a:tbl>
              <a:tblPr/>
              <a:tblGrid>
                <a:gridCol w="1291630"/>
                <a:gridCol w="735578"/>
                <a:gridCol w="735578"/>
                <a:gridCol w="735578"/>
                <a:gridCol w="735578"/>
                <a:gridCol w="735578"/>
                <a:gridCol w="735578"/>
              </a:tblGrid>
              <a:tr h="281374">
                <a:tc>
                  <a:txBody>
                    <a:bodyPr/>
                    <a:lstStyle/>
                    <a:p>
                      <a:endParaRPr lang="en-US" dirty="0"/>
                    </a:p>
                  </a:txBody>
                  <a:tcPr marL="4916" marR="4916" marT="4916" marB="0" anchor="ctr">
                    <a:lnL w="12700" cap="flat" cmpd="sng" algn="ctr">
                      <a:no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rowSpan="2">
                  <a:txBody>
                    <a:bodyPr/>
                    <a:lstStyle/>
                    <a:p>
                      <a:pPr algn="ctr" fontAlgn="ctr"/>
                      <a:r>
                        <a:rPr lang="en-US" sz="1100" b="1" i="0" u="none" strike="noStrike" baseline="0" dirty="0" smtClean="0">
                          <a:solidFill>
                            <a:srgbClr val="000000"/>
                          </a:solidFill>
                          <a:latin typeface="+mn-lt"/>
                          <a:cs typeface="맑은 고딕"/>
                        </a:rPr>
                        <a:t>f</a:t>
                      </a:r>
                      <a:r>
                        <a:rPr lang="en-US" sz="1100" b="1" i="0" u="none" strike="noStrike" baseline="-25000" dirty="0" smtClean="0">
                          <a:solidFill>
                            <a:srgbClr val="000000"/>
                          </a:solidFill>
                          <a:latin typeface="+mn-lt"/>
                          <a:cs typeface="맑은 고딕"/>
                        </a:rPr>
                        <a:t>0</a:t>
                      </a:r>
                    </a:p>
                    <a:p>
                      <a:pPr algn="ctr" fontAlgn="ctr"/>
                      <a:r>
                        <a:rPr lang="en-US" sz="1100" b="1" i="0" u="none" strike="noStrike" baseline="0" dirty="0" smtClean="0">
                          <a:solidFill>
                            <a:srgbClr val="000000"/>
                          </a:solidFill>
                          <a:latin typeface="+mn-lt"/>
                          <a:cs typeface="맑은 고딕"/>
                        </a:rPr>
                        <a:t>(GHz)</a:t>
                      </a:r>
                      <a:endParaRPr lang="en-US" sz="1100" b="1" i="0" u="none" strike="noStrike" baseline="0" dirty="0">
                        <a:solidFill>
                          <a:srgbClr val="000000"/>
                        </a:solidFill>
                        <a:latin typeface="+mn-lt"/>
                        <a:cs typeface="맑은 고딕"/>
                      </a:endParaRPr>
                    </a:p>
                  </a:txBody>
                  <a:tcPr marL="4916" marR="4916" marT="4916" marB="0" anchor="ctr">
                    <a:lnL w="12700" cap="flat" cmpd="sng" algn="ctr">
                      <a:solidFill>
                        <a:scrgbClr r="0" g="0" b="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ctr"/>
                      <a:r>
                        <a:rPr lang="en-US" sz="1100" b="1" i="0" u="none" strike="noStrike" dirty="0">
                          <a:solidFill>
                            <a:srgbClr val="000000"/>
                          </a:solidFill>
                          <a:latin typeface="+mn-lt"/>
                          <a:cs typeface="맑은 고딕"/>
                        </a:rPr>
                        <a:t>Q</a:t>
                      </a:r>
                      <a:r>
                        <a:rPr lang="en-US" sz="1100" b="1" i="0" u="none" strike="noStrike" baseline="-25000" dirty="0">
                          <a:solidFill>
                            <a:srgbClr val="000000"/>
                          </a:solidFill>
                          <a:latin typeface="+mn-lt"/>
                          <a:cs typeface="맑은 고딕"/>
                        </a:rPr>
                        <a:t>L</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ctr"/>
                      <a:r>
                        <a:rPr lang="en-US" sz="1100" b="1" i="0" u="none" strike="noStrike" dirty="0">
                          <a:solidFill>
                            <a:srgbClr val="000000"/>
                          </a:solidFill>
                          <a:latin typeface="+mn-lt"/>
                          <a:cs typeface="맑은 고딕"/>
                        </a:rPr>
                        <a:t>Decay </a:t>
                      </a:r>
                      <a:endParaRPr lang="en-US" sz="1100" b="1" i="0" u="none" strike="noStrike" dirty="0" smtClean="0">
                        <a:solidFill>
                          <a:srgbClr val="000000"/>
                        </a:solidFill>
                        <a:latin typeface="+mn-lt"/>
                        <a:cs typeface="맑은 고딕"/>
                      </a:endParaRPr>
                    </a:p>
                    <a:p>
                      <a:pPr algn="ctr" fontAlgn="ctr"/>
                      <a:r>
                        <a:rPr lang="en-US" sz="1100" b="1" i="0" u="none" strike="noStrike" dirty="0" smtClean="0">
                          <a:solidFill>
                            <a:srgbClr val="000000"/>
                          </a:solidFill>
                          <a:latin typeface="+mn-lt"/>
                          <a:cs typeface="맑은 고딕"/>
                        </a:rPr>
                        <a:t>time(ns)</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ctr"/>
                      <a:r>
                        <a:rPr lang="el-GR" sz="1100" b="1" i="0" u="none" strike="noStrike" dirty="0" smtClean="0">
                          <a:solidFill>
                            <a:srgbClr val="000000"/>
                          </a:solidFill>
                          <a:latin typeface="+mn-lt"/>
                          <a:cs typeface="맑은 고딕"/>
                        </a:rPr>
                        <a:t>Β</a:t>
                      </a:r>
                      <a:endParaRPr lang="el-GR"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ctr"/>
                      <a:r>
                        <a:rPr lang="en-US" sz="1100" b="1" i="0" u="none" strike="noStrike" dirty="0">
                          <a:solidFill>
                            <a:srgbClr val="000000"/>
                          </a:solidFill>
                          <a:latin typeface="+mn-lt"/>
                          <a:cs typeface="맑은 고딕"/>
                        </a:rPr>
                        <a:t>Q</a:t>
                      </a:r>
                      <a:r>
                        <a:rPr lang="en-US" sz="1100" b="1" i="0" u="none" strike="noStrike" baseline="-25000" dirty="0">
                          <a:solidFill>
                            <a:srgbClr val="000000"/>
                          </a:solidFill>
                          <a:latin typeface="+mn-lt"/>
                          <a:cs typeface="맑은 고딕"/>
                        </a:rPr>
                        <a:t>0</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ctr"/>
                      <a:r>
                        <a:rPr lang="en-US" sz="1100" b="1" i="0" u="none" strike="noStrike" dirty="0" err="1">
                          <a:solidFill>
                            <a:srgbClr val="000000"/>
                          </a:solidFill>
                          <a:latin typeface="+mn-lt"/>
                          <a:cs typeface="맑은 고딕"/>
                        </a:rPr>
                        <a:t>Qext</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81374">
                <a:tc>
                  <a:txBody>
                    <a:bodyPr/>
                    <a:lstStyle/>
                    <a:p>
                      <a:endParaRPr lang="en-US" dirty="0"/>
                    </a:p>
                  </a:txBody>
                  <a:tcPr marL="4916" marR="4916" marT="4916" marB="0" anchor="ctr">
                    <a:lnL w="12700" cap="flat" cmpd="sng" algn="ctr">
                      <a:no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373943">
                <a:tc>
                  <a:txBody>
                    <a:bodyPr/>
                    <a:lstStyle/>
                    <a:p>
                      <a:pPr algn="ctr" fontAlgn="ctr"/>
                      <a:r>
                        <a:rPr lang="en-US" sz="1100" b="1" i="0" u="none" strike="noStrike" dirty="0" smtClean="0">
                          <a:solidFill>
                            <a:schemeClr val="bg1"/>
                          </a:solidFill>
                          <a:effectLst/>
                          <a:latin typeface="+mn-lt"/>
                          <a:cs typeface="맑은 고딕"/>
                        </a:rPr>
                        <a:t>Simulation Y</a:t>
                      </a:r>
                      <a:endParaRPr lang="en-US" sz="1100" b="1" i="0" u="none" strike="noStrike" dirty="0">
                        <a:solidFill>
                          <a:schemeClr val="bg1"/>
                        </a:solidFill>
                        <a:effectLst/>
                        <a:latin typeface="+mn-lt"/>
                        <a:cs typeface="맑은 고딕"/>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00B050"/>
                    </a:solidFill>
                  </a:tcPr>
                </a:tc>
                <a:tc>
                  <a:txBody>
                    <a:bodyPr/>
                    <a:lstStyle/>
                    <a:p>
                      <a:pPr algn="ctr" latinLnBrk="1"/>
                      <a:r>
                        <a:rPr lang="en-US" altLang="ko-KR" sz="1100" b="1" dirty="0" smtClean="0">
                          <a:solidFill>
                            <a:schemeClr val="bg1"/>
                          </a:solidFill>
                          <a:latin typeface="+mn-lt"/>
                        </a:rPr>
                        <a:t>6.4280</a:t>
                      </a:r>
                      <a:endParaRPr lang="ko-KR" altLang="en-US" sz="1100" b="1" dirty="0">
                        <a:solidFill>
                          <a:schemeClr val="bg1"/>
                        </a:solidFill>
                        <a:latin typeface="+mn-lt"/>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ko-KR" sz="1100" b="1" dirty="0" smtClean="0">
                          <a:solidFill>
                            <a:schemeClr val="bg1"/>
                          </a:solidFill>
                          <a:latin typeface="+mn-lt"/>
                        </a:rPr>
                        <a:t>698.70</a:t>
                      </a:r>
                      <a:r>
                        <a:rPr lang="en-US" sz="1100" b="1" i="0" u="none" strike="noStrike" dirty="0" smtClean="0">
                          <a:solidFill>
                            <a:schemeClr val="bg1"/>
                          </a:solidFill>
                          <a:effectLst/>
                          <a:latin typeface="+mn-lt"/>
                          <a:ea typeface="Calibri" charset="0"/>
                          <a:cs typeface="Calibri" charset="0"/>
                        </a:rPr>
                        <a:t> </a:t>
                      </a:r>
                      <a:endParaRPr lang="en-US" sz="1100" b="1" i="0" u="none" strike="noStrike" dirty="0">
                        <a:solidFill>
                          <a:schemeClr val="bg1"/>
                        </a:solidFill>
                        <a:effectLst/>
                        <a:latin typeface="+mn-lt"/>
                        <a:ea typeface="Calibri" charset="0"/>
                        <a:cs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latinLnBrk="1"/>
                      <a:r>
                        <a:rPr lang="en-US" altLang="ko-KR" sz="1100" b="1" dirty="0" smtClean="0">
                          <a:solidFill>
                            <a:schemeClr val="bg1"/>
                          </a:solidFill>
                          <a:latin typeface="+mn-lt"/>
                        </a:rPr>
                        <a:t>17.23</a:t>
                      </a:r>
                      <a:endParaRPr lang="ko-KR" altLang="en-US" sz="1100" b="1" dirty="0">
                        <a:solidFill>
                          <a:schemeClr val="bg1"/>
                        </a:solidFill>
                        <a:latin typeface="+mn-lt"/>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ko-KR" sz="1100" b="1" dirty="0" smtClean="0">
                          <a:solidFill>
                            <a:schemeClr val="bg1"/>
                          </a:solidFill>
                          <a:latin typeface="+mn-lt"/>
                        </a:rPr>
                        <a:t>5.684</a:t>
                      </a:r>
                      <a:r>
                        <a:rPr lang="en-US" sz="1100" b="1" i="0" u="none" strike="noStrike" dirty="0" smtClean="0">
                          <a:solidFill>
                            <a:schemeClr val="bg1"/>
                          </a:solidFill>
                          <a:effectLst/>
                          <a:latin typeface="+mn-lt"/>
                          <a:ea typeface="Calibri" charset="0"/>
                          <a:cs typeface="Calibri" charset="0"/>
                        </a:rPr>
                        <a:t> </a:t>
                      </a:r>
                      <a:endParaRPr lang="en-US" sz="1100" b="1" i="0" u="none" strike="noStrike" dirty="0">
                        <a:solidFill>
                          <a:schemeClr val="bg1"/>
                        </a:solidFill>
                        <a:effectLst/>
                        <a:latin typeface="+mn-lt"/>
                        <a:ea typeface="Calibri" charset="0"/>
                        <a:cs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ko-KR" sz="1100" b="1" dirty="0" smtClean="0">
                          <a:solidFill>
                            <a:schemeClr val="bg1"/>
                          </a:solidFill>
                          <a:latin typeface="+mn-lt"/>
                        </a:rPr>
                        <a:t>4670.43</a:t>
                      </a:r>
                      <a:r>
                        <a:rPr lang="en-US" sz="1100" b="1" i="0" u="none" strike="noStrike" dirty="0" smtClean="0">
                          <a:solidFill>
                            <a:schemeClr val="bg1"/>
                          </a:solidFill>
                          <a:effectLst/>
                          <a:latin typeface="+mn-lt"/>
                          <a:ea typeface="Calibri" charset="0"/>
                          <a:cs typeface="Calibri" charset="0"/>
                        </a:rPr>
                        <a:t> </a:t>
                      </a:r>
                      <a:endParaRPr lang="en-US" sz="1100" b="1" i="0" u="none" strike="noStrike" dirty="0">
                        <a:solidFill>
                          <a:schemeClr val="bg1"/>
                        </a:solidFill>
                        <a:effectLst/>
                        <a:latin typeface="+mn-lt"/>
                        <a:ea typeface="Calibri" charset="0"/>
                        <a:cs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latinLnBrk="1"/>
                      <a:r>
                        <a:rPr lang="en-US" altLang="ko-KR" sz="1100" b="1" dirty="0" smtClean="0">
                          <a:solidFill>
                            <a:schemeClr val="bg1"/>
                          </a:solidFill>
                          <a:latin typeface="+mn-lt"/>
                        </a:rPr>
                        <a:t>821.61</a:t>
                      </a:r>
                      <a:endParaRPr lang="ko-KR" altLang="en-US" sz="1100" b="1" dirty="0">
                        <a:solidFill>
                          <a:schemeClr val="bg1"/>
                        </a:solidFill>
                        <a:latin typeface="+mn-lt"/>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373943">
                <a:tc>
                  <a:txBody>
                    <a:bodyPr/>
                    <a:lstStyle/>
                    <a:p>
                      <a:pPr algn="ctr" fontAlgn="ctr"/>
                      <a:r>
                        <a:rPr lang="en-US" sz="1100" b="1" i="0" u="none" strike="noStrike" dirty="0" smtClean="0">
                          <a:solidFill>
                            <a:schemeClr val="bg1"/>
                          </a:solidFill>
                          <a:effectLst/>
                          <a:latin typeface="+mn-lt"/>
                          <a:cs typeface="맑은 고딕"/>
                        </a:rPr>
                        <a:t>IPA</a:t>
                      </a:r>
                      <a:endParaRPr lang="en-US" sz="1100" b="1" i="0" u="none" strike="noStrike" dirty="0">
                        <a:solidFill>
                          <a:schemeClr val="bg1"/>
                        </a:solidFill>
                        <a:effectLst/>
                        <a:latin typeface="+mn-lt"/>
                        <a:cs typeface="맑은 고딕"/>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5D416D"/>
                    </a:solidFill>
                  </a:tcPr>
                </a:tc>
                <a:tc>
                  <a:txBody>
                    <a:bodyPr/>
                    <a:lstStyle/>
                    <a:p>
                      <a:pPr algn="ctr"/>
                      <a:r>
                        <a:rPr lang="en-US" sz="1100" b="1" dirty="0" smtClean="0">
                          <a:solidFill>
                            <a:srgbClr val="FFFFFF"/>
                          </a:solidFill>
                        </a:rPr>
                        <a:t>6.4079</a:t>
                      </a:r>
                      <a:endParaRPr lang="en-US" sz="1100" b="1" dirty="0">
                        <a:solidFill>
                          <a:srgbClr val="FFFFFF"/>
                        </a:solidFill>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a:r>
                        <a:rPr lang="en-US" sz="1100" b="1" dirty="0" smtClean="0">
                          <a:solidFill>
                            <a:srgbClr val="FFFFFF"/>
                          </a:solidFill>
                        </a:rPr>
                        <a:t>575.42</a:t>
                      </a:r>
                      <a:endParaRPr lang="en-US" sz="1100" b="1" dirty="0">
                        <a:solidFill>
                          <a:srgbClr val="FFFFFF"/>
                        </a:solidFill>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a:r>
                        <a:rPr lang="en-US" sz="1100" b="1" dirty="0" smtClean="0">
                          <a:solidFill>
                            <a:srgbClr val="FFFFFF"/>
                          </a:solidFill>
                        </a:rPr>
                        <a:t>14.29</a:t>
                      </a:r>
                      <a:endParaRPr lang="en-US" sz="1100" b="1" dirty="0">
                        <a:solidFill>
                          <a:srgbClr val="FFFFFF"/>
                        </a:solidFill>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a:r>
                        <a:rPr lang="en-US" sz="1100" b="1" dirty="0" smtClean="0">
                          <a:solidFill>
                            <a:srgbClr val="FFFFFF"/>
                          </a:solidFill>
                        </a:rPr>
                        <a:t>1.140</a:t>
                      </a:r>
                      <a:endParaRPr lang="en-US" sz="1100" b="1" dirty="0">
                        <a:solidFill>
                          <a:srgbClr val="FFFFFF"/>
                        </a:solidFill>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a:r>
                        <a:rPr lang="en-US" sz="1100" b="1" dirty="0" smtClean="0">
                          <a:solidFill>
                            <a:srgbClr val="FFFFFF"/>
                          </a:solidFill>
                        </a:rPr>
                        <a:t>1231.64</a:t>
                      </a:r>
                      <a:endParaRPr lang="en-US" sz="1100" b="1" dirty="0">
                        <a:solidFill>
                          <a:srgbClr val="FFFFFF"/>
                        </a:solidFill>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a:r>
                        <a:rPr lang="en-US" sz="1100" b="1" dirty="0" smtClean="0">
                          <a:solidFill>
                            <a:srgbClr val="FFFFFF"/>
                          </a:solidFill>
                        </a:rPr>
                        <a:t>1079.99</a:t>
                      </a:r>
                      <a:endParaRPr lang="en-US" sz="1100" b="1" dirty="0">
                        <a:solidFill>
                          <a:srgbClr val="FFFFFF"/>
                        </a:solidFill>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r>
              <a:tr h="373943">
                <a:tc>
                  <a:txBody>
                    <a:bodyPr/>
                    <a:lstStyle/>
                    <a:p>
                      <a:pPr algn="ctr" fontAlgn="ctr"/>
                      <a:r>
                        <a:rPr lang="en-US" sz="1100" b="1" i="0" u="none" strike="noStrike" dirty="0" smtClean="0">
                          <a:solidFill>
                            <a:schemeClr val="bg1"/>
                          </a:solidFill>
                          <a:effectLst/>
                          <a:latin typeface="+mn-lt"/>
                          <a:cs typeface="맑은 고딕"/>
                        </a:rPr>
                        <a:t>IPB</a:t>
                      </a:r>
                      <a:endParaRPr lang="en-US" sz="1100" b="1" i="0" u="none" strike="noStrike" dirty="0">
                        <a:solidFill>
                          <a:schemeClr val="bg1"/>
                        </a:solidFill>
                        <a:effectLst/>
                        <a:latin typeface="+mn-lt"/>
                        <a:cs typeface="맑은 고딕"/>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5D416D"/>
                    </a:solidFill>
                  </a:tcPr>
                </a:tc>
                <a:tc>
                  <a:txBody>
                    <a:bodyPr/>
                    <a:lstStyle/>
                    <a:p>
                      <a:pPr algn="ctr"/>
                      <a:r>
                        <a:rPr lang="en-US" sz="1100" b="1" dirty="0" smtClean="0">
                          <a:solidFill>
                            <a:srgbClr val="FFFFFF"/>
                          </a:solidFill>
                        </a:rPr>
                        <a:t>6.4080</a:t>
                      </a:r>
                      <a:endParaRPr lang="en-US" sz="1100" b="1" dirty="0">
                        <a:solidFill>
                          <a:srgbClr val="FFFFFF"/>
                        </a:solidFill>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a:r>
                        <a:rPr lang="en-US" sz="1100" b="1" dirty="0" smtClean="0">
                          <a:solidFill>
                            <a:srgbClr val="FFFFFF"/>
                          </a:solidFill>
                        </a:rPr>
                        <a:t>524.02</a:t>
                      </a:r>
                      <a:endParaRPr lang="en-US" sz="1100" b="1" dirty="0">
                        <a:solidFill>
                          <a:srgbClr val="FFFFFF"/>
                        </a:solidFill>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a:r>
                        <a:rPr lang="en-US" sz="1100" b="1" dirty="0" smtClean="0">
                          <a:solidFill>
                            <a:srgbClr val="FFFFFF"/>
                          </a:solidFill>
                        </a:rPr>
                        <a:t>13.02</a:t>
                      </a:r>
                      <a:endParaRPr lang="en-US" sz="1100" b="1" dirty="0">
                        <a:solidFill>
                          <a:srgbClr val="FFFFFF"/>
                        </a:solidFill>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a:r>
                        <a:rPr lang="en-US" sz="1100" b="1" dirty="0" smtClean="0">
                          <a:solidFill>
                            <a:srgbClr val="FFFFFF"/>
                          </a:solidFill>
                        </a:rPr>
                        <a:t>1.268</a:t>
                      </a:r>
                      <a:endParaRPr lang="en-US" sz="1100" b="1" dirty="0">
                        <a:solidFill>
                          <a:srgbClr val="FFFFFF"/>
                        </a:solidFill>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a:r>
                        <a:rPr lang="en-US" sz="1100" b="1" dirty="0" smtClean="0">
                          <a:solidFill>
                            <a:srgbClr val="FFFFFF"/>
                          </a:solidFill>
                        </a:rPr>
                        <a:t>1188.69</a:t>
                      </a:r>
                      <a:endParaRPr lang="en-US" sz="1100" b="1" dirty="0">
                        <a:solidFill>
                          <a:srgbClr val="FFFFFF"/>
                        </a:solidFill>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a:r>
                        <a:rPr lang="en-US" sz="1100" b="1" dirty="0" smtClean="0">
                          <a:solidFill>
                            <a:srgbClr val="FFFFFF"/>
                          </a:solidFill>
                        </a:rPr>
                        <a:t>937.154</a:t>
                      </a:r>
                      <a:endParaRPr lang="en-US" sz="1100" b="1" dirty="0">
                        <a:solidFill>
                          <a:srgbClr val="FFFFFF"/>
                        </a:solidFill>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r>
              <a:tr h="373943">
                <a:tc>
                  <a:txBody>
                    <a:bodyPr/>
                    <a:lstStyle/>
                    <a:p>
                      <a:pPr algn="ctr" fontAlgn="ctr"/>
                      <a:r>
                        <a:rPr lang="en-US" sz="1100" b="1" i="0" u="none" strike="noStrike" dirty="0" smtClean="0">
                          <a:solidFill>
                            <a:schemeClr val="bg1"/>
                          </a:solidFill>
                          <a:effectLst/>
                          <a:latin typeface="+mn-lt"/>
                          <a:cs typeface="맑은 고딕"/>
                        </a:rPr>
                        <a:t>IPC</a:t>
                      </a:r>
                      <a:endParaRPr lang="en-US" sz="1100" b="1" i="0" u="none" strike="noStrike" dirty="0">
                        <a:solidFill>
                          <a:schemeClr val="bg1"/>
                        </a:solidFill>
                        <a:effectLst/>
                        <a:latin typeface="+mn-lt"/>
                        <a:cs typeface="맑은 고딕"/>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5D416D"/>
                    </a:solidFill>
                  </a:tcPr>
                </a:tc>
                <a:tc>
                  <a:txBody>
                    <a:bodyPr/>
                    <a:lstStyle/>
                    <a:p>
                      <a:pPr algn="ctr"/>
                      <a:r>
                        <a:rPr lang="en-US" sz="1100" b="1" dirty="0" smtClean="0">
                          <a:solidFill>
                            <a:srgbClr val="FFFFFF"/>
                          </a:solidFill>
                        </a:rPr>
                        <a:t>6.4075</a:t>
                      </a:r>
                      <a:endParaRPr lang="en-US" sz="1100" b="1" dirty="0">
                        <a:solidFill>
                          <a:srgbClr val="FFFFFF"/>
                        </a:solidFill>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a:r>
                        <a:rPr lang="en-US" sz="1100" b="1" dirty="0" smtClean="0">
                          <a:solidFill>
                            <a:srgbClr val="FFFFFF"/>
                          </a:solidFill>
                        </a:rPr>
                        <a:t>597.71</a:t>
                      </a:r>
                      <a:endParaRPr lang="en-US" sz="1100" b="1" dirty="0">
                        <a:solidFill>
                          <a:srgbClr val="FFFFFF"/>
                        </a:solidFill>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a:r>
                        <a:rPr lang="en-US" sz="1100" b="1" dirty="0" smtClean="0">
                          <a:solidFill>
                            <a:srgbClr val="FFFFFF"/>
                          </a:solidFill>
                        </a:rPr>
                        <a:t>14.85</a:t>
                      </a:r>
                      <a:endParaRPr lang="en-US" sz="1100" b="1" dirty="0">
                        <a:solidFill>
                          <a:srgbClr val="FFFFFF"/>
                        </a:solidFill>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a:r>
                        <a:rPr lang="en-US" sz="1100" b="1" dirty="0" smtClean="0">
                          <a:solidFill>
                            <a:srgbClr val="FFFFFF"/>
                          </a:solidFill>
                        </a:rPr>
                        <a:t>1.206</a:t>
                      </a:r>
                      <a:endParaRPr lang="en-US" sz="1100" b="1" dirty="0">
                        <a:solidFill>
                          <a:srgbClr val="FFFFFF"/>
                        </a:solidFill>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a:r>
                        <a:rPr lang="en-US" sz="1100" b="1" dirty="0" smtClean="0">
                          <a:solidFill>
                            <a:srgbClr val="FFFFFF"/>
                          </a:solidFill>
                        </a:rPr>
                        <a:t>1318.40</a:t>
                      </a:r>
                      <a:endParaRPr lang="en-US" sz="1100" b="1" dirty="0">
                        <a:solidFill>
                          <a:srgbClr val="FFFFFF"/>
                        </a:solidFill>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a:r>
                        <a:rPr lang="en-US" sz="1100" b="1" dirty="0" smtClean="0">
                          <a:solidFill>
                            <a:srgbClr val="FFFFFF"/>
                          </a:solidFill>
                        </a:rPr>
                        <a:t>1093.43</a:t>
                      </a:r>
                      <a:endParaRPr lang="en-US" sz="1100" b="1" dirty="0">
                        <a:solidFill>
                          <a:srgbClr val="FFFFFF"/>
                        </a:solidFill>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r>
            </a:tbl>
          </a:graphicData>
        </a:graphic>
      </p:graphicFrame>
      <p:sp>
        <p:nvSpPr>
          <p:cNvPr id="15" name="TextBox 14"/>
          <p:cNvSpPr txBox="1"/>
          <p:nvPr/>
        </p:nvSpPr>
        <p:spPr>
          <a:xfrm>
            <a:off x="6647418" y="5228359"/>
            <a:ext cx="5255786" cy="707886"/>
          </a:xfrm>
          <a:prstGeom prst="rect">
            <a:avLst/>
          </a:prstGeom>
          <a:noFill/>
        </p:spPr>
        <p:txBody>
          <a:bodyPr wrap="square" rtlCol="0">
            <a:spAutoFit/>
          </a:bodyPr>
          <a:lstStyle/>
          <a:p>
            <a:r>
              <a:rPr lang="en-US" sz="1000" dirty="0"/>
              <a:t>27 February 2014, IPBPM/FONT meeting</a:t>
            </a:r>
          </a:p>
          <a:p>
            <a:r>
              <a:rPr lang="en-US" sz="1000" dirty="0"/>
              <a:t>IPBPM beam test results and electronics summary by </a:t>
            </a:r>
            <a:r>
              <a:rPr lang="en-US" sz="1000" dirty="0" err="1"/>
              <a:t>Siwon</a:t>
            </a:r>
            <a:r>
              <a:rPr lang="en-US" sz="1000" dirty="0"/>
              <a:t>, </a:t>
            </a:r>
            <a:r>
              <a:rPr lang="en-US" sz="1000" dirty="0" smtClean="0"/>
              <a:t/>
            </a:r>
            <a:br>
              <a:rPr lang="en-US" sz="1000" dirty="0" smtClean="0"/>
            </a:br>
            <a:r>
              <a:rPr lang="en-US" sz="1000" i="1" dirty="0" smtClean="0">
                <a:solidFill>
                  <a:srgbClr val="33AFDD"/>
                </a:solidFill>
              </a:rPr>
              <a:t>http</a:t>
            </a:r>
            <a:r>
              <a:rPr lang="en-US" sz="1000" i="1" dirty="0">
                <a:solidFill>
                  <a:srgbClr val="33AFDD"/>
                </a:solidFill>
              </a:rPr>
              <a:t>://</a:t>
            </a:r>
            <a:r>
              <a:rPr lang="en-US" sz="1000" i="1" dirty="0" err="1">
                <a:solidFill>
                  <a:srgbClr val="33AFDD"/>
                </a:solidFill>
              </a:rPr>
              <a:t>atf.kek.jp</a:t>
            </a:r>
            <a:r>
              <a:rPr lang="en-US" sz="1000" i="1" dirty="0">
                <a:solidFill>
                  <a:srgbClr val="33AFDD"/>
                </a:solidFill>
              </a:rPr>
              <a:t>/</a:t>
            </a:r>
            <a:r>
              <a:rPr lang="en-US" sz="1000" i="1" dirty="0" err="1">
                <a:solidFill>
                  <a:srgbClr val="33AFDD"/>
                </a:solidFill>
              </a:rPr>
              <a:t>twiki</a:t>
            </a:r>
            <a:r>
              <a:rPr lang="en-US" sz="1000" i="1" dirty="0">
                <a:solidFill>
                  <a:srgbClr val="33AFDD"/>
                </a:solidFill>
              </a:rPr>
              <a:t>/bin/</a:t>
            </a:r>
            <a:r>
              <a:rPr lang="en-US" sz="1000" i="1" dirty="0" err="1">
                <a:solidFill>
                  <a:srgbClr val="33AFDD"/>
                </a:solidFill>
              </a:rPr>
              <a:t>exit.cgi?url</a:t>
            </a:r>
            <a:r>
              <a:rPr lang="en-US" sz="1000" i="1" dirty="0">
                <a:solidFill>
                  <a:srgbClr val="33AFDD"/>
                </a:solidFill>
              </a:rPr>
              <a:t>=http%3A%2F%2Fatf.kek.jp%2Ftwiki%2Fpub%2FATF%2FIPBPMmeetings2%2FIPBPM_beam_test_results_and_electronics_summary.pptx</a:t>
            </a:r>
          </a:p>
        </p:txBody>
      </p:sp>
      <p:sp>
        <p:nvSpPr>
          <p:cNvPr id="18" name="Rectangle 17"/>
          <p:cNvSpPr/>
          <p:nvPr/>
        </p:nvSpPr>
        <p:spPr>
          <a:xfrm>
            <a:off x="2044104" y="3380648"/>
            <a:ext cx="3968295" cy="276999"/>
          </a:xfrm>
          <a:prstGeom prst="rect">
            <a:avLst/>
          </a:prstGeom>
        </p:spPr>
        <p:txBody>
          <a:bodyPr wrap="square">
            <a:spAutoFit/>
          </a:bodyPr>
          <a:lstStyle/>
          <a:p>
            <a:pPr algn="ctr"/>
            <a:r>
              <a:rPr lang="en-US" sz="1200" dirty="0" smtClean="0">
                <a:solidFill>
                  <a:srgbClr val="000000"/>
                </a:solidFill>
              </a:rPr>
              <a:t>Results measured in the IP chamber July 2013</a:t>
            </a:r>
          </a:p>
        </p:txBody>
      </p:sp>
      <p:grpSp>
        <p:nvGrpSpPr>
          <p:cNvPr id="8" name="Group 7"/>
          <p:cNvGrpSpPr/>
          <p:nvPr/>
        </p:nvGrpSpPr>
        <p:grpSpPr>
          <a:xfrm>
            <a:off x="5917823" y="235370"/>
            <a:ext cx="6038517" cy="3209673"/>
            <a:chOff x="4998157" y="235370"/>
            <a:chExt cx="6958184" cy="3606354"/>
          </a:xfrm>
        </p:grpSpPr>
        <p:pic>
          <p:nvPicPr>
            <p:cNvPr id="33" name="Picture 2"/>
            <p:cNvPicPr>
              <a:picLocks noChangeAspect="1" noChangeArrowheads="1"/>
            </p:cNvPicPr>
            <p:nvPr/>
          </p:nvPicPr>
          <p:blipFill>
            <a:blip r:embed="rId2" cstate="print"/>
            <a:srcRect/>
            <a:stretch>
              <a:fillRect/>
            </a:stretch>
          </p:blipFill>
          <p:spPr bwMode="auto">
            <a:xfrm>
              <a:off x="4998157" y="241324"/>
              <a:ext cx="3098152" cy="3501008"/>
            </a:xfrm>
            <a:prstGeom prst="rect">
              <a:avLst/>
            </a:prstGeom>
            <a:noFill/>
            <a:ln w="9525">
              <a:noFill/>
              <a:miter lim="800000"/>
              <a:headEnd/>
              <a:tailEnd/>
            </a:ln>
          </p:spPr>
        </p:pic>
        <p:pic>
          <p:nvPicPr>
            <p:cNvPr id="34" name="Picture 3"/>
            <p:cNvPicPr>
              <a:picLocks noChangeAspect="1" noChangeArrowheads="1"/>
            </p:cNvPicPr>
            <p:nvPr/>
          </p:nvPicPr>
          <p:blipFill>
            <a:blip r:embed="rId3" cstate="print"/>
            <a:srcRect/>
            <a:stretch>
              <a:fillRect/>
            </a:stretch>
          </p:blipFill>
          <p:spPr bwMode="auto">
            <a:xfrm>
              <a:off x="8022588" y="235370"/>
              <a:ext cx="3933753" cy="3606354"/>
            </a:xfrm>
            <a:prstGeom prst="rect">
              <a:avLst/>
            </a:prstGeom>
            <a:noFill/>
            <a:ln w="9525">
              <a:noFill/>
              <a:miter lim="800000"/>
              <a:headEnd/>
              <a:tailEnd/>
            </a:ln>
          </p:spPr>
        </p:pic>
        <p:sp>
          <p:nvSpPr>
            <p:cNvPr id="35" name="Line 18"/>
            <p:cNvSpPr>
              <a:spLocks noChangeShapeType="1"/>
            </p:cNvSpPr>
            <p:nvPr/>
          </p:nvSpPr>
          <p:spPr bwMode="auto">
            <a:xfrm>
              <a:off x="5142173" y="673372"/>
              <a:ext cx="2664867" cy="0"/>
            </a:xfrm>
            <a:prstGeom prst="line">
              <a:avLst/>
            </a:prstGeom>
            <a:noFill/>
            <a:ln w="38100">
              <a:solidFill>
                <a:schemeClr val="tx1"/>
              </a:solidFill>
              <a:round/>
              <a:headEnd type="triangle" w="med" len="med"/>
              <a:tailEnd type="triangle" w="med" len="med"/>
            </a:ln>
            <a:effectLst/>
          </p:spPr>
          <p:txBody>
            <a:bodyPr/>
            <a:lstStyle/>
            <a:p>
              <a:endParaRPr lang="ko-KR" altLang="en-US"/>
            </a:p>
          </p:txBody>
        </p:sp>
        <p:sp>
          <p:nvSpPr>
            <p:cNvPr id="36" name="Text Box 19"/>
            <p:cNvSpPr txBox="1">
              <a:spLocks noChangeArrowheads="1"/>
            </p:cNvSpPr>
            <p:nvPr/>
          </p:nvSpPr>
          <p:spPr bwMode="auto">
            <a:xfrm>
              <a:off x="6726349" y="745380"/>
              <a:ext cx="915635" cy="369332"/>
            </a:xfrm>
            <a:prstGeom prst="rect">
              <a:avLst/>
            </a:prstGeom>
            <a:noFill/>
            <a:ln w="9525">
              <a:noFill/>
              <a:miter lim="800000"/>
              <a:headEnd/>
              <a:tailEnd/>
            </a:ln>
            <a:effectLst/>
          </p:spPr>
          <p:txBody>
            <a:bodyPr wrap="none">
              <a:spAutoFit/>
            </a:bodyPr>
            <a:lstStyle/>
            <a:p>
              <a:r>
                <a:rPr lang="en-US" altLang="ko-KR" b="1" dirty="0" smtClean="0">
                  <a:solidFill>
                    <a:srgbClr val="FF0000"/>
                  </a:solidFill>
                </a:rPr>
                <a:t>100mm</a:t>
              </a:r>
              <a:endParaRPr lang="en-US" altLang="ko-KR" b="1" dirty="0">
                <a:solidFill>
                  <a:srgbClr val="FF0000"/>
                </a:solidFill>
              </a:endParaRPr>
            </a:p>
          </p:txBody>
        </p:sp>
        <p:sp>
          <p:nvSpPr>
            <p:cNvPr id="37" name="Line 18"/>
            <p:cNvSpPr>
              <a:spLocks noChangeShapeType="1"/>
            </p:cNvSpPr>
            <p:nvPr/>
          </p:nvSpPr>
          <p:spPr bwMode="auto">
            <a:xfrm flipV="1">
              <a:off x="5142173" y="745380"/>
              <a:ext cx="1" cy="2664296"/>
            </a:xfrm>
            <a:prstGeom prst="line">
              <a:avLst/>
            </a:prstGeom>
            <a:noFill/>
            <a:ln w="38100">
              <a:solidFill>
                <a:schemeClr val="tx1"/>
              </a:solidFill>
              <a:round/>
              <a:headEnd type="triangle" w="med" len="med"/>
              <a:tailEnd type="triangle" w="med" len="med"/>
            </a:ln>
            <a:effectLst/>
          </p:spPr>
          <p:txBody>
            <a:bodyPr/>
            <a:lstStyle/>
            <a:p>
              <a:endParaRPr lang="ko-KR" altLang="en-US"/>
            </a:p>
          </p:txBody>
        </p:sp>
        <p:sp>
          <p:nvSpPr>
            <p:cNvPr id="38" name="Text Box 19"/>
            <p:cNvSpPr txBox="1">
              <a:spLocks noChangeArrowheads="1"/>
            </p:cNvSpPr>
            <p:nvPr/>
          </p:nvSpPr>
          <p:spPr bwMode="auto">
            <a:xfrm>
              <a:off x="5142173" y="1384160"/>
              <a:ext cx="915635" cy="369332"/>
            </a:xfrm>
            <a:prstGeom prst="rect">
              <a:avLst/>
            </a:prstGeom>
            <a:noFill/>
            <a:ln w="9525">
              <a:noFill/>
              <a:miter lim="800000"/>
              <a:headEnd/>
              <a:tailEnd/>
            </a:ln>
            <a:effectLst/>
          </p:spPr>
          <p:txBody>
            <a:bodyPr wrap="none">
              <a:spAutoFit/>
            </a:bodyPr>
            <a:lstStyle/>
            <a:p>
              <a:r>
                <a:rPr lang="en-US" altLang="ko-KR" b="1" dirty="0" smtClean="0">
                  <a:solidFill>
                    <a:srgbClr val="FF0000"/>
                  </a:solidFill>
                </a:rPr>
                <a:t>100mm</a:t>
              </a:r>
              <a:endParaRPr lang="en-US" altLang="ko-KR" b="1" dirty="0">
                <a:solidFill>
                  <a:srgbClr val="FF0000"/>
                </a:solidFill>
              </a:endParaRPr>
            </a:p>
          </p:txBody>
        </p:sp>
        <p:sp>
          <p:nvSpPr>
            <p:cNvPr id="39" name="TextBox 38"/>
            <p:cNvSpPr txBox="1"/>
            <p:nvPr/>
          </p:nvSpPr>
          <p:spPr>
            <a:xfrm>
              <a:off x="5862253" y="2329556"/>
              <a:ext cx="1321196" cy="338554"/>
            </a:xfrm>
            <a:prstGeom prst="rect">
              <a:avLst/>
            </a:prstGeom>
            <a:noFill/>
          </p:spPr>
          <p:txBody>
            <a:bodyPr wrap="none" rtlCol="0">
              <a:spAutoFit/>
            </a:bodyPr>
            <a:lstStyle/>
            <a:p>
              <a:r>
                <a:rPr lang="en-US" altLang="ko-KR" sz="1600" b="1" dirty="0" smtClean="0"/>
                <a:t>Sensor cavity</a:t>
              </a:r>
              <a:endParaRPr lang="ko-KR" altLang="en-US" sz="1600" b="1" dirty="0"/>
            </a:p>
          </p:txBody>
        </p:sp>
        <p:sp>
          <p:nvSpPr>
            <p:cNvPr id="40" name="TextBox 39"/>
            <p:cNvSpPr txBox="1"/>
            <p:nvPr/>
          </p:nvSpPr>
          <p:spPr>
            <a:xfrm>
              <a:off x="7491750" y="2746358"/>
              <a:ext cx="1322926" cy="369332"/>
            </a:xfrm>
            <a:prstGeom prst="rect">
              <a:avLst/>
            </a:prstGeom>
            <a:solidFill>
              <a:schemeClr val="bg1"/>
            </a:solidFill>
            <a:ln w="19050">
              <a:solidFill>
                <a:schemeClr val="tx1"/>
              </a:solidFill>
            </a:ln>
          </p:spPr>
          <p:txBody>
            <a:bodyPr wrap="none" rtlCol="0">
              <a:spAutoFit/>
            </a:bodyPr>
            <a:lstStyle/>
            <a:p>
              <a:r>
                <a:rPr lang="en-US" altLang="ko-KR" b="1" dirty="0" smtClean="0"/>
                <a:t>Wave guide</a:t>
              </a:r>
              <a:endParaRPr lang="ko-KR" altLang="en-US" b="1" dirty="0"/>
            </a:p>
          </p:txBody>
        </p:sp>
        <p:cxnSp>
          <p:nvCxnSpPr>
            <p:cNvPr id="41" name="직선 화살표 연결선 12"/>
            <p:cNvCxnSpPr>
              <a:stCxn id="40" idx="0"/>
            </p:cNvCxnSpPr>
            <p:nvPr/>
          </p:nvCxnSpPr>
          <p:spPr>
            <a:xfrm flipV="1">
              <a:off x="8153213" y="2179586"/>
              <a:ext cx="1021503" cy="56677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10830900" y="2898758"/>
              <a:ext cx="1000595" cy="369332"/>
            </a:xfrm>
            <a:prstGeom prst="rect">
              <a:avLst/>
            </a:prstGeom>
            <a:solidFill>
              <a:schemeClr val="bg1"/>
            </a:solidFill>
            <a:ln w="19050">
              <a:solidFill>
                <a:schemeClr val="tx1"/>
              </a:solidFill>
            </a:ln>
          </p:spPr>
          <p:txBody>
            <a:bodyPr wrap="none" rtlCol="0">
              <a:spAutoFit/>
            </a:bodyPr>
            <a:lstStyle/>
            <a:p>
              <a:r>
                <a:rPr lang="en-US" altLang="ko-KR" b="1" dirty="0" smtClean="0"/>
                <a:t>Antenna</a:t>
              </a:r>
              <a:endParaRPr lang="ko-KR" altLang="en-US" b="1" dirty="0"/>
            </a:p>
          </p:txBody>
        </p:sp>
        <p:cxnSp>
          <p:nvCxnSpPr>
            <p:cNvPr id="43" name="직선 화살표 연결선 16"/>
            <p:cNvCxnSpPr>
              <a:stCxn id="42" idx="0"/>
            </p:cNvCxnSpPr>
            <p:nvPr/>
          </p:nvCxnSpPr>
          <p:spPr>
            <a:xfrm flipH="1" flipV="1">
              <a:off x="10254836" y="2395610"/>
              <a:ext cx="1076362" cy="50314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44" name="TextBox 43"/>
          <p:cNvSpPr txBox="1"/>
          <p:nvPr/>
        </p:nvSpPr>
        <p:spPr>
          <a:xfrm>
            <a:off x="9146258" y="3128001"/>
            <a:ext cx="2267744" cy="2062103"/>
          </a:xfrm>
          <a:prstGeom prst="rect">
            <a:avLst/>
          </a:prstGeom>
          <a:solidFill>
            <a:schemeClr val="bg1"/>
          </a:solidFill>
          <a:ln w="28575">
            <a:solidFill>
              <a:schemeClr val="tx1"/>
            </a:solidFill>
          </a:ln>
        </p:spPr>
        <p:txBody>
          <a:bodyPr wrap="square" rtlCol="0">
            <a:spAutoFit/>
          </a:bodyPr>
          <a:lstStyle/>
          <a:p>
            <a:r>
              <a:rPr lang="en-US" altLang="ko-KR" sz="1600" b="1" dirty="0" smtClean="0"/>
              <a:t>Designed frequency</a:t>
            </a:r>
          </a:p>
          <a:p>
            <a:r>
              <a:rPr lang="en-US" altLang="ko-KR" sz="1600" b="1" dirty="0" smtClean="0"/>
              <a:t>X-port: 5.712 GHz</a:t>
            </a:r>
          </a:p>
          <a:p>
            <a:r>
              <a:rPr lang="en-US" altLang="ko-KR" sz="1600" b="1" dirty="0" smtClean="0"/>
              <a:t>Y-port: 6.426 GHz</a:t>
            </a:r>
            <a:endParaRPr lang="en-US" altLang="ko-KR" sz="1600" b="1" dirty="0"/>
          </a:p>
          <a:p>
            <a:r>
              <a:rPr lang="en-US" altLang="ko-KR" sz="1600" b="1" dirty="0" smtClean="0"/>
              <a:t>Full size : 11cmx11cm</a:t>
            </a:r>
          </a:p>
          <a:p>
            <a:r>
              <a:rPr lang="en-US" altLang="ko-KR" sz="1600" b="1" dirty="0" smtClean="0"/>
              <a:t>(to install IP-Chamber)</a:t>
            </a:r>
          </a:p>
          <a:p>
            <a:r>
              <a:rPr lang="en-US" altLang="ko-KR" sz="1600" b="1" dirty="0" smtClean="0"/>
              <a:t>Light weight: </a:t>
            </a:r>
          </a:p>
          <a:p>
            <a:r>
              <a:rPr lang="en-US" altLang="ko-KR" sz="1600" b="1" dirty="0" smtClean="0"/>
              <a:t>1 kg (Single)</a:t>
            </a:r>
          </a:p>
          <a:p>
            <a:r>
              <a:rPr lang="en-US" altLang="ko-KR" sz="1600" b="1" dirty="0" smtClean="0"/>
              <a:t>2 kg (Double)</a:t>
            </a:r>
          </a:p>
        </p:txBody>
      </p:sp>
    </p:spTree>
    <p:extLst>
      <p:ext uri="{BB962C8B-B14F-4D97-AF65-F5344CB8AC3E}">
        <p14:creationId xmlns:p14="http://schemas.microsoft.com/office/powerpoint/2010/main" val="95358526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err="1" smtClean="0">
                <a:solidFill>
                  <a:srgbClr val="5D416D"/>
                </a:solidFill>
              </a:rPr>
              <a:t>Aluminium</a:t>
            </a:r>
            <a:r>
              <a:rPr lang="en-US" sz="3200" dirty="0" smtClean="0">
                <a:solidFill>
                  <a:srgbClr val="5D416D"/>
                </a:solidFill>
              </a:rPr>
              <a:t> #2</a:t>
            </a:r>
            <a:endParaRPr lang="en-US" sz="3200" dirty="0">
              <a:solidFill>
                <a:srgbClr val="5D416D"/>
              </a:solidFill>
            </a:endParaRPr>
          </a:p>
        </p:txBody>
      </p:sp>
      <p:sp>
        <p:nvSpPr>
          <p:cNvPr id="4" name="Date Placeholder 3"/>
          <p:cNvSpPr>
            <a:spLocks noGrp="1"/>
          </p:cNvSpPr>
          <p:nvPr>
            <p:ph type="dt" sz="half" idx="2"/>
          </p:nvPr>
        </p:nvSpPr>
        <p:spPr/>
        <p:txBody>
          <a:bodyPr/>
          <a:lstStyle/>
          <a:p>
            <a:r>
              <a:rPr lang="en-GB" smtClean="0"/>
              <a:t>Wednesday, 21 December 2016</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8</a:t>
            </a:fld>
            <a:endParaRPr lang="en-GB" dirty="0"/>
          </a:p>
        </p:txBody>
      </p:sp>
      <p:sp>
        <p:nvSpPr>
          <p:cNvPr id="10" name="Rectangle 9"/>
          <p:cNvSpPr/>
          <p:nvPr/>
        </p:nvSpPr>
        <p:spPr>
          <a:xfrm>
            <a:off x="565889" y="1128146"/>
            <a:ext cx="7400683" cy="954107"/>
          </a:xfrm>
          <a:prstGeom prst="rect">
            <a:avLst/>
          </a:prstGeom>
        </p:spPr>
        <p:txBody>
          <a:bodyPr wrap="square">
            <a:spAutoFit/>
          </a:bodyPr>
          <a:lstStyle/>
          <a:p>
            <a:pPr marL="285750" indent="-285750">
              <a:buFont typeface="Arial"/>
              <a:buChar char="•"/>
            </a:pPr>
            <a:r>
              <a:rPr lang="en-US" sz="1400" dirty="0" smtClean="0"/>
              <a:t>Cavities refabricated to have frequency closer to design with slightly modified cavity dimensions X = 48.55mm, Y = 60.85mm</a:t>
            </a:r>
          </a:p>
          <a:p>
            <a:pPr marL="285750" indent="-285750">
              <a:buFont typeface="Arial"/>
              <a:buChar char="•"/>
            </a:pPr>
            <a:r>
              <a:rPr lang="en-US" sz="1400" dirty="0" smtClean="0"/>
              <a:t>Had to be built twice, as first batch were built to wrong specified dimensions.</a:t>
            </a:r>
          </a:p>
          <a:p>
            <a:pPr marL="285750" indent="-285750">
              <a:buFont typeface="Arial"/>
              <a:buChar char="•"/>
            </a:pPr>
            <a:r>
              <a:rPr lang="en-US" sz="1400" dirty="0" smtClean="0"/>
              <a:t>Loaded Q values were low, and IPC observed to have lower loaded Q than the other two BPMs.</a:t>
            </a:r>
            <a:endParaRPr lang="en-US" sz="1400" dirty="0"/>
          </a:p>
        </p:txBody>
      </p:sp>
      <p:graphicFrame>
        <p:nvGraphicFramePr>
          <p:cNvPr id="13" name="표 3"/>
          <p:cNvGraphicFramePr>
            <a:graphicFrameLocks noGrp="1"/>
          </p:cNvGraphicFramePr>
          <p:nvPr>
            <p:extLst>
              <p:ext uri="{D42A27DB-BD31-4B8C-83A1-F6EECF244321}">
                <p14:modId xmlns:p14="http://schemas.microsoft.com/office/powerpoint/2010/main" val="111592105"/>
              </p:ext>
            </p:extLst>
          </p:nvPr>
        </p:nvGraphicFramePr>
        <p:xfrm>
          <a:off x="723588" y="2295315"/>
          <a:ext cx="5705098" cy="2058520"/>
        </p:xfrm>
        <a:graphic>
          <a:graphicData uri="http://schemas.openxmlformats.org/drawingml/2006/table">
            <a:tbl>
              <a:tblPr/>
              <a:tblGrid>
                <a:gridCol w="1144115"/>
                <a:gridCol w="651569"/>
                <a:gridCol w="651569"/>
                <a:gridCol w="651569"/>
                <a:gridCol w="651569"/>
                <a:gridCol w="651569"/>
                <a:gridCol w="651569"/>
                <a:gridCol w="651569"/>
              </a:tblGrid>
              <a:tr h="281374">
                <a:tc>
                  <a:txBody>
                    <a:bodyPr/>
                    <a:lstStyle/>
                    <a:p>
                      <a:endParaRPr lang="en-US" dirty="0"/>
                    </a:p>
                  </a:txBody>
                  <a:tcPr marL="4916" marR="4916" marT="4916" marB="0" anchor="ctr">
                    <a:lnL w="12700" cap="flat" cmpd="sng" algn="ctr">
                      <a:no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rowSpan="2">
                  <a:txBody>
                    <a:bodyPr/>
                    <a:lstStyle/>
                    <a:p>
                      <a:pPr algn="ctr" fontAlgn="ctr"/>
                      <a:r>
                        <a:rPr lang="en-US" sz="1100" b="1" i="0" u="none" strike="noStrike" baseline="0" dirty="0" smtClean="0">
                          <a:solidFill>
                            <a:srgbClr val="000000"/>
                          </a:solidFill>
                          <a:latin typeface="+mn-lt"/>
                          <a:cs typeface="맑은 고딕"/>
                        </a:rPr>
                        <a:t>f</a:t>
                      </a:r>
                      <a:r>
                        <a:rPr lang="en-US" sz="1100" b="1" i="0" u="none" strike="noStrike" baseline="-25000" dirty="0" smtClean="0">
                          <a:solidFill>
                            <a:srgbClr val="000000"/>
                          </a:solidFill>
                          <a:latin typeface="+mn-lt"/>
                          <a:cs typeface="맑은 고딕"/>
                        </a:rPr>
                        <a:t>0</a:t>
                      </a:r>
                    </a:p>
                    <a:p>
                      <a:pPr algn="ctr" fontAlgn="ctr"/>
                      <a:r>
                        <a:rPr lang="en-US" sz="1100" b="1" i="0" u="none" strike="noStrike" baseline="0" dirty="0" smtClean="0">
                          <a:solidFill>
                            <a:srgbClr val="000000"/>
                          </a:solidFill>
                          <a:latin typeface="+mn-lt"/>
                          <a:cs typeface="맑은 고딕"/>
                        </a:rPr>
                        <a:t>(GHz)</a:t>
                      </a:r>
                      <a:endParaRPr lang="en-US" sz="1100" b="1" i="0" u="none" strike="noStrike" baseline="0" dirty="0">
                        <a:solidFill>
                          <a:srgbClr val="000000"/>
                        </a:solidFill>
                        <a:latin typeface="+mn-lt"/>
                        <a:cs typeface="맑은 고딕"/>
                      </a:endParaRPr>
                    </a:p>
                  </a:txBody>
                  <a:tcPr marL="4916" marR="4916" marT="4916" marB="0" anchor="ctr">
                    <a:lnL w="12700" cap="flat" cmpd="sng" algn="ctr">
                      <a:solidFill>
                        <a:scrgbClr r="0" g="0" b="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l-GR" sz="1100" b="1" i="0" u="none" strike="noStrike" dirty="0" smtClean="0">
                          <a:solidFill>
                            <a:srgbClr val="000000"/>
                          </a:solidFill>
                          <a:latin typeface="+mn-lt"/>
                          <a:cs typeface="맑은 고딕"/>
                        </a:rPr>
                        <a:t>Δ</a:t>
                      </a:r>
                      <a:r>
                        <a:rPr lang="en-US" sz="1100" b="1" i="0" u="none" strike="noStrike" dirty="0" smtClean="0">
                          <a:solidFill>
                            <a:srgbClr val="000000"/>
                          </a:solidFill>
                          <a:latin typeface="+mn-lt"/>
                          <a:cs typeface="맑은 고딕"/>
                        </a:rPr>
                        <a:t>f</a:t>
                      </a:r>
                    </a:p>
                    <a:p>
                      <a:pPr algn="ctr" fontAlgn="ctr"/>
                      <a:r>
                        <a:rPr lang="en-US" sz="1100" b="1" i="0" u="none" strike="noStrike" dirty="0" smtClean="0">
                          <a:solidFill>
                            <a:srgbClr val="000000"/>
                          </a:solidFill>
                          <a:latin typeface="+mn-lt"/>
                          <a:cs typeface="맑은 고딕"/>
                        </a:rPr>
                        <a:t>(MHz)</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ctr"/>
                      <a:r>
                        <a:rPr lang="en-US" sz="1100" b="1" i="0" u="none" strike="noStrike" dirty="0">
                          <a:solidFill>
                            <a:srgbClr val="000000"/>
                          </a:solidFill>
                          <a:latin typeface="+mn-lt"/>
                          <a:cs typeface="맑은 고딕"/>
                        </a:rPr>
                        <a:t>Q</a:t>
                      </a:r>
                      <a:r>
                        <a:rPr lang="en-US" sz="1100" b="1" i="0" u="none" strike="noStrike" baseline="-25000" dirty="0">
                          <a:solidFill>
                            <a:srgbClr val="000000"/>
                          </a:solidFill>
                          <a:latin typeface="+mn-lt"/>
                          <a:cs typeface="맑은 고딕"/>
                        </a:rPr>
                        <a:t>L</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ctr"/>
                      <a:r>
                        <a:rPr lang="en-US" sz="1100" b="1" i="0" u="none" strike="noStrike" dirty="0">
                          <a:solidFill>
                            <a:srgbClr val="000000"/>
                          </a:solidFill>
                          <a:latin typeface="+mn-lt"/>
                          <a:cs typeface="맑은 고딕"/>
                        </a:rPr>
                        <a:t>Decay </a:t>
                      </a:r>
                      <a:endParaRPr lang="en-US" sz="1100" b="1" i="0" u="none" strike="noStrike" dirty="0" smtClean="0">
                        <a:solidFill>
                          <a:srgbClr val="000000"/>
                        </a:solidFill>
                        <a:latin typeface="+mn-lt"/>
                        <a:cs typeface="맑은 고딕"/>
                      </a:endParaRPr>
                    </a:p>
                    <a:p>
                      <a:pPr algn="ctr" fontAlgn="ctr"/>
                      <a:r>
                        <a:rPr lang="en-US" sz="1100" b="1" i="0" u="none" strike="noStrike" dirty="0" smtClean="0">
                          <a:solidFill>
                            <a:srgbClr val="000000"/>
                          </a:solidFill>
                          <a:latin typeface="+mn-lt"/>
                          <a:cs typeface="맑은 고딕"/>
                        </a:rPr>
                        <a:t>time(ns)</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ctr"/>
                      <a:r>
                        <a:rPr lang="el-GR" sz="1100" b="1" i="0" u="none" strike="noStrike" dirty="0" smtClean="0">
                          <a:solidFill>
                            <a:srgbClr val="000000"/>
                          </a:solidFill>
                          <a:latin typeface="+mn-lt"/>
                          <a:cs typeface="맑은 고딕"/>
                        </a:rPr>
                        <a:t>Β</a:t>
                      </a:r>
                      <a:endParaRPr lang="el-GR"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ctr"/>
                      <a:r>
                        <a:rPr lang="en-US" sz="1100" b="1" i="0" u="none" strike="noStrike" dirty="0">
                          <a:solidFill>
                            <a:srgbClr val="000000"/>
                          </a:solidFill>
                          <a:latin typeface="+mn-lt"/>
                          <a:cs typeface="맑은 고딕"/>
                        </a:rPr>
                        <a:t>Q</a:t>
                      </a:r>
                      <a:r>
                        <a:rPr lang="en-US" sz="1100" b="1" i="0" u="none" strike="noStrike" baseline="-25000" dirty="0">
                          <a:solidFill>
                            <a:srgbClr val="000000"/>
                          </a:solidFill>
                          <a:latin typeface="+mn-lt"/>
                          <a:cs typeface="맑은 고딕"/>
                        </a:rPr>
                        <a:t>0</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ctr"/>
                      <a:r>
                        <a:rPr lang="en-US" sz="1100" b="1" i="0" u="none" strike="noStrike" dirty="0" err="1">
                          <a:solidFill>
                            <a:srgbClr val="000000"/>
                          </a:solidFill>
                          <a:latin typeface="+mn-lt"/>
                          <a:cs typeface="맑은 고딕"/>
                        </a:rPr>
                        <a:t>Qext</a:t>
                      </a:r>
                      <a:endParaRPr lang="en-US" sz="1100" b="1" i="0" u="none" strike="noStrike" dirty="0">
                        <a:solidFill>
                          <a:srgbClr val="000000"/>
                        </a:solidFill>
                        <a:latin typeface="+mn-lt"/>
                        <a:cs typeface="맑은 고딕"/>
                      </a:endParaRPr>
                    </a:p>
                  </a:txBody>
                  <a:tcPr marL="4916" marR="4916" marT="49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281374">
                <a:tc>
                  <a:txBody>
                    <a:bodyPr/>
                    <a:lstStyle/>
                    <a:p>
                      <a:endParaRPr lang="en-US" dirty="0"/>
                    </a:p>
                  </a:txBody>
                  <a:tcPr marL="4916" marR="4916" marT="4916" marB="0" anchor="ctr">
                    <a:lnL w="12700" cap="flat" cmpd="sng" algn="ctr">
                      <a:no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373943">
                <a:tc>
                  <a:txBody>
                    <a:bodyPr/>
                    <a:lstStyle/>
                    <a:p>
                      <a:pPr algn="ctr" fontAlgn="ctr"/>
                      <a:r>
                        <a:rPr lang="en-US" sz="1100" b="1" i="0" u="none" strike="noStrike" dirty="0" smtClean="0">
                          <a:solidFill>
                            <a:schemeClr val="bg1"/>
                          </a:solidFill>
                          <a:effectLst/>
                          <a:latin typeface="+mn-lt"/>
                          <a:cs typeface="맑은 고딕"/>
                        </a:rPr>
                        <a:t>Simulation Y</a:t>
                      </a:r>
                      <a:endParaRPr lang="en-US" sz="1100" b="1" i="0" u="none" strike="noStrike" dirty="0">
                        <a:solidFill>
                          <a:schemeClr val="bg1"/>
                        </a:solidFill>
                        <a:effectLst/>
                        <a:latin typeface="+mn-lt"/>
                        <a:cs typeface="맑은 고딕"/>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00B050"/>
                    </a:solidFill>
                  </a:tcPr>
                </a:tc>
                <a:tc>
                  <a:txBody>
                    <a:bodyPr/>
                    <a:lstStyle/>
                    <a:p>
                      <a:pPr algn="ctr" fontAlgn="ctr"/>
                      <a:r>
                        <a:rPr lang="en-US" altLang="ko-KR" sz="1100" b="1" u="none" strike="noStrike" dirty="0" smtClean="0">
                          <a:solidFill>
                            <a:schemeClr val="bg1"/>
                          </a:solidFill>
                        </a:rPr>
                        <a:t>6.4345 </a:t>
                      </a:r>
                      <a:endParaRPr lang="en-US" altLang="ko-KR" sz="1100" b="1" i="0" u="none" strike="noStrike" dirty="0">
                        <a:solidFill>
                          <a:schemeClr val="bg1"/>
                        </a:solidFill>
                        <a:latin typeface="맑은 고딕"/>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ko-KR" sz="1100" b="1" u="none" strike="noStrike" dirty="0" smtClean="0">
                          <a:solidFill>
                            <a:schemeClr val="bg1"/>
                          </a:solidFill>
                        </a:rPr>
                        <a:t>9.100 </a:t>
                      </a:r>
                      <a:endParaRPr lang="en-US" altLang="ko-KR" sz="1100" b="1" i="0" u="none" strike="noStrike" dirty="0" smtClean="0">
                        <a:solidFill>
                          <a:schemeClr val="bg1"/>
                        </a:solidFill>
                        <a:latin typeface="맑은 고딕"/>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ko-KR" sz="1100" b="1" u="none" strike="noStrike" dirty="0" smtClean="0">
                          <a:solidFill>
                            <a:schemeClr val="bg1"/>
                          </a:solidFill>
                        </a:rPr>
                        <a:t>707.1</a:t>
                      </a:r>
                      <a:r>
                        <a:rPr lang="en-US" sz="1100" b="1" i="0" u="none" strike="noStrike" dirty="0" smtClean="0">
                          <a:solidFill>
                            <a:schemeClr val="bg1"/>
                          </a:solidFill>
                          <a:effectLst/>
                          <a:latin typeface="+mn-lt"/>
                          <a:ea typeface="Calibri" charset="0"/>
                          <a:cs typeface="Calibri" charset="0"/>
                        </a:rPr>
                        <a:t> </a:t>
                      </a:r>
                      <a:endParaRPr lang="en-US" sz="1100" b="1" i="0" u="none" strike="noStrike" dirty="0">
                        <a:solidFill>
                          <a:schemeClr val="bg1"/>
                        </a:solidFill>
                        <a:effectLst/>
                        <a:latin typeface="+mn-lt"/>
                        <a:ea typeface="Calibri" charset="0"/>
                        <a:cs typeface="Calibri" charset="0"/>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latinLnBrk="1"/>
                      <a:r>
                        <a:rPr lang="en-US" altLang="ko-KR" sz="1100" b="1" u="none" strike="noStrike" dirty="0" smtClean="0">
                          <a:solidFill>
                            <a:schemeClr val="bg1"/>
                          </a:solidFill>
                        </a:rPr>
                        <a:t>17.49</a:t>
                      </a:r>
                      <a:endParaRPr lang="ko-KR" altLang="en-US" sz="1100" b="1" dirty="0">
                        <a:solidFill>
                          <a:schemeClr val="bg1"/>
                        </a:solidFill>
                        <a:latin typeface="+mn-lt"/>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altLang="ko-KR" sz="1100" b="1" u="none" strike="noStrike" dirty="0" smtClean="0">
                          <a:solidFill>
                            <a:schemeClr val="bg1"/>
                          </a:solidFill>
                        </a:rPr>
                        <a:t>4.761 </a:t>
                      </a:r>
                      <a:endParaRPr lang="en-US" altLang="ko-KR" sz="1100" b="1" i="0" u="none" strike="noStrike" dirty="0">
                        <a:solidFill>
                          <a:schemeClr val="bg1"/>
                        </a:solidFill>
                        <a:latin typeface="맑은 고딕"/>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altLang="ko-KR" sz="1100" b="1" u="none" strike="noStrike" dirty="0" smtClean="0">
                          <a:solidFill>
                            <a:schemeClr val="bg1"/>
                          </a:solidFill>
                        </a:rPr>
                        <a:t>4073.5 </a:t>
                      </a:r>
                      <a:endParaRPr lang="en-US" altLang="ko-KR" sz="1100" b="1" i="0" u="none" strike="noStrike" dirty="0">
                        <a:solidFill>
                          <a:schemeClr val="bg1"/>
                        </a:solidFill>
                        <a:latin typeface="맑은 고딕"/>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US" altLang="ko-KR" sz="1100" b="1" u="none" strike="noStrike" dirty="0" smtClean="0">
                          <a:solidFill>
                            <a:schemeClr val="bg1"/>
                          </a:solidFill>
                        </a:rPr>
                        <a:t>855.6 </a:t>
                      </a:r>
                      <a:endParaRPr lang="en-US" altLang="ko-KR" sz="1100" b="1" i="0" u="none" strike="noStrike" dirty="0">
                        <a:solidFill>
                          <a:schemeClr val="bg1"/>
                        </a:solidFill>
                        <a:latin typeface="맑은 고딕"/>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373943">
                <a:tc>
                  <a:txBody>
                    <a:bodyPr/>
                    <a:lstStyle/>
                    <a:p>
                      <a:pPr algn="ctr" fontAlgn="ctr"/>
                      <a:r>
                        <a:rPr lang="en-US" sz="1100" b="1" i="0" u="none" strike="noStrike" dirty="0" smtClean="0">
                          <a:solidFill>
                            <a:schemeClr val="bg1"/>
                          </a:solidFill>
                          <a:effectLst/>
                          <a:latin typeface="+mn-lt"/>
                          <a:cs typeface="맑은 고딕"/>
                        </a:rPr>
                        <a:t>IPA</a:t>
                      </a:r>
                      <a:endParaRPr lang="en-US" sz="1100" b="1" i="0" u="none" strike="noStrike" dirty="0">
                        <a:solidFill>
                          <a:schemeClr val="bg1"/>
                        </a:solidFill>
                        <a:effectLst/>
                        <a:latin typeface="+mn-lt"/>
                        <a:cs typeface="맑은 고딕"/>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6.4225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13.144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488.6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12.11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a:solidFill>
                            <a:schemeClr val="bg1"/>
                          </a:solidFill>
                        </a:rPr>
                        <a:t>0.735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847.7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1153.3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r>
              <a:tr h="373943">
                <a:tc>
                  <a:txBody>
                    <a:bodyPr/>
                    <a:lstStyle/>
                    <a:p>
                      <a:pPr algn="ctr" fontAlgn="ctr"/>
                      <a:r>
                        <a:rPr lang="en-US" sz="1100" b="1" i="0" u="none" strike="noStrike" dirty="0" smtClean="0">
                          <a:solidFill>
                            <a:schemeClr val="bg1"/>
                          </a:solidFill>
                          <a:effectLst/>
                          <a:latin typeface="+mn-lt"/>
                          <a:cs typeface="맑은 고딕"/>
                        </a:rPr>
                        <a:t>IPB</a:t>
                      </a:r>
                      <a:endParaRPr lang="en-US" sz="1100" b="1" i="0" u="none" strike="noStrike" dirty="0">
                        <a:solidFill>
                          <a:schemeClr val="bg1"/>
                        </a:solidFill>
                        <a:effectLst/>
                        <a:latin typeface="+mn-lt"/>
                        <a:cs typeface="맑은 고딕"/>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6.420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14.148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453.8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11.25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a:solidFill>
                            <a:schemeClr val="bg1"/>
                          </a:solidFill>
                        </a:rPr>
                        <a:t>0.723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781.7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1081.6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r>
              <a:tr h="373943">
                <a:tc>
                  <a:txBody>
                    <a:bodyPr/>
                    <a:lstStyle/>
                    <a:p>
                      <a:pPr algn="ctr" fontAlgn="ctr"/>
                      <a:r>
                        <a:rPr lang="en-US" sz="1100" b="1" i="0" u="none" strike="noStrike" dirty="0" smtClean="0">
                          <a:solidFill>
                            <a:schemeClr val="bg1"/>
                          </a:solidFill>
                          <a:effectLst/>
                          <a:latin typeface="+mn-lt"/>
                          <a:cs typeface="맑은 고딕"/>
                        </a:rPr>
                        <a:t>IPC</a:t>
                      </a:r>
                      <a:endParaRPr lang="en-US" sz="1100" b="1" i="0" u="none" strike="noStrike" dirty="0">
                        <a:solidFill>
                          <a:schemeClr val="bg1"/>
                        </a:solidFill>
                        <a:effectLst/>
                        <a:latin typeface="+mn-lt"/>
                        <a:cs typeface="맑은 고딕"/>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6.420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23.596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272.1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a:solidFill>
                            <a:schemeClr val="bg1"/>
                          </a:solidFill>
                        </a:rPr>
                        <a:t>6.745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a:solidFill>
                            <a:schemeClr val="bg1"/>
                          </a:solidFill>
                        </a:rPr>
                        <a:t>0.303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354.3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1171.3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r>
            </a:tbl>
          </a:graphicData>
        </a:graphic>
      </p:graphicFrame>
      <p:sp>
        <p:nvSpPr>
          <p:cNvPr id="15" name="TextBox 14"/>
          <p:cNvSpPr txBox="1"/>
          <p:nvPr/>
        </p:nvSpPr>
        <p:spPr>
          <a:xfrm>
            <a:off x="6794674" y="3413525"/>
            <a:ext cx="5255786" cy="861774"/>
          </a:xfrm>
          <a:prstGeom prst="rect">
            <a:avLst/>
          </a:prstGeom>
          <a:noFill/>
        </p:spPr>
        <p:txBody>
          <a:bodyPr wrap="square" rtlCol="0">
            <a:spAutoFit/>
          </a:bodyPr>
          <a:lstStyle/>
          <a:p>
            <a:r>
              <a:rPr lang="en-US" sz="1000" dirty="0" smtClean="0"/>
              <a:t>MEASUREMENTS AT KNU</a:t>
            </a:r>
            <a:br>
              <a:rPr lang="en-US" sz="1000" dirty="0" smtClean="0"/>
            </a:br>
            <a:r>
              <a:rPr lang="en-US" sz="1000" dirty="0" smtClean="0"/>
              <a:t>14 </a:t>
            </a:r>
            <a:r>
              <a:rPr lang="en-US" sz="1000" dirty="0"/>
              <a:t>October 2014 ATF IPBPM/FONT meeting</a:t>
            </a:r>
          </a:p>
          <a:p>
            <a:r>
              <a:rPr lang="en-US" sz="1000" dirty="0"/>
              <a:t>IPBPM status by </a:t>
            </a:r>
            <a:r>
              <a:rPr lang="en-US" sz="1000" dirty="0" err="1"/>
              <a:t>Siwon</a:t>
            </a:r>
            <a:r>
              <a:rPr lang="en-US" sz="1000" dirty="0"/>
              <a:t> Jang (The x-port resonance problem solve and KNU electronics status) : </a:t>
            </a:r>
            <a:r>
              <a:rPr lang="en-US" sz="1000" dirty="0" smtClean="0"/>
              <a:t/>
            </a:r>
            <a:br>
              <a:rPr lang="en-US" sz="1000" dirty="0" smtClean="0"/>
            </a:br>
            <a:r>
              <a:rPr lang="en-US" sz="1000" i="1" dirty="0">
                <a:solidFill>
                  <a:srgbClr val="33AFDD"/>
                </a:solidFill>
              </a:rPr>
              <a:t>http://</a:t>
            </a:r>
            <a:r>
              <a:rPr lang="en-US" sz="1000" i="1" dirty="0" err="1">
                <a:solidFill>
                  <a:srgbClr val="33AFDD"/>
                </a:solidFill>
              </a:rPr>
              <a:t>atf.kek.jp</a:t>
            </a:r>
            <a:r>
              <a:rPr lang="en-US" sz="1000" i="1" dirty="0">
                <a:solidFill>
                  <a:srgbClr val="33AFDD"/>
                </a:solidFill>
              </a:rPr>
              <a:t>/</a:t>
            </a:r>
            <a:r>
              <a:rPr lang="en-US" sz="1000" i="1" dirty="0" err="1">
                <a:solidFill>
                  <a:srgbClr val="33AFDD"/>
                </a:solidFill>
              </a:rPr>
              <a:t>twiki</a:t>
            </a:r>
            <a:r>
              <a:rPr lang="en-US" sz="1000" i="1" dirty="0">
                <a:solidFill>
                  <a:srgbClr val="33AFDD"/>
                </a:solidFill>
              </a:rPr>
              <a:t>/bin/</a:t>
            </a:r>
            <a:r>
              <a:rPr lang="en-US" sz="1000" i="1" dirty="0" err="1">
                <a:solidFill>
                  <a:srgbClr val="33AFDD"/>
                </a:solidFill>
              </a:rPr>
              <a:t>exit.cgi?url</a:t>
            </a:r>
            <a:r>
              <a:rPr lang="en-US" sz="1000" i="1" dirty="0">
                <a:solidFill>
                  <a:srgbClr val="33AFDD"/>
                </a:solidFill>
              </a:rPr>
              <a:t>=http%3A%2F%2Fatf.kek.jp%2Ftwiki%2Fpub%2FATF%2FIPBPMmeetings2%2FIPBPM_status_%28141014%29.pptx</a:t>
            </a:r>
          </a:p>
        </p:txBody>
      </p:sp>
      <p:graphicFrame>
        <p:nvGraphicFramePr>
          <p:cNvPr id="26" name="표 3"/>
          <p:cNvGraphicFramePr>
            <a:graphicFrameLocks noGrp="1"/>
          </p:cNvGraphicFramePr>
          <p:nvPr>
            <p:extLst>
              <p:ext uri="{D42A27DB-BD31-4B8C-83A1-F6EECF244321}">
                <p14:modId xmlns:p14="http://schemas.microsoft.com/office/powerpoint/2010/main" val="2411874310"/>
              </p:ext>
            </p:extLst>
          </p:nvPr>
        </p:nvGraphicFramePr>
        <p:xfrm>
          <a:off x="754389" y="4552672"/>
          <a:ext cx="5705098" cy="1121829"/>
        </p:xfrm>
        <a:graphic>
          <a:graphicData uri="http://schemas.openxmlformats.org/drawingml/2006/table">
            <a:tbl>
              <a:tblPr/>
              <a:tblGrid>
                <a:gridCol w="1144115"/>
                <a:gridCol w="651569"/>
                <a:gridCol w="651569"/>
                <a:gridCol w="651569"/>
                <a:gridCol w="651569"/>
                <a:gridCol w="651569"/>
                <a:gridCol w="651569"/>
                <a:gridCol w="651569"/>
              </a:tblGrid>
              <a:tr h="373943">
                <a:tc>
                  <a:txBody>
                    <a:bodyPr/>
                    <a:lstStyle/>
                    <a:p>
                      <a:pPr algn="ctr" fontAlgn="ctr"/>
                      <a:r>
                        <a:rPr lang="en-US" sz="1100" b="1" i="0" u="none" strike="noStrike" dirty="0" smtClean="0">
                          <a:solidFill>
                            <a:schemeClr val="bg1"/>
                          </a:solidFill>
                          <a:effectLst/>
                          <a:latin typeface="+mn-lt"/>
                          <a:cs typeface="맑은 고딕"/>
                        </a:rPr>
                        <a:t>IPA</a:t>
                      </a:r>
                      <a:endParaRPr lang="en-US" sz="1100" b="1" i="0" u="none" strike="noStrike" dirty="0">
                        <a:solidFill>
                          <a:schemeClr val="bg1"/>
                        </a:solidFill>
                        <a:effectLst/>
                        <a:latin typeface="+mn-lt"/>
                        <a:cs typeface="맑은 고딕"/>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6.4210</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15.0</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428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10.61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0.5/0.49</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626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1227</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r>
              <a:tr h="373943">
                <a:tc>
                  <a:txBody>
                    <a:bodyPr/>
                    <a:lstStyle/>
                    <a:p>
                      <a:pPr algn="ctr" fontAlgn="ctr"/>
                      <a:r>
                        <a:rPr lang="en-US" sz="1100" b="1" i="0" u="none" strike="noStrike" dirty="0" smtClean="0">
                          <a:solidFill>
                            <a:schemeClr val="bg1"/>
                          </a:solidFill>
                          <a:effectLst/>
                          <a:latin typeface="+mn-lt"/>
                          <a:cs typeface="맑은 고딕"/>
                        </a:rPr>
                        <a:t>IPB</a:t>
                      </a:r>
                      <a:endParaRPr lang="en-US" sz="1100" b="1" i="0" u="none" strike="noStrike" dirty="0">
                        <a:solidFill>
                          <a:schemeClr val="bg1"/>
                        </a:solidFill>
                        <a:effectLst/>
                        <a:latin typeface="+mn-lt"/>
                        <a:cs typeface="맑은 고딕"/>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6.4200</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15.5</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414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i="0" u="none" strike="noStrike" dirty="0" smtClean="0">
                          <a:solidFill>
                            <a:schemeClr val="bg1"/>
                          </a:solidFill>
                          <a:latin typeface="맑은 고딕"/>
                        </a:rPr>
                        <a:t>10.26</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0.47/0.75</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666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1092</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r>
              <a:tr h="373943">
                <a:tc>
                  <a:txBody>
                    <a:bodyPr/>
                    <a:lstStyle/>
                    <a:p>
                      <a:pPr algn="ctr" fontAlgn="ctr"/>
                      <a:r>
                        <a:rPr lang="en-US" sz="1100" b="1" i="0" u="none" strike="noStrike" dirty="0" smtClean="0">
                          <a:solidFill>
                            <a:schemeClr val="bg1"/>
                          </a:solidFill>
                          <a:effectLst/>
                          <a:latin typeface="+mn-lt"/>
                          <a:cs typeface="맑은 고딕"/>
                        </a:rPr>
                        <a:t>IPC</a:t>
                      </a:r>
                      <a:endParaRPr lang="en-US" sz="1100" b="1" i="0" u="none" strike="noStrike" dirty="0">
                        <a:solidFill>
                          <a:schemeClr val="bg1"/>
                        </a:solidFill>
                        <a:effectLst/>
                        <a:latin typeface="+mn-lt"/>
                        <a:cs typeface="맑은 고딕"/>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6.4165</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24.0</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267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6.62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0.28/0.30 </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344</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c>
                  <a:txBody>
                    <a:bodyPr/>
                    <a:lstStyle/>
                    <a:p>
                      <a:pPr algn="ctr" fontAlgn="ctr"/>
                      <a:r>
                        <a:rPr lang="en-US" altLang="ko-KR" sz="1100" b="1" u="none" strike="noStrike" dirty="0" smtClean="0">
                          <a:solidFill>
                            <a:schemeClr val="bg1"/>
                          </a:solidFill>
                        </a:rPr>
                        <a:t>1186</a:t>
                      </a:r>
                      <a:endParaRPr lang="en-US" altLang="ko-KR" sz="1100" b="1" i="0" u="none" strike="noStrike" dirty="0">
                        <a:solidFill>
                          <a:schemeClr val="bg1"/>
                        </a:solidFill>
                        <a:latin typeface="맑은 고딕"/>
                      </a:endParaRPr>
                    </a:p>
                  </a:txBody>
                  <a:tcPr marL="5774" marR="5774" marT="57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D416D"/>
                    </a:solidFill>
                  </a:tcPr>
                </a:tc>
              </a:tr>
            </a:tbl>
          </a:graphicData>
        </a:graphic>
      </p:graphicFrame>
      <p:sp>
        <p:nvSpPr>
          <p:cNvPr id="27" name="TextBox 26"/>
          <p:cNvSpPr txBox="1"/>
          <p:nvPr/>
        </p:nvSpPr>
        <p:spPr>
          <a:xfrm>
            <a:off x="6786307" y="4725455"/>
            <a:ext cx="5255786" cy="861774"/>
          </a:xfrm>
          <a:prstGeom prst="rect">
            <a:avLst/>
          </a:prstGeom>
          <a:noFill/>
        </p:spPr>
        <p:txBody>
          <a:bodyPr wrap="square" rtlCol="0">
            <a:spAutoFit/>
          </a:bodyPr>
          <a:lstStyle/>
          <a:p>
            <a:r>
              <a:rPr lang="en-US" sz="1000" dirty="0" smtClean="0"/>
              <a:t>RE-MEASURED BY HONDA AT ATF</a:t>
            </a:r>
            <a:br>
              <a:rPr lang="en-US" sz="1000" dirty="0" smtClean="0"/>
            </a:br>
            <a:r>
              <a:rPr lang="en-US" sz="1000" dirty="0" smtClean="0"/>
              <a:t>4 </a:t>
            </a:r>
            <a:r>
              <a:rPr lang="en-US" sz="1000" dirty="0"/>
              <a:t>November 2014 ATF IPBPM/FONT meeting</a:t>
            </a:r>
          </a:p>
          <a:p>
            <a:r>
              <a:rPr lang="en-US" sz="1000" dirty="0" err="1"/>
              <a:t>Y.Honda</a:t>
            </a:r>
            <a:r>
              <a:rPr lang="en-US" sz="1000" dirty="0"/>
              <a:t>, RF measurements of IPBPMs on 30th October 2014 at KEK</a:t>
            </a:r>
            <a:r>
              <a:rPr lang="en-US" sz="1000" dirty="0" smtClean="0"/>
              <a:t/>
            </a:r>
            <a:br>
              <a:rPr lang="en-US" sz="1000" dirty="0" smtClean="0"/>
            </a:br>
            <a:r>
              <a:rPr lang="en-US" sz="1000" i="1" dirty="0">
                <a:solidFill>
                  <a:srgbClr val="33AFDD"/>
                </a:solidFill>
              </a:rPr>
              <a:t>http://</a:t>
            </a:r>
            <a:r>
              <a:rPr lang="en-US" sz="1000" i="1" dirty="0" err="1">
                <a:solidFill>
                  <a:srgbClr val="33AFDD"/>
                </a:solidFill>
              </a:rPr>
              <a:t>atf.kek.jp</a:t>
            </a:r>
            <a:r>
              <a:rPr lang="en-US" sz="1000" i="1" dirty="0">
                <a:solidFill>
                  <a:srgbClr val="33AFDD"/>
                </a:solidFill>
              </a:rPr>
              <a:t>/</a:t>
            </a:r>
            <a:r>
              <a:rPr lang="en-US" sz="1000" i="1" dirty="0" err="1">
                <a:solidFill>
                  <a:srgbClr val="33AFDD"/>
                </a:solidFill>
              </a:rPr>
              <a:t>twiki</a:t>
            </a:r>
            <a:r>
              <a:rPr lang="en-US" sz="1000" i="1" dirty="0">
                <a:solidFill>
                  <a:srgbClr val="33AFDD"/>
                </a:solidFill>
              </a:rPr>
              <a:t>/bin/</a:t>
            </a:r>
            <a:r>
              <a:rPr lang="en-US" sz="1000" i="1" dirty="0" err="1">
                <a:solidFill>
                  <a:srgbClr val="33AFDD"/>
                </a:solidFill>
              </a:rPr>
              <a:t>exit.cgi?url</a:t>
            </a:r>
            <a:r>
              <a:rPr lang="en-US" sz="1000" i="1" dirty="0">
                <a:solidFill>
                  <a:srgbClr val="33AFDD"/>
                </a:solidFill>
              </a:rPr>
              <a:t>=http%3A%2F%2Fatf.kek.jp%2Ftwiki%2Fpub%2FATF%2FIPBPMmeetings2%2FIPBPM141030_honda.pdf</a:t>
            </a:r>
          </a:p>
        </p:txBody>
      </p:sp>
      <p:sp>
        <p:nvSpPr>
          <p:cNvPr id="28" name="TextBox 27"/>
          <p:cNvSpPr txBox="1"/>
          <p:nvPr/>
        </p:nvSpPr>
        <p:spPr>
          <a:xfrm>
            <a:off x="3964044" y="5851635"/>
            <a:ext cx="1744692" cy="246221"/>
          </a:xfrm>
          <a:prstGeom prst="rect">
            <a:avLst/>
          </a:prstGeom>
          <a:noFill/>
        </p:spPr>
        <p:txBody>
          <a:bodyPr wrap="square" rtlCol="0">
            <a:spAutoFit/>
          </a:bodyPr>
          <a:lstStyle/>
          <a:p>
            <a:pPr algn="ctr"/>
            <a:r>
              <a:rPr lang="en-US" sz="1000" dirty="0" smtClean="0"/>
              <a:t>Calculated from S21/S11</a:t>
            </a:r>
            <a:endParaRPr lang="en-US" sz="1000" i="1" dirty="0">
              <a:solidFill>
                <a:srgbClr val="33AFDD"/>
              </a:solidFill>
            </a:endParaRPr>
          </a:p>
        </p:txBody>
      </p:sp>
      <p:sp>
        <p:nvSpPr>
          <p:cNvPr id="7" name="Right Brace 6"/>
          <p:cNvSpPr/>
          <p:nvPr/>
        </p:nvSpPr>
        <p:spPr>
          <a:xfrm rot="5400000">
            <a:off x="4781823" y="5482549"/>
            <a:ext cx="102829" cy="641743"/>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9" name="Picture 8" descr="Screen Shot 2016-12-20 at 14.48.3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61631" y="200243"/>
            <a:ext cx="3631613" cy="2370760"/>
          </a:xfrm>
          <a:prstGeom prst="rect">
            <a:avLst/>
          </a:prstGeom>
        </p:spPr>
      </p:pic>
      <p:sp>
        <p:nvSpPr>
          <p:cNvPr id="11" name="Right Brace 10"/>
          <p:cNvSpPr/>
          <p:nvPr/>
        </p:nvSpPr>
        <p:spPr>
          <a:xfrm>
            <a:off x="6491278" y="3232585"/>
            <a:ext cx="230915" cy="1128836"/>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2" name="Right Brace 31"/>
          <p:cNvSpPr/>
          <p:nvPr/>
        </p:nvSpPr>
        <p:spPr>
          <a:xfrm>
            <a:off x="6528221" y="4565127"/>
            <a:ext cx="230915" cy="1128836"/>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85420248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67" y="286975"/>
            <a:ext cx="11225933" cy="854075"/>
          </a:xfrm>
        </p:spPr>
        <p:txBody>
          <a:bodyPr>
            <a:normAutofit/>
          </a:bodyPr>
          <a:lstStyle/>
          <a:p>
            <a:r>
              <a:rPr lang="en-US" sz="3200" dirty="0" smtClean="0">
                <a:solidFill>
                  <a:srgbClr val="5D416D"/>
                </a:solidFill>
              </a:rPr>
              <a:t>Low Q investigations</a:t>
            </a:r>
            <a:endParaRPr lang="en-US" sz="3200" dirty="0">
              <a:solidFill>
                <a:srgbClr val="5D416D"/>
              </a:solidFill>
            </a:endParaRPr>
          </a:p>
        </p:txBody>
      </p:sp>
      <p:sp>
        <p:nvSpPr>
          <p:cNvPr id="4" name="Date Placeholder 3"/>
          <p:cNvSpPr>
            <a:spLocks noGrp="1"/>
          </p:cNvSpPr>
          <p:nvPr>
            <p:ph type="dt" sz="half" idx="2"/>
          </p:nvPr>
        </p:nvSpPr>
        <p:spPr/>
        <p:txBody>
          <a:bodyPr/>
          <a:lstStyle/>
          <a:p>
            <a:r>
              <a:rPr lang="en-GB" smtClean="0"/>
              <a:t>Wednesday, 21 December 2016</a:t>
            </a:r>
            <a:endParaRPr lang="en-GB" dirty="0"/>
          </a:p>
        </p:txBody>
      </p:sp>
      <p:sp>
        <p:nvSpPr>
          <p:cNvPr id="5" name="Footer Placeholder 4"/>
          <p:cNvSpPr>
            <a:spLocks noGrp="1"/>
          </p:cNvSpPr>
          <p:nvPr>
            <p:ph type="ftr" sz="quarter" idx="3"/>
          </p:nvPr>
        </p:nvSpPr>
        <p:spPr/>
        <p:txBody>
          <a:bodyPr/>
          <a:lstStyle/>
          <a:p>
            <a:r>
              <a:rPr lang="en-GB" smtClean="0"/>
              <a:t>FONT</a:t>
            </a:r>
            <a:endParaRPr lang="en-GB" dirty="0"/>
          </a:p>
        </p:txBody>
      </p:sp>
      <p:sp>
        <p:nvSpPr>
          <p:cNvPr id="6" name="Slide Number Placeholder 5"/>
          <p:cNvSpPr>
            <a:spLocks noGrp="1"/>
          </p:cNvSpPr>
          <p:nvPr>
            <p:ph type="sldNum" sz="quarter" idx="4"/>
          </p:nvPr>
        </p:nvSpPr>
        <p:spPr/>
        <p:txBody>
          <a:bodyPr/>
          <a:lstStyle/>
          <a:p>
            <a:fld id="{94BFD4E8-A2F5-44C9-BB89-783052C8D2CC}" type="slidenum">
              <a:rPr lang="en-GB" smtClean="0"/>
              <a:pPr/>
              <a:t>9</a:t>
            </a:fld>
            <a:endParaRPr lang="en-GB" dirty="0"/>
          </a:p>
        </p:txBody>
      </p:sp>
      <p:sp>
        <p:nvSpPr>
          <p:cNvPr id="7" name="Rectangle 6"/>
          <p:cNvSpPr/>
          <p:nvPr/>
        </p:nvSpPr>
        <p:spPr>
          <a:xfrm>
            <a:off x="602946" y="1211546"/>
            <a:ext cx="7042912" cy="2384243"/>
          </a:xfrm>
          <a:prstGeom prst="rect">
            <a:avLst/>
          </a:prstGeom>
        </p:spPr>
        <p:txBody>
          <a:bodyPr wrap="square">
            <a:spAutoFit/>
          </a:bodyPr>
          <a:lstStyle/>
          <a:p>
            <a:pPr marL="285750" lvl="1" indent="-285750">
              <a:lnSpc>
                <a:spcPct val="120000"/>
              </a:lnSpc>
              <a:spcAft>
                <a:spcPts val="600"/>
              </a:spcAft>
              <a:buFont typeface="Arial"/>
              <a:buChar char="•"/>
            </a:pPr>
            <a:r>
              <a:rPr lang="en-US" altLang="ko-KR" sz="1400" dirty="0"/>
              <a:t>Because of lower loaded Q values than predicted, </a:t>
            </a:r>
            <a:r>
              <a:rPr lang="en-US" altLang="ko-KR" sz="1400" dirty="0" smtClean="0"/>
              <a:t>studies </a:t>
            </a:r>
            <a:r>
              <a:rPr lang="en-US" altLang="ko-KR" sz="1400" dirty="0"/>
              <a:t>were performed to see if gaps between between walls in the </a:t>
            </a:r>
            <a:r>
              <a:rPr lang="en-US" altLang="ko-KR" sz="1400" dirty="0" err="1"/>
              <a:t>aluminium</a:t>
            </a:r>
            <a:r>
              <a:rPr lang="en-US" altLang="ko-KR" sz="1400" dirty="0"/>
              <a:t> </a:t>
            </a:r>
            <a:r>
              <a:rPr lang="en-US" altLang="ko-KR" sz="1400" dirty="0" smtClean="0"/>
              <a:t>pieces could </a:t>
            </a:r>
            <a:r>
              <a:rPr lang="en-US" altLang="ko-KR" sz="1400" dirty="0"/>
              <a:t>be a </a:t>
            </a:r>
            <a:r>
              <a:rPr lang="en-US" altLang="ko-KR" sz="1400" dirty="0" smtClean="0"/>
              <a:t>source </a:t>
            </a:r>
            <a:r>
              <a:rPr lang="en-US" altLang="ko-KR" sz="1400" dirty="0"/>
              <a:t>of </a:t>
            </a:r>
            <a:r>
              <a:rPr lang="en-US" altLang="ko-KR" sz="1400" dirty="0" smtClean="0"/>
              <a:t>lowering </a:t>
            </a:r>
            <a:r>
              <a:rPr lang="en-US" altLang="ko-KR" sz="1400" dirty="0"/>
              <a:t>the Q.</a:t>
            </a:r>
          </a:p>
          <a:p>
            <a:pPr marL="285750" lvl="1" indent="-285750">
              <a:lnSpc>
                <a:spcPct val="120000"/>
              </a:lnSpc>
              <a:spcAft>
                <a:spcPts val="600"/>
              </a:spcAft>
              <a:buFont typeface="Arial"/>
              <a:buChar char="•"/>
            </a:pPr>
            <a:r>
              <a:rPr lang="en-US" altLang="ko-KR" sz="1400" dirty="0" smtClean="0"/>
              <a:t>Faulty-dimension </a:t>
            </a:r>
            <a:r>
              <a:rPr lang="en-US" altLang="ko-KR" sz="1400" dirty="0" err="1"/>
              <a:t>Aluminium</a:t>
            </a:r>
            <a:r>
              <a:rPr lang="en-US" altLang="ko-KR" sz="1400" dirty="0"/>
              <a:t> #2 IPC with case tightened and loosened was RF </a:t>
            </a:r>
            <a:r>
              <a:rPr lang="en-US" altLang="ko-KR" sz="1400" dirty="0" smtClean="0"/>
              <a:t>tested. This was not found to radically change the loaded Q.</a:t>
            </a:r>
            <a:endParaRPr lang="en-US" altLang="ko-KR" sz="1400" dirty="0"/>
          </a:p>
          <a:p>
            <a:pPr marL="285750" lvl="1" indent="-285750">
              <a:lnSpc>
                <a:spcPct val="120000"/>
              </a:lnSpc>
              <a:spcAft>
                <a:spcPts val="600"/>
              </a:spcAft>
              <a:buFont typeface="Arial"/>
              <a:buChar char="•"/>
            </a:pPr>
            <a:r>
              <a:rPr lang="en-US" altLang="ko-KR" sz="1400" dirty="0" smtClean="0"/>
              <a:t>Simulations were run for different surface materials (Copper and Silver), different Copper coating dimensions, different cavity lengths and slot size and position modifications. Only the slot modifications were found to strongly effect the loaded Q. </a:t>
            </a:r>
          </a:p>
          <a:p>
            <a:pPr marL="285750" lvl="1" indent="-285750">
              <a:lnSpc>
                <a:spcPct val="120000"/>
              </a:lnSpc>
              <a:spcAft>
                <a:spcPts val="600"/>
              </a:spcAft>
              <a:buFont typeface="Arial"/>
              <a:buChar char="•"/>
            </a:pPr>
            <a:r>
              <a:rPr lang="en-US" altLang="ko-KR" sz="1400" dirty="0" smtClean="0"/>
              <a:t>See original slides for all results of all studies.</a:t>
            </a:r>
          </a:p>
        </p:txBody>
      </p:sp>
      <p:sp>
        <p:nvSpPr>
          <p:cNvPr id="22" name="TextBox 21"/>
          <p:cNvSpPr txBox="1"/>
          <p:nvPr/>
        </p:nvSpPr>
        <p:spPr>
          <a:xfrm>
            <a:off x="8223145" y="5033323"/>
            <a:ext cx="3579185" cy="861774"/>
          </a:xfrm>
          <a:prstGeom prst="rect">
            <a:avLst/>
          </a:prstGeom>
          <a:noFill/>
        </p:spPr>
        <p:txBody>
          <a:bodyPr wrap="square" rtlCol="0">
            <a:spAutoFit/>
          </a:bodyPr>
          <a:lstStyle/>
          <a:p>
            <a:r>
              <a:rPr lang="en-US" sz="1000" dirty="0"/>
              <a:t>10 September 2015 ATF IPBPM/FONT meeting</a:t>
            </a:r>
          </a:p>
          <a:p>
            <a:r>
              <a:rPr lang="en-US" sz="1000" dirty="0" err="1" smtClean="0"/>
              <a:t>Siwon</a:t>
            </a:r>
            <a:r>
              <a:rPr lang="en-US" sz="1000" dirty="0" smtClean="0"/>
              <a:t> </a:t>
            </a:r>
            <a:r>
              <a:rPr lang="en-US" sz="1000" dirty="0"/>
              <a:t>Jang, IPBPM-C surface coating </a:t>
            </a:r>
            <a:r>
              <a:rPr lang="en-US" sz="1000" dirty="0" smtClean="0"/>
              <a:t>study`</a:t>
            </a:r>
          </a:p>
          <a:p>
            <a:r>
              <a:rPr lang="en-US" sz="1000" i="1" dirty="0">
                <a:solidFill>
                  <a:srgbClr val="33AFDD"/>
                </a:solidFill>
              </a:rPr>
              <a:t>http://</a:t>
            </a:r>
            <a:r>
              <a:rPr lang="en-US" sz="1000" i="1" dirty="0" err="1">
                <a:solidFill>
                  <a:srgbClr val="33AFDD"/>
                </a:solidFill>
              </a:rPr>
              <a:t>atf.kek.jp</a:t>
            </a:r>
            <a:r>
              <a:rPr lang="en-US" sz="1000" i="1" dirty="0">
                <a:solidFill>
                  <a:srgbClr val="33AFDD"/>
                </a:solidFill>
              </a:rPr>
              <a:t>/</a:t>
            </a:r>
            <a:r>
              <a:rPr lang="en-US" sz="1000" i="1" dirty="0" err="1">
                <a:solidFill>
                  <a:srgbClr val="33AFDD"/>
                </a:solidFill>
              </a:rPr>
              <a:t>twiki</a:t>
            </a:r>
            <a:r>
              <a:rPr lang="en-US" sz="1000" i="1" dirty="0">
                <a:solidFill>
                  <a:srgbClr val="33AFDD"/>
                </a:solidFill>
              </a:rPr>
              <a:t>/bin/</a:t>
            </a:r>
            <a:r>
              <a:rPr lang="en-US" sz="1000" i="1" dirty="0" err="1">
                <a:solidFill>
                  <a:srgbClr val="33AFDD"/>
                </a:solidFill>
              </a:rPr>
              <a:t>exit.cgi?url</a:t>
            </a:r>
            <a:r>
              <a:rPr lang="en-US" sz="1000" i="1" dirty="0">
                <a:solidFill>
                  <a:srgbClr val="33AFDD"/>
                </a:solidFill>
              </a:rPr>
              <a:t>=http%3A%2F%2Fatf.kek.jp%2Ftwiki%2Fpub%2FATF%2FIPBPMmeetings2%2FIPBPM-C_cavity_surface_coating_study.pptx</a:t>
            </a:r>
          </a:p>
        </p:txBody>
      </p:sp>
      <p:graphicFrame>
        <p:nvGraphicFramePr>
          <p:cNvPr id="10" name="표 5"/>
          <p:cNvGraphicFramePr>
            <a:graphicFrameLocks noGrp="1"/>
          </p:cNvGraphicFramePr>
          <p:nvPr>
            <p:extLst>
              <p:ext uri="{D42A27DB-BD31-4B8C-83A1-F6EECF244321}">
                <p14:modId xmlns:p14="http://schemas.microsoft.com/office/powerpoint/2010/main" val="3667107984"/>
              </p:ext>
            </p:extLst>
          </p:nvPr>
        </p:nvGraphicFramePr>
        <p:xfrm>
          <a:off x="644243" y="4027892"/>
          <a:ext cx="7249267" cy="1856585"/>
        </p:xfrm>
        <a:graphic>
          <a:graphicData uri="http://schemas.openxmlformats.org/drawingml/2006/table">
            <a:tbl>
              <a:tblPr/>
              <a:tblGrid>
                <a:gridCol w="982029"/>
                <a:gridCol w="611558"/>
                <a:gridCol w="706960"/>
                <a:gridCol w="706960"/>
                <a:gridCol w="706960"/>
                <a:gridCol w="706960"/>
                <a:gridCol w="706960"/>
                <a:gridCol w="706960"/>
                <a:gridCol w="706960"/>
                <a:gridCol w="706960"/>
              </a:tblGrid>
              <a:tr h="370481">
                <a:tc>
                  <a:txBody>
                    <a:bodyPr/>
                    <a:lstStyle/>
                    <a:p>
                      <a:pPr algn="ctr" rtl="0" fontAlgn="ctr"/>
                      <a:r>
                        <a:rPr lang="ko-KR" altLang="en-US" sz="1050" b="1" i="0" u="none" strike="noStrike" dirty="0">
                          <a:solidFill>
                            <a:srgbClr val="000000"/>
                          </a:solidFill>
                          <a:effectLst/>
                          <a:latin typeface="Arial"/>
                        </a:rPr>
                        <a:t>　</a:t>
                      </a:r>
                    </a:p>
                  </a:txBody>
                  <a:tcPr marL="6673" marR="6673" marT="667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dirty="0">
                          <a:solidFill>
                            <a:srgbClr val="000000"/>
                          </a:solidFill>
                          <a:effectLst/>
                          <a:latin typeface="맑은 고딕"/>
                        </a:rPr>
                        <a:t>f</a:t>
                      </a:r>
                      <a:r>
                        <a:rPr lang="en-US" sz="1050" b="1" i="0" u="none" strike="noStrike" baseline="-25000" dirty="0">
                          <a:solidFill>
                            <a:srgbClr val="000000"/>
                          </a:solidFill>
                          <a:effectLst/>
                          <a:latin typeface="맑은 고딕"/>
                        </a:rPr>
                        <a:t>0</a:t>
                      </a:r>
                      <a:endParaRPr lang="en-US" sz="1050" b="1" i="0" u="none" strike="noStrike" dirty="0">
                        <a:solidFill>
                          <a:srgbClr val="000000"/>
                        </a:solidFill>
                        <a:effectLst/>
                        <a:latin typeface="맑은 고딕"/>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l-GR" sz="1050" b="1" i="0" u="none" strike="noStrike">
                          <a:solidFill>
                            <a:srgbClr val="000000"/>
                          </a:solidFill>
                          <a:effectLst/>
                          <a:latin typeface="맑은 고딕"/>
                        </a:rPr>
                        <a:t>Δ</a:t>
                      </a:r>
                      <a:r>
                        <a:rPr lang="en-US" sz="1050" b="1" i="0" u="none" strike="noStrike">
                          <a:solidFill>
                            <a:srgbClr val="000000"/>
                          </a:solidFill>
                          <a:effectLst/>
                          <a:latin typeface="맑은 고딕"/>
                        </a:rPr>
                        <a:t>f</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effectLst/>
                          <a:latin typeface="맑은 고딕"/>
                        </a:rPr>
                        <a:t>Q</a:t>
                      </a:r>
                      <a:r>
                        <a:rPr lang="en-US" sz="1050" b="1" i="0" u="none" strike="noStrike" baseline="-25000">
                          <a:solidFill>
                            <a:srgbClr val="000000"/>
                          </a:solidFill>
                          <a:effectLst/>
                          <a:latin typeface="맑은 고딕"/>
                        </a:rPr>
                        <a:t>L</a:t>
                      </a:r>
                      <a:endParaRPr lang="en-US" sz="1050" b="1" i="0" u="none" strike="noStrike">
                        <a:solidFill>
                          <a:srgbClr val="000000"/>
                        </a:solidFill>
                        <a:effectLst/>
                        <a:latin typeface="맑은 고딕"/>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200" b="1" i="0" u="none" strike="noStrike" dirty="0" smtClean="0">
                          <a:solidFill>
                            <a:srgbClr val="000000"/>
                          </a:solidFill>
                          <a:effectLst/>
                          <a:latin typeface="맑은 고딕"/>
                        </a:rPr>
                        <a:t> </a:t>
                      </a:r>
                      <a:r>
                        <a:rPr lang="en-US" sz="1050" b="1" i="0" u="none" strike="noStrike" dirty="0" smtClean="0">
                          <a:solidFill>
                            <a:srgbClr val="000000"/>
                          </a:solidFill>
                          <a:effectLst/>
                          <a:latin typeface="맑은 고딕"/>
                        </a:rPr>
                        <a:t>Decay time</a:t>
                      </a:r>
                      <a:endParaRPr lang="en-US" sz="1050" b="1" i="0" u="none" strike="noStrike" dirty="0">
                        <a:solidFill>
                          <a:srgbClr val="000000"/>
                        </a:solidFill>
                        <a:effectLst/>
                        <a:latin typeface="맑은 고딕"/>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effectLst/>
                          <a:latin typeface="맑은 고딕"/>
                        </a:rPr>
                        <a:t>S21(dB)</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effectLst/>
                          <a:latin typeface="맑은 고딕"/>
                        </a:rPr>
                        <a:t>S21</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l-GR" sz="1050" b="1" i="0" u="none" strike="noStrike">
                          <a:solidFill>
                            <a:srgbClr val="000000"/>
                          </a:solidFill>
                          <a:effectLst/>
                          <a:latin typeface="맑은 고딕"/>
                        </a:rPr>
                        <a:t>Β</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effectLst/>
                          <a:latin typeface="맑은 고딕"/>
                        </a:rPr>
                        <a:t>Q</a:t>
                      </a:r>
                      <a:r>
                        <a:rPr lang="en-US" sz="1050" b="1" i="0" u="none" strike="noStrike" baseline="-25000">
                          <a:solidFill>
                            <a:srgbClr val="000000"/>
                          </a:solidFill>
                          <a:effectLst/>
                          <a:latin typeface="맑은 고딕"/>
                        </a:rPr>
                        <a:t>0</a:t>
                      </a:r>
                      <a:endParaRPr lang="en-US" sz="1050" b="1" i="0" u="none" strike="noStrike">
                        <a:solidFill>
                          <a:srgbClr val="000000"/>
                        </a:solidFill>
                        <a:effectLst/>
                        <a:latin typeface="맑은 고딕"/>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effectLst/>
                          <a:latin typeface="맑은 고딕"/>
                        </a:rPr>
                        <a:t>Qext</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1526">
                <a:tc>
                  <a:txBody>
                    <a:bodyPr/>
                    <a:lstStyle/>
                    <a:p>
                      <a:pPr algn="ctr" rtl="0" fontAlgn="ctr"/>
                      <a:r>
                        <a:rPr lang="en-US" sz="1050" b="1" i="0" u="none" strike="noStrike" dirty="0" err="1" smtClean="0">
                          <a:solidFill>
                            <a:srgbClr val="000000"/>
                          </a:solidFill>
                          <a:effectLst/>
                          <a:latin typeface="맑은 고딕"/>
                        </a:rPr>
                        <a:t>Original_Al</a:t>
                      </a:r>
                      <a:endParaRPr lang="en-US" sz="1050" b="1" i="0" u="none" strike="noStrike" dirty="0" smtClean="0">
                        <a:solidFill>
                          <a:srgbClr val="000000"/>
                        </a:solidFill>
                        <a:effectLst/>
                        <a:latin typeface="맑은 고딕"/>
                      </a:endParaRPr>
                    </a:p>
                    <a:p>
                      <a:pPr algn="ctr" rtl="0" fontAlgn="ctr"/>
                      <a:r>
                        <a:rPr lang="en-US" sz="1050" b="1" i="0" u="none" strike="noStrike" dirty="0" smtClean="0">
                          <a:solidFill>
                            <a:srgbClr val="000000"/>
                          </a:solidFill>
                          <a:effectLst/>
                          <a:latin typeface="맑은 고딕"/>
                        </a:rPr>
                        <a:t>Re-Cal.</a:t>
                      </a:r>
                      <a:endParaRPr lang="en-US" sz="1050" b="1" i="0" u="none" strike="noStrike" dirty="0">
                        <a:solidFill>
                          <a:srgbClr val="000000"/>
                        </a:solidFill>
                        <a:effectLst/>
                        <a:latin typeface="맑은 고딕"/>
                      </a:endParaRPr>
                    </a:p>
                  </a:txBody>
                  <a:tcPr marL="6673" marR="6673" marT="667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altLang="ko-KR" sz="1050" b="1" i="0" u="none" strike="noStrike" dirty="0">
                          <a:solidFill>
                            <a:srgbClr val="000000"/>
                          </a:solidFill>
                          <a:effectLst/>
                          <a:latin typeface="맑은 고딕"/>
                        </a:rPr>
                        <a:t>6.4221</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altLang="ko-KR" sz="1050" b="1" i="0" u="none" strike="noStrike" dirty="0">
                          <a:solidFill>
                            <a:srgbClr val="000000"/>
                          </a:solidFill>
                          <a:effectLst/>
                          <a:latin typeface="맑은 고딕"/>
                        </a:rPr>
                        <a:t>0.0111</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altLang="ko-KR" sz="1050" b="1" i="0" u="none" strike="noStrike" dirty="0">
                          <a:solidFill>
                            <a:srgbClr val="000000"/>
                          </a:solidFill>
                          <a:effectLst/>
                          <a:latin typeface="맑은 고딕"/>
                        </a:rPr>
                        <a:t>578.568</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altLang="ko-KR" sz="1050" b="1" i="0" u="none" strike="noStrike" dirty="0">
                          <a:solidFill>
                            <a:srgbClr val="000000"/>
                          </a:solidFill>
                          <a:effectLst/>
                          <a:latin typeface="맑은 고딕"/>
                        </a:rPr>
                        <a:t>14.338</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altLang="ko-KR" sz="1050" b="1" i="0" u="none" strike="noStrike">
                          <a:solidFill>
                            <a:srgbClr val="000000"/>
                          </a:solidFill>
                          <a:effectLst/>
                          <a:latin typeface="맑은 고딕"/>
                        </a:rPr>
                        <a:t>-1.6408</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altLang="ko-KR" sz="1050" b="1" i="0" u="none" strike="noStrike">
                          <a:solidFill>
                            <a:srgbClr val="000000"/>
                          </a:solidFill>
                          <a:effectLst/>
                          <a:latin typeface="맑은 고딕"/>
                        </a:rPr>
                        <a:t>0.85</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altLang="ko-KR" sz="1050" b="1" i="0" u="none" strike="noStrike">
                          <a:solidFill>
                            <a:srgbClr val="000000"/>
                          </a:solidFill>
                          <a:effectLst/>
                          <a:latin typeface="맑은 고딕"/>
                        </a:rPr>
                        <a:t>5.684</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altLang="ko-KR" sz="1050" b="1" i="0" u="none" strike="noStrike">
                          <a:solidFill>
                            <a:srgbClr val="000000"/>
                          </a:solidFill>
                          <a:effectLst/>
                          <a:latin typeface="맑은 고딕"/>
                        </a:rPr>
                        <a:t>3867.43</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altLang="ko-KR" sz="1050" b="1" i="0" u="none" strike="noStrike" dirty="0">
                          <a:solidFill>
                            <a:srgbClr val="000000"/>
                          </a:solidFill>
                          <a:effectLst/>
                          <a:latin typeface="맑은 고딕"/>
                        </a:rPr>
                        <a:t>680.348</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71526">
                <a:tc>
                  <a:txBody>
                    <a:bodyPr/>
                    <a:lstStyle/>
                    <a:p>
                      <a:pPr algn="ctr" rtl="0" fontAlgn="ctr"/>
                      <a:r>
                        <a:rPr lang="en-US" sz="1050" b="1" i="0" u="none" strike="noStrike" dirty="0" err="1" smtClean="0">
                          <a:solidFill>
                            <a:srgbClr val="FFFFFF"/>
                          </a:solidFill>
                          <a:effectLst/>
                          <a:latin typeface="맑은 고딕"/>
                        </a:rPr>
                        <a:t>Design_Al</a:t>
                      </a:r>
                      <a:endParaRPr lang="en-US" sz="1050" b="1" i="0" u="none" strike="noStrike" dirty="0" smtClean="0">
                        <a:solidFill>
                          <a:srgbClr val="FFFFFF"/>
                        </a:solidFill>
                        <a:effectLst/>
                        <a:latin typeface="맑은 고딕"/>
                      </a:endParaRPr>
                    </a:p>
                    <a:p>
                      <a:pPr algn="ctr" rtl="0" fontAlgn="ctr"/>
                      <a:r>
                        <a:rPr lang="en-US" sz="1050" b="1" i="0" u="none" strike="noStrike" dirty="0" smtClean="0">
                          <a:solidFill>
                            <a:srgbClr val="FFFFFF"/>
                          </a:solidFill>
                          <a:effectLst/>
                          <a:latin typeface="맑은 고딕"/>
                        </a:rPr>
                        <a:t>Slot1</a:t>
                      </a:r>
                      <a:endParaRPr lang="en-US" sz="1050" b="1" i="0" u="none" strike="noStrike" dirty="0">
                        <a:solidFill>
                          <a:srgbClr val="FFFFFF"/>
                        </a:solidFill>
                        <a:effectLst/>
                        <a:latin typeface="맑은 고딕"/>
                      </a:endParaRPr>
                    </a:p>
                  </a:txBody>
                  <a:tcPr marL="6673" marR="6673" marT="667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en-US" altLang="ko-KR" sz="1050" b="1" i="0" u="none" strike="noStrike" dirty="0" smtClean="0">
                          <a:solidFill>
                            <a:srgbClr val="FFFFFF"/>
                          </a:solidFill>
                          <a:effectLst/>
                          <a:latin typeface="맑은 고딕"/>
                        </a:rPr>
                        <a:t>6.4330 </a:t>
                      </a:r>
                      <a:endParaRPr lang="en-US" altLang="ko-KR" sz="1050" b="1" i="0" u="none" strike="noStrike" dirty="0">
                        <a:solidFill>
                          <a:srgbClr val="FFFFFF"/>
                        </a:solidFill>
                        <a:effectLst/>
                        <a:latin typeface="맑은 고딕"/>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en-US" altLang="ko-KR" sz="1050" b="1" i="0" u="none" strike="noStrike" dirty="0">
                          <a:solidFill>
                            <a:srgbClr val="FFFFFF"/>
                          </a:solidFill>
                          <a:effectLst/>
                          <a:latin typeface="맑은 고딕"/>
                        </a:rPr>
                        <a:t>0.005900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en-US" altLang="ko-KR" sz="1050" b="1" i="0" u="none" strike="noStrike" dirty="0">
                          <a:solidFill>
                            <a:srgbClr val="FF0000"/>
                          </a:solidFill>
                          <a:effectLst/>
                          <a:latin typeface="맑은 고딕"/>
                        </a:rPr>
                        <a:t>1090.339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en-US" altLang="ko-KR" sz="1050" b="1" i="0" u="none" strike="noStrike" dirty="0">
                          <a:solidFill>
                            <a:srgbClr val="FFFFFF"/>
                          </a:solidFill>
                          <a:effectLst/>
                          <a:latin typeface="맑은 고딕"/>
                        </a:rPr>
                        <a:t>26.975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en-US" altLang="ko-KR" sz="1050" b="1" i="0" u="none" strike="noStrike" dirty="0">
                          <a:solidFill>
                            <a:srgbClr val="FFFFFF"/>
                          </a:solidFill>
                          <a:effectLst/>
                          <a:latin typeface="맑은 고딕"/>
                        </a:rPr>
                        <a:t>-2.6710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en-US" altLang="ko-KR" sz="1050" b="1" i="0" u="none" strike="noStrike" dirty="0">
                          <a:solidFill>
                            <a:srgbClr val="FFFFFF"/>
                          </a:solidFill>
                          <a:effectLst/>
                          <a:latin typeface="맑은 고딕"/>
                        </a:rPr>
                        <a:t>0.735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en-US" altLang="ko-KR" sz="1050" b="1" i="0" u="none" strike="noStrike">
                          <a:solidFill>
                            <a:srgbClr val="FFFFFF"/>
                          </a:solidFill>
                          <a:effectLst/>
                          <a:latin typeface="맑은 고딕"/>
                        </a:rPr>
                        <a:t>2.778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en-US" altLang="ko-KR" sz="1050" b="1" i="0" u="none" strike="noStrike">
                          <a:solidFill>
                            <a:srgbClr val="FFFFFF"/>
                          </a:solidFill>
                          <a:effectLst/>
                          <a:latin typeface="맑은 고딕"/>
                        </a:rPr>
                        <a:t>4118.766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en-US" altLang="ko-KR" sz="1050" b="1" i="0" u="none" strike="noStrike">
                          <a:solidFill>
                            <a:srgbClr val="FFFFFF"/>
                          </a:solidFill>
                          <a:effectLst/>
                          <a:latin typeface="맑은 고딕"/>
                        </a:rPr>
                        <a:t>1482.899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r>
              <a:tr h="371526">
                <a:tc>
                  <a:txBody>
                    <a:bodyPr/>
                    <a:lstStyle/>
                    <a:p>
                      <a:pPr algn="ctr" rtl="0" fontAlgn="ctr"/>
                      <a:r>
                        <a:rPr lang="en-US" sz="1050" b="1" i="0" u="none" strike="noStrike" dirty="0" err="1" smtClean="0">
                          <a:solidFill>
                            <a:srgbClr val="000000"/>
                          </a:solidFill>
                          <a:effectLst/>
                          <a:latin typeface="맑은 고딕"/>
                        </a:rPr>
                        <a:t>Design_Al</a:t>
                      </a:r>
                      <a:endParaRPr lang="en-US" sz="1050" b="1" i="0" u="none" strike="noStrike" dirty="0" smtClean="0">
                        <a:solidFill>
                          <a:srgbClr val="000000"/>
                        </a:solidFill>
                        <a:effectLst/>
                        <a:latin typeface="맑은 고딕"/>
                      </a:endParaRPr>
                    </a:p>
                    <a:p>
                      <a:pPr algn="ctr" rtl="0" fontAlgn="ctr"/>
                      <a:r>
                        <a:rPr lang="en-US" sz="1050" b="1" i="0" u="none" strike="noStrike" dirty="0" smtClean="0">
                          <a:solidFill>
                            <a:srgbClr val="000000"/>
                          </a:solidFill>
                          <a:effectLst/>
                          <a:latin typeface="맑은 고딕"/>
                        </a:rPr>
                        <a:t>Slot2</a:t>
                      </a:r>
                      <a:endParaRPr lang="en-US" sz="1050" b="1" i="0" u="none" strike="noStrike" dirty="0">
                        <a:solidFill>
                          <a:srgbClr val="000000"/>
                        </a:solidFill>
                        <a:effectLst/>
                        <a:latin typeface="맑은 고딕"/>
                      </a:endParaRPr>
                    </a:p>
                  </a:txBody>
                  <a:tcPr marL="6673" marR="6673" marT="667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altLang="ko-KR" sz="1050" b="1" i="0" u="none" strike="noStrike" dirty="0" smtClean="0">
                          <a:solidFill>
                            <a:srgbClr val="000000"/>
                          </a:solidFill>
                          <a:effectLst/>
                          <a:latin typeface="맑은 고딕"/>
                        </a:rPr>
                        <a:t>6.4293 </a:t>
                      </a:r>
                      <a:endParaRPr lang="en-US" altLang="ko-KR" sz="1050" b="1" i="0" u="none" strike="noStrike" dirty="0">
                        <a:solidFill>
                          <a:srgbClr val="000000"/>
                        </a:solidFill>
                        <a:effectLst/>
                        <a:latin typeface="맑은 고딕"/>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altLang="ko-KR" sz="1050" b="1" i="0" u="none" strike="noStrike" dirty="0">
                          <a:solidFill>
                            <a:srgbClr val="000000"/>
                          </a:solidFill>
                          <a:effectLst/>
                          <a:latin typeface="맑은 고딕"/>
                        </a:rPr>
                        <a:t>0.005800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altLang="ko-KR" sz="1050" b="1" i="0" u="none" strike="noStrike" dirty="0">
                          <a:solidFill>
                            <a:srgbClr val="FF0000"/>
                          </a:solidFill>
                          <a:effectLst/>
                          <a:latin typeface="맑은 고딕"/>
                        </a:rPr>
                        <a:t>1108.500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altLang="ko-KR" sz="1050" b="1" i="0" u="none" strike="noStrike" dirty="0">
                          <a:solidFill>
                            <a:srgbClr val="000000"/>
                          </a:solidFill>
                          <a:effectLst/>
                          <a:latin typeface="맑은 고딕"/>
                        </a:rPr>
                        <a:t>27.441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altLang="ko-KR" sz="1050" b="1" i="0" u="none" strike="noStrike">
                          <a:solidFill>
                            <a:srgbClr val="000000"/>
                          </a:solidFill>
                          <a:effectLst/>
                          <a:latin typeface="맑은 고딕"/>
                        </a:rPr>
                        <a:t>-2.7391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altLang="ko-KR" sz="1050" b="1" i="0" u="none" strike="noStrike" dirty="0">
                          <a:solidFill>
                            <a:srgbClr val="000000"/>
                          </a:solidFill>
                          <a:effectLst/>
                          <a:latin typeface="맑은 고딕"/>
                        </a:rPr>
                        <a:t>0.730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altLang="ko-KR" sz="1050" b="1" i="0" u="none" strike="noStrike" dirty="0">
                          <a:solidFill>
                            <a:srgbClr val="000000"/>
                          </a:solidFill>
                          <a:effectLst/>
                          <a:latin typeface="맑은 고딕"/>
                        </a:rPr>
                        <a:t>2.697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altLang="ko-KR" sz="1050" b="1" i="0" u="none" strike="noStrike" dirty="0">
                          <a:solidFill>
                            <a:srgbClr val="000000"/>
                          </a:solidFill>
                          <a:effectLst/>
                          <a:latin typeface="맑은 고딕"/>
                        </a:rPr>
                        <a:t>4098.468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altLang="ko-KR" sz="1050" b="1" i="0" u="none" strike="noStrike">
                          <a:solidFill>
                            <a:srgbClr val="000000"/>
                          </a:solidFill>
                          <a:effectLst/>
                          <a:latin typeface="맑은 고딕"/>
                        </a:rPr>
                        <a:t>1519.465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371526">
                <a:tc>
                  <a:txBody>
                    <a:bodyPr/>
                    <a:lstStyle/>
                    <a:p>
                      <a:pPr algn="ctr" rtl="0" fontAlgn="ctr"/>
                      <a:r>
                        <a:rPr lang="en-US" sz="1050" b="1" i="0" u="none" strike="noStrike" dirty="0" err="1" smtClean="0">
                          <a:solidFill>
                            <a:srgbClr val="000000"/>
                          </a:solidFill>
                          <a:effectLst/>
                          <a:latin typeface="맑은 고딕"/>
                        </a:rPr>
                        <a:t>Design_Al</a:t>
                      </a:r>
                      <a:endParaRPr lang="en-US" sz="1050" b="1" i="0" u="none" strike="noStrike" dirty="0" smtClean="0">
                        <a:solidFill>
                          <a:srgbClr val="000000"/>
                        </a:solidFill>
                        <a:effectLst/>
                        <a:latin typeface="맑은 고딕"/>
                      </a:endParaRPr>
                    </a:p>
                    <a:p>
                      <a:pPr algn="ctr" rtl="0" fontAlgn="ctr"/>
                      <a:r>
                        <a:rPr lang="en-US" sz="1050" b="1" i="0" u="none" strike="noStrike" dirty="0" smtClean="0">
                          <a:solidFill>
                            <a:srgbClr val="000000"/>
                          </a:solidFill>
                          <a:effectLst/>
                          <a:latin typeface="맑은 고딕"/>
                        </a:rPr>
                        <a:t>Slot3</a:t>
                      </a:r>
                      <a:endParaRPr lang="en-US" sz="1050" b="1" i="0" u="none" strike="noStrike" dirty="0">
                        <a:solidFill>
                          <a:srgbClr val="000000"/>
                        </a:solidFill>
                        <a:effectLst/>
                        <a:latin typeface="맑은 고딕"/>
                      </a:endParaRPr>
                    </a:p>
                  </a:txBody>
                  <a:tcPr marL="6673" marR="6673" marT="667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altLang="ko-KR" sz="1050" b="1" i="0" u="none" strike="noStrike" dirty="0" smtClean="0">
                          <a:solidFill>
                            <a:srgbClr val="000000"/>
                          </a:solidFill>
                          <a:effectLst/>
                          <a:latin typeface="맑은 고딕"/>
                        </a:rPr>
                        <a:t>6.4391 </a:t>
                      </a:r>
                      <a:endParaRPr lang="en-US" altLang="ko-KR" sz="1050" b="1" i="0" u="none" strike="noStrike" dirty="0">
                        <a:solidFill>
                          <a:srgbClr val="000000"/>
                        </a:solidFill>
                        <a:effectLst/>
                        <a:latin typeface="맑은 고딕"/>
                      </a:endParaRP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altLang="ko-KR" sz="1050" b="1" i="0" u="none" strike="noStrike">
                          <a:solidFill>
                            <a:srgbClr val="000000"/>
                          </a:solidFill>
                          <a:effectLst/>
                          <a:latin typeface="맑은 고딕"/>
                        </a:rPr>
                        <a:t>0.005900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altLang="ko-KR" sz="1050" b="1" i="0" u="none" strike="noStrike" dirty="0">
                          <a:solidFill>
                            <a:srgbClr val="FF0000"/>
                          </a:solidFill>
                          <a:effectLst/>
                          <a:latin typeface="맑은 고딕"/>
                        </a:rPr>
                        <a:t>1091.373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altLang="ko-KR" sz="1050" b="1" i="0" u="none" strike="noStrike" dirty="0">
                          <a:solidFill>
                            <a:srgbClr val="000000"/>
                          </a:solidFill>
                          <a:effectLst/>
                          <a:latin typeface="맑은 고딕"/>
                        </a:rPr>
                        <a:t>26.975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altLang="ko-KR" sz="1050" b="1" i="0" u="none" strike="noStrike" dirty="0">
                          <a:solidFill>
                            <a:srgbClr val="000000"/>
                          </a:solidFill>
                          <a:effectLst/>
                          <a:latin typeface="맑은 고딕"/>
                        </a:rPr>
                        <a:t>-2.6785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altLang="ko-KR" sz="1050" b="1" i="0" u="none" strike="noStrike" dirty="0">
                          <a:solidFill>
                            <a:srgbClr val="000000"/>
                          </a:solidFill>
                          <a:effectLst/>
                          <a:latin typeface="맑은 고딕"/>
                        </a:rPr>
                        <a:t>0.735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altLang="ko-KR" sz="1050" b="1" i="0" u="none" strike="noStrike" dirty="0">
                          <a:solidFill>
                            <a:srgbClr val="000000"/>
                          </a:solidFill>
                          <a:effectLst/>
                          <a:latin typeface="맑은 고딕"/>
                        </a:rPr>
                        <a:t>2.768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altLang="ko-KR" sz="1050" b="1" i="0" u="none" strike="noStrike" dirty="0">
                          <a:solidFill>
                            <a:srgbClr val="000000"/>
                          </a:solidFill>
                          <a:effectLst/>
                          <a:latin typeface="맑은 고딕"/>
                        </a:rPr>
                        <a:t>4112.812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altLang="ko-KR" sz="1050" b="1" i="0" u="none" strike="noStrike" dirty="0">
                          <a:solidFill>
                            <a:srgbClr val="000000"/>
                          </a:solidFill>
                          <a:effectLst/>
                          <a:latin typeface="맑은 고딕"/>
                        </a:rPr>
                        <a:t>1485.587 </a:t>
                      </a:r>
                    </a:p>
                  </a:txBody>
                  <a:tcPr marL="6673" marR="6673" marT="66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r>
            </a:tbl>
          </a:graphicData>
        </a:graphic>
      </p:graphicFrame>
      <p:sp>
        <p:nvSpPr>
          <p:cNvPr id="13" name="내용 개체 틀 2"/>
          <p:cNvSpPr>
            <a:spLocks noGrp="1"/>
          </p:cNvSpPr>
          <p:nvPr>
            <p:ph idx="1"/>
          </p:nvPr>
        </p:nvSpPr>
        <p:spPr>
          <a:xfrm>
            <a:off x="8441232" y="3463472"/>
            <a:ext cx="3438070" cy="1269941"/>
          </a:xfrm>
        </p:spPr>
        <p:txBody>
          <a:bodyPr>
            <a:normAutofit/>
          </a:bodyPr>
          <a:lstStyle/>
          <a:p>
            <a:r>
              <a:rPr lang="en-US" altLang="ko-KR" sz="1000" dirty="0" smtClean="0">
                <a:latin typeface="Calibri"/>
                <a:cs typeface="Calibri"/>
              </a:rPr>
              <a:t>Slot1: x and y port slot size change to </a:t>
            </a:r>
            <a:br>
              <a:rPr lang="en-US" altLang="ko-KR" sz="1000" dirty="0" smtClean="0">
                <a:latin typeface="Calibri"/>
                <a:cs typeface="Calibri"/>
              </a:rPr>
            </a:br>
            <a:r>
              <a:rPr lang="en-US" altLang="ko-KR" sz="1000" dirty="0" smtClean="0">
                <a:latin typeface="Calibri"/>
                <a:cs typeface="Calibri"/>
              </a:rPr>
              <a:t>1.5mm x 1.5mm x 13mm.</a:t>
            </a:r>
          </a:p>
          <a:p>
            <a:r>
              <a:rPr lang="en-US" altLang="ko-KR" sz="1000" dirty="0" smtClean="0">
                <a:latin typeface="Calibri"/>
                <a:cs typeface="Calibri"/>
              </a:rPr>
              <a:t>Slot2: slot size change and y-port slot position shift -0.5mm. (x: 18.25mm)</a:t>
            </a:r>
          </a:p>
          <a:p>
            <a:r>
              <a:rPr lang="en-US" altLang="ko-KR" sz="1000" dirty="0" smtClean="0">
                <a:latin typeface="Calibri"/>
                <a:cs typeface="Calibri"/>
              </a:rPr>
              <a:t>Slot3: slot size change and y-port slot position shift +0.5mm. </a:t>
            </a:r>
            <a:r>
              <a:rPr lang="en-US" altLang="ko-KR" sz="1000" dirty="0">
                <a:latin typeface="Calibri"/>
                <a:cs typeface="Calibri"/>
              </a:rPr>
              <a:t>(x: </a:t>
            </a:r>
            <a:r>
              <a:rPr lang="en-US" altLang="ko-KR" sz="1000" dirty="0" smtClean="0">
                <a:latin typeface="Calibri"/>
                <a:cs typeface="Calibri"/>
              </a:rPr>
              <a:t>19.25mm)</a:t>
            </a:r>
            <a:endParaRPr lang="en-US" altLang="ko-KR" sz="1000" dirty="0">
              <a:latin typeface="Calibri"/>
              <a:cs typeface="Calibri"/>
            </a:endParaRPr>
          </a:p>
        </p:txBody>
      </p:sp>
      <p:pic>
        <p:nvPicPr>
          <p:cNvPr id="2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92558" y="498803"/>
            <a:ext cx="2759769" cy="2631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아래쪽 화살표 6"/>
          <p:cNvSpPr/>
          <p:nvPr/>
        </p:nvSpPr>
        <p:spPr>
          <a:xfrm>
            <a:off x="9228079" y="1463559"/>
            <a:ext cx="116940" cy="175410"/>
          </a:xfrm>
          <a:prstGeom prst="downArrow">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7" name="TextBox 26"/>
          <p:cNvSpPr txBox="1"/>
          <p:nvPr/>
        </p:nvSpPr>
        <p:spPr>
          <a:xfrm>
            <a:off x="9052669" y="1209402"/>
            <a:ext cx="493578" cy="224921"/>
          </a:xfrm>
          <a:prstGeom prst="rect">
            <a:avLst/>
          </a:prstGeom>
          <a:noFill/>
        </p:spPr>
        <p:txBody>
          <a:bodyPr wrap="none" rtlCol="0">
            <a:spAutoFit/>
          </a:bodyPr>
          <a:lstStyle/>
          <a:p>
            <a:r>
              <a:rPr lang="en-US" altLang="ko-KR" sz="1200" b="1" dirty="0" smtClean="0"/>
              <a:t>Y-slot</a:t>
            </a:r>
            <a:endParaRPr lang="ko-KR" altLang="en-US" sz="1200" b="1" dirty="0"/>
          </a:p>
        </p:txBody>
      </p:sp>
      <p:cxnSp>
        <p:nvCxnSpPr>
          <p:cNvPr id="29" name="직선 화살표 연결선 10"/>
          <p:cNvCxnSpPr/>
          <p:nvPr/>
        </p:nvCxnSpPr>
        <p:spPr>
          <a:xfrm flipH="1">
            <a:off x="9249294" y="2019024"/>
            <a:ext cx="444364" cy="0"/>
          </a:xfrm>
          <a:prstGeom prst="straightConnector1">
            <a:avLst/>
          </a:prstGeom>
          <a:ln w="28575">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0" name="직선 연결선 13"/>
          <p:cNvCxnSpPr/>
          <p:nvPr/>
        </p:nvCxnSpPr>
        <p:spPr>
          <a:xfrm>
            <a:off x="9263437" y="1726674"/>
            <a:ext cx="0" cy="29235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직선 연결선 15"/>
          <p:cNvCxnSpPr/>
          <p:nvPr/>
        </p:nvCxnSpPr>
        <p:spPr>
          <a:xfrm>
            <a:off x="9681696" y="1733746"/>
            <a:ext cx="0" cy="29235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2" name="직사각형 14"/>
          <p:cNvSpPr/>
          <p:nvPr/>
        </p:nvSpPr>
        <p:spPr>
          <a:xfrm>
            <a:off x="9143334" y="2092229"/>
            <a:ext cx="656282" cy="212426"/>
          </a:xfrm>
          <a:prstGeom prst="rect">
            <a:avLst/>
          </a:prstGeom>
        </p:spPr>
        <p:txBody>
          <a:bodyPr wrap="none">
            <a:spAutoFit/>
          </a:bodyPr>
          <a:lstStyle/>
          <a:p>
            <a:r>
              <a:rPr lang="en-US" altLang="ko-KR" sz="1050" b="1" dirty="0">
                <a:solidFill>
                  <a:srgbClr val="FF0000"/>
                </a:solidFill>
              </a:rPr>
              <a:t>18.75mm</a:t>
            </a:r>
            <a:endParaRPr lang="ko-KR" altLang="en-US" sz="1050" b="1" dirty="0">
              <a:solidFill>
                <a:srgbClr val="FF0000"/>
              </a:solidFill>
            </a:endParaRPr>
          </a:p>
        </p:txBody>
      </p:sp>
      <p:sp>
        <p:nvSpPr>
          <p:cNvPr id="17" name="TextBox 16"/>
          <p:cNvSpPr txBox="1"/>
          <p:nvPr/>
        </p:nvSpPr>
        <p:spPr>
          <a:xfrm>
            <a:off x="10582021" y="335249"/>
            <a:ext cx="1223412" cy="1015663"/>
          </a:xfrm>
          <a:prstGeom prst="rect">
            <a:avLst/>
          </a:prstGeom>
          <a:solidFill>
            <a:schemeClr val="bg1"/>
          </a:solidFill>
          <a:ln w="19050">
            <a:solidFill>
              <a:srgbClr val="FF0000"/>
            </a:solidFill>
          </a:ln>
        </p:spPr>
        <p:txBody>
          <a:bodyPr wrap="none" rtlCol="0">
            <a:spAutoFit/>
          </a:bodyPr>
          <a:lstStyle/>
          <a:p>
            <a:r>
              <a:rPr lang="en-US" altLang="ko-KR" sz="1200" b="1" dirty="0" smtClean="0"/>
              <a:t>Y-slot size:</a:t>
            </a:r>
          </a:p>
          <a:p>
            <a:r>
              <a:rPr lang="en-US" altLang="ko-KR" sz="1200" b="1" dirty="0" smtClean="0"/>
              <a:t>1.5x1.5x14.5</a:t>
            </a:r>
          </a:p>
          <a:p>
            <a:endParaRPr lang="en-US" altLang="ko-KR" sz="1200" b="1" dirty="0" smtClean="0"/>
          </a:p>
          <a:p>
            <a:r>
              <a:rPr lang="en-US" altLang="ko-KR" sz="1200" b="1" dirty="0" smtClean="0"/>
              <a:t>Center position:</a:t>
            </a:r>
          </a:p>
          <a:p>
            <a:r>
              <a:rPr lang="en-US" altLang="ko-KR" sz="1200" b="1" dirty="0" smtClean="0"/>
              <a:t>X: ±</a:t>
            </a:r>
            <a:r>
              <a:rPr lang="en-US" altLang="ko-KR" sz="1200" b="1" dirty="0"/>
              <a:t>18.75mm</a:t>
            </a:r>
            <a:endParaRPr lang="ko-KR" altLang="en-US" sz="1200" b="1" dirty="0"/>
          </a:p>
        </p:txBody>
      </p:sp>
    </p:spTree>
    <p:extLst>
      <p:ext uri="{BB962C8B-B14F-4D97-AF65-F5344CB8AC3E}">
        <p14:creationId xmlns:p14="http://schemas.microsoft.com/office/powerpoint/2010/main" val="216826861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TM02900771[[fn=Slice]]</Template>
  <TotalTime>47038</TotalTime>
  <Words>1444</Words>
  <Application>Microsoft Macintosh PowerPoint</Application>
  <PresentationFormat>Custom</PresentationFormat>
  <Paragraphs>555</Paragraphs>
  <Slides>12</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Office Theme</vt:lpstr>
      <vt:lpstr>Equation</vt:lpstr>
      <vt:lpstr>IP BPM archaeology</vt:lpstr>
      <vt:lpstr>Key parameters</vt:lpstr>
      <vt:lpstr>S-parameters</vt:lpstr>
      <vt:lpstr>How parameters have been measured / calculated</vt:lpstr>
      <vt:lpstr>IPBPM chronology</vt:lpstr>
      <vt:lpstr>Copper brazed IP BPMs</vt:lpstr>
      <vt:lpstr>Aluminium #1</vt:lpstr>
      <vt:lpstr>Aluminium #2</vt:lpstr>
      <vt:lpstr>Low Q investigations</vt:lpstr>
      <vt:lpstr>Indium tests on old IPC</vt:lpstr>
      <vt:lpstr>Nov 2015 to Feb 2016 – New IPC fabricated</vt:lpstr>
      <vt:lpstr>Aluminium #3 IPC Y-port RF tests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Phase Feedforward at CTF3</dc:title>
  <dc:creator>Jack Roberts</dc:creator>
  <cp:lastModifiedBy>Talitha Bromwich</cp:lastModifiedBy>
  <cp:revision>737</cp:revision>
  <cp:lastPrinted>2016-02-23T07:21:00Z</cp:lastPrinted>
  <dcterms:created xsi:type="dcterms:W3CDTF">2015-11-29T16:08:51Z</dcterms:created>
  <dcterms:modified xsi:type="dcterms:W3CDTF">2016-12-21T09:32:57Z</dcterms:modified>
</cp:coreProperties>
</file>