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92" r:id="rId3"/>
    <p:sldId id="420" r:id="rId4"/>
    <p:sldId id="416" r:id="rId5"/>
    <p:sldId id="417" r:id="rId6"/>
    <p:sldId id="428" r:id="rId7"/>
    <p:sldId id="426" r:id="rId8"/>
    <p:sldId id="427" r:id="rId9"/>
    <p:sldId id="429" r:id="rId10"/>
    <p:sldId id="408" r:id="rId11"/>
    <p:sldId id="409" r:id="rId12"/>
    <p:sldId id="419" r:id="rId13"/>
    <p:sldId id="414" r:id="rId14"/>
    <p:sldId id="421" r:id="rId15"/>
    <p:sldId id="410" r:id="rId16"/>
    <p:sldId id="411" r:id="rId17"/>
    <p:sldId id="412" r:id="rId18"/>
    <p:sldId id="413" r:id="rId19"/>
    <p:sldId id="422" r:id="rId20"/>
    <p:sldId id="425" r:id="rId21"/>
    <p:sldId id="423" r:id="rId22"/>
    <p:sldId id="42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2B81"/>
    <a:srgbClr val="EFEDF4"/>
    <a:srgbClr val="EAD6FC"/>
    <a:srgbClr val="A68CB4"/>
    <a:srgbClr val="FBD5EA"/>
    <a:srgbClr val="E9B7FB"/>
    <a:srgbClr val="8D63A5"/>
    <a:srgbClr val="5D416D"/>
    <a:srgbClr val="352144"/>
    <a:srgbClr val="173D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63" autoAdjust="0"/>
    <p:restoredTop sz="99450" autoAdjust="0"/>
  </p:normalViewPr>
  <p:slideViewPr>
    <p:cSldViewPr snapToGrid="0">
      <p:cViewPr>
        <p:scale>
          <a:sx n="90" d="100"/>
          <a:sy n="90" d="100"/>
        </p:scale>
        <p:origin x="-80" y="-80"/>
      </p:cViewPr>
      <p:guideLst>
        <p:guide orient="horz" pos="3769"/>
        <p:guide pos="9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1" d="100"/>
          <a:sy n="71" d="100"/>
        </p:scale>
        <p:origin x="-329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06/01/17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06/01/17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9198"/>
            <a:ext cx="9144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524000" y="3572933"/>
            <a:ext cx="9194800" cy="0"/>
          </a:xfrm>
          <a:prstGeom prst="line">
            <a:avLst/>
          </a:prstGeom>
          <a:ln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975"/>
            <a:ext cx="105156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585"/>
            <a:ext cx="10515600" cy="44443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490133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 userDrawn="1"/>
        </p:nvSpPr>
        <p:spPr>
          <a:xfrm>
            <a:off x="0" y="6163732"/>
            <a:ext cx="12192000" cy="694267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4585"/>
            <a:ext cx="10515600" cy="476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503" y="2142829"/>
            <a:ext cx="10297297" cy="1203568"/>
          </a:xfrm>
        </p:spPr>
        <p:txBody>
          <a:bodyPr>
            <a:noAutofit/>
          </a:bodyPr>
          <a:lstStyle/>
          <a:p>
            <a:r>
              <a:rPr lang="en-GB" sz="4800" dirty="0" smtClean="0">
                <a:solidFill>
                  <a:srgbClr val="5D416D"/>
                </a:solidFill>
              </a:rPr>
              <a:t>SIS digitiser sample jumps</a:t>
            </a:r>
            <a:endParaRPr lang="en-GB" sz="4800" dirty="0">
              <a:solidFill>
                <a:srgbClr val="5D416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</a:t>
            </a:fld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524000" y="3867628"/>
            <a:ext cx="9144000" cy="153246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kern="0" dirty="0" smtClean="0"/>
              <a:t>N. </a:t>
            </a:r>
            <a:r>
              <a:rPr lang="en-US" altLang="en-US" kern="0" dirty="0" err="1" smtClean="0"/>
              <a:t>Blaskovic</a:t>
            </a:r>
            <a:r>
              <a:rPr lang="en-US" altLang="en-US" kern="0" dirty="0" smtClean="0"/>
              <a:t>, T</a:t>
            </a:r>
            <a:r>
              <a:rPr lang="en-US" altLang="en-US" kern="0" dirty="0"/>
              <a:t>. </a:t>
            </a:r>
            <a:r>
              <a:rPr lang="en-US" altLang="en-US" kern="0" dirty="0" smtClean="0"/>
              <a:t>Bromwich </a:t>
            </a:r>
            <a:br>
              <a:rPr lang="en-US" altLang="en-US" kern="0" dirty="0" smtClean="0"/>
            </a:br>
            <a:endParaRPr lang="en-GB" sz="16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5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467279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5D416D"/>
                </a:solidFill>
              </a:rPr>
              <a:t>Reference and ICT waveforms</a:t>
            </a:r>
            <a:br>
              <a:rPr lang="en-US" sz="3200" dirty="0" smtClean="0">
                <a:solidFill>
                  <a:srgbClr val="5D416D"/>
                </a:solidFill>
              </a:rPr>
            </a:br>
            <a:r>
              <a:rPr lang="en-US" sz="3200" dirty="0" smtClean="0">
                <a:solidFill>
                  <a:srgbClr val="5D416D"/>
                </a:solidFill>
              </a:rPr>
              <a:t>from other SIS data files on this shift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044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5D416D"/>
                </a:solidFill>
              </a:rPr>
              <a:t>AOC2FFxScan1_-1mm_ipbpm_161201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802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5D416D"/>
                </a:solidFill>
              </a:rPr>
              <a:t>AOC2FFxScan2_0mm_ipbpm_161201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3073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IPCyCal1_20dB_ipbpm_161201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026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IPCyCal2_20dB_ipbpm_161201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90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IPCyCal4_20dB_ipbpm_161201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047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IPByCal1_20dB_ipbpm_161201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8665883" y="450991"/>
            <a:ext cx="30691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The only SIS data file taken on this shift with no observable sample jumps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165563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IPBxCal1_20dB_ipbpm_161201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305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IPCxCal1_20dB_ipbpm_161201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018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467279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5D416D"/>
                </a:solidFill>
              </a:rPr>
              <a:t>FONT board data sets from this shift 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97519" y="3170284"/>
            <a:ext cx="11042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Which also seem to show observable sample jumps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841105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Outline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4910" y="1084787"/>
            <a:ext cx="11042116" cy="4308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1 December 2016 – Day Shift</a:t>
            </a:r>
            <a:r>
              <a:rPr lang="en-US" dirty="0" smtClean="0">
                <a:solidFill>
                  <a:srgbClr val="000000"/>
                </a:solidFill>
              </a:rPr>
              <a:t>: Attempted to use SIS </a:t>
            </a:r>
            <a:r>
              <a:rPr lang="en-US" dirty="0" err="1" smtClean="0">
                <a:solidFill>
                  <a:srgbClr val="000000"/>
                </a:solidFill>
              </a:rPr>
              <a:t>digitiser</a:t>
            </a:r>
            <a:r>
              <a:rPr lang="en-US" dirty="0" smtClean="0">
                <a:solidFill>
                  <a:srgbClr val="000000"/>
                </a:solidFill>
              </a:rPr>
              <a:t> for IP BPMs. Sample jumps observed.</a:t>
            </a:r>
            <a:endParaRPr lang="en-US" dirty="0">
              <a:solidFill>
                <a:srgbClr val="000000"/>
              </a:solidFill>
            </a:endParaRP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pPr lvl="2"/>
            <a:r>
              <a:rPr lang="en-US" sz="1200" i="1" u="sng" dirty="0" smtClean="0">
                <a:solidFill>
                  <a:srgbClr val="000000"/>
                </a:solidFill>
              </a:rPr>
              <a:t>Files taken: </a:t>
            </a:r>
            <a:r>
              <a:rPr lang="en-US" sz="1200" i="1" u="sng" dirty="0">
                <a:solidFill>
                  <a:srgbClr val="000000"/>
                </a:solidFill>
              </a:rPr>
              <a:t/>
            </a:r>
            <a:br>
              <a:rPr lang="en-US" sz="1200" i="1" u="sng" dirty="0">
                <a:solidFill>
                  <a:srgbClr val="000000"/>
                </a:solidFill>
              </a:rPr>
            </a:br>
            <a:r>
              <a:rPr lang="en-US" sz="1200" i="1" u="sng" dirty="0">
                <a:solidFill>
                  <a:srgbClr val="000000"/>
                </a:solidFill>
              </a:rPr>
              <a:t/>
            </a:r>
            <a:br>
              <a:rPr lang="en-US" sz="1200" i="1" u="sng" dirty="0">
                <a:solidFill>
                  <a:srgbClr val="000000"/>
                </a:solidFill>
              </a:rPr>
            </a:br>
            <a:r>
              <a:rPr lang="en-US" sz="1200" i="1" dirty="0">
                <a:solidFill>
                  <a:srgbClr val="000000"/>
                </a:solidFill>
              </a:rPr>
              <a:t>jitRun7	</a:t>
            </a:r>
            <a:r>
              <a:rPr lang="en-US" sz="1200" i="1" dirty="0" smtClean="0">
                <a:solidFill>
                  <a:srgbClr val="000000"/>
                </a:solidFill>
              </a:rPr>
              <a:t>	FONT</a:t>
            </a:r>
            <a:r>
              <a:rPr lang="en-US" sz="1200" i="1" dirty="0">
                <a:solidFill>
                  <a:srgbClr val="000000"/>
                </a:solidFill>
              </a:rPr>
              <a:t>	Repeats _{1:...}, charge ~ 0.8 x 10^10</a:t>
            </a:r>
            <a:endParaRPr lang="en-US" sz="1200" i="1" dirty="0" smtClean="0">
              <a:solidFill>
                <a:srgbClr val="000000"/>
              </a:solidFill>
            </a:endParaRPr>
          </a:p>
          <a:p>
            <a:pPr lvl="2"/>
            <a:r>
              <a:rPr lang="en-US" sz="1200" i="1" dirty="0" smtClean="0"/>
              <a:t>AOC2FFxScan1 </a:t>
            </a:r>
            <a:r>
              <a:rPr lang="en-US" sz="1200" i="1" dirty="0"/>
              <a:t>_-1mm	SIS	20 dB in x and y, 60 dB in Ref (X) and Ref(Y), QD0FF current: 128.784 A. Two populations: sample jitter?</a:t>
            </a:r>
            <a:br>
              <a:rPr lang="en-US" sz="1200" i="1" dirty="0"/>
            </a:br>
            <a:r>
              <a:rPr lang="en-US" sz="1200" i="1" dirty="0"/>
              <a:t>jitRun8	</a:t>
            </a:r>
            <a:r>
              <a:rPr lang="en-US" sz="1200" i="1" dirty="0" smtClean="0"/>
              <a:t>	FONT</a:t>
            </a:r>
            <a:r>
              <a:rPr lang="en-US" sz="1200" i="1" dirty="0"/>
              <a:t>	Repeats _{1:...}, charge ~ 0.8 x 10^10</a:t>
            </a:r>
            <a:br>
              <a:rPr lang="en-US" sz="1200" i="1" dirty="0"/>
            </a:br>
            <a:r>
              <a:rPr lang="en-US" sz="1200" i="1" dirty="0"/>
              <a:t>IPByCal1 _20dB	SIS	At AOC2FF (X) = AOC2FF (Y) = 0 mm</a:t>
            </a:r>
            <a:br>
              <a:rPr lang="en-US" sz="1200" i="1" dirty="0"/>
            </a:br>
            <a:r>
              <a:rPr lang="en-US" sz="1200" i="1" dirty="0" smtClean="0">
                <a:solidFill>
                  <a:srgbClr val="000000"/>
                </a:solidFill>
              </a:rPr>
              <a:t>IPCyCal1 </a:t>
            </a:r>
            <a:r>
              <a:rPr lang="en-US" sz="1200" i="1" dirty="0">
                <a:solidFill>
                  <a:srgbClr val="000000"/>
                </a:solidFill>
              </a:rPr>
              <a:t>_20dB	SIS	IQ plot: points not on straight line, sample jumps</a:t>
            </a:r>
          </a:p>
          <a:p>
            <a:pPr lvl="2"/>
            <a:r>
              <a:rPr lang="en-US" sz="1200" i="1" dirty="0"/>
              <a:t>IPCyCal2 _20dB	SIS	Repeat, sample jumps!</a:t>
            </a:r>
          </a:p>
          <a:p>
            <a:pPr lvl="2"/>
            <a:r>
              <a:rPr lang="en-US" sz="1200" i="1" dirty="0"/>
              <a:t>IPCyCal3 _20dB	SIS	Repeat, fewer sample jumps. Sample jumps are on SIS </a:t>
            </a:r>
            <a:r>
              <a:rPr lang="en-US" sz="1200" i="1" dirty="0" err="1"/>
              <a:t>digitiser</a:t>
            </a:r>
            <a:r>
              <a:rPr lang="en-US" sz="1200" i="1" dirty="0"/>
              <a:t> only, not FONT5 board</a:t>
            </a:r>
          </a:p>
          <a:p>
            <a:pPr lvl="2"/>
            <a:r>
              <a:rPr lang="en-US" sz="1200" i="1" dirty="0"/>
              <a:t>IPCyCal4 _20dB	SIS	Repeat, no sample jumps? Saturation at high end?</a:t>
            </a:r>
          </a:p>
          <a:p>
            <a:pPr lvl="2"/>
            <a:r>
              <a:rPr lang="en-US" sz="1200" i="1" dirty="0"/>
              <a:t>IPBxCal1 _20dB	SIS	 </a:t>
            </a:r>
          </a:p>
          <a:p>
            <a:pPr lvl="2"/>
            <a:r>
              <a:rPr lang="en-US" sz="1200" i="1" dirty="0"/>
              <a:t>IPCxCal1 _20dB	SIS	 </a:t>
            </a:r>
          </a:p>
          <a:p>
            <a:pPr lvl="2"/>
            <a:r>
              <a:rPr lang="en-US" sz="1200" i="1" dirty="0" smtClean="0">
                <a:solidFill>
                  <a:srgbClr val="000000"/>
                </a:solidFill>
              </a:rPr>
              <a:t>AOC2FFxScan2 _0mm	SIS	Sample </a:t>
            </a:r>
            <a:r>
              <a:rPr lang="en-US" sz="1200" i="1" dirty="0">
                <a:solidFill>
                  <a:srgbClr val="000000"/>
                </a:solidFill>
              </a:rPr>
              <a:t>jumps</a:t>
            </a:r>
            <a:br>
              <a:rPr lang="en-US" sz="1200" i="1" dirty="0">
                <a:solidFill>
                  <a:srgbClr val="000000"/>
                </a:solidFill>
              </a:rPr>
            </a:br>
            <a:r>
              <a:rPr lang="en-US" sz="1200" i="1" dirty="0">
                <a:solidFill>
                  <a:srgbClr val="000000"/>
                </a:solidFill>
              </a:rPr>
              <a:t>ICTscan3	</a:t>
            </a:r>
            <a:r>
              <a:rPr lang="en-US" sz="1200" i="1" dirty="0" smtClean="0">
                <a:solidFill>
                  <a:srgbClr val="000000"/>
                </a:solidFill>
              </a:rPr>
              <a:t>	FONT</a:t>
            </a:r>
            <a:r>
              <a:rPr lang="en-US" sz="1200" i="1" dirty="0">
                <a:solidFill>
                  <a:srgbClr val="000000"/>
                </a:solidFill>
              </a:rPr>
              <a:t>	Charge at DR (10^10): 0.85, 0.7, 0.55, 0.4, 0.3, 0.15</a:t>
            </a:r>
            <a:endParaRPr lang="en-US" sz="1200" i="1" dirty="0" smtClean="0">
              <a:solidFill>
                <a:srgbClr val="000000"/>
              </a:solidFill>
            </a:endParaRP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00"/>
                </a:solidFill>
              </a:rPr>
              <a:t>SIS </a:t>
            </a:r>
            <a:r>
              <a:rPr lang="en-US" sz="1200" dirty="0" err="1" smtClean="0">
                <a:solidFill>
                  <a:srgbClr val="000000"/>
                </a:solidFill>
              </a:rPr>
              <a:t>digitiser</a:t>
            </a:r>
            <a:r>
              <a:rPr lang="en-US" sz="1200" dirty="0" smtClean="0">
                <a:solidFill>
                  <a:srgbClr val="000000"/>
                </a:solidFill>
              </a:rPr>
              <a:t> sampling rate 238 MHz (4.2 ns)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FONT board sampling rate 357 MHz (2.8 ns)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Damping ring RF master oscillator 714 MHz (1.4 ns), </a:t>
            </a:r>
            <a:r>
              <a:rPr lang="en-US" sz="1200" dirty="0" smtClean="0"/>
              <a:t>165 </a:t>
            </a:r>
            <a:r>
              <a:rPr lang="en-US" sz="1200" dirty="0"/>
              <a:t>usable buckets, </a:t>
            </a:r>
            <a:r>
              <a:rPr lang="en-US" sz="1200" dirty="0" smtClean="0"/>
              <a:t>357 MHz (2.8 </a:t>
            </a:r>
            <a:r>
              <a:rPr lang="en-US" sz="1200" dirty="0"/>
              <a:t>ns </a:t>
            </a:r>
            <a:r>
              <a:rPr lang="en-US" sz="1200" dirty="0" smtClean="0"/>
              <a:t>apart) </a:t>
            </a:r>
          </a:p>
          <a:p>
            <a:r>
              <a:rPr lang="en-US" sz="1200" dirty="0" smtClean="0"/>
              <a:t>One SIS </a:t>
            </a:r>
            <a:r>
              <a:rPr lang="en-US" sz="1200" dirty="0" err="1" smtClean="0"/>
              <a:t>digitiser</a:t>
            </a:r>
            <a:r>
              <a:rPr lang="en-US" sz="1200" dirty="0" smtClean="0"/>
              <a:t> sample jump = 3 periods of 714 MHz</a:t>
            </a:r>
          </a:p>
          <a:p>
            <a:r>
              <a:rPr lang="en-US" sz="1200" dirty="0" smtClean="0"/>
              <a:t>One FONT board sample jump = 2 periods of 714 MHz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55934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ro-RO" sz="3200" dirty="0" smtClean="0">
                <a:solidFill>
                  <a:srgbClr val="5D416D"/>
                </a:solidFill>
              </a:rPr>
              <a:t>jitRun7_8_Board1_011216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63049" y="1033697"/>
            <a:ext cx="11042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40/56 of the files in this run of data sets contain sample jumps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099190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ro-RO" sz="3200" dirty="0">
                <a:solidFill>
                  <a:srgbClr val="5D416D"/>
                </a:solidFill>
              </a:rPr>
              <a:t>jitRun8_4_Board1_011216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63049" y="1033697"/>
            <a:ext cx="11042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5/8 of the files in this charge scan contain sample jumps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616234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12192000" cy="40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ro-RO" sz="3200" dirty="0">
                <a:solidFill>
                  <a:srgbClr val="5D416D"/>
                </a:solidFill>
              </a:rPr>
              <a:t>ICTscan3_0.85_Board1_011216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63049" y="1033697"/>
            <a:ext cx="11042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2</a:t>
            </a:r>
            <a:r>
              <a:rPr lang="en-US" sz="1400" dirty="0" smtClean="0">
                <a:solidFill>
                  <a:srgbClr val="000000"/>
                </a:solidFill>
              </a:rPr>
              <a:t>/</a:t>
            </a:r>
            <a:r>
              <a:rPr lang="en-US" sz="1400" dirty="0">
                <a:solidFill>
                  <a:srgbClr val="000000"/>
                </a:solidFill>
              </a:rPr>
              <a:t>6</a:t>
            </a:r>
            <a:r>
              <a:rPr lang="en-US" sz="1400" dirty="0" smtClean="0">
                <a:solidFill>
                  <a:srgbClr val="000000"/>
                </a:solidFill>
              </a:rPr>
              <a:t> of the files in this charge scan contain sample jumps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899353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467279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5D416D"/>
                </a:solidFill>
              </a:rPr>
              <a:t>AOC2FFxScan2_0mm_ipbpm_161201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894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76" y="794113"/>
            <a:ext cx="11773648" cy="524540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Waveforms</a:t>
            </a:r>
            <a:endParaRPr lang="en-US" sz="3200" dirty="0">
              <a:solidFill>
                <a:srgbClr val="5D41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19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60" y="1822824"/>
            <a:ext cx="11613648" cy="38712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Reference cavity signals and ICT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63049" y="1033697"/>
            <a:ext cx="11042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Sample jumps most clearly visible on the reference cavity signals as the waveforms are sharper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617527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60" y="1822824"/>
            <a:ext cx="11613648" cy="38712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IP BPM I signals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63049" y="1033697"/>
            <a:ext cx="11042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Sample jumps trickier to differentiate, but still visible.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462194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Identify peak location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63049" y="1033697"/>
            <a:ext cx="110421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4</a:t>
            </a:r>
            <a:r>
              <a:rPr lang="en-US" sz="1400" baseline="30000" dirty="0" smtClean="0">
                <a:solidFill>
                  <a:srgbClr val="000000"/>
                </a:solidFill>
              </a:rPr>
              <a:t>th</a:t>
            </a:r>
            <a:r>
              <a:rPr lang="en-US" sz="1400" dirty="0" smtClean="0">
                <a:solidFill>
                  <a:srgbClr val="000000"/>
                </a:solidFill>
              </a:rPr>
              <a:t> order polynomial fit applied to the peak region of the I signal waveforms to interpolate and find an estimate for the maximum.</a:t>
            </a:r>
            <a:endParaRPr lang="en-US" sz="14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45" y="1513667"/>
            <a:ext cx="11929743" cy="397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994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43" y="2006493"/>
            <a:ext cx="11598075" cy="3866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Peak location across many triggers – I signals Y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77990" y="1063580"/>
            <a:ext cx="110421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Calculated from the interpolated maximum to account for maximum falling between sample numbers.</a:t>
            </a:r>
            <a:br>
              <a:rPr lang="en-US" sz="1400" dirty="0" smtClean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</a:rPr>
              <a:t>⅓ SIS sample number = 1 period of 714 MHz</a:t>
            </a:r>
          </a:p>
          <a:p>
            <a:r>
              <a:rPr lang="en-US" sz="1400" dirty="0" smtClean="0">
                <a:solidFill>
                  <a:srgbClr val="000000"/>
                </a:solidFill>
              </a:rPr>
              <a:t>Fits for the peaks may not be perfect, but gives a temporal sense of when the jumps occur and the approximate size of the step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570067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7" y="2006493"/>
            <a:ext cx="11591986" cy="3866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Peak location across many triggers – I signals Y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6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77990" y="1063580"/>
            <a:ext cx="110421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Calculated from the interpolated maximum to account for maximum falling between sample numbers.</a:t>
            </a:r>
            <a:br>
              <a:rPr lang="en-US" sz="1400" dirty="0" smtClean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</a:rPr>
              <a:t>⅓ SIS sample number = 1 period of 714 MHz</a:t>
            </a:r>
          </a:p>
          <a:p>
            <a:r>
              <a:rPr lang="en-US" sz="1400" dirty="0" smtClean="0">
                <a:solidFill>
                  <a:srgbClr val="000000"/>
                </a:solidFill>
              </a:rPr>
              <a:t>Fits for the peaks may not be perfect, but gives a temporal sense of when the jumps occur and the approximate size of the step</a:t>
            </a:r>
            <a:endParaRPr lang="en-US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19663" y="2501082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32B81"/>
                </a:solidFill>
              </a:rPr>
              <a:t>0.35</a:t>
            </a:r>
            <a:endParaRPr lang="en-US" dirty="0">
              <a:solidFill>
                <a:srgbClr val="A32B8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5188" y="3068169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32B81"/>
                </a:solidFill>
              </a:rPr>
              <a:t>0.75</a:t>
            </a:r>
            <a:endParaRPr lang="en-US" dirty="0">
              <a:solidFill>
                <a:srgbClr val="A32B8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0954" y="4097459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32B81"/>
                </a:solidFill>
              </a:rPr>
              <a:t>1.15</a:t>
            </a:r>
            <a:endParaRPr lang="en-US" dirty="0">
              <a:solidFill>
                <a:srgbClr val="A32B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92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47981</TotalTime>
  <Words>389</Words>
  <Application>Microsoft Macintosh PowerPoint</Application>
  <PresentationFormat>Custom</PresentationFormat>
  <Paragraphs>121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SIS digitiser sample jumps</vt:lpstr>
      <vt:lpstr>Outline</vt:lpstr>
      <vt:lpstr>AOC2FFxScan2_0mm_ipbpm_161201</vt:lpstr>
      <vt:lpstr>Waveforms</vt:lpstr>
      <vt:lpstr>Reference cavity signals and ICT</vt:lpstr>
      <vt:lpstr>IP BPM I signals</vt:lpstr>
      <vt:lpstr>Identify peak location</vt:lpstr>
      <vt:lpstr>Peak location across many triggers – I signals Y</vt:lpstr>
      <vt:lpstr>Peak location across many triggers – I signals Y</vt:lpstr>
      <vt:lpstr>Reference and ICT waveforms from other SIS data files on this shift</vt:lpstr>
      <vt:lpstr>AOC2FFxScan1_-1mm_ipbpm_161201</vt:lpstr>
      <vt:lpstr>AOC2FFxScan2_0mm_ipbpm_161201</vt:lpstr>
      <vt:lpstr>IPCyCal1_20dB_ipbpm_161201</vt:lpstr>
      <vt:lpstr>IPCyCal2_20dB_ipbpm_161201</vt:lpstr>
      <vt:lpstr>IPCyCal4_20dB_ipbpm_161201</vt:lpstr>
      <vt:lpstr>IPByCal1_20dB_ipbpm_161201</vt:lpstr>
      <vt:lpstr>IPBxCal1_20dB_ipbpm_161201</vt:lpstr>
      <vt:lpstr>IPCxCal1_20dB_ipbpm_161201</vt:lpstr>
      <vt:lpstr>FONT board data sets from this shift </vt:lpstr>
      <vt:lpstr>jitRun7_8_Board1_011216</vt:lpstr>
      <vt:lpstr>jitRun8_4_Board1_011216</vt:lpstr>
      <vt:lpstr>ICTscan3_0.85_Board1_011216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808</cp:revision>
  <cp:lastPrinted>2016-02-23T07:21:00Z</cp:lastPrinted>
  <dcterms:created xsi:type="dcterms:W3CDTF">2015-11-29T16:08:51Z</dcterms:created>
  <dcterms:modified xsi:type="dcterms:W3CDTF">2017-01-06T09:48:17Z</dcterms:modified>
</cp:coreProperties>
</file>