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423" r:id="rId3"/>
    <p:sldId id="421" r:id="rId4"/>
    <p:sldId id="392" r:id="rId5"/>
    <p:sldId id="422" r:id="rId6"/>
    <p:sldId id="42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2B81"/>
    <a:srgbClr val="EFEDF4"/>
    <a:srgbClr val="EAD6FC"/>
    <a:srgbClr val="A68CB4"/>
    <a:srgbClr val="FBD5EA"/>
    <a:srgbClr val="E9B7FB"/>
    <a:srgbClr val="8D63A5"/>
    <a:srgbClr val="5D416D"/>
    <a:srgbClr val="352144"/>
    <a:srgbClr val="173D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63" autoAdjust="0"/>
    <p:restoredTop sz="99450" autoAdjust="0"/>
  </p:normalViewPr>
  <p:slideViewPr>
    <p:cSldViewPr snapToGrid="0">
      <p:cViewPr>
        <p:scale>
          <a:sx n="103" d="100"/>
          <a:sy n="103" d="100"/>
        </p:scale>
        <p:origin x="-144" y="16"/>
      </p:cViewPr>
      <p:guideLst>
        <p:guide orient="horz" pos="3769"/>
        <p:guide pos="9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1" d="100"/>
          <a:sy n="71" d="100"/>
        </p:scale>
        <p:origin x="-329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C7E1-5D9D-D04D-9A79-EB2295E14159}" type="datetimeFigureOut">
              <a:rPr lang="en-US" smtClean="0"/>
              <a:t>05/01/17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E40DC-EEE0-2F4A-A036-BBAA17BAF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80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05/01/17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E74FA-C704-4EBC-8C5A-8568DD48BA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4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59198"/>
            <a:ext cx="9144000" cy="1532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524000" y="3572933"/>
            <a:ext cx="9194800" cy="0"/>
          </a:xfrm>
          <a:prstGeom prst="line">
            <a:avLst/>
          </a:prstGeom>
          <a:ln>
            <a:solidFill>
              <a:srgbClr val="5D41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1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7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975"/>
            <a:ext cx="10515600" cy="8540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585"/>
            <a:ext cx="10515600" cy="44443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490133" y="657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1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0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9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1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1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 userDrawn="1"/>
        </p:nvSpPr>
        <p:spPr>
          <a:xfrm>
            <a:off x="0" y="6163732"/>
            <a:ext cx="12192000" cy="694267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14585"/>
            <a:ext cx="10515600" cy="4762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1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(Headings)"/>
          <a:ea typeface="+mj-ea"/>
          <a:cs typeface="Arial (Headings)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(Body)"/>
          <a:ea typeface="+mn-ea"/>
          <a:cs typeface="Arial (Body)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(Body)"/>
          <a:ea typeface="+mn-ea"/>
          <a:cs typeface="Arial (Body)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(Body)"/>
          <a:ea typeface="+mn-ea"/>
          <a:cs typeface="Arial (Body)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6503" y="2142829"/>
            <a:ext cx="10297297" cy="1203568"/>
          </a:xfrm>
        </p:spPr>
        <p:txBody>
          <a:bodyPr>
            <a:noAutofit/>
          </a:bodyPr>
          <a:lstStyle/>
          <a:p>
            <a:r>
              <a:rPr lang="en-GB" sz="4800" dirty="0" smtClean="0">
                <a:solidFill>
                  <a:srgbClr val="5D416D"/>
                </a:solidFill>
              </a:rPr>
              <a:t>IP tests &amp; </a:t>
            </a:r>
            <a:br>
              <a:rPr lang="en-GB" sz="4800" dirty="0" smtClean="0">
                <a:solidFill>
                  <a:srgbClr val="5D416D"/>
                </a:solidFill>
              </a:rPr>
            </a:br>
            <a:r>
              <a:rPr lang="en-GB" sz="4800" dirty="0" smtClean="0">
                <a:solidFill>
                  <a:srgbClr val="5D416D"/>
                </a:solidFill>
              </a:rPr>
              <a:t>noise floor estimates</a:t>
            </a:r>
            <a:endParaRPr lang="en-GB" sz="4800" dirty="0">
              <a:solidFill>
                <a:srgbClr val="5D416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</a:t>
            </a:fld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524000" y="3867628"/>
            <a:ext cx="9144000" cy="153246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kern="0" dirty="0" smtClean="0"/>
              <a:t>N. </a:t>
            </a:r>
            <a:r>
              <a:rPr lang="en-US" altLang="en-US" kern="0" dirty="0" err="1" smtClean="0"/>
              <a:t>Blaskovic</a:t>
            </a:r>
            <a:r>
              <a:rPr lang="en-US" altLang="en-US" kern="0" dirty="0" smtClean="0"/>
              <a:t>, T</a:t>
            </a:r>
            <a:r>
              <a:rPr lang="en-US" altLang="en-US" kern="0" dirty="0"/>
              <a:t>. </a:t>
            </a:r>
            <a:r>
              <a:rPr lang="en-US" altLang="en-US" kern="0" dirty="0" smtClean="0"/>
              <a:t>Bromwich, R. </a:t>
            </a:r>
            <a:r>
              <a:rPr lang="en-US" altLang="en-US" kern="0" dirty="0" err="1" smtClean="0"/>
              <a:t>Ramjiawan</a:t>
            </a:r>
            <a:r>
              <a:rPr lang="en-US" altLang="en-US" kern="0" dirty="0" smtClean="0"/>
              <a:t> </a:t>
            </a:r>
            <a:r>
              <a:rPr lang="en-US" altLang="en-US" kern="0" dirty="0" smtClean="0"/>
              <a:t/>
            </a:r>
            <a:br>
              <a:rPr lang="en-US" altLang="en-US" kern="0" dirty="0" smtClean="0"/>
            </a:br>
            <a:endParaRPr lang="en-GB" sz="16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45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Outline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44910" y="1165411"/>
            <a:ext cx="70160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Current IP set-up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IP electronics tests still to do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Summary of past noise floor studies of the IP processing electronics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Summary of some past resolution results</a:t>
            </a:r>
          </a:p>
        </p:txBody>
      </p:sp>
    </p:spTree>
    <p:extLst>
      <p:ext uri="{BB962C8B-B14F-4D97-AF65-F5344CB8AC3E}">
        <p14:creationId xmlns:p14="http://schemas.microsoft.com/office/powerpoint/2010/main" val="3135923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IP electronics set-up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51" y="1024111"/>
            <a:ext cx="8750977" cy="50755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050749" y="2280864"/>
            <a:ext cx="28907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This was the set-up for the 2-BPM feedback tests operation in October using the FONT board. 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outputs for both X and Y information were connected to the SIS </a:t>
            </a:r>
            <a:r>
              <a:rPr lang="en-US" dirty="0" err="1" smtClean="0"/>
              <a:t>digitiser</a:t>
            </a:r>
            <a:r>
              <a:rPr lang="en-US" dirty="0" smtClean="0"/>
              <a:t> in November/December as the IP BPMs were desired for other studies at ATF.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372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IP </a:t>
            </a:r>
            <a:r>
              <a:rPr lang="en-US" sz="3200" dirty="0" smtClean="0">
                <a:solidFill>
                  <a:srgbClr val="5D416D"/>
                </a:solidFill>
              </a:rPr>
              <a:t>electronic tests to do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44910" y="1165411"/>
            <a:ext cx="701604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L</a:t>
            </a:r>
            <a:r>
              <a:rPr lang="en-US" dirty="0" smtClean="0">
                <a:solidFill>
                  <a:srgbClr val="000000"/>
                </a:solidFill>
              </a:rPr>
              <a:t>ook at the output of the 1st stage frequency multiplier using a spectrum </a:t>
            </a:r>
            <a:r>
              <a:rPr lang="en-US" dirty="0" err="1" smtClean="0">
                <a:solidFill>
                  <a:srgbClr val="000000"/>
                </a:solidFill>
              </a:rPr>
              <a:t>analyser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  <a:r>
              <a:rPr lang="en-US" dirty="0" smtClean="0"/>
              <a:t>Check </a:t>
            </a:r>
            <a:r>
              <a:rPr lang="en-US" dirty="0"/>
              <a:t>the levels of 714MHz </a:t>
            </a:r>
            <a:r>
              <a:rPr lang="en-US" dirty="0" smtClean="0"/>
              <a:t> </a:t>
            </a:r>
            <a:r>
              <a:rPr lang="en-US" dirty="0"/>
              <a:t>and other unwanted harmonics (particularly, +/-714MHz from the wanted output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Re-test outputs of the first stage mixer that appeared to not </a:t>
            </a:r>
            <a:r>
              <a:rPr lang="en-US" dirty="0"/>
              <a:t>reduce as the input power drops 10dB at the low </a:t>
            </a:r>
            <a:r>
              <a:rPr lang="en-US" dirty="0" smtClean="0"/>
              <a:t>end (see plot right).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Retake data from the limiting amplifier diode output using a scope we are more confident using, as this data was very odd (see plot below)</a:t>
            </a:r>
          </a:p>
        </p:txBody>
      </p:sp>
      <p:pic>
        <p:nvPicPr>
          <p:cNvPr id="18" name="Picture 17" descr="test1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84" r="6495"/>
          <a:stretch/>
        </p:blipFill>
        <p:spPr>
          <a:xfrm>
            <a:off x="8000812" y="201558"/>
            <a:ext cx="3844981" cy="4455627"/>
          </a:xfrm>
          <a:prstGeom prst="rect">
            <a:avLst/>
          </a:prstGeom>
        </p:spPr>
      </p:pic>
      <p:pic>
        <p:nvPicPr>
          <p:cNvPr id="19" name="Picture 18" descr="test2A_waveform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8" t="50149" r="6864" b="2553"/>
          <a:stretch/>
        </p:blipFill>
        <p:spPr>
          <a:xfrm>
            <a:off x="604815" y="3986206"/>
            <a:ext cx="7035976" cy="186740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148128" y="4983186"/>
            <a:ext cx="390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32B81"/>
                </a:solidFill>
              </a:rPr>
              <a:t>Note: none of these tests require beam</a:t>
            </a:r>
            <a:endParaRPr lang="en-US" dirty="0">
              <a:solidFill>
                <a:srgbClr val="A32B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934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Noise floor studies of the IP processing electronics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65859" y="1183583"/>
            <a:ext cx="112756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/>
              <a:t>Neven’s</a:t>
            </a:r>
            <a:r>
              <a:rPr lang="en-US" dirty="0" smtClean="0"/>
              <a:t> thesis: BPM signal split and sent through 2 sets of electronics</a:t>
            </a:r>
            <a:r>
              <a:rPr lang="en-US" dirty="0"/>
              <a:t>;</a:t>
            </a:r>
            <a:r>
              <a:rPr lang="en-US" dirty="0" smtClean="0"/>
              <a:t> compare the outputs to estimate the noise </a:t>
            </a:r>
            <a:r>
              <a:rPr lang="en-US" sz="1400" i="1" dirty="0" smtClean="0"/>
              <a:t>(accounting for attenuation this is a measure of noise floor at equivalent charge of 0.36 </a:t>
            </a:r>
            <a:r>
              <a:rPr lang="en-US" sz="1400" i="1" dirty="0"/>
              <a:t>x</a:t>
            </a:r>
            <a:r>
              <a:rPr lang="en-US" sz="1400" i="1" dirty="0" smtClean="0"/>
              <a:t> 10</a:t>
            </a:r>
            <a:r>
              <a:rPr lang="en-US" sz="1400" i="1" baseline="30000" dirty="0" smtClean="0"/>
              <a:t>10</a:t>
            </a:r>
            <a:r>
              <a:rPr lang="en-US" sz="1400" i="1" dirty="0" smtClean="0"/>
              <a:t>) </a:t>
            </a:r>
            <a:endParaRPr lang="en-US" sz="1400" i="1" dirty="0"/>
          </a:p>
          <a:p>
            <a:pPr lvl="1"/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36.0</a:t>
            </a:r>
            <a:r>
              <a:rPr lang="en-US" dirty="0"/>
              <a:t>±1.1 nm </a:t>
            </a:r>
            <a:r>
              <a:rPr lang="en-US" dirty="0" smtClean="0"/>
              <a:t>(single point sampling)</a:t>
            </a:r>
            <a:br>
              <a:rPr lang="en-US" dirty="0" smtClean="0"/>
            </a:br>
            <a:r>
              <a:rPr lang="en-US" dirty="0" smtClean="0"/>
              <a:t>23.0 </a:t>
            </a:r>
            <a:r>
              <a:rPr lang="en-US" dirty="0"/>
              <a:t>± 0.7 nm </a:t>
            </a:r>
            <a:r>
              <a:rPr lang="en-US" dirty="0"/>
              <a:t>(</a:t>
            </a:r>
            <a:r>
              <a:rPr lang="en-US" dirty="0" smtClean="0"/>
              <a:t>7</a:t>
            </a:r>
            <a:r>
              <a:rPr lang="en-US" dirty="0"/>
              <a:t>-sample </a:t>
            </a:r>
            <a:r>
              <a:rPr lang="en-US" dirty="0" smtClean="0"/>
              <a:t>averaging)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March 2016: 70dB attenuation on the dipole signal to observe the electronic noise in the absence of the dipole signal, but with the mixer still being driven. </a:t>
            </a:r>
            <a:r>
              <a:rPr lang="en-US" dirty="0"/>
              <a:t>I</a:t>
            </a:r>
            <a:r>
              <a:rPr lang="en-US" dirty="0" smtClean="0"/>
              <a:t>ntegrating 6 samples, results </a:t>
            </a:r>
            <a:r>
              <a:rPr lang="en-US" dirty="0"/>
              <a:t>at different charges: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953634"/>
              </p:ext>
            </p:extLst>
          </p:nvPr>
        </p:nvGraphicFramePr>
        <p:xfrm>
          <a:off x="876266" y="3668317"/>
          <a:ext cx="8212671" cy="2156918"/>
        </p:xfrm>
        <a:graphic>
          <a:graphicData uri="http://schemas.openxmlformats.org/drawingml/2006/table">
            <a:tbl>
              <a:tblPr/>
              <a:tblGrid>
                <a:gridCol w="3279187"/>
                <a:gridCol w="1885484"/>
                <a:gridCol w="1016000"/>
                <a:gridCol w="1016000"/>
                <a:gridCol w="1016000"/>
              </a:tblGrid>
              <a:tr h="7070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Filename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JitterRun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Charge </a:t>
                      </a:r>
                      <a:b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 x 10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IPA Jitter (nm)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IPB jitter (nm)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IPC Jitter (nm)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2477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jitRun21_70dB_0.3_ipbpm_160315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 </a:t>
                      </a:r>
                      <a:r>
                        <a:rPr lang="en-US" sz="1600" dirty="0" smtClean="0"/>
                        <a:t>± 3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 </a:t>
                      </a:r>
                      <a:r>
                        <a:rPr lang="en-US" sz="1600" dirty="0" smtClean="0"/>
                        <a:t>± 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 </a:t>
                      </a:r>
                      <a:r>
                        <a:rPr lang="en-US" sz="1600" dirty="0" smtClean="0"/>
                        <a:t>± 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2477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jitRun21_70dB_0.4_ipbpm_160315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 </a:t>
                      </a:r>
                      <a:r>
                        <a:rPr lang="en-US" sz="1600" dirty="0" smtClean="0"/>
                        <a:t>± 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 </a:t>
                      </a:r>
                      <a:r>
                        <a:rPr lang="en-US" sz="1600" dirty="0" smtClean="0"/>
                        <a:t>± 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 </a:t>
                      </a:r>
                      <a:r>
                        <a:rPr lang="en-US" sz="1600" dirty="0" smtClean="0"/>
                        <a:t>± 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2477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jitRun21_70dB_0.8_ipbpm_160315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 </a:t>
                      </a:r>
                      <a:r>
                        <a:rPr lang="en-US" sz="1600" dirty="0" smtClean="0"/>
                        <a:t>± 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 </a:t>
                      </a:r>
                      <a:r>
                        <a:rPr lang="en-US" sz="1600" dirty="0" smtClean="0"/>
                        <a:t>± 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 </a:t>
                      </a:r>
                      <a:r>
                        <a:rPr lang="en-US" sz="1600" dirty="0" smtClean="0"/>
                        <a:t>± 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2477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jitRun21_70dB_1_ipbpm_160315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 </a:t>
                      </a:r>
                      <a:r>
                        <a:rPr lang="en-US" sz="1600" dirty="0" smtClean="0"/>
                        <a:t>± 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</a:t>
                      </a:r>
                      <a:r>
                        <a:rPr lang="en-US" sz="1600" dirty="0" smtClean="0"/>
                        <a:t>± 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 </a:t>
                      </a:r>
                      <a:r>
                        <a:rPr lang="en-US" sz="1600" dirty="0" smtClean="0"/>
                        <a:t>± 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252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Summary of latest resolution results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65859" y="1183583"/>
            <a:ext cx="11275653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27 October 2016. Jitter file: </a:t>
            </a:r>
            <a:r>
              <a:rPr lang="ro-RO" dirty="0" smtClean="0"/>
              <a:t>fbRun9_Board2_281016</a:t>
            </a:r>
            <a:r>
              <a:rPr lang="en-US" dirty="0" smtClean="0"/>
              <a:t>. </a:t>
            </a:r>
            <a:r>
              <a:rPr lang="en-US" dirty="0"/>
              <a:t>Calibration File: AQD0FFyScan5_0dB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Best geometric result with single sample: </a:t>
            </a:r>
            <a:r>
              <a:rPr lang="en-US" b="1" dirty="0" smtClean="0"/>
              <a:t>57 ± 2 nm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Best geometric result integrating (9 samples): </a:t>
            </a:r>
            <a:r>
              <a:rPr lang="en-US" b="1" dirty="0" smtClean="0"/>
              <a:t>46 ± 2 nm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Best multi-parameter fit with integrating results: ~39 nm (best single result 35.6 nm using IPC, 9 samples)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Previous results from March 2016 (data in HIGH SATURATION performed at charge of 0.95)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Best geometric result: 51.3 nm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Best multi-parameter fit result: 5.3 nm (geometric result for this data set is 216 nm!!!)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Results from 2015 and before: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134299"/>
              </p:ext>
            </p:extLst>
          </p:nvPr>
        </p:nvGraphicFramePr>
        <p:xfrm>
          <a:off x="782074" y="4093698"/>
          <a:ext cx="8650927" cy="1752600"/>
        </p:xfrm>
        <a:graphic>
          <a:graphicData uri="http://schemas.openxmlformats.org/drawingml/2006/table">
            <a:tbl>
              <a:tblPr/>
              <a:tblGrid>
                <a:gridCol w="2742977"/>
                <a:gridCol w="3134830"/>
                <a:gridCol w="2773120"/>
              </a:tblGrid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using fitting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Single sample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Integration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June 2015    No </a:t>
                      </a:r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BPFs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June 2015   714 MHz BPFs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June 2015    KNU C</a:t>
                      </a:r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band BPFs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Dec</a:t>
                      </a:r>
                      <a:r>
                        <a:rPr lang="fr-FR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2014    714 MHz </a:t>
                      </a:r>
                      <a:r>
                        <a:rPr lang="fr-FR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BPFs</a:t>
                      </a:r>
                      <a:endParaRPr lang="fr-FR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3903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49452</TotalTime>
  <Words>512</Words>
  <Application>Microsoft Macintosh PowerPoint</Application>
  <PresentationFormat>Custom</PresentationFormat>
  <Paragraphs>94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IP tests &amp;  noise floor estimates</vt:lpstr>
      <vt:lpstr>Outline</vt:lpstr>
      <vt:lpstr>IP electronics set-up</vt:lpstr>
      <vt:lpstr>IP electronic tests to do</vt:lpstr>
      <vt:lpstr>Noise floor studies of the IP processing electronics</vt:lpstr>
      <vt:lpstr>Summary of latest resolution results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Talitha Bromwich</cp:lastModifiedBy>
  <cp:revision>831</cp:revision>
  <cp:lastPrinted>2016-02-23T07:21:00Z</cp:lastPrinted>
  <dcterms:created xsi:type="dcterms:W3CDTF">2015-11-29T16:08:51Z</dcterms:created>
  <dcterms:modified xsi:type="dcterms:W3CDTF">2017-01-06T09:47:53Z</dcterms:modified>
</cp:coreProperties>
</file>