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1" r:id="rId9"/>
    <p:sldId id="263" r:id="rId10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illaume Fayolle" initials="GF" lastIdx="4" clrIdx="0">
    <p:extLst>
      <p:ext uri="{19B8F6BF-5375-455C-9EA6-DF929625EA0E}">
        <p15:presenceInfo xmlns:p15="http://schemas.microsoft.com/office/powerpoint/2012/main" userId="S-1-5-21-1814304428-3841432096-3690577747-100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6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8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63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6415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746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214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38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870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128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722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724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30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887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B0297-88FC-4D53-A6AE-67167C372FB4}" type="datetimeFigureOut">
              <a:rPr lang="fr-FR" smtClean="0"/>
              <a:pPr/>
              <a:t>20/03/2017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96ED4-3391-4F8E-A04A-5D4DAFB24AC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816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jpe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91343" y="1155025"/>
            <a:ext cx="9144000" cy="1903866"/>
          </a:xfrm>
        </p:spPr>
        <p:txBody>
          <a:bodyPr>
            <a:normAutofit/>
          </a:bodyPr>
          <a:lstStyle/>
          <a:p>
            <a:r>
              <a:rPr lang="fr-FR" sz="5400" b="1" dirty="0"/>
              <a:t>ECAL Day</a:t>
            </a:r>
            <a:endParaRPr lang="fr-FR" sz="50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91343" y="3538901"/>
            <a:ext cx="9144000" cy="1655762"/>
          </a:xfrm>
        </p:spPr>
        <p:txBody>
          <a:bodyPr/>
          <a:lstStyle/>
          <a:p>
            <a:r>
              <a:rPr lang="fr-FR" sz="3000" dirty="0"/>
              <a:t>New Design for </a:t>
            </a:r>
            <a:r>
              <a:rPr lang="fr-FR" sz="3000" dirty="0" err="1"/>
              <a:t>Beam</a:t>
            </a:r>
            <a:r>
              <a:rPr lang="fr-FR" sz="3000" dirty="0"/>
              <a:t> Test Structure</a:t>
            </a:r>
          </a:p>
          <a:p>
            <a:endParaRPr lang="fr-FR" dirty="0"/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91343" y="455465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Guillaume FAYOLLE</a:t>
            </a:r>
          </a:p>
          <a:p>
            <a:endParaRPr lang="fr-FR" dirty="0"/>
          </a:p>
          <a:p>
            <a:r>
              <a:rPr lang="fr-FR" sz="1600" dirty="0" smtClean="0"/>
              <a:t>03/21/2017</a:t>
            </a:r>
            <a:endParaRPr lang="fr-FR" sz="16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1/9</a:t>
            </a:r>
            <a:endParaRPr lang="fr-FR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90" y="219484"/>
            <a:ext cx="1393594" cy="141011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019" y="225268"/>
            <a:ext cx="2986648" cy="141011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621" y="219484"/>
            <a:ext cx="2464648" cy="140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838200" y="110575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b="1" dirty="0" smtClean="0"/>
              <a:t>1. </a:t>
            </a:r>
            <a:r>
              <a:rPr lang="fr-FR" sz="3200" b="1" dirty="0"/>
              <a:t>Initial Design for </a:t>
            </a:r>
            <a:r>
              <a:rPr lang="fr-FR" sz="3200" b="1" dirty="0" err="1"/>
              <a:t>Beam</a:t>
            </a:r>
            <a:r>
              <a:rPr lang="fr-FR" sz="3200" b="1" dirty="0"/>
              <a:t> Test Structure </a:t>
            </a:r>
            <a:endParaRPr lang="fr-FR" sz="3200" dirty="0"/>
          </a:p>
          <a:p>
            <a:pPr marL="0" indent="0">
              <a:buNone/>
            </a:pPr>
            <a:endParaRPr lang="fr-FR" sz="3200" dirty="0" smtClean="0"/>
          </a:p>
          <a:p>
            <a:pPr marL="0" indent="0">
              <a:buNone/>
            </a:pPr>
            <a:endParaRPr lang="fr-FR" sz="3200" dirty="0" smtClean="0"/>
          </a:p>
          <a:p>
            <a:pPr marL="0" indent="0">
              <a:buNone/>
            </a:pPr>
            <a:r>
              <a:rPr lang="fr-FR" sz="3200" b="1" dirty="0"/>
              <a:t>2</a:t>
            </a:r>
            <a:r>
              <a:rPr lang="fr-FR" sz="3200" b="1" dirty="0" smtClean="0"/>
              <a:t>. New </a:t>
            </a:r>
            <a:r>
              <a:rPr lang="fr-FR" sz="3200" b="1" dirty="0"/>
              <a:t>Design for </a:t>
            </a:r>
            <a:r>
              <a:rPr lang="fr-FR" sz="3200" b="1" dirty="0" err="1"/>
              <a:t>Beam</a:t>
            </a:r>
            <a:r>
              <a:rPr lang="fr-FR" sz="3200" b="1" dirty="0"/>
              <a:t> Test Structure</a:t>
            </a:r>
            <a:endParaRPr lang="fr-FR" sz="3200" dirty="0"/>
          </a:p>
          <a:p>
            <a:pPr marL="0" indent="0">
              <a:buNone/>
            </a:pPr>
            <a:endParaRPr lang="fr-FR" sz="3200" dirty="0" smtClean="0"/>
          </a:p>
          <a:p>
            <a:pPr marL="0" indent="0">
              <a:buNone/>
            </a:pPr>
            <a:endParaRPr lang="fr-FR" sz="3200" dirty="0" smtClean="0"/>
          </a:p>
          <a:p>
            <a:pPr marL="0" indent="0">
              <a:buNone/>
            </a:pPr>
            <a:endParaRPr lang="fr-FR" sz="32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74170" y="108857"/>
            <a:ext cx="1894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SUMMARY</a:t>
            </a:r>
            <a:endParaRPr lang="fr-FR" sz="20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1632857" y="1620558"/>
            <a:ext cx="3461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Specifications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Design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1632855" y="3318736"/>
            <a:ext cx="532311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Specifications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Slab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Principle</a:t>
            </a:r>
            <a:r>
              <a:rPr lang="fr-FR" dirty="0"/>
              <a:t> of </a:t>
            </a:r>
            <a:r>
              <a:rPr lang="fr-FR" dirty="0" err="1"/>
              <a:t>assembly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Alignment</a:t>
            </a:r>
            <a:r>
              <a:rPr lang="fr-FR" dirty="0"/>
              <a:t> and </a:t>
            </a:r>
            <a:r>
              <a:rPr lang="fr-FR" dirty="0" err="1" smtClean="0"/>
              <a:t>precision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Holding </a:t>
            </a:r>
            <a:r>
              <a:rPr lang="fr-FR" dirty="0" smtClean="0"/>
              <a:t>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Steps of development</a:t>
            </a:r>
            <a:endParaRPr lang="fr-FR" dirty="0"/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15" name="Rectangle à coins arrondis 14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2/9</a:t>
            </a:r>
            <a:endParaRPr lang="fr-FR" sz="1400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1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cteur droit 17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Initial Design for Beam Test Structure</a:t>
            </a:r>
            <a:endParaRPr lang="fr-FR" sz="2000" b="1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70" y="1734638"/>
            <a:ext cx="6449073" cy="4089233"/>
          </a:xfrm>
          <a:prstGeom prst="rect">
            <a:avLst/>
          </a:prstGeom>
        </p:spPr>
      </p:pic>
      <p:sp>
        <p:nvSpPr>
          <p:cNvPr id="29" name="Zone de texte 2"/>
          <p:cNvSpPr txBox="1">
            <a:spLocks noChangeArrowheads="1"/>
          </p:cNvSpPr>
          <p:nvPr/>
        </p:nvSpPr>
        <p:spPr bwMode="auto">
          <a:xfrm>
            <a:off x="1644204" y="2177143"/>
            <a:ext cx="877890" cy="33955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Tungsten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0" name="Connecteur droit avec flèche 29"/>
          <p:cNvCxnSpPr>
            <a:stCxn id="29" idx="2"/>
          </p:cNvCxnSpPr>
          <p:nvPr/>
        </p:nvCxnSpPr>
        <p:spPr>
          <a:xfrm>
            <a:off x="2083149" y="2516701"/>
            <a:ext cx="106040" cy="5417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28600" y="566299"/>
            <a:ext cx="9492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Specifications</a:t>
            </a:r>
            <a:endParaRPr lang="fr-FR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10 </a:t>
            </a:r>
            <a:r>
              <a:rPr lang="fr-FR" sz="1600" dirty="0" err="1" smtClean="0"/>
              <a:t>slabs</a:t>
            </a:r>
            <a:r>
              <a:rPr lang="fr-FR" sz="1600" dirty="0" smtClean="0"/>
              <a:t> </a:t>
            </a:r>
            <a:r>
              <a:rPr lang="fr-FR" sz="1600" dirty="0" err="1" smtClean="0"/>
              <a:t>assembly</a:t>
            </a: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Equal</a:t>
            </a:r>
            <a:r>
              <a:rPr lang="fr-FR" sz="1600" dirty="0" smtClean="0"/>
              <a:t> distance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err="1" smtClean="0"/>
              <a:t>slabs</a:t>
            </a:r>
            <a:endParaRPr lang="fr-FR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Possibility</a:t>
            </a:r>
            <a:r>
              <a:rPr lang="fr-FR" sz="1600" dirty="0" smtClean="0"/>
              <a:t> to insert 3 </a:t>
            </a:r>
            <a:r>
              <a:rPr lang="fr-FR" sz="1600" dirty="0" err="1" smtClean="0"/>
              <a:t>different</a:t>
            </a:r>
            <a:r>
              <a:rPr lang="fr-FR" sz="1600" dirty="0"/>
              <a:t> </a:t>
            </a:r>
            <a:r>
              <a:rPr lang="fr-FR" sz="1600" dirty="0" err="1" smtClean="0"/>
              <a:t>thicknesses</a:t>
            </a:r>
            <a:r>
              <a:rPr lang="fr-FR" sz="1600" dirty="0" smtClean="0"/>
              <a:t> </a:t>
            </a:r>
            <a:r>
              <a:rPr lang="fr-FR" sz="1600" dirty="0"/>
              <a:t>of </a:t>
            </a:r>
            <a:r>
              <a:rPr lang="fr-FR" sz="1600" dirty="0" err="1"/>
              <a:t>t</a:t>
            </a:r>
            <a:r>
              <a:rPr lang="fr-FR" sz="1600" dirty="0" err="1" smtClean="0"/>
              <a:t>ungsten</a:t>
            </a:r>
            <a:r>
              <a:rPr lang="fr-FR" sz="1600" dirty="0" smtClean="0"/>
              <a:t>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err="1" smtClean="0"/>
              <a:t>slabs</a:t>
            </a:r>
            <a:endParaRPr lang="fr-FR" sz="1600" dirty="0" smtClean="0"/>
          </a:p>
          <a:p>
            <a:r>
              <a:rPr lang="fr-FR" dirty="0" smtClean="0"/>
              <a:t>	</a:t>
            </a:r>
          </a:p>
        </p:txBody>
      </p:sp>
      <p:cxnSp>
        <p:nvCxnSpPr>
          <p:cNvPr id="36" name="Connecteur droit avec flèche 35"/>
          <p:cNvCxnSpPr/>
          <p:nvPr/>
        </p:nvCxnSpPr>
        <p:spPr>
          <a:xfrm>
            <a:off x="3259441" y="2266764"/>
            <a:ext cx="462129" cy="6539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Zone de texte 2"/>
          <p:cNvSpPr txBox="1">
            <a:spLocks noChangeArrowheads="1"/>
          </p:cNvSpPr>
          <p:nvPr/>
        </p:nvSpPr>
        <p:spPr bwMode="auto">
          <a:xfrm>
            <a:off x="2861225" y="2077239"/>
            <a:ext cx="796432" cy="3227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Flèche droite 48"/>
          <p:cNvSpPr/>
          <p:nvPr/>
        </p:nvSpPr>
        <p:spPr>
          <a:xfrm rot="3643701" flipH="1">
            <a:off x="2343161" y="4943786"/>
            <a:ext cx="798271" cy="32520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 de texte 2"/>
          <p:cNvSpPr txBox="1">
            <a:spLocks noChangeArrowheads="1"/>
          </p:cNvSpPr>
          <p:nvPr/>
        </p:nvSpPr>
        <p:spPr bwMode="auto">
          <a:xfrm>
            <a:off x="2588278" y="5540583"/>
            <a:ext cx="796432" cy="2862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3" name="Connecteur droit avec flèche 52"/>
          <p:cNvCxnSpPr/>
          <p:nvPr/>
        </p:nvCxnSpPr>
        <p:spPr>
          <a:xfrm>
            <a:off x="1005932" y="3122362"/>
            <a:ext cx="124730" cy="4746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Zone de texte 2"/>
          <p:cNvSpPr txBox="1">
            <a:spLocks noChangeArrowheads="1"/>
          </p:cNvSpPr>
          <p:nvPr/>
        </p:nvSpPr>
        <p:spPr bwMode="auto">
          <a:xfrm>
            <a:off x="154036" y="2792976"/>
            <a:ext cx="1782517" cy="322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Mechanical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Structure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6" name="Connecteur droit avec flèche 65"/>
          <p:cNvCxnSpPr/>
          <p:nvPr/>
        </p:nvCxnSpPr>
        <p:spPr>
          <a:xfrm flipH="1" flipV="1">
            <a:off x="2733606" y="4559981"/>
            <a:ext cx="1931340" cy="6015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118006" y="5499708"/>
            <a:ext cx="887925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200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cxnSp>
        <p:nvCxnSpPr>
          <p:cNvPr id="80" name="Connecteur droit avec flèche 79"/>
          <p:cNvCxnSpPr/>
          <p:nvPr/>
        </p:nvCxnSpPr>
        <p:spPr>
          <a:xfrm flipH="1">
            <a:off x="853882" y="3747003"/>
            <a:ext cx="8708" cy="11004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1893" y="4148954"/>
            <a:ext cx="792840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200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cxnSp>
        <p:nvCxnSpPr>
          <p:cNvPr id="94" name="Connecteur droit avec flèche 93"/>
          <p:cNvCxnSpPr/>
          <p:nvPr/>
        </p:nvCxnSpPr>
        <p:spPr>
          <a:xfrm flipH="1">
            <a:off x="1644204" y="5439173"/>
            <a:ext cx="877890" cy="3846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 flipV="1">
            <a:off x="4146341" y="3779254"/>
            <a:ext cx="2216419" cy="9499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 flipV="1">
            <a:off x="3048030" y="4950359"/>
            <a:ext cx="642276" cy="29146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4747776" y="4486833"/>
            <a:ext cx="866413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850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5173" y="2445835"/>
            <a:ext cx="5053477" cy="2666838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168668" y="1747398"/>
            <a:ext cx="11641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r>
              <a:rPr lang="fr-FR" dirty="0" smtClean="0"/>
              <a:t>	</a:t>
            </a:r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9516549" y="2768802"/>
            <a:ext cx="221812" cy="7652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Zone de texte 2"/>
          <p:cNvSpPr txBox="1">
            <a:spLocks noChangeArrowheads="1"/>
          </p:cNvSpPr>
          <p:nvPr/>
        </p:nvSpPr>
        <p:spPr bwMode="auto">
          <a:xfrm>
            <a:off x="9118333" y="2590903"/>
            <a:ext cx="796432" cy="3111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Flèche droite 37"/>
          <p:cNvSpPr/>
          <p:nvPr/>
        </p:nvSpPr>
        <p:spPr>
          <a:xfrm rot="5991315" flipH="1">
            <a:off x="7605326" y="4258196"/>
            <a:ext cx="632108" cy="32520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 de texte 2"/>
          <p:cNvSpPr txBox="1">
            <a:spLocks noChangeArrowheads="1"/>
          </p:cNvSpPr>
          <p:nvPr/>
        </p:nvSpPr>
        <p:spPr bwMode="auto">
          <a:xfrm>
            <a:off x="7433882" y="4808880"/>
            <a:ext cx="796432" cy="2862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5538724" y="4096669"/>
            <a:ext cx="2228699" cy="10648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Zone de texte 2"/>
          <p:cNvSpPr txBox="1">
            <a:spLocks noChangeArrowheads="1"/>
          </p:cNvSpPr>
          <p:nvPr/>
        </p:nvSpPr>
        <p:spPr bwMode="auto">
          <a:xfrm>
            <a:off x="7519270" y="2479447"/>
            <a:ext cx="867083" cy="32436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Tungsten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Connecteur droit avec flèche 45"/>
          <p:cNvCxnSpPr>
            <a:stCxn id="45" idx="2"/>
          </p:cNvCxnSpPr>
          <p:nvPr/>
        </p:nvCxnSpPr>
        <p:spPr>
          <a:xfrm>
            <a:off x="7952812" y="2803814"/>
            <a:ext cx="111444" cy="5417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Zone de texte 2"/>
          <p:cNvSpPr txBox="1">
            <a:spLocks noChangeArrowheads="1"/>
          </p:cNvSpPr>
          <p:nvPr/>
        </p:nvSpPr>
        <p:spPr bwMode="auto">
          <a:xfrm>
            <a:off x="7123721" y="1730055"/>
            <a:ext cx="1401970" cy="3471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8" name="Connecteur droit avec flèche 47"/>
          <p:cNvCxnSpPr>
            <a:stCxn id="47" idx="1"/>
          </p:cNvCxnSpPr>
          <p:nvPr/>
        </p:nvCxnSpPr>
        <p:spPr>
          <a:xfrm flipH="1">
            <a:off x="6609709" y="1903647"/>
            <a:ext cx="514012" cy="3538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Zone de texte 2"/>
          <p:cNvSpPr txBox="1">
            <a:spLocks noChangeArrowheads="1"/>
          </p:cNvSpPr>
          <p:nvPr/>
        </p:nvSpPr>
        <p:spPr bwMode="auto">
          <a:xfrm>
            <a:off x="10432870" y="2445835"/>
            <a:ext cx="1395988" cy="3492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8" name="Connecteur droit avec flèche 57"/>
          <p:cNvCxnSpPr/>
          <p:nvPr/>
        </p:nvCxnSpPr>
        <p:spPr>
          <a:xfrm>
            <a:off x="11186052" y="2803814"/>
            <a:ext cx="181006" cy="8624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8558348" y="928528"/>
            <a:ext cx="301316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 smtClean="0"/>
              <a:t>Constant gap </a:t>
            </a:r>
            <a:r>
              <a:rPr lang="fr-FR" sz="1400" b="1" dirty="0" err="1" smtClean="0"/>
              <a:t>between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slabs</a:t>
            </a:r>
            <a:r>
              <a:rPr lang="fr-FR" sz="1400" b="1" dirty="0" smtClean="0"/>
              <a:t> : </a:t>
            </a:r>
            <a:r>
              <a:rPr lang="fr-FR" sz="1400" b="1" dirty="0">
                <a:solidFill>
                  <a:srgbClr val="FF0000"/>
                </a:solidFill>
              </a:rPr>
              <a:t>8</a:t>
            </a:r>
            <a:r>
              <a:rPr lang="fr-FR" sz="1400" b="1" dirty="0" smtClean="0">
                <a:solidFill>
                  <a:srgbClr val="FF0000"/>
                </a:solidFill>
              </a:rPr>
              <a:t> mm</a:t>
            </a:r>
          </a:p>
          <a:p>
            <a:r>
              <a:rPr lang="fr-FR" sz="1400" b="1" dirty="0" smtClean="0"/>
              <a:t>Constant </a:t>
            </a:r>
            <a:r>
              <a:rPr lang="fr-FR" sz="1400" b="1" dirty="0"/>
              <a:t>gap </a:t>
            </a:r>
            <a:r>
              <a:rPr lang="fr-FR" sz="1400" b="1" dirty="0" err="1"/>
              <a:t>between</a:t>
            </a:r>
            <a:r>
              <a:rPr lang="fr-FR" sz="1400" b="1" dirty="0"/>
              <a:t> </a:t>
            </a:r>
            <a:r>
              <a:rPr lang="fr-FR" sz="1400" b="1" dirty="0" smtClean="0"/>
              <a:t>wafers : </a:t>
            </a:r>
            <a:r>
              <a:rPr lang="fr-FR" sz="1400" b="1" dirty="0" smtClean="0">
                <a:solidFill>
                  <a:srgbClr val="FF0000"/>
                </a:solidFill>
              </a:rPr>
              <a:t>15 mm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3</a:t>
            </a:r>
            <a:r>
              <a:rPr lang="fr-FR" sz="1400" dirty="0" smtClean="0"/>
              <a:t>/9</a:t>
            </a:r>
            <a:endParaRPr lang="fr-FR" sz="1400" dirty="0"/>
          </a:p>
        </p:txBody>
      </p:sp>
      <p:sp>
        <p:nvSpPr>
          <p:cNvPr id="3" name="Rectangle 2"/>
          <p:cNvSpPr/>
          <p:nvPr/>
        </p:nvSpPr>
        <p:spPr>
          <a:xfrm>
            <a:off x="8611878" y="5139581"/>
            <a:ext cx="1809341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Desy</a:t>
            </a:r>
            <a:r>
              <a:rPr lang="fr-FR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r>
              <a:rPr lang="fr-FR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 </a:t>
            </a:r>
            <a:r>
              <a:rPr lang="fr-FR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(2012)</a:t>
            </a:r>
            <a:endParaRPr lang="fr-FR" sz="1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Zone de texte 2"/>
          <p:cNvSpPr txBox="1">
            <a:spLocks noChangeArrowheads="1"/>
          </p:cNvSpPr>
          <p:nvPr/>
        </p:nvSpPr>
        <p:spPr bwMode="auto">
          <a:xfrm>
            <a:off x="4664946" y="5018352"/>
            <a:ext cx="963590" cy="3687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384139" y="5176842"/>
            <a:ext cx="921186" cy="6485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8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085" y="1760467"/>
            <a:ext cx="6593232" cy="4203185"/>
          </a:xfrm>
          <a:prstGeom prst="rect">
            <a:avLst/>
          </a:prstGeom>
        </p:spPr>
      </p:pic>
      <p:cxnSp>
        <p:nvCxnSpPr>
          <p:cNvPr id="32" name="Connecteur droit 31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 Design for Beam Test Structure</a:t>
            </a:r>
            <a:endParaRPr lang="fr-FR" sz="2000" b="1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sp>
        <p:nvSpPr>
          <p:cNvPr id="40" name="ZoneTexte 39"/>
          <p:cNvSpPr txBox="1"/>
          <p:nvPr/>
        </p:nvSpPr>
        <p:spPr>
          <a:xfrm>
            <a:off x="228600" y="2340401"/>
            <a:ext cx="2388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r>
              <a:rPr lang="fr-FR" dirty="0" smtClean="0"/>
              <a:t>	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228600" y="575003"/>
            <a:ext cx="9492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 smtClean="0"/>
              <a:t>Specifications</a:t>
            </a:r>
            <a:endParaRPr lang="fr-FR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20 </a:t>
            </a:r>
            <a:r>
              <a:rPr lang="fr-FR" sz="1600" dirty="0" err="1" smtClean="0"/>
              <a:t>slabs</a:t>
            </a:r>
            <a:r>
              <a:rPr lang="fr-FR" sz="1600" dirty="0" smtClean="0"/>
              <a:t> </a:t>
            </a:r>
            <a:r>
              <a:rPr lang="fr-FR" sz="1600" dirty="0" err="1" smtClean="0"/>
              <a:t>assembly</a:t>
            </a:r>
            <a:endParaRPr lang="fr-FR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Possibility</a:t>
            </a:r>
            <a:r>
              <a:rPr lang="fr-FR" sz="1600" dirty="0" smtClean="0"/>
              <a:t> to change and </a:t>
            </a:r>
            <a:r>
              <a:rPr lang="fr-FR" sz="1600" dirty="0" err="1" smtClean="0"/>
              <a:t>minimize</a:t>
            </a:r>
            <a:r>
              <a:rPr lang="fr-FR" sz="1600" dirty="0" smtClean="0"/>
              <a:t> the distance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err="1" smtClean="0"/>
              <a:t>slabs</a:t>
            </a:r>
            <a:endParaRPr lang="fr-FR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/>
              <a:t>Possibility</a:t>
            </a:r>
            <a:r>
              <a:rPr lang="fr-FR" sz="1600" dirty="0" smtClean="0"/>
              <a:t> to insert </a:t>
            </a:r>
            <a:r>
              <a:rPr lang="fr-FR" sz="1600" dirty="0" err="1" smtClean="0"/>
              <a:t>different</a:t>
            </a:r>
            <a:r>
              <a:rPr lang="fr-FR" sz="1600" dirty="0"/>
              <a:t> </a:t>
            </a:r>
            <a:r>
              <a:rPr lang="fr-FR" sz="1600" dirty="0" err="1" smtClean="0"/>
              <a:t>thicknesses</a:t>
            </a:r>
            <a:r>
              <a:rPr lang="fr-FR" sz="1600" dirty="0" smtClean="0"/>
              <a:t> </a:t>
            </a:r>
            <a:r>
              <a:rPr lang="fr-FR" sz="1600" dirty="0"/>
              <a:t>of </a:t>
            </a:r>
            <a:r>
              <a:rPr lang="fr-FR" sz="1600" dirty="0" err="1"/>
              <a:t>t</a:t>
            </a:r>
            <a:r>
              <a:rPr lang="fr-FR" sz="1600" dirty="0" err="1" smtClean="0"/>
              <a:t>ungsten</a:t>
            </a:r>
            <a:r>
              <a:rPr lang="fr-FR" sz="1600" dirty="0" smtClean="0"/>
              <a:t> </a:t>
            </a:r>
            <a:r>
              <a:rPr lang="fr-FR" sz="1600" dirty="0" err="1" smtClean="0"/>
              <a:t>between</a:t>
            </a:r>
            <a:r>
              <a:rPr lang="fr-FR" sz="1600" dirty="0" smtClean="0"/>
              <a:t> </a:t>
            </a:r>
            <a:r>
              <a:rPr lang="fr-FR" sz="1600" dirty="0" err="1" smtClean="0"/>
              <a:t>slabs</a:t>
            </a:r>
            <a:endParaRPr lang="fr-FR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r>
              <a:rPr lang="fr-FR" dirty="0" smtClean="0"/>
              <a:t>	</a:t>
            </a:r>
          </a:p>
        </p:txBody>
      </p:sp>
      <p:cxnSp>
        <p:nvCxnSpPr>
          <p:cNvPr id="43" name="Connecteur droit avec flèche 42"/>
          <p:cNvCxnSpPr/>
          <p:nvPr/>
        </p:nvCxnSpPr>
        <p:spPr>
          <a:xfrm>
            <a:off x="3016759" y="4858201"/>
            <a:ext cx="1485572" cy="10200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869132" y="5371978"/>
            <a:ext cx="849047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5</a:t>
            </a:r>
            <a:r>
              <a:rPr lang="fr-FR" sz="1400" b="1" dirty="0" smtClean="0">
                <a:solidFill>
                  <a:srgbClr val="0070C0"/>
                </a:solidFill>
              </a:rPr>
              <a:t>00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 flipH="1">
            <a:off x="3040611" y="3431149"/>
            <a:ext cx="13496" cy="12646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084953" y="3945231"/>
            <a:ext cx="931835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270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48" name="Zone de texte 2"/>
          <p:cNvSpPr txBox="1">
            <a:spLocks noChangeArrowheads="1"/>
          </p:cNvSpPr>
          <p:nvPr/>
        </p:nvSpPr>
        <p:spPr bwMode="auto">
          <a:xfrm>
            <a:off x="5437326" y="2090057"/>
            <a:ext cx="867679" cy="3153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Tungsten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0" name="Connecteur droit avec flèche 49"/>
          <p:cNvCxnSpPr>
            <a:stCxn id="48" idx="2"/>
          </p:cNvCxnSpPr>
          <p:nvPr/>
        </p:nvCxnSpPr>
        <p:spPr>
          <a:xfrm>
            <a:off x="5871166" y="2405361"/>
            <a:ext cx="168387" cy="4619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>
            <a:stCxn id="54" idx="2"/>
          </p:cNvCxnSpPr>
          <p:nvPr/>
        </p:nvCxnSpPr>
        <p:spPr>
          <a:xfrm>
            <a:off x="7800332" y="1699110"/>
            <a:ext cx="152232" cy="6710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Zone de texte 2"/>
          <p:cNvSpPr txBox="1">
            <a:spLocks noChangeArrowheads="1"/>
          </p:cNvSpPr>
          <p:nvPr/>
        </p:nvSpPr>
        <p:spPr bwMode="auto">
          <a:xfrm>
            <a:off x="7454537" y="1382478"/>
            <a:ext cx="691590" cy="3166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Slabs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Flèche droite 55"/>
          <p:cNvSpPr/>
          <p:nvPr/>
        </p:nvSpPr>
        <p:spPr>
          <a:xfrm rot="3643701" flipH="1">
            <a:off x="6361062" y="4472418"/>
            <a:ext cx="1137436" cy="32520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 de texte 2"/>
          <p:cNvSpPr txBox="1">
            <a:spLocks noChangeArrowheads="1"/>
          </p:cNvSpPr>
          <p:nvPr/>
        </p:nvSpPr>
        <p:spPr bwMode="auto">
          <a:xfrm>
            <a:off x="6951479" y="5267408"/>
            <a:ext cx="796432" cy="2862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8" name="Connecteur droit avec flèche 57"/>
          <p:cNvCxnSpPr>
            <a:stCxn id="61" idx="2"/>
          </p:cNvCxnSpPr>
          <p:nvPr/>
        </p:nvCxnSpPr>
        <p:spPr>
          <a:xfrm>
            <a:off x="4502331" y="2763231"/>
            <a:ext cx="57673" cy="4174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Zone de texte 2"/>
          <p:cNvSpPr txBox="1">
            <a:spLocks noChangeArrowheads="1"/>
          </p:cNvSpPr>
          <p:nvPr/>
        </p:nvSpPr>
        <p:spPr bwMode="auto">
          <a:xfrm>
            <a:off x="3624257" y="2414474"/>
            <a:ext cx="1756148" cy="3487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Mechanical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Structure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2" name="Zone de texte 2"/>
          <p:cNvSpPr txBox="1">
            <a:spLocks noChangeArrowheads="1"/>
          </p:cNvSpPr>
          <p:nvPr/>
        </p:nvSpPr>
        <p:spPr bwMode="auto">
          <a:xfrm>
            <a:off x="9516902" y="2621280"/>
            <a:ext cx="1482024" cy="3095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Electronic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4" name="Connecteur droit avec flèche 63"/>
          <p:cNvCxnSpPr/>
          <p:nvPr/>
        </p:nvCxnSpPr>
        <p:spPr>
          <a:xfrm flipH="1" flipV="1">
            <a:off x="6802280" y="3937608"/>
            <a:ext cx="1522772" cy="8037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Zone de texte 2"/>
          <p:cNvSpPr txBox="1">
            <a:spLocks noChangeArrowheads="1"/>
          </p:cNvSpPr>
          <p:nvPr/>
        </p:nvSpPr>
        <p:spPr bwMode="auto">
          <a:xfrm>
            <a:off x="8305353" y="4575979"/>
            <a:ext cx="908315" cy="3430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Detection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3" name="Connecteur droit avec flèche 72"/>
          <p:cNvCxnSpPr/>
          <p:nvPr/>
        </p:nvCxnSpPr>
        <p:spPr>
          <a:xfrm flipH="1">
            <a:off x="4865489" y="5024846"/>
            <a:ext cx="2064292" cy="8727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 flipV="1">
            <a:off x="8865326" y="3967192"/>
            <a:ext cx="479115" cy="2010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V="1">
            <a:off x="7248172" y="4604126"/>
            <a:ext cx="630988" cy="28529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871166" y="5461073"/>
            <a:ext cx="929530" cy="26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1100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cxnSp>
        <p:nvCxnSpPr>
          <p:cNvPr id="26" name="Connecteur droit avec flèche 25"/>
          <p:cNvCxnSpPr>
            <a:stCxn id="62" idx="1"/>
          </p:cNvCxnSpPr>
          <p:nvPr/>
        </p:nvCxnSpPr>
        <p:spPr>
          <a:xfrm flipH="1">
            <a:off x="9101786" y="2776058"/>
            <a:ext cx="415116" cy="1257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avec flèche 80"/>
          <p:cNvCxnSpPr>
            <a:stCxn id="82" idx="2"/>
          </p:cNvCxnSpPr>
          <p:nvPr/>
        </p:nvCxnSpPr>
        <p:spPr>
          <a:xfrm>
            <a:off x="3159525" y="3014296"/>
            <a:ext cx="968553" cy="10416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" name="Zone de texte 2"/>
          <p:cNvSpPr txBox="1">
            <a:spLocks noChangeArrowheads="1"/>
          </p:cNvSpPr>
          <p:nvPr/>
        </p:nvSpPr>
        <p:spPr bwMode="auto">
          <a:xfrm>
            <a:off x="2816895" y="2682241"/>
            <a:ext cx="685260" cy="3320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Slabs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" name="Zone de texte 2"/>
          <p:cNvSpPr txBox="1">
            <a:spLocks noChangeArrowheads="1"/>
          </p:cNvSpPr>
          <p:nvPr/>
        </p:nvSpPr>
        <p:spPr bwMode="auto">
          <a:xfrm>
            <a:off x="9276992" y="4256997"/>
            <a:ext cx="1012103" cy="2862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Lifting 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0" name="Connecteur droit avec flèche 89"/>
          <p:cNvCxnSpPr>
            <a:stCxn id="89" idx="1"/>
          </p:cNvCxnSpPr>
          <p:nvPr/>
        </p:nvCxnSpPr>
        <p:spPr>
          <a:xfrm flipH="1" flipV="1">
            <a:off x="8245938" y="4036160"/>
            <a:ext cx="1031054" cy="3639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/>
          <p:cNvCxnSpPr/>
          <p:nvPr/>
        </p:nvCxnSpPr>
        <p:spPr>
          <a:xfrm flipV="1">
            <a:off x="8065474" y="4274889"/>
            <a:ext cx="599393" cy="23990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4</a:t>
            </a:r>
            <a:r>
              <a:rPr lang="fr-FR" sz="1400" dirty="0" smtClean="0"/>
              <a:t>/9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14593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 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66" y="1807950"/>
            <a:ext cx="5517421" cy="3752740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807" y="1263393"/>
            <a:ext cx="5610918" cy="4343408"/>
          </a:xfrm>
          <a:prstGeom prst="rect">
            <a:avLst/>
          </a:prstGeom>
        </p:spPr>
      </p:pic>
      <p:cxnSp>
        <p:nvCxnSpPr>
          <p:cNvPr id="96" name="Connecteur droit 95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 Design for Beam Test Structure</a:t>
            </a:r>
            <a:endParaRPr lang="fr-FR" sz="2000" b="1" dirty="0"/>
          </a:p>
        </p:txBody>
      </p:sp>
      <p:sp>
        <p:nvSpPr>
          <p:cNvPr id="98" name="Rectangle à coins arrondis 97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9" name="ZoneTexte 98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pic>
        <p:nvPicPr>
          <p:cNvPr id="101" name="Image 10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cxnSp>
        <p:nvCxnSpPr>
          <p:cNvPr id="102" name="Connecteur droit avec flèche 101"/>
          <p:cNvCxnSpPr/>
          <p:nvPr/>
        </p:nvCxnSpPr>
        <p:spPr>
          <a:xfrm flipH="1">
            <a:off x="6091596" y="3381162"/>
            <a:ext cx="18658" cy="22832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5181601" y="3694922"/>
            <a:ext cx="874734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220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351362" y="1141222"/>
            <a:ext cx="3193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/>
              <a:t>Slab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without</a:t>
            </a:r>
            <a:r>
              <a:rPr lang="fr-FR" sz="2000" b="1" dirty="0" smtClean="0"/>
              <a:t> the frame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r>
              <a:rPr lang="fr-FR" dirty="0" smtClean="0"/>
              <a:t>	</a:t>
            </a:r>
          </a:p>
        </p:txBody>
      </p:sp>
      <p:cxnSp>
        <p:nvCxnSpPr>
          <p:cNvPr id="105" name="Connecteur droit avec flèche 104"/>
          <p:cNvCxnSpPr/>
          <p:nvPr/>
        </p:nvCxnSpPr>
        <p:spPr>
          <a:xfrm flipH="1">
            <a:off x="6588745" y="3802895"/>
            <a:ext cx="5131105" cy="20364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6" name="Rectangle 105"/>
          <p:cNvSpPr/>
          <p:nvPr/>
        </p:nvSpPr>
        <p:spPr>
          <a:xfrm>
            <a:off x="7224566" y="5611853"/>
            <a:ext cx="827247" cy="26362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680 mm</a:t>
            </a:r>
            <a:endParaRPr lang="fr-FR" sz="1400" b="1" dirty="0">
              <a:solidFill>
                <a:srgbClr val="0070C0"/>
              </a:solidFill>
            </a:endParaRPr>
          </a:p>
        </p:txBody>
      </p:sp>
      <p:cxnSp>
        <p:nvCxnSpPr>
          <p:cNvPr id="107" name="Connecteur droit avec flèche 106"/>
          <p:cNvCxnSpPr/>
          <p:nvPr/>
        </p:nvCxnSpPr>
        <p:spPr>
          <a:xfrm flipH="1" flipV="1">
            <a:off x="7582431" y="2939767"/>
            <a:ext cx="139337" cy="2419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8" name="Connecteur droit avec flèche 107"/>
          <p:cNvCxnSpPr/>
          <p:nvPr/>
        </p:nvCxnSpPr>
        <p:spPr>
          <a:xfrm flipH="1" flipV="1">
            <a:off x="9930314" y="2042756"/>
            <a:ext cx="139337" cy="2419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9" name="Connecteur droit avec flèche 108"/>
          <p:cNvCxnSpPr/>
          <p:nvPr/>
        </p:nvCxnSpPr>
        <p:spPr>
          <a:xfrm flipH="1" flipV="1">
            <a:off x="10965217" y="1692368"/>
            <a:ext cx="139337" cy="2419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7384663" y="2541752"/>
            <a:ext cx="757543" cy="164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accent2"/>
                </a:solidFill>
              </a:rPr>
              <a:t>9,2 mm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9688600" y="1542071"/>
            <a:ext cx="752911" cy="2636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accent2"/>
                </a:solidFill>
              </a:rPr>
              <a:t>16 mm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10711999" y="1196457"/>
            <a:ext cx="719758" cy="174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accent2"/>
                </a:solidFill>
              </a:rPr>
              <a:t>16 mm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cxnSp>
        <p:nvCxnSpPr>
          <p:cNvPr id="113" name="Connecteur droit 112"/>
          <p:cNvCxnSpPr/>
          <p:nvPr/>
        </p:nvCxnSpPr>
        <p:spPr>
          <a:xfrm>
            <a:off x="6264807" y="3004790"/>
            <a:ext cx="0" cy="282188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4" name="Connecteur droit 113"/>
          <p:cNvCxnSpPr/>
          <p:nvPr/>
        </p:nvCxnSpPr>
        <p:spPr>
          <a:xfrm flipV="1">
            <a:off x="6276279" y="1871718"/>
            <a:ext cx="2837902" cy="114011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 flipV="1">
            <a:off x="6264806" y="4690807"/>
            <a:ext cx="2849375" cy="113307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6" name="Connecteur droit 115"/>
          <p:cNvCxnSpPr/>
          <p:nvPr/>
        </p:nvCxnSpPr>
        <p:spPr>
          <a:xfrm>
            <a:off x="9114181" y="1868922"/>
            <a:ext cx="0" cy="282188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7373423" y="2661091"/>
            <a:ext cx="174172" cy="2438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8" name="Connecteur droit 117"/>
          <p:cNvCxnSpPr/>
          <p:nvPr/>
        </p:nvCxnSpPr>
        <p:spPr>
          <a:xfrm>
            <a:off x="9184704" y="1842641"/>
            <a:ext cx="0" cy="285392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>
          <a:xfrm flipV="1">
            <a:off x="9184704" y="736702"/>
            <a:ext cx="2702492" cy="110593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0" name="Connecteur droit 119"/>
          <p:cNvCxnSpPr/>
          <p:nvPr/>
        </p:nvCxnSpPr>
        <p:spPr>
          <a:xfrm flipV="1">
            <a:off x="9184704" y="3605887"/>
            <a:ext cx="2702492" cy="109067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>
            <a:off x="11875725" y="736702"/>
            <a:ext cx="0" cy="287332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2" name="Connecteur droit avec flèche 121"/>
          <p:cNvCxnSpPr/>
          <p:nvPr/>
        </p:nvCxnSpPr>
        <p:spPr>
          <a:xfrm>
            <a:off x="9701906" y="1717272"/>
            <a:ext cx="174172" cy="2438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3" name="Connecteur droit avec flèche 122"/>
          <p:cNvCxnSpPr/>
          <p:nvPr/>
        </p:nvCxnSpPr>
        <p:spPr>
          <a:xfrm>
            <a:off x="10736809" y="1366884"/>
            <a:ext cx="174172" cy="2438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4" name="ZoneTexte 123"/>
          <p:cNvSpPr txBox="1"/>
          <p:nvPr/>
        </p:nvSpPr>
        <p:spPr>
          <a:xfrm rot="20255584">
            <a:off x="6784112" y="2023236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chemeClr val="accent2"/>
                </a:solidFill>
              </a:rPr>
              <a:t>Detection</a:t>
            </a:r>
            <a:r>
              <a:rPr lang="fr-FR" b="1" dirty="0" smtClean="0">
                <a:solidFill>
                  <a:schemeClr val="accent2"/>
                </a:solidFill>
              </a:rPr>
              <a:t> part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125" name="ZoneTexte 124"/>
          <p:cNvSpPr txBox="1"/>
          <p:nvPr/>
        </p:nvSpPr>
        <p:spPr>
          <a:xfrm rot="20255584">
            <a:off x="9200031" y="1017699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00B050"/>
                </a:solidFill>
              </a:rPr>
              <a:t>Electronic</a:t>
            </a:r>
            <a:r>
              <a:rPr lang="fr-FR" b="1" dirty="0" smtClean="0">
                <a:solidFill>
                  <a:srgbClr val="00B050"/>
                </a:solidFill>
              </a:rPr>
              <a:t> part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5972189" y="1144080"/>
            <a:ext cx="3193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/>
              <a:t>Slab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the frame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r>
              <a:rPr lang="fr-FR" dirty="0" smtClean="0"/>
              <a:t>	</a:t>
            </a:r>
          </a:p>
        </p:txBody>
      </p:sp>
      <p:pic>
        <p:nvPicPr>
          <p:cNvPr id="130" name="Image 1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5651" y="5283372"/>
            <a:ext cx="400050" cy="495300"/>
          </a:xfrm>
          <a:prstGeom prst="rect">
            <a:avLst/>
          </a:prstGeom>
        </p:spPr>
      </p:pic>
      <p:cxnSp>
        <p:nvCxnSpPr>
          <p:cNvPr id="153" name="Connecteur droit avec flèche 152"/>
          <p:cNvCxnSpPr/>
          <p:nvPr/>
        </p:nvCxnSpPr>
        <p:spPr>
          <a:xfrm flipV="1">
            <a:off x="1532114" y="4683830"/>
            <a:ext cx="1600018" cy="6837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 rot="20221742">
            <a:off x="1280771" y="5042394"/>
            <a:ext cx="2500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X wafers </a:t>
            </a:r>
            <a:r>
              <a:rPr lang="fr-FR" sz="1400" dirty="0" err="1" smtClean="0"/>
              <a:t>positioning</a:t>
            </a:r>
            <a:r>
              <a:rPr lang="fr-FR" sz="1400" dirty="0" smtClean="0"/>
              <a:t> +/- 0,1 mm</a:t>
            </a:r>
            <a:endParaRPr lang="fr-FR" sz="1400" dirty="0"/>
          </a:p>
        </p:txBody>
      </p:sp>
      <p:sp>
        <p:nvSpPr>
          <p:cNvPr id="157" name="Rectangle 156"/>
          <p:cNvSpPr/>
          <p:nvPr/>
        </p:nvSpPr>
        <p:spPr>
          <a:xfrm>
            <a:off x="-8157" y="2751808"/>
            <a:ext cx="11014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Y</a:t>
            </a:r>
            <a:r>
              <a:rPr lang="fr-FR" sz="1400" dirty="0" smtClean="0"/>
              <a:t> wafers </a:t>
            </a:r>
            <a:r>
              <a:rPr lang="fr-FR" sz="1400" dirty="0" err="1" smtClean="0"/>
              <a:t>positioning</a:t>
            </a:r>
            <a:r>
              <a:rPr lang="fr-FR" sz="1400" dirty="0" smtClean="0"/>
              <a:t> +/- 0,1 mm</a:t>
            </a:r>
            <a:endParaRPr lang="fr-FR" sz="1400" dirty="0"/>
          </a:p>
        </p:txBody>
      </p:sp>
      <p:cxnSp>
        <p:nvCxnSpPr>
          <p:cNvPr id="158" name="Connecteur droit avec flèche 157"/>
          <p:cNvCxnSpPr>
            <a:endCxn id="94" idx="1"/>
          </p:cNvCxnSpPr>
          <p:nvPr/>
        </p:nvCxnSpPr>
        <p:spPr>
          <a:xfrm flipV="1">
            <a:off x="557699" y="3684320"/>
            <a:ext cx="4667" cy="17461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flipV="1">
            <a:off x="8314172" y="4708863"/>
            <a:ext cx="1600018" cy="6837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2" name="Rectangle 161"/>
          <p:cNvSpPr/>
          <p:nvPr/>
        </p:nvSpPr>
        <p:spPr>
          <a:xfrm rot="20221742">
            <a:off x="8062829" y="5067427"/>
            <a:ext cx="2500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X wafers </a:t>
            </a:r>
            <a:r>
              <a:rPr lang="fr-FR" sz="1400" dirty="0" err="1" smtClean="0"/>
              <a:t>positioning</a:t>
            </a:r>
            <a:r>
              <a:rPr lang="fr-FR" sz="1400" dirty="0" smtClean="0"/>
              <a:t> +/- 0,2 mm</a:t>
            </a:r>
            <a:endParaRPr lang="fr-FR" sz="1400" dirty="0"/>
          </a:p>
        </p:txBody>
      </p:sp>
      <p:sp>
        <p:nvSpPr>
          <p:cNvPr id="165" name="Rectangle 164"/>
          <p:cNvSpPr/>
          <p:nvPr/>
        </p:nvSpPr>
        <p:spPr>
          <a:xfrm>
            <a:off x="4795460" y="4360664"/>
            <a:ext cx="1029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/>
              <a:t>Y</a:t>
            </a:r>
            <a:r>
              <a:rPr lang="fr-FR" sz="1400" dirty="0" smtClean="0"/>
              <a:t> wafers </a:t>
            </a:r>
            <a:r>
              <a:rPr lang="fr-FR" sz="1400" dirty="0" err="1" smtClean="0"/>
              <a:t>positioning</a:t>
            </a:r>
            <a:r>
              <a:rPr lang="fr-FR" sz="1400" dirty="0" smtClean="0"/>
              <a:t> +/- 0,2 mm</a:t>
            </a:r>
            <a:endParaRPr lang="fr-FR" sz="1400" dirty="0"/>
          </a:p>
        </p:txBody>
      </p:sp>
      <p:cxnSp>
        <p:nvCxnSpPr>
          <p:cNvPr id="166" name="Connecteur droit avec flèche 165"/>
          <p:cNvCxnSpPr/>
          <p:nvPr/>
        </p:nvCxnSpPr>
        <p:spPr>
          <a:xfrm flipV="1">
            <a:off x="5856313" y="4225146"/>
            <a:ext cx="15853" cy="11080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5</a:t>
            </a:r>
            <a:r>
              <a:rPr lang="fr-FR" sz="1400" dirty="0" smtClean="0"/>
              <a:t>/9</a:t>
            </a:r>
            <a:endParaRPr lang="fr-FR" sz="1400" dirty="0"/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4406" y="5235593"/>
            <a:ext cx="400050" cy="4953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 flipV="1">
            <a:off x="731521" y="5483243"/>
            <a:ext cx="145658" cy="4110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877179" y="5890964"/>
            <a:ext cx="216119" cy="33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112359" y="5700655"/>
            <a:ext cx="1811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accent2"/>
                </a:solidFill>
              </a:rPr>
              <a:t>Origin</a:t>
            </a:r>
            <a:r>
              <a:rPr lang="fr-FR" sz="1400" b="1" dirty="0" smtClean="0">
                <a:solidFill>
                  <a:schemeClr val="accent2"/>
                </a:solidFill>
              </a:rPr>
              <a:t> (X0, Y0)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11350282" y="3634638"/>
            <a:ext cx="125394" cy="6462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10724610" y="4277648"/>
            <a:ext cx="1298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accent2"/>
                </a:solidFill>
              </a:rPr>
              <a:t>Origin</a:t>
            </a:r>
            <a:r>
              <a:rPr lang="fr-FR" sz="1400" b="1" dirty="0" smtClean="0">
                <a:solidFill>
                  <a:schemeClr val="accent2"/>
                </a:solidFill>
              </a:rPr>
              <a:t> (X0, Y0)</a:t>
            </a:r>
            <a:endParaRPr lang="fr-FR" sz="1400" b="1" dirty="0">
              <a:solidFill>
                <a:schemeClr val="accent2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94063" y="5282883"/>
            <a:ext cx="299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11336872" y="3441393"/>
            <a:ext cx="299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5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necteur droit 31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 Design for Beam Test Structure</a:t>
            </a:r>
            <a:endParaRPr lang="fr-FR" sz="2000" b="1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sp>
        <p:nvSpPr>
          <p:cNvPr id="38" name="ZoneTexte 37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6/9</a:t>
            </a:r>
            <a:endParaRPr lang="fr-FR" sz="1400" dirty="0"/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597" y="1003926"/>
            <a:ext cx="9305032" cy="4859007"/>
          </a:xfrm>
          <a:prstGeom prst="rect">
            <a:avLst/>
          </a:prstGeom>
        </p:spPr>
      </p:pic>
      <p:sp>
        <p:nvSpPr>
          <p:cNvPr id="41" name="Flèche droite 40"/>
          <p:cNvSpPr/>
          <p:nvPr/>
        </p:nvSpPr>
        <p:spPr>
          <a:xfrm rot="3643701" flipH="1">
            <a:off x="5890800" y="3880235"/>
            <a:ext cx="1137436" cy="32520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 de texte 2"/>
          <p:cNvSpPr txBox="1">
            <a:spLocks noChangeArrowheads="1"/>
          </p:cNvSpPr>
          <p:nvPr/>
        </p:nvSpPr>
        <p:spPr bwMode="auto">
          <a:xfrm>
            <a:off x="6481217" y="4675225"/>
            <a:ext cx="796432" cy="2862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Zone de texte 2"/>
          <p:cNvSpPr txBox="1">
            <a:spLocks noChangeArrowheads="1"/>
          </p:cNvSpPr>
          <p:nvPr/>
        </p:nvSpPr>
        <p:spPr bwMode="auto">
          <a:xfrm>
            <a:off x="6404881" y="1131176"/>
            <a:ext cx="1108040" cy="55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Insertion of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Tungsten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Zone de texte 2"/>
          <p:cNvSpPr txBox="1">
            <a:spLocks noChangeArrowheads="1"/>
          </p:cNvSpPr>
          <p:nvPr/>
        </p:nvSpPr>
        <p:spPr bwMode="auto">
          <a:xfrm>
            <a:off x="4137172" y="1779459"/>
            <a:ext cx="920930" cy="329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Tungsten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Connecteur droit avec flèche 8"/>
          <p:cNvCxnSpPr>
            <a:stCxn id="51" idx="3"/>
          </p:cNvCxnSpPr>
          <p:nvPr/>
        </p:nvCxnSpPr>
        <p:spPr>
          <a:xfrm flipV="1">
            <a:off x="5058102" y="1846218"/>
            <a:ext cx="576344" cy="981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53" idx="2"/>
          </p:cNvCxnSpPr>
          <p:nvPr/>
        </p:nvCxnSpPr>
        <p:spPr>
          <a:xfrm>
            <a:off x="4856728" y="1032722"/>
            <a:ext cx="594838" cy="5028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Zone de texte 2"/>
          <p:cNvSpPr txBox="1">
            <a:spLocks noChangeArrowheads="1"/>
          </p:cNvSpPr>
          <p:nvPr/>
        </p:nvSpPr>
        <p:spPr bwMode="auto">
          <a:xfrm>
            <a:off x="4188823" y="699708"/>
            <a:ext cx="1335809" cy="33301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frame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Zone de texte 2"/>
          <p:cNvSpPr txBox="1">
            <a:spLocks noChangeArrowheads="1"/>
          </p:cNvSpPr>
          <p:nvPr/>
        </p:nvSpPr>
        <p:spPr bwMode="auto">
          <a:xfrm>
            <a:off x="8144841" y="1396911"/>
            <a:ext cx="534014" cy="3268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Connecteur droit avec flèche 14"/>
          <p:cNvCxnSpPr>
            <a:stCxn id="55" idx="2"/>
          </p:cNvCxnSpPr>
          <p:nvPr/>
        </p:nvCxnSpPr>
        <p:spPr>
          <a:xfrm>
            <a:off x="8411848" y="1723730"/>
            <a:ext cx="267007" cy="5056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9030789" y="1186689"/>
            <a:ext cx="104502" cy="6545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0" name="Zone de texte 2"/>
          <p:cNvSpPr txBox="1">
            <a:spLocks noChangeArrowheads="1"/>
          </p:cNvSpPr>
          <p:nvPr/>
        </p:nvSpPr>
        <p:spPr bwMode="auto">
          <a:xfrm>
            <a:off x="8264435" y="882843"/>
            <a:ext cx="1363292" cy="3245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frame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7" name="Connecteur droit avec flèche 66"/>
          <p:cNvCxnSpPr/>
          <p:nvPr/>
        </p:nvCxnSpPr>
        <p:spPr>
          <a:xfrm flipH="1">
            <a:off x="9627726" y="970340"/>
            <a:ext cx="351935" cy="4949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8" name="Zone de texte 2"/>
          <p:cNvSpPr txBox="1">
            <a:spLocks noChangeArrowheads="1"/>
          </p:cNvSpPr>
          <p:nvPr/>
        </p:nvSpPr>
        <p:spPr bwMode="auto">
          <a:xfrm>
            <a:off x="9808540" y="667470"/>
            <a:ext cx="1312305" cy="3028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lastic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support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Flèche vers le bas 23"/>
          <p:cNvSpPr/>
          <p:nvPr/>
        </p:nvSpPr>
        <p:spPr>
          <a:xfrm>
            <a:off x="6228523" y="1131176"/>
            <a:ext cx="113977" cy="6682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Zone de texte 2"/>
          <p:cNvSpPr txBox="1">
            <a:spLocks noChangeArrowheads="1"/>
          </p:cNvSpPr>
          <p:nvPr/>
        </p:nvSpPr>
        <p:spPr bwMode="auto">
          <a:xfrm rot="20213111">
            <a:off x="8807593" y="2794458"/>
            <a:ext cx="1748894" cy="3227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Insertion of the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Flèche droite 24"/>
          <p:cNvSpPr/>
          <p:nvPr/>
        </p:nvSpPr>
        <p:spPr>
          <a:xfrm rot="9396921">
            <a:off x="8814248" y="2634705"/>
            <a:ext cx="992486" cy="190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 de texte 2"/>
          <p:cNvSpPr txBox="1">
            <a:spLocks noChangeArrowheads="1"/>
          </p:cNvSpPr>
          <p:nvPr/>
        </p:nvSpPr>
        <p:spPr bwMode="auto">
          <a:xfrm rot="20213111">
            <a:off x="2558209" y="5354264"/>
            <a:ext cx="1643081" cy="308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Insertion of the 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8" name="Flèche droite 77"/>
          <p:cNvSpPr/>
          <p:nvPr/>
        </p:nvSpPr>
        <p:spPr>
          <a:xfrm rot="20250947">
            <a:off x="2705187" y="5144044"/>
            <a:ext cx="992486" cy="190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Zone de texte 2"/>
          <p:cNvSpPr txBox="1">
            <a:spLocks noChangeArrowheads="1"/>
          </p:cNvSpPr>
          <p:nvPr/>
        </p:nvSpPr>
        <p:spPr bwMode="auto">
          <a:xfrm>
            <a:off x="2769490" y="3467233"/>
            <a:ext cx="534014" cy="3407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0" name="Connecteur droit avec flèche 79"/>
          <p:cNvCxnSpPr>
            <a:stCxn id="79" idx="2"/>
          </p:cNvCxnSpPr>
          <p:nvPr/>
        </p:nvCxnSpPr>
        <p:spPr>
          <a:xfrm>
            <a:off x="3036497" y="3808003"/>
            <a:ext cx="307594" cy="6441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3" name="Connecteur droit avec flèche 82"/>
          <p:cNvCxnSpPr>
            <a:stCxn id="84" idx="2"/>
          </p:cNvCxnSpPr>
          <p:nvPr/>
        </p:nvCxnSpPr>
        <p:spPr>
          <a:xfrm>
            <a:off x="1406555" y="4452116"/>
            <a:ext cx="312334" cy="600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4" name="Zone de texte 2"/>
          <p:cNvSpPr txBox="1">
            <a:spLocks noChangeArrowheads="1"/>
          </p:cNvSpPr>
          <p:nvPr/>
        </p:nvSpPr>
        <p:spPr bwMode="auto">
          <a:xfrm>
            <a:off x="766355" y="4132844"/>
            <a:ext cx="1280400" cy="319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frame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5" name="Connecteur droit avec flèche 84"/>
          <p:cNvCxnSpPr>
            <a:stCxn id="86" idx="2"/>
          </p:cNvCxnSpPr>
          <p:nvPr/>
        </p:nvCxnSpPr>
        <p:spPr>
          <a:xfrm>
            <a:off x="1921882" y="3943319"/>
            <a:ext cx="551352" cy="5087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6" name="Zone de texte 2"/>
          <p:cNvSpPr txBox="1">
            <a:spLocks noChangeArrowheads="1"/>
          </p:cNvSpPr>
          <p:nvPr/>
        </p:nvSpPr>
        <p:spPr bwMode="auto">
          <a:xfrm>
            <a:off x="1280160" y="3641336"/>
            <a:ext cx="1283443" cy="30198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lastic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support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37309" y="947016"/>
            <a:ext cx="29876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Principle</a:t>
            </a:r>
            <a:r>
              <a:rPr lang="fr-FR" sz="2400" b="1" dirty="0"/>
              <a:t> of </a:t>
            </a:r>
            <a:r>
              <a:rPr lang="fr-FR" sz="2400" b="1" dirty="0" err="1"/>
              <a:t>assembly</a:t>
            </a:r>
            <a:endParaRPr lang="fr-FR" b="1" dirty="0" smtClean="0"/>
          </a:p>
          <a:p>
            <a:r>
              <a:rPr lang="fr-FR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152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984" y="1095064"/>
            <a:ext cx="7652661" cy="4338035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 Design for Beam Test Structure</a:t>
            </a:r>
            <a:endParaRPr lang="fr-FR" sz="2000" b="1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7/9</a:t>
            </a:r>
            <a:endParaRPr lang="fr-FR" sz="14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7309" y="947016"/>
            <a:ext cx="3524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Alignment</a:t>
            </a:r>
            <a:r>
              <a:rPr lang="fr-FR" sz="2400" b="1" dirty="0"/>
              <a:t> and </a:t>
            </a:r>
            <a:r>
              <a:rPr lang="fr-FR" sz="2400" b="1" dirty="0" err="1"/>
              <a:t>precision</a:t>
            </a:r>
            <a:r>
              <a:rPr lang="fr-FR" b="1" dirty="0" smtClean="0"/>
              <a:t>	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6858427" y="4167837"/>
            <a:ext cx="1623721" cy="6518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20258857">
            <a:off x="6503831" y="4560726"/>
            <a:ext cx="26891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smtClean="0"/>
              <a:t>X </a:t>
            </a:r>
            <a:r>
              <a:rPr lang="fr-FR" sz="1600" dirty="0" err="1" smtClean="0"/>
              <a:t>slabs</a:t>
            </a:r>
            <a:r>
              <a:rPr lang="fr-FR" sz="1600" dirty="0" smtClean="0"/>
              <a:t> </a:t>
            </a:r>
            <a:r>
              <a:rPr lang="fr-FR" sz="1600" dirty="0" err="1" smtClean="0"/>
              <a:t>positioning</a:t>
            </a:r>
            <a:r>
              <a:rPr lang="fr-FR" sz="1600" dirty="0" smtClean="0"/>
              <a:t> +/- 0,2 mm</a:t>
            </a:r>
            <a:endParaRPr lang="fr-FR" sz="160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3182" y="5184317"/>
            <a:ext cx="400050" cy="495300"/>
          </a:xfrm>
          <a:prstGeom prst="rect">
            <a:avLst/>
          </a:prstGeom>
        </p:spPr>
      </p:pic>
      <p:cxnSp>
        <p:nvCxnSpPr>
          <p:cNvPr id="17" name="Connecteur droit avec flèche 16"/>
          <p:cNvCxnSpPr/>
          <p:nvPr/>
        </p:nvCxnSpPr>
        <p:spPr>
          <a:xfrm flipV="1">
            <a:off x="1957721" y="3002989"/>
            <a:ext cx="10471" cy="13956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 flipV="1">
            <a:off x="9257210" y="3177681"/>
            <a:ext cx="465910" cy="8965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450664" y="4062875"/>
            <a:ext cx="1121541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Stop contact</a:t>
            </a:r>
            <a:endParaRPr lang="fr-FR" sz="1400" dirty="0"/>
          </a:p>
        </p:txBody>
      </p:sp>
      <p:cxnSp>
        <p:nvCxnSpPr>
          <p:cNvPr id="20" name="Connecteur droit avec flèche 19"/>
          <p:cNvCxnSpPr>
            <a:stCxn id="21" idx="1"/>
          </p:cNvCxnSpPr>
          <p:nvPr/>
        </p:nvCxnSpPr>
        <p:spPr>
          <a:xfrm flipH="1" flipV="1">
            <a:off x="4197531" y="5064279"/>
            <a:ext cx="738014" cy="5286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935545" y="5454614"/>
            <a:ext cx="1108203" cy="2767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Stop contact</a:t>
            </a:r>
            <a:endParaRPr lang="fr-FR" sz="1400" dirty="0"/>
          </a:p>
        </p:txBody>
      </p:sp>
      <p:sp>
        <p:nvSpPr>
          <p:cNvPr id="22" name="Rectangle 21"/>
          <p:cNvSpPr/>
          <p:nvPr/>
        </p:nvSpPr>
        <p:spPr>
          <a:xfrm>
            <a:off x="754978" y="3285329"/>
            <a:ext cx="1106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Y</a:t>
            </a:r>
            <a:r>
              <a:rPr lang="fr-FR" sz="1600" dirty="0" smtClean="0"/>
              <a:t> </a:t>
            </a:r>
            <a:r>
              <a:rPr lang="fr-FR" sz="1600" dirty="0" err="1" smtClean="0"/>
              <a:t>slabs</a:t>
            </a:r>
            <a:r>
              <a:rPr lang="fr-FR" sz="1600" dirty="0" smtClean="0"/>
              <a:t> </a:t>
            </a:r>
            <a:r>
              <a:rPr lang="fr-FR" sz="1600" dirty="0" err="1" smtClean="0"/>
              <a:t>positioning</a:t>
            </a:r>
            <a:r>
              <a:rPr lang="fr-FR" sz="1600" dirty="0" smtClean="0"/>
              <a:t> +/- 0,2 mm</a:t>
            </a:r>
            <a:endParaRPr lang="fr-FR" sz="1600" dirty="0"/>
          </a:p>
        </p:txBody>
      </p:sp>
      <p:cxnSp>
        <p:nvCxnSpPr>
          <p:cNvPr id="3" name="Connecteur droit avec flèche 2"/>
          <p:cNvCxnSpPr/>
          <p:nvPr/>
        </p:nvCxnSpPr>
        <p:spPr>
          <a:xfrm flipH="1">
            <a:off x="9824016" y="3179572"/>
            <a:ext cx="874403" cy="2219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648091" y="3025281"/>
            <a:ext cx="1021395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Base plate</a:t>
            </a:r>
            <a:endParaRPr lang="fr-FR" sz="1400" dirty="0"/>
          </a:p>
        </p:txBody>
      </p:sp>
      <p:cxnSp>
        <p:nvCxnSpPr>
          <p:cNvPr id="27" name="Connecteur droit avec flèche 26"/>
          <p:cNvCxnSpPr>
            <a:stCxn id="31" idx="3"/>
          </p:cNvCxnSpPr>
          <p:nvPr/>
        </p:nvCxnSpPr>
        <p:spPr>
          <a:xfrm>
            <a:off x="7179435" y="943059"/>
            <a:ext cx="849868" cy="3655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564858" y="790659"/>
            <a:ext cx="614577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Stop</a:t>
            </a:r>
            <a:endParaRPr lang="fr-FR" sz="1400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548640" y="1776549"/>
            <a:ext cx="32221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931818" y="1611086"/>
            <a:ext cx="2499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Directly</a:t>
            </a:r>
            <a:r>
              <a:rPr lang="fr-FR" sz="1400" dirty="0" smtClean="0"/>
              <a:t> </a:t>
            </a:r>
            <a:r>
              <a:rPr lang="fr-FR" sz="1400" dirty="0" err="1" smtClean="0"/>
              <a:t>linked</a:t>
            </a:r>
            <a:r>
              <a:rPr lang="fr-FR" sz="1400" dirty="0" smtClean="0"/>
              <a:t> to the wafers </a:t>
            </a:r>
            <a:r>
              <a:rPr lang="fr-FR" sz="1400" dirty="0" err="1" smtClean="0"/>
              <a:t>positioning</a:t>
            </a:r>
            <a:r>
              <a:rPr lang="fr-FR" sz="1400" dirty="0" smtClean="0"/>
              <a:t> in X and Y directions</a:t>
            </a:r>
          </a:p>
        </p:txBody>
      </p:sp>
    </p:spTree>
    <p:extLst>
      <p:ext uri="{BB962C8B-B14F-4D97-AF65-F5344CB8AC3E}">
        <p14:creationId xmlns:p14="http://schemas.microsoft.com/office/powerpoint/2010/main" val="331609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744" y="605960"/>
            <a:ext cx="7693698" cy="5427389"/>
          </a:xfrm>
          <a:prstGeom prst="rect">
            <a:avLst/>
          </a:prstGeom>
        </p:spPr>
      </p:pic>
      <p:cxnSp>
        <p:nvCxnSpPr>
          <p:cNvPr id="25" name="Connecteur droit 24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 Design for Beam Test Structure</a:t>
            </a:r>
            <a:endParaRPr lang="fr-FR" sz="2000" b="1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8/9</a:t>
            </a:r>
            <a:endParaRPr lang="fr-FR" sz="1400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cxnSp>
        <p:nvCxnSpPr>
          <p:cNvPr id="32" name="Connecteur droit avec flèche 31"/>
          <p:cNvCxnSpPr/>
          <p:nvPr/>
        </p:nvCxnSpPr>
        <p:spPr>
          <a:xfrm flipH="1" flipV="1">
            <a:off x="8386362" y="2690949"/>
            <a:ext cx="757647" cy="18549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H="1" flipV="1">
            <a:off x="8464739" y="3789246"/>
            <a:ext cx="679270" cy="7566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 flipV="1">
            <a:off x="7734303" y="4312303"/>
            <a:ext cx="1409707" cy="2335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 flipV="1">
            <a:off x="7672259" y="3122278"/>
            <a:ext cx="1471751" cy="14176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9144009" y="4542903"/>
            <a:ext cx="1123397" cy="7257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Screws</a:t>
            </a:r>
            <a:r>
              <a:rPr lang="fr-FR" sz="1400" dirty="0" smtClean="0"/>
              <a:t> to compact the </a:t>
            </a:r>
            <a:r>
              <a:rPr lang="fr-FR" sz="1400" dirty="0" err="1" smtClean="0"/>
              <a:t>assembly</a:t>
            </a:r>
            <a:endParaRPr lang="fr-FR" sz="1400" dirty="0"/>
          </a:p>
        </p:txBody>
      </p:sp>
      <p:cxnSp>
        <p:nvCxnSpPr>
          <p:cNvPr id="37" name="Connecteur droit avec flèche 36"/>
          <p:cNvCxnSpPr>
            <a:stCxn id="39" idx="2"/>
          </p:cNvCxnSpPr>
          <p:nvPr/>
        </p:nvCxnSpPr>
        <p:spPr>
          <a:xfrm>
            <a:off x="4713055" y="1586293"/>
            <a:ext cx="738518" cy="13920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>
            <a:stCxn id="39" idx="3"/>
          </p:cNvCxnSpPr>
          <p:nvPr/>
        </p:nvCxnSpPr>
        <p:spPr>
          <a:xfrm flipV="1">
            <a:off x="5427159" y="1177848"/>
            <a:ext cx="1520110" cy="1123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998950" y="994112"/>
            <a:ext cx="1428209" cy="5921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Rods</a:t>
            </a:r>
            <a:r>
              <a:rPr lang="fr-FR" sz="1400" dirty="0" smtClean="0"/>
              <a:t> to </a:t>
            </a:r>
            <a:r>
              <a:rPr lang="fr-FR" sz="1400" dirty="0" err="1" smtClean="0"/>
              <a:t>maintain</a:t>
            </a:r>
            <a:r>
              <a:rPr lang="fr-FR" sz="1400" dirty="0" smtClean="0"/>
              <a:t> the </a:t>
            </a:r>
            <a:r>
              <a:rPr lang="fr-FR" sz="1400" dirty="0" err="1" smtClean="0"/>
              <a:t>slabs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40" name="Connecteur droit avec flèche 39"/>
          <p:cNvCxnSpPr/>
          <p:nvPr/>
        </p:nvCxnSpPr>
        <p:spPr>
          <a:xfrm flipH="1">
            <a:off x="8377646" y="1288573"/>
            <a:ext cx="1793966" cy="2876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Zone de texte 2"/>
          <p:cNvSpPr txBox="1">
            <a:spLocks noChangeArrowheads="1"/>
          </p:cNvSpPr>
          <p:nvPr/>
        </p:nvSpPr>
        <p:spPr bwMode="auto">
          <a:xfrm>
            <a:off x="10171611" y="1140328"/>
            <a:ext cx="1637210" cy="3314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Slab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1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lastic</a:t>
            </a:r>
            <a:r>
              <a:rPr lang="fr-FR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support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11236" y="2094485"/>
            <a:ext cx="313286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400" b="1" dirty="0"/>
              <a:t>M</a:t>
            </a:r>
            <a:r>
              <a:rPr lang="fr-FR" sz="1400" b="1" dirty="0" smtClean="0"/>
              <a:t>inimum gap </a:t>
            </a:r>
            <a:r>
              <a:rPr lang="fr-FR" sz="1400" b="1" dirty="0" err="1" smtClean="0"/>
              <a:t>between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slabs</a:t>
            </a:r>
            <a:r>
              <a:rPr lang="fr-FR" sz="1400" b="1" dirty="0" smtClean="0"/>
              <a:t> : </a:t>
            </a:r>
            <a:r>
              <a:rPr lang="fr-FR" sz="1400" b="1" dirty="0" smtClean="0">
                <a:solidFill>
                  <a:srgbClr val="FF0000"/>
                </a:solidFill>
              </a:rPr>
              <a:t>2,2 mm</a:t>
            </a:r>
          </a:p>
          <a:p>
            <a:r>
              <a:rPr lang="fr-FR" sz="1400" b="1" dirty="0"/>
              <a:t>Minimum gap </a:t>
            </a:r>
            <a:r>
              <a:rPr lang="fr-FR" sz="1400" b="1" dirty="0" err="1"/>
              <a:t>between</a:t>
            </a:r>
            <a:r>
              <a:rPr lang="fr-FR" sz="1400" b="1" dirty="0"/>
              <a:t> </a:t>
            </a:r>
            <a:r>
              <a:rPr lang="fr-FR" sz="1400" b="1" dirty="0" smtClean="0"/>
              <a:t>wafers : </a:t>
            </a:r>
            <a:r>
              <a:rPr lang="fr-FR" sz="1400" b="1" dirty="0" smtClean="0">
                <a:solidFill>
                  <a:srgbClr val="FF0000"/>
                </a:solidFill>
              </a:rPr>
              <a:t>9,2 mm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237309" y="947016"/>
            <a:ext cx="3524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Holding system</a:t>
            </a:r>
            <a:r>
              <a:rPr lang="fr-FR" b="1" dirty="0" smtClean="0"/>
              <a:t>	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7425" y="4609819"/>
            <a:ext cx="447675" cy="542925"/>
          </a:xfrm>
          <a:prstGeom prst="rect">
            <a:avLst/>
          </a:prstGeom>
        </p:spPr>
      </p:pic>
      <p:cxnSp>
        <p:nvCxnSpPr>
          <p:cNvPr id="22" name="Connecteur droit avec flèche 21"/>
          <p:cNvCxnSpPr/>
          <p:nvPr/>
        </p:nvCxnSpPr>
        <p:spPr>
          <a:xfrm flipH="1">
            <a:off x="9796068" y="3536406"/>
            <a:ext cx="883703" cy="424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0629442" y="3382115"/>
            <a:ext cx="1021395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Base plate</a:t>
            </a: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722908" y="3088033"/>
            <a:ext cx="2382882" cy="53908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/>
              <a:t>Gain of </a:t>
            </a:r>
            <a:r>
              <a:rPr lang="fr-FR" sz="1400" b="1" dirty="0" smtClean="0">
                <a:solidFill>
                  <a:srgbClr val="FF0000"/>
                </a:solidFill>
              </a:rPr>
              <a:t>5,8 </a:t>
            </a:r>
            <a:r>
              <a:rPr lang="fr-FR" sz="1400" b="1" dirty="0">
                <a:solidFill>
                  <a:srgbClr val="FF0000"/>
                </a:solidFill>
              </a:rPr>
              <a:t>mm </a:t>
            </a:r>
            <a:r>
              <a:rPr lang="fr-FR" sz="1400" dirty="0"/>
              <a:t>in </a:t>
            </a:r>
            <a:r>
              <a:rPr lang="fr-FR" sz="1400" dirty="0" err="1"/>
              <a:t>comparison</a:t>
            </a:r>
            <a:r>
              <a:rPr lang="fr-FR" sz="1400" dirty="0"/>
              <a:t> to the initial design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87411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228600" y="489857"/>
            <a:ext cx="117130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174170" y="108857"/>
            <a:ext cx="5582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Steps of development</a:t>
            </a:r>
            <a:endParaRPr lang="fr-FR" sz="2000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08857" y="6052458"/>
            <a:ext cx="11952514" cy="6749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412962" y="6230070"/>
            <a:ext cx="10918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ECAL Day - </a:t>
            </a:r>
            <a:r>
              <a:rPr lang="fr-FR" sz="1400" dirty="0"/>
              <a:t>New Design for </a:t>
            </a:r>
            <a:r>
              <a:rPr lang="fr-FR" sz="1400" dirty="0" err="1"/>
              <a:t>Beam</a:t>
            </a:r>
            <a:r>
              <a:rPr lang="fr-FR" sz="1400" dirty="0"/>
              <a:t> Test </a:t>
            </a:r>
            <a:r>
              <a:rPr lang="fr-FR" sz="1400" dirty="0" smtClean="0"/>
              <a:t>Structure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11255825" y="6236025"/>
            <a:ext cx="631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9/9</a:t>
            </a:r>
            <a:endParaRPr lang="fr-FR" sz="1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93" y="6124362"/>
            <a:ext cx="1195252" cy="54199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74170" y="970941"/>
            <a:ext cx="62592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Build</a:t>
            </a:r>
            <a:r>
              <a:rPr lang="fr-FR" dirty="0" smtClean="0"/>
              <a:t> a frame for one </a:t>
            </a:r>
            <a:r>
              <a:rPr lang="fr-FR" dirty="0" err="1" smtClean="0"/>
              <a:t>slab</a:t>
            </a: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Integrate</a:t>
            </a:r>
            <a:r>
              <a:rPr lang="fr-FR" dirty="0"/>
              <a:t> </a:t>
            </a:r>
            <a:r>
              <a:rPr lang="fr-FR" dirty="0" smtClean="0"/>
              <a:t>and test a frame for one </a:t>
            </a:r>
            <a:r>
              <a:rPr lang="fr-FR" dirty="0" err="1" smtClean="0"/>
              <a:t>slab</a:t>
            </a: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Build</a:t>
            </a:r>
            <a:r>
              <a:rPr lang="fr-FR" dirty="0" smtClean="0"/>
              <a:t> and </a:t>
            </a:r>
            <a:r>
              <a:rPr lang="fr-FR" dirty="0" err="1" smtClean="0"/>
              <a:t>integrate</a:t>
            </a:r>
            <a:r>
              <a:rPr lang="fr-FR" dirty="0" smtClean="0"/>
              <a:t> all the frames on the </a:t>
            </a:r>
            <a:r>
              <a:rPr lang="fr-FR" dirty="0" err="1" smtClean="0"/>
              <a:t>slabs</a:t>
            </a: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Build</a:t>
            </a:r>
            <a:r>
              <a:rPr lang="fr-FR" dirty="0" smtClean="0"/>
              <a:t> the test </a:t>
            </a:r>
            <a:r>
              <a:rPr lang="fr-FR" dirty="0" err="1" smtClean="0"/>
              <a:t>bench</a:t>
            </a: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Integrate</a:t>
            </a:r>
            <a:r>
              <a:rPr lang="fr-FR" dirty="0" smtClean="0"/>
              <a:t> and test the </a:t>
            </a:r>
            <a:r>
              <a:rPr lang="fr-FR" dirty="0" err="1" smtClean="0"/>
              <a:t>whole</a:t>
            </a:r>
            <a:r>
              <a:rPr lang="fr-FR" dirty="0" smtClean="0"/>
              <a:t> </a:t>
            </a:r>
            <a:r>
              <a:rPr lang="fr-FR" dirty="0" err="1" smtClean="0"/>
              <a:t>assembly</a:t>
            </a: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 smtClean="0"/>
              <a:t>Beam</a:t>
            </a:r>
            <a:r>
              <a:rPr lang="fr-FR" dirty="0" smtClean="0"/>
              <a:t> test </a:t>
            </a:r>
            <a:r>
              <a:rPr lang="fr-FR" dirty="0" err="1" smtClean="0"/>
              <a:t>at</a:t>
            </a:r>
            <a:r>
              <a:rPr lang="fr-FR" dirty="0" smtClean="0"/>
              <a:t> CERN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366" y="585080"/>
            <a:ext cx="1135676" cy="87332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233207" y="1786790"/>
            <a:ext cx="167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+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513" y="1449122"/>
            <a:ext cx="1130529" cy="86937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2540" y="1484358"/>
            <a:ext cx="1174570" cy="79889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9417731" y="1786790"/>
            <a:ext cx="167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=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3197" y="1449123"/>
            <a:ext cx="1077553" cy="83413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1687" y="2419739"/>
            <a:ext cx="1185034" cy="769301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233207" y="2458554"/>
            <a:ext cx="167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+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5094" y="2318492"/>
            <a:ext cx="1566645" cy="870548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9417731" y="2569100"/>
            <a:ext cx="167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=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83197" y="2306405"/>
            <a:ext cx="1402740" cy="89472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47997" y="3161931"/>
            <a:ext cx="2513198" cy="1074851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1195" y="3615424"/>
            <a:ext cx="2355597" cy="1335309"/>
          </a:xfrm>
          <a:prstGeom prst="rect">
            <a:avLst/>
          </a:prstGeom>
        </p:spPr>
      </p:pic>
      <p:cxnSp>
        <p:nvCxnSpPr>
          <p:cNvPr id="25" name="Connecteur droit avec flèche 24"/>
          <p:cNvCxnSpPr/>
          <p:nvPr/>
        </p:nvCxnSpPr>
        <p:spPr>
          <a:xfrm>
            <a:off x="4188823" y="1175657"/>
            <a:ext cx="6879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4811486" y="2001936"/>
            <a:ext cx="6879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422534" y="2827886"/>
            <a:ext cx="22062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3077881" y="3650260"/>
            <a:ext cx="6879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4876800" y="4488233"/>
            <a:ext cx="6879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2965268" y="5302484"/>
            <a:ext cx="6879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9" name="Image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469" y="4853268"/>
            <a:ext cx="895995" cy="8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72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2809</TotalTime>
  <Words>475</Words>
  <Application>Microsoft Office PowerPoint</Application>
  <PresentationFormat>Grand écran</PresentationFormat>
  <Paragraphs>160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Thème Office</vt:lpstr>
      <vt:lpstr>ECAL Day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Concours externe CNRS n°73  IE – BAP C</dc:title>
  <dc:creator>Guillaume Fayolle</dc:creator>
  <cp:lastModifiedBy>Guillaume Fayolle</cp:lastModifiedBy>
  <cp:revision>231</cp:revision>
  <cp:lastPrinted>2016-10-18T16:53:13Z</cp:lastPrinted>
  <dcterms:created xsi:type="dcterms:W3CDTF">2016-10-17T14:51:14Z</dcterms:created>
  <dcterms:modified xsi:type="dcterms:W3CDTF">2017-03-20T20:03:50Z</dcterms:modified>
</cp:coreProperties>
</file>