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423" r:id="rId3"/>
    <p:sldId id="434" r:id="rId4"/>
    <p:sldId id="435" r:id="rId5"/>
    <p:sldId id="437" r:id="rId6"/>
    <p:sldId id="438" r:id="rId7"/>
    <p:sldId id="441" r:id="rId8"/>
    <p:sldId id="442" r:id="rId9"/>
    <p:sldId id="436" r:id="rId10"/>
    <p:sldId id="424" r:id="rId11"/>
    <p:sldId id="454" r:id="rId12"/>
    <p:sldId id="425" r:id="rId13"/>
    <p:sldId id="455" r:id="rId14"/>
    <p:sldId id="426" r:id="rId15"/>
    <p:sldId id="456" r:id="rId16"/>
    <p:sldId id="428" r:id="rId17"/>
    <p:sldId id="457" r:id="rId18"/>
    <p:sldId id="429" r:id="rId19"/>
    <p:sldId id="458" r:id="rId20"/>
    <p:sldId id="430" r:id="rId21"/>
    <p:sldId id="459" r:id="rId22"/>
    <p:sldId id="431" r:id="rId23"/>
    <p:sldId id="460" r:id="rId24"/>
    <p:sldId id="432" r:id="rId25"/>
    <p:sldId id="461" r:id="rId26"/>
    <p:sldId id="433" r:id="rId27"/>
    <p:sldId id="462" r:id="rId28"/>
    <p:sldId id="463" r:id="rId29"/>
    <p:sldId id="439" r:id="rId30"/>
    <p:sldId id="443" r:id="rId31"/>
    <p:sldId id="444" r:id="rId32"/>
    <p:sldId id="445" r:id="rId33"/>
    <p:sldId id="446" r:id="rId34"/>
    <p:sldId id="447" r:id="rId35"/>
    <p:sldId id="448" r:id="rId36"/>
    <p:sldId id="449" r:id="rId37"/>
    <p:sldId id="450" r:id="rId38"/>
    <p:sldId id="451" r:id="rId39"/>
    <p:sldId id="452" r:id="rId40"/>
    <p:sldId id="453" r:id="rId41"/>
    <p:sldId id="440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B81"/>
    <a:srgbClr val="EFEDF4"/>
    <a:srgbClr val="EAD6FC"/>
    <a:srgbClr val="A68CB4"/>
    <a:srgbClr val="FBD5EA"/>
    <a:srgbClr val="E9B7FB"/>
    <a:srgbClr val="8D63A5"/>
    <a:srgbClr val="5D416D"/>
    <a:srgbClr val="352144"/>
    <a:srgbClr val="173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81" d="100"/>
          <a:sy n="81" d="100"/>
        </p:scale>
        <p:origin x="-1184" y="-344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32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13/01/17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13/01/17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Electronic noise floor re-analysis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R. </a:t>
            </a:r>
            <a:r>
              <a:rPr lang="en-US" altLang="en-US" kern="0" dirty="0" err="1"/>
              <a:t>Ramjiawan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8" y="66848"/>
            <a:ext cx="10284207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3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80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5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Outline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09" y="1165411"/>
            <a:ext cx="110355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Data taken in March 2016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70dB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attenuation on the dipole signal to observe the electronic noise of the processing system in the absence of the dipole signal, but with the mixer still being driven. 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Jitter runs at charges between 0.1 and 1 x 10</a:t>
            </a:r>
            <a:r>
              <a:rPr lang="en-US" baseline="30000" dirty="0" smtClean="0">
                <a:solidFill>
                  <a:srgbClr val="000000"/>
                </a:solidFill>
                <a:latin typeface="Arial"/>
                <a:cs typeface="Arial"/>
              </a:rPr>
              <a:t>10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baseline="30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baseline="30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Analyse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the jitter in ADC counts at different charges and different sample numbers.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Analyse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the jitter in nm using calibration files (again at different charges and different sample numbers).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Analyse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the jitter in nm by integrating to find positions.</a:t>
            </a:r>
          </a:p>
          <a:p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592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8" y="174536"/>
            <a:ext cx="10284207" cy="586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" y="66848"/>
            <a:ext cx="10284205" cy="60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9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0" y="219519"/>
            <a:ext cx="12207779" cy="58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34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Mean jitter data from slide 5 plots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99556"/>
              </p:ext>
            </p:extLst>
          </p:nvPr>
        </p:nvGraphicFramePr>
        <p:xfrm>
          <a:off x="708148" y="1132226"/>
          <a:ext cx="7953572" cy="4762498"/>
        </p:xfrm>
        <a:graphic>
          <a:graphicData uri="http://schemas.openxmlformats.org/drawingml/2006/table">
            <a:tbl>
              <a:tblPr/>
              <a:tblGrid>
                <a:gridCol w="723052"/>
                <a:gridCol w="723052"/>
                <a:gridCol w="723052"/>
                <a:gridCol w="723052"/>
                <a:gridCol w="723052"/>
                <a:gridCol w="723052"/>
                <a:gridCol w="723052"/>
                <a:gridCol w="723052"/>
                <a:gridCol w="723052"/>
                <a:gridCol w="723052"/>
                <a:gridCol w="723052"/>
              </a:tblGrid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ICT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0.0764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0.1615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0.321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0.435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0.586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0.62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0.646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0.872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0.8885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0.933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ICT_s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0.0008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0.0006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0.001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IY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11.526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12.0573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12.3166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12.1099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11.6327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12.1085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12.5549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12.51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11.9852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12.7357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IY_s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0.4847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0.1377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0.3304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0.3604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0.3354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0.2963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0.3541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0.287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0.2005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IY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9.4853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10.7229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10.5777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11.7195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11.4096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10.5636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10.4194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11.2572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11.4395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10.6966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IY_s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0.7317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0.2176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0.2664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0.1924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0.377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0.247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0.4132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0.3355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0.1855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0.2756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IY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10.4279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10.5735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11.1041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10.9723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11.1731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10.8812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11.0471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10.9816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11.0727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10.991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IY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0.8183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0.1829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0.2613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0.1844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0.2804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0.339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0.2181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QY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9.5069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11.4885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12.8239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13.0677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12.5782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12.3231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12.1978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11.8517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12.2967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12.843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QY_s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0.4924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0.4499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0.1603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0.2918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0.3011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0.2065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0.1983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0.3902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0.2355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0.2955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9.4028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10.7716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11.3148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11.117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10.8882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11.2463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10.3308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10.8238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11.0909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11.2228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QY_s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0.7568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0.4041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0.2557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0.2294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0.2658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0.1762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0.2448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0.2141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0.2543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9.0278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10.6683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11.1857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11.2573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11.4786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11.6604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11.382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10.6327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11.1595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11.0238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0.5889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0.2537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0.2604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0.3013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0.1762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0.1766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0.2366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0.3468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IX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8.4269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16.4153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19.679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19.9364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19.3757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19.7554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19.8899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20.2031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19.0956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20.3861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IX_s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0.9161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1.543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0.5897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0.2693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0.5574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0.4925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0.4436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0.5297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0.5455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0.5199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8.5693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12.6228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13.3091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13.4716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13.3247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13.3116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13.4534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13.6764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13.31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13.6182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IX_s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0.9166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0.844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0.3728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0.2084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0.4591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0.3028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0.3407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0.3788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0.1186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9.8429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15.9126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17.8443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16.6302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17.9228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18.2803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17.959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18.4093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18.8489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18.0119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0.9278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0.8083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0.4518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0.2699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0.4138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0.3336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0.4262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0.4548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-0.5162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0.2265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QX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7.4989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14.5065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17.6908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18.1424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18.5209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18.3616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18.3252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17.7796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17.9255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18.9034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QX_s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1.0314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0.9757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0.4775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0.2502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0.4388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0.6834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0.3002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0.4251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0.3638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0.5526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7.8475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15.3127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13.4174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13.1206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13.1373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13.1545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13.5789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13.6415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13.8727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13.7955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IPB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QX_s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0.7175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1.1239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0.4039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0.3718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0.2475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0.2475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0.3297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0.2329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0.3696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0.4396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8.715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16.8238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17.1841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17.124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17.3624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17.8372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18.0283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17.3194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17.8121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17.6909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831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IPC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QX_s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1.1355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0.9793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0.3079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0.5282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0.361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0.3185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0.2857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0.5093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0.4017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0.7558</a:t>
                      </a:r>
                    </a:p>
                  </a:txBody>
                  <a:tcPr marL="9641" marR="9641" marT="96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43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7" y="282238"/>
            <a:ext cx="11926217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2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2" r="6671"/>
          <a:stretch/>
        </p:blipFill>
        <p:spPr>
          <a:xfrm>
            <a:off x="4110648" y="896046"/>
            <a:ext cx="7669869" cy="524620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Example waveforms at 0.4 x 10</a:t>
            </a:r>
            <a:r>
              <a:rPr lang="en-US" sz="3200" baseline="30000" dirty="0" smtClean="0">
                <a:solidFill>
                  <a:srgbClr val="5D416D"/>
                </a:solidFill>
              </a:rPr>
              <a:t>10 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909" y="1232255"/>
            <a:ext cx="33320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Reference signal starts: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48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Reference signal peak: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50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Data </a:t>
            </a: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with 0dB attenuation </a:t>
            </a:r>
            <a:b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(see below) shows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br>
              <a:rPr lang="en-US" i="1" dirty="0">
                <a:solidFill>
                  <a:srgbClr val="000000"/>
                </a:solidFill>
                <a:latin typeface="Arial"/>
                <a:cs typeface="Arial"/>
              </a:rPr>
            </a:br>
            <a:endParaRPr lang="en-US" i="1" baseline="300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Dipole signal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starts: 52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Dipole signal peak: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57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– 59</a:t>
            </a:r>
          </a:p>
          <a:p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" name="Picture 1" descr="jitRun20_0dB_0.45_ipbpm_16031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" t="4630" r="68581" b="71489"/>
          <a:stretch/>
        </p:blipFill>
        <p:spPr>
          <a:xfrm>
            <a:off x="501298" y="3509419"/>
            <a:ext cx="3425541" cy="2152147"/>
          </a:xfrm>
          <a:prstGeom prst="rect">
            <a:avLst/>
          </a:prstGeom>
        </p:spPr>
      </p:pic>
      <p:pic>
        <p:nvPicPr>
          <p:cNvPr id="9" name="Picture 8" descr="jitRun20_0dB_0.45_ipbpm_16031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3" t="900" r="38131" b="93741"/>
          <a:stretch/>
        </p:blipFill>
        <p:spPr>
          <a:xfrm>
            <a:off x="1169697" y="5665211"/>
            <a:ext cx="2422943" cy="3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7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4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4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2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6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5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2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6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5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2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6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Noise in ADCs as a function of sample number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pic>
        <p:nvPicPr>
          <p:cNvPr id="10" name="Picture 9" descr="ADCjitter_jitRun21_70dB_0.4_ipbpm_1603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99" y="1040113"/>
            <a:ext cx="10621264" cy="509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6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" y="282238"/>
            <a:ext cx="11926215" cy="572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5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Calibration scale factors as function of charge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pic>
        <p:nvPicPr>
          <p:cNvPr id="2" name="Picture 1" descr="scalefacto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350" y="1019195"/>
            <a:ext cx="9436995" cy="503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7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Mean jitter in region of pulse at different charges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2" r="6845"/>
          <a:stretch/>
        </p:blipFill>
        <p:spPr>
          <a:xfrm>
            <a:off x="3543359" y="1214806"/>
            <a:ext cx="8309609" cy="46510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7748" y="1315815"/>
            <a:ext cx="30315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Calculate jitter at </a:t>
            </a:r>
            <a:b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8 different sample numbers (57 to 64) in the region the pulse would be if there was no attenuation on dipole.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Take average of these jitter measurements.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Repeat at different charges.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Repeat for different BPMs.</a:t>
            </a:r>
          </a:p>
        </p:txBody>
      </p:sp>
    </p:spTree>
    <p:extLst>
      <p:ext uri="{BB962C8B-B14F-4D97-AF65-F5344CB8AC3E}">
        <p14:creationId xmlns:p14="http://schemas.microsoft.com/office/powerpoint/2010/main" val="174030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Attempt to use calibrations to convert to jitter in </a:t>
            </a:r>
            <a:r>
              <a:rPr lang="en-US" sz="3200" dirty="0" err="1" smtClean="0">
                <a:solidFill>
                  <a:srgbClr val="5D416D"/>
                </a:solidFill>
              </a:rPr>
              <a:t>μm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7748" y="1080615"/>
            <a:ext cx="112784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Calibration files were taken on the same shift at four different charges.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Matched charges as best as possible to jitter runs taken with 70dB attenuation on the dipole to convert ADC jitter to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/>
              <a:t>μ</a:t>
            </a:r>
            <a:r>
              <a:rPr lang="en-US" sz="1600" dirty="0" err="1" smtClean="0">
                <a:latin typeface="Arial"/>
                <a:cs typeface="Arial"/>
              </a:rPr>
              <a:t>m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All calibration plots can be found in appendix.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960998"/>
              </p:ext>
            </p:extLst>
          </p:nvPr>
        </p:nvGraphicFramePr>
        <p:xfrm>
          <a:off x="545624" y="2101107"/>
          <a:ext cx="9708118" cy="3794541"/>
        </p:xfrm>
        <a:graphic>
          <a:graphicData uri="http://schemas.openxmlformats.org/drawingml/2006/table">
            <a:tbl>
              <a:tblPr/>
              <a:tblGrid>
                <a:gridCol w="3060433"/>
                <a:gridCol w="1567851"/>
                <a:gridCol w="3010273"/>
                <a:gridCol w="2069561"/>
              </a:tblGrid>
              <a:tr h="8085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Jitter Filename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JitterRun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Charge </a:t>
                      </a:r>
                      <a:b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 x 10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Calibration Filename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Calibration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Charge </a:t>
                      </a:r>
                      <a:b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 x 10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jitRun21_70dB_0.3_ipbpm_160315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0.321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IPAyCal1_0dB_0.25_ipbpm_160315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IPByCal1_0dB_0.25_ipbpm_160315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IPByCal1_0dB_0.25_ipbpm_160315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0.276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0.275 ± 0.001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jitRun21_70dB_0.4_ipbpm_160315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0.435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IPAyCal1_0dB_0.45_ipbpm_160315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IPByCal1_0dB_0.45_ipbpm_160315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IPCyCal1_0dB_0.45_ipbpm_160315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0.532 ± 0.002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0.483 ± 0.002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0.454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jitRun21_70dB_0.7_ipbpm_160315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0.646 ± 0.004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IPAyCal1_0dB_0.7_ipbpm_160315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IPByCal1_0dB_0.7_ipbpm_160315</a:t>
                      </a:r>
                      <a:b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IPCyCal1_0dB_0.7_ipbpm_160315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0.707 ± 0.004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0.705 ± 0.004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0.769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jitRun21_70dB_1_ipbpm_160315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0.933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IPAyCal1_0dB_1_ipbpm_160315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IPByCal1_0dB_1_ipbpm_160315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IPCyCal1_0dB_1_ipbpm_160315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0.929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92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Noise in </a:t>
            </a:r>
            <a:r>
              <a:rPr lang="en-US" sz="3200" dirty="0" err="1">
                <a:solidFill>
                  <a:srgbClr val="5D416D"/>
                </a:solidFill>
              </a:rPr>
              <a:t>μm</a:t>
            </a:r>
            <a:r>
              <a:rPr lang="en-US" sz="3200" dirty="0">
                <a:solidFill>
                  <a:srgbClr val="5D416D"/>
                </a:solidFill>
              </a:rPr>
              <a:t> </a:t>
            </a:r>
            <a:r>
              <a:rPr lang="en-US" sz="3200" dirty="0" smtClean="0">
                <a:solidFill>
                  <a:srgbClr val="5D416D"/>
                </a:solidFill>
              </a:rPr>
              <a:t>as a function of </a:t>
            </a:r>
            <a:r>
              <a:rPr lang="en-US" sz="3200" dirty="0">
                <a:solidFill>
                  <a:srgbClr val="5D416D"/>
                </a:solidFill>
              </a:rPr>
              <a:t>sample </a:t>
            </a:r>
            <a:r>
              <a:rPr lang="en-US" sz="3200" dirty="0" smtClean="0">
                <a:solidFill>
                  <a:srgbClr val="5D416D"/>
                </a:solidFill>
              </a:rPr>
              <a:t>at different charges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pic>
        <p:nvPicPr>
          <p:cNvPr id="2" name="Picture 1" descr="NMjitter_jitRun21_70dB_0.3_ipbpm_1603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79" y="1084963"/>
            <a:ext cx="5443024" cy="23332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16" y="3667749"/>
            <a:ext cx="5443024" cy="23332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127" y="1080564"/>
            <a:ext cx="5443024" cy="23332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91" y="3620710"/>
            <a:ext cx="5443024" cy="23332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36494" y="544092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001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Jitter </a:t>
            </a:r>
            <a:r>
              <a:rPr lang="en-US" sz="3200" dirty="0">
                <a:solidFill>
                  <a:srgbClr val="5D416D"/>
                </a:solidFill>
              </a:rPr>
              <a:t>in </a:t>
            </a:r>
            <a:r>
              <a:rPr lang="en-US" sz="3200" dirty="0" err="1">
                <a:solidFill>
                  <a:srgbClr val="5D416D"/>
                </a:solidFill>
              </a:rPr>
              <a:t>μm</a:t>
            </a:r>
            <a:r>
              <a:rPr lang="en-US" sz="3200" dirty="0">
                <a:solidFill>
                  <a:srgbClr val="5D416D"/>
                </a:solidFill>
              </a:rPr>
              <a:t> </a:t>
            </a:r>
            <a:r>
              <a:rPr lang="en-US" sz="3200" dirty="0" smtClean="0">
                <a:solidFill>
                  <a:srgbClr val="5D416D"/>
                </a:solidFill>
              </a:rPr>
              <a:t>integrating region of pulse at different charges</a:t>
            </a:r>
            <a:endParaRPr lang="en-US" sz="3200" baseline="30000" dirty="0">
              <a:solidFill>
                <a:srgbClr val="5D416D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" r="6552"/>
          <a:stretch/>
        </p:blipFill>
        <p:spPr>
          <a:xfrm>
            <a:off x="6365475" y="1230486"/>
            <a:ext cx="5581550" cy="46510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7748" y="1268775"/>
            <a:ext cx="530490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Calculate position jitter on the 70dB attenuated files using integration across 8 samples (57 to 64)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146078"/>
              </p:ext>
            </p:extLst>
          </p:nvPr>
        </p:nvGraphicFramePr>
        <p:xfrm>
          <a:off x="467234" y="2085425"/>
          <a:ext cx="5678744" cy="3794541"/>
        </p:xfrm>
        <a:graphic>
          <a:graphicData uri="http://schemas.openxmlformats.org/drawingml/2006/table">
            <a:tbl>
              <a:tblPr/>
              <a:tblGrid>
                <a:gridCol w="1163333"/>
                <a:gridCol w="642819"/>
                <a:gridCol w="1567850"/>
                <a:gridCol w="1395388"/>
                <a:gridCol w="909354"/>
              </a:tblGrid>
              <a:tr h="8085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JitterRun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Charge </a:t>
                      </a:r>
                      <a:b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 x 10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BPM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Calibration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Charge </a:t>
                      </a:r>
                      <a:b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 x 10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Scale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Factor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(ADC/ADC)/um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Noise Jitter (nm)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0.321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IPA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IPB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IPC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0.276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0.275 ± 0.001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 ± 0.01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1.15 ± 0.02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1.28 ± -0.01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± 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0.435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0.532 ± 0.002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0.483 ± 0.002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0.454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1.31 ± 0.03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1.29 ± 0.02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 ± -0.01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13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 ± 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0.646 ± 0.004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0.707 ± 0.004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0.705 ± 0.004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0.769 ± 0.002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1.19 ± 0.03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0.86 ± 0.02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0.63 ± -0.01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± 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65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0.933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IPA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IPB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IPC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0.936 ± 0.001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0.929 ± 0.001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1.30 ± 0.02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0.77 ± 0.02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0.53 ± -0.02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5.7± 0.4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± 1</a:t>
                      </a:r>
                      <a:b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 ± 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70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Appendix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9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 smtClean="0"/>
              <a:t>Waveforms and noise jitter analysis at other charges</a:t>
            </a:r>
            <a:br>
              <a:rPr lang="en-US" altLang="en-US" kern="0" dirty="0" smtClean="0"/>
            </a:br>
            <a:r>
              <a:rPr lang="en-US" altLang="en-US" kern="0" dirty="0" smtClean="0"/>
              <a:t>+ calibration plots</a:t>
            </a: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48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51488</TotalTime>
  <Words>975</Words>
  <Application>Microsoft Macintosh PowerPoint</Application>
  <PresentationFormat>Custom</PresentationFormat>
  <Paragraphs>497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Electronic noise floor re-analysis</vt:lpstr>
      <vt:lpstr>Outline</vt:lpstr>
      <vt:lpstr>Example waveforms at 0.4 x 1010 </vt:lpstr>
      <vt:lpstr>Noise in ADCs as a function of sample number</vt:lpstr>
      <vt:lpstr>Mean jitter in region of pulse at different charges</vt:lpstr>
      <vt:lpstr>Attempt to use calibrations to convert to jitter in μm</vt:lpstr>
      <vt:lpstr>Noise in μm as a function of sample at different charges</vt:lpstr>
      <vt:lpstr>Jitter in μm integrating region of pulse at different charges</vt:lpstr>
      <vt:lpstr>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 jitter data from slide 5 plots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Calibration scale factors as function of charge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878</cp:revision>
  <cp:lastPrinted>2016-02-23T07:21:00Z</cp:lastPrinted>
  <dcterms:created xsi:type="dcterms:W3CDTF">2015-11-29T16:08:51Z</dcterms:created>
  <dcterms:modified xsi:type="dcterms:W3CDTF">2017-01-13T08:43:20Z</dcterms:modified>
</cp:coreProperties>
</file>