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embeddedFontLst>
    <p:embeddedFont>
      <p:font typeface="Gulim" panose="020B0600000101010101" pitchFamily="34" charset="-127"/>
      <p:regular r:id="rId10"/>
    </p:embeddedFont>
    <p:embeddedFont>
      <p:font typeface="Aharoni" panose="02010803020104030203" pitchFamily="2" charset="-79"/>
      <p:bold r:id="rId11"/>
    </p:embeddedFont>
    <p:embeddedFont>
      <p:font typeface="FoundrySterling-Medium" panose="00000500000000000000" pitchFamily="2" charset="0"/>
      <p:regular r:id="rId12"/>
    </p:embeddedFont>
    <p:embeddedFont>
      <p:font typeface="Trebuchet MS" panose="020B0603020202020204" pitchFamily="34" charset="0"/>
      <p:regular r:id="rId13"/>
      <p:bold r:id="rId14"/>
      <p:italic r:id="rId15"/>
      <p:boldItalic r:id="rId16"/>
    </p:embeddedFont>
    <p:embeddedFont>
      <p:font typeface="FoundrySterling-Book" panose="00000400000000000000" pitchFamily="2" charset="0"/>
      <p:regular r:id="rId17"/>
    </p:embeddedFont>
    <p:embeddedFont>
      <p:font typeface="FoundrySterling-Bold" panose="02000700000000000000" pitchFamily="2" charset="0"/>
      <p:regular r:id="rId18"/>
    </p:embeddedFont>
    <p:embeddedFont>
      <p:font typeface="Kalinga" panose="020B0502040204020203" pitchFamily="34" charset="0"/>
      <p:regular r:id="rId19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4E19"/>
    <a:srgbClr val="0053A1"/>
    <a:srgbClr val="1B3665"/>
    <a:srgbClr val="000075"/>
    <a:srgbClr val="FFD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howGuides="1">
      <p:cViewPr varScale="1">
        <p:scale>
          <a:sx n="61" d="100"/>
          <a:sy n="61" d="100"/>
        </p:scale>
        <p:origin x="57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2" d="100"/>
          <a:sy n="102" d="100"/>
        </p:scale>
        <p:origin x="267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7EB03-6B7D-4C3B-BDCA-F0692CDF9E97}" type="datetimeFigureOut">
              <a:rPr lang="en-GB" smtClean="0"/>
              <a:t>20/01/2017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BD56-7FC2-4100-9F5C-A8724B89D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1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7BD56-7FC2-4100-9F5C-A8724B89DB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05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43B7D-3C3B-40AF-853F-953E586432EF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BBA24-F25F-4973-B8EA-61D4B05F7D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5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E7CA-6E7B-4B57-BCD1-C84D590AFD69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67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956F-D04B-4477-98D0-B4F116E7A300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19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FoundrySterling-Book" panose="00000400000000000000" pitchFamily="2" charset="0"/>
              </a:defRPr>
            </a:lvl1pPr>
            <a:lvl2pPr>
              <a:defRPr>
                <a:latin typeface="FoundrySterling-Book" panose="00000400000000000000" pitchFamily="2" charset="0"/>
              </a:defRPr>
            </a:lvl2pPr>
            <a:lvl3pPr>
              <a:defRPr>
                <a:latin typeface="FoundrySterling-Book" panose="00000400000000000000" pitchFamily="2" charset="0"/>
              </a:defRPr>
            </a:lvl3pPr>
            <a:lvl4pPr>
              <a:defRPr>
                <a:latin typeface="FoundrySterling-Book" panose="00000400000000000000" pitchFamily="2" charset="0"/>
              </a:defRPr>
            </a:lvl4pPr>
            <a:lvl5pPr>
              <a:defRPr>
                <a:latin typeface="FoundrySterling-Book" panose="00000400000000000000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97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63F3-6367-453A-A909-F416B0C173F2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90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251BC-9628-4252-97DF-3EA9D30A731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27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E5FF-3A20-4E80-8B9F-2559A841C845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77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E7A4-F116-4295-A007-E4DA0035CCE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08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D2C5A-96FF-4DDB-A0BB-EA0B87B0EF69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13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453-1415-40FB-8BBF-10EE5CD13A93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31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93B1-266B-4537-AABA-2CC6C8A7B842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16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0" y="6165304"/>
            <a:ext cx="9135853" cy="684255"/>
          </a:xfrm>
          <a:prstGeom prst="rect">
            <a:avLst/>
          </a:prstGeom>
          <a:gradFill flip="none" rotWithShape="1">
            <a:gsLst>
              <a:gs pos="12000">
                <a:srgbClr val="0053A1"/>
              </a:gs>
              <a:gs pos="47000">
                <a:srgbClr val="000075"/>
              </a:gs>
              <a:gs pos="82000">
                <a:srgbClr val="1B3665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8988" y="94724"/>
            <a:ext cx="7100207" cy="669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73470"/>
            <a:ext cx="8229600" cy="5037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3" name="Picture 2" descr="C:\Users\jarobert\Downloads\CERN-LogoPack\CERN-LogoPack\Badge\PNG\LogoBadge-04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5" y="6177088"/>
            <a:ext cx="658963" cy="658963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80" y="6177086"/>
            <a:ext cx="672473" cy="67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304" y="6185528"/>
            <a:ext cx="651216" cy="65052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22362" y="6380824"/>
            <a:ext cx="1525902" cy="264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</a:defRPr>
            </a:lvl1pPr>
          </a:lstStyle>
          <a:p>
            <a:fld id="{4A88BE4F-52B9-43D9-8FFA-09D61DEB075A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0272" y="6374070"/>
            <a:ext cx="920074" cy="271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</a:defRPr>
            </a:lvl1pPr>
          </a:lstStyle>
          <a:p>
            <a:fld id="{673BBA24-F25F-4973-B8EA-61D4B05F7DE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937446" y="6380824"/>
            <a:ext cx="3086100" cy="264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undrySterling-Book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en-GB" smtClean="0"/>
              <a:t>Jack Roberts         December PFF Shifts</a:t>
            </a:r>
            <a:endParaRPr lang="en-GB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" y="764704"/>
            <a:ext cx="8238160" cy="1"/>
          </a:xfrm>
          <a:prstGeom prst="line">
            <a:avLst/>
          </a:prstGeom>
          <a:ln w="50800">
            <a:gradFill flip="none" rotWithShape="1">
              <a:gsLst>
                <a:gs pos="0">
                  <a:srgbClr val="0053A1"/>
                </a:gs>
                <a:gs pos="55000">
                  <a:srgbClr val="000075"/>
                </a:gs>
                <a:gs pos="100000">
                  <a:srgbClr val="1B366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20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007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oundrySterling-Medium" panose="00000500000000000000" pitchFamily="2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rgbClr val="000075"/>
          </a:solidFill>
          <a:latin typeface="FoundrySterling-Book" panose="00000400000000000000" pitchFamily="2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5556" y="1503731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PFF Paper Thoughts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728" y="3057518"/>
            <a:ext cx="6400800" cy="630649"/>
          </a:xfrm>
        </p:spPr>
        <p:txBody>
          <a:bodyPr/>
          <a:lstStyle/>
          <a:p>
            <a:r>
              <a:rPr lang="en-GB" b="1" dirty="0" smtClean="0">
                <a:solidFill>
                  <a:srgbClr val="1B36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 Roberts</a:t>
            </a:r>
            <a:endParaRPr lang="en-GB" b="1" dirty="0">
              <a:solidFill>
                <a:srgbClr val="1B36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729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4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ea typeface="Gulim" panose="020B0600000101010101" pitchFamily="34" charset="-127"/>
                <a:cs typeface="Aharoni" panose="02010803020104030203" pitchFamily="2" charset="-79"/>
              </a:defRPr>
            </a:lvl1pPr>
          </a:lstStyle>
          <a:p>
            <a:r>
              <a:rPr lang="en-GB" sz="28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FONT Meeting, 21</a:t>
            </a:r>
            <a:r>
              <a:rPr lang="en-GB" sz="2800" baseline="300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st</a:t>
            </a:r>
            <a:r>
              <a:rPr lang="en-GB" sz="2800" dirty="0" smtClean="0">
                <a:solidFill>
                  <a:srgbClr val="000075"/>
                </a:solidFill>
                <a:latin typeface="FoundrySterling-Bold" panose="02000700000000000000" pitchFamily="2" charset="0"/>
              </a:rPr>
              <a:t> December 2016</a:t>
            </a:r>
            <a:endParaRPr lang="en-GB" sz="2800" dirty="0">
              <a:solidFill>
                <a:srgbClr val="000075"/>
              </a:solidFill>
              <a:latin typeface="FoundrySterling-Bold" panose="02000700000000000000" pitchFamily="2" charset="0"/>
            </a:endParaRPr>
          </a:p>
        </p:txBody>
      </p:sp>
      <p:pic>
        <p:nvPicPr>
          <p:cNvPr id="5" name="Picture 4" descr="https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2" t="14562" r="12175" b="12564"/>
          <a:stretch/>
        </p:blipFill>
        <p:spPr bwMode="auto">
          <a:xfrm>
            <a:off x="3410509" y="3998939"/>
            <a:ext cx="980655" cy="9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96" y="3976199"/>
            <a:ext cx="1364968" cy="1005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74" y="3984821"/>
            <a:ext cx="1028138" cy="102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\\cern.ch\dfs\Users\j\jarobert\Documents\My Pictures\logo_red1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798" y="3983155"/>
            <a:ext cx="948418" cy="9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jarobert\Downloads\CERN-LogoPack\CERN-LogoPack\Badge\PNG\LogoBadge-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334" y="3985038"/>
            <a:ext cx="1028138" cy="102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5422362" y="6380824"/>
            <a:ext cx="1597910" cy="264996"/>
          </a:xfrm>
        </p:spPr>
        <p:txBody>
          <a:bodyPr/>
          <a:lstStyle/>
          <a:p>
            <a:fld id="{E041AD00-05DE-473E-BBFD-F8B7884877C7}" type="datetime3">
              <a:rPr lang="en-US" smtClean="0">
                <a:solidFill>
                  <a:schemeClr val="bg1"/>
                </a:solidFill>
              </a:rPr>
              <a:t>20 January 2017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270" y="3989242"/>
            <a:ext cx="1020380" cy="1019296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971600" y="6382619"/>
            <a:ext cx="3086100" cy="264996"/>
          </a:xfrm>
        </p:spPr>
        <p:txBody>
          <a:bodyPr/>
          <a:lstStyle/>
          <a:p>
            <a:pPr algn="l"/>
            <a:r>
              <a:rPr lang="en-GB" dirty="0" smtClean="0"/>
              <a:t>Jack Roberts         </a:t>
            </a:r>
            <a:r>
              <a:rPr lang="en-GB" dirty="0" smtClean="0"/>
              <a:t>PFF Paper Thoughts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1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Structure of Short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System Design</a:t>
            </a:r>
          </a:p>
          <a:p>
            <a:pPr lvl="1"/>
            <a:r>
              <a:rPr lang="en-GB" dirty="0" smtClean="0"/>
              <a:t>Layout</a:t>
            </a:r>
          </a:p>
          <a:p>
            <a:pPr lvl="1"/>
            <a:r>
              <a:rPr lang="en-GB" dirty="0" smtClean="0"/>
              <a:t>Hardware</a:t>
            </a:r>
          </a:p>
          <a:p>
            <a:pPr lvl="1"/>
            <a:r>
              <a:rPr lang="en-GB" dirty="0" smtClean="0"/>
              <a:t>Optics</a:t>
            </a:r>
          </a:p>
          <a:p>
            <a:pPr lvl="1"/>
            <a:r>
              <a:rPr lang="en-GB" dirty="0" smtClean="0"/>
              <a:t>Commissioning</a:t>
            </a:r>
          </a:p>
          <a:p>
            <a:r>
              <a:rPr lang="en-GB" dirty="0" smtClean="0"/>
              <a:t>Results</a:t>
            </a:r>
          </a:p>
          <a:p>
            <a:pPr lvl="1"/>
            <a:r>
              <a:rPr lang="en-GB" dirty="0" smtClean="0"/>
              <a:t>Gain scan</a:t>
            </a:r>
          </a:p>
          <a:p>
            <a:pPr lvl="1"/>
            <a:r>
              <a:rPr lang="en-GB" dirty="0" smtClean="0"/>
              <a:t>Mean jitter</a:t>
            </a:r>
          </a:p>
          <a:p>
            <a:pPr lvl="1"/>
            <a:r>
              <a:rPr lang="en-GB" dirty="0" smtClean="0"/>
              <a:t>Pulse shape</a:t>
            </a:r>
          </a:p>
          <a:p>
            <a:pPr lvl="1"/>
            <a:r>
              <a:rPr lang="en-GB" dirty="0" smtClean="0"/>
              <a:t>Point-by-point jitter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704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Longer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detail on:</a:t>
            </a:r>
          </a:p>
          <a:p>
            <a:pPr lvl="1"/>
            <a:r>
              <a:rPr lang="en-GB" dirty="0" smtClean="0"/>
              <a:t>Chicane design and optics.</a:t>
            </a:r>
          </a:p>
          <a:p>
            <a:pPr lvl="1"/>
            <a:r>
              <a:rPr lang="en-GB" dirty="0" smtClean="0"/>
              <a:t>R56 work.</a:t>
            </a:r>
          </a:p>
          <a:p>
            <a:pPr lvl="1"/>
            <a:r>
              <a:rPr lang="en-GB" dirty="0" smtClean="0"/>
              <a:t>Hardware design.</a:t>
            </a:r>
          </a:p>
          <a:p>
            <a:pPr lvl="1"/>
            <a:r>
              <a:rPr lang="en-GB" dirty="0" smtClean="0"/>
              <a:t>Phase monitor performance.</a:t>
            </a:r>
          </a:p>
          <a:p>
            <a:pPr lvl="1"/>
            <a:r>
              <a:rPr lang="en-GB" dirty="0" smtClean="0"/>
              <a:t>Commissioning stages.</a:t>
            </a:r>
          </a:p>
          <a:p>
            <a:pPr lvl="1"/>
            <a:endParaRPr lang="en-GB" dirty="0"/>
          </a:p>
          <a:p>
            <a:r>
              <a:rPr lang="en-GB" dirty="0" smtClean="0"/>
              <a:t>Results? Will be in the shorter paper, but maybe additional things e.g. with wiggling, combined beam.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180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to Publish?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Nature Communications (Impact Factor: 11.329)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PRL (Impact Factor: 7.645)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Scientific Reports (Impact Factor (5.228)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PRAB (Impact Factor: 1.500)</a:t>
            </a:r>
          </a:p>
          <a:p>
            <a:r>
              <a:rPr lang="en-GB" dirty="0" smtClean="0"/>
              <a:t>NIM (Impact Factor: 1.200)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01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Length Restrictions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Nat </a:t>
            </a:r>
            <a:r>
              <a:rPr lang="en-GB" dirty="0" err="1" smtClean="0"/>
              <a:t>Comm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12 pages / 5000 words, with defined section headings.</a:t>
            </a:r>
          </a:p>
          <a:p>
            <a:pPr lvl="1"/>
            <a:r>
              <a:rPr lang="en-GB" dirty="0" smtClean="0"/>
              <a:t>Up to 10 figures/tables.</a:t>
            </a:r>
            <a:endParaRPr lang="en-GB" dirty="0"/>
          </a:p>
          <a:p>
            <a:r>
              <a:rPr lang="en-GB" dirty="0" smtClean="0"/>
              <a:t>PRL: </a:t>
            </a:r>
          </a:p>
          <a:p>
            <a:pPr lvl="1"/>
            <a:r>
              <a:rPr lang="en-GB" dirty="0" smtClean="0"/>
              <a:t>3750 words</a:t>
            </a:r>
          </a:p>
          <a:p>
            <a:pPr lvl="1"/>
            <a:r>
              <a:rPr lang="en-GB" dirty="0" smtClean="0"/>
              <a:t>Figures contribute to word count.</a:t>
            </a:r>
          </a:p>
          <a:p>
            <a:r>
              <a:rPr lang="en-GB" dirty="0" err="1" smtClean="0"/>
              <a:t>Sci</a:t>
            </a:r>
            <a:r>
              <a:rPr lang="en-GB" dirty="0" smtClean="0"/>
              <a:t> Rep: </a:t>
            </a:r>
          </a:p>
          <a:p>
            <a:pPr lvl="1"/>
            <a:r>
              <a:rPr lang="en-GB" dirty="0" smtClean="0"/>
              <a:t>11 pages / 4500 words, with recommended section headings.</a:t>
            </a:r>
          </a:p>
          <a:p>
            <a:pPr lvl="1"/>
            <a:r>
              <a:rPr lang="en-GB" dirty="0" smtClean="0"/>
              <a:t>Up to 8 figures/tables.</a:t>
            </a:r>
          </a:p>
          <a:p>
            <a:r>
              <a:rPr lang="en-GB" dirty="0" smtClean="0"/>
              <a:t>PRAB: </a:t>
            </a:r>
          </a:p>
          <a:p>
            <a:pPr lvl="1"/>
            <a:r>
              <a:rPr lang="en-GB" dirty="0" smtClean="0"/>
              <a:t>Unlimited.</a:t>
            </a:r>
          </a:p>
          <a:p>
            <a:r>
              <a:rPr lang="en-GB" dirty="0" smtClean="0"/>
              <a:t>NIM: </a:t>
            </a:r>
          </a:p>
          <a:p>
            <a:pPr lvl="1"/>
            <a:r>
              <a:rPr lang="en-GB" dirty="0" smtClean="0"/>
              <a:t>Unlimited.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147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Restrictions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Nat </a:t>
            </a:r>
            <a:r>
              <a:rPr lang="en-GB" dirty="0" err="1"/>
              <a:t>Comm</a:t>
            </a:r>
            <a:r>
              <a:rPr lang="en-GB" dirty="0"/>
              <a:t>: </a:t>
            </a:r>
          </a:p>
          <a:p>
            <a:pPr lvl="1"/>
            <a:r>
              <a:rPr lang="en-GB" dirty="0" smtClean="0"/>
              <a:t>0 CLIC papers.</a:t>
            </a:r>
            <a:endParaRPr lang="en-GB" dirty="0"/>
          </a:p>
          <a:p>
            <a:pPr lvl="1"/>
            <a:r>
              <a:rPr lang="en-GB" dirty="0" smtClean="0"/>
              <a:t>“important </a:t>
            </a:r>
            <a:r>
              <a:rPr lang="en-GB" dirty="0"/>
              <a:t>advances within specific scientific </a:t>
            </a:r>
            <a:r>
              <a:rPr lang="en-GB" dirty="0" smtClean="0"/>
              <a:t>disciplines”.</a:t>
            </a:r>
          </a:p>
          <a:p>
            <a:r>
              <a:rPr lang="en-GB" dirty="0" smtClean="0"/>
              <a:t>PRL: </a:t>
            </a:r>
          </a:p>
          <a:p>
            <a:pPr lvl="1"/>
            <a:r>
              <a:rPr lang="en-GB" dirty="0" smtClean="0"/>
              <a:t>1 CLIC paper.</a:t>
            </a:r>
          </a:p>
          <a:p>
            <a:pPr lvl="1"/>
            <a:r>
              <a:rPr lang="en-GB" dirty="0" smtClean="0"/>
              <a:t>“major </a:t>
            </a:r>
            <a:r>
              <a:rPr lang="en-GB" dirty="0"/>
              <a:t>advances in all aspects of physics </a:t>
            </a:r>
            <a:r>
              <a:rPr lang="en-GB" dirty="0" smtClean="0"/>
              <a:t>and </a:t>
            </a:r>
            <a:r>
              <a:rPr lang="en-GB" dirty="0"/>
              <a:t>developments with significant consequences across </a:t>
            </a:r>
            <a:r>
              <a:rPr lang="en-GB" dirty="0" err="1" smtClean="0"/>
              <a:t>subdisciplines</a:t>
            </a:r>
            <a:r>
              <a:rPr lang="en-GB" dirty="0" smtClean="0"/>
              <a:t>.”</a:t>
            </a:r>
            <a:endParaRPr lang="en-GB" dirty="0"/>
          </a:p>
          <a:p>
            <a:r>
              <a:rPr lang="en-GB" dirty="0" err="1"/>
              <a:t>Sci</a:t>
            </a:r>
            <a:r>
              <a:rPr lang="en-GB" dirty="0"/>
              <a:t> Rep: </a:t>
            </a:r>
          </a:p>
          <a:p>
            <a:pPr lvl="1"/>
            <a:r>
              <a:rPr lang="en-GB" dirty="0"/>
              <a:t>0 CLIC papers.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original research in all areas of the natural and clinical sciences</a:t>
            </a:r>
            <a:r>
              <a:rPr lang="en-GB" dirty="0" smtClean="0"/>
              <a:t>”.</a:t>
            </a:r>
            <a:endParaRPr lang="en-GB" dirty="0"/>
          </a:p>
          <a:p>
            <a:r>
              <a:rPr lang="en-GB" dirty="0"/>
              <a:t>PRAB: </a:t>
            </a:r>
          </a:p>
          <a:p>
            <a:pPr lvl="1"/>
            <a:r>
              <a:rPr lang="en-GB" dirty="0" smtClean="0"/>
              <a:t>44 </a:t>
            </a:r>
            <a:r>
              <a:rPr lang="en-GB" dirty="0"/>
              <a:t>CLIC papers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contain advances in the science and technology of accelerators and beams </a:t>
            </a:r>
            <a:r>
              <a:rPr lang="en-GB" dirty="0" smtClean="0"/>
              <a:t>“</a:t>
            </a:r>
            <a:endParaRPr lang="en-GB" dirty="0"/>
          </a:p>
          <a:p>
            <a:r>
              <a:rPr lang="en-GB" dirty="0" smtClean="0"/>
              <a:t>NIM</a:t>
            </a:r>
            <a:r>
              <a:rPr lang="en-GB" dirty="0"/>
              <a:t>: </a:t>
            </a:r>
          </a:p>
          <a:p>
            <a:pPr lvl="1"/>
            <a:r>
              <a:rPr lang="en-GB" dirty="0" smtClean="0"/>
              <a:t>66 </a:t>
            </a:r>
            <a:r>
              <a:rPr lang="en-GB" dirty="0"/>
              <a:t>CLIC papers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development of particle accelerators, ion sources, beam transport </a:t>
            </a:r>
            <a:r>
              <a:rPr lang="en-GB" dirty="0" smtClean="0"/>
              <a:t>systems, instrumentation”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127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PRL / Nature </a:t>
            </a:r>
            <a:r>
              <a:rPr lang="en-GB" dirty="0" err="1" smtClean="0"/>
              <a:t>Comms</a:t>
            </a:r>
            <a:r>
              <a:rPr lang="en-GB" dirty="0" smtClean="0"/>
              <a:t> will be tough, only one CLIC paper between them. Need to work on how to sell PFF as something relevant for other projects. Nature journals in particular seem like a long shot.</a:t>
            </a:r>
          </a:p>
          <a:p>
            <a:endParaRPr lang="en-GB" dirty="0"/>
          </a:p>
          <a:p>
            <a:r>
              <a:rPr lang="en-GB" dirty="0" smtClean="0"/>
              <a:t>Short paper before/after long paper?</a:t>
            </a:r>
          </a:p>
          <a:p>
            <a:pPr lvl="1"/>
            <a:r>
              <a:rPr lang="en-GB" dirty="0" smtClean="0"/>
              <a:t>PRAB accepts more detailed articles of PRL/similar letter -&gt; attempt at PRL/Nature should come first (though then very few references for short paper).</a:t>
            </a:r>
          </a:p>
          <a:p>
            <a:pPr lvl="1"/>
            <a:r>
              <a:rPr lang="en-GB" dirty="0" smtClean="0"/>
              <a:t>If not accepted to PRL/Nat </a:t>
            </a:r>
            <a:r>
              <a:rPr lang="en-GB" dirty="0" err="1" smtClean="0"/>
              <a:t>Comms</a:t>
            </a:r>
            <a:r>
              <a:rPr lang="en-GB" dirty="0" smtClean="0"/>
              <a:t>, still aim for two papers or one long paper with design and results for PRAB/NIM?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B035-E206-425F-B81E-F5B4466FC37D}" type="datetime3">
              <a:rPr lang="en-US" smtClean="0"/>
              <a:t>20 January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BBA24-F25F-4973-B8EA-61D4B05F7DE2}" type="slidenum">
              <a:rPr lang="en-GB" smtClean="0"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Jack Roberts         December PFF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89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36578</TotalTime>
  <Words>421</Words>
  <Application>Microsoft Office PowerPoint</Application>
  <PresentationFormat>On-screen Show (4:3)</PresentationFormat>
  <Paragraphs>91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Gulim</vt:lpstr>
      <vt:lpstr>Aharoni</vt:lpstr>
      <vt:lpstr>FoundrySterling-Medium</vt:lpstr>
      <vt:lpstr>Trebuchet MS</vt:lpstr>
      <vt:lpstr>Arial</vt:lpstr>
      <vt:lpstr>FoundrySterling-Book</vt:lpstr>
      <vt:lpstr>FoundrySterling-Bold</vt:lpstr>
      <vt:lpstr>Kalinga</vt:lpstr>
      <vt:lpstr>Calibri</vt:lpstr>
      <vt:lpstr>Office Theme</vt:lpstr>
      <vt:lpstr>PFF Paper Thoughts</vt:lpstr>
      <vt:lpstr>Draft Structure of Short Paper</vt:lpstr>
      <vt:lpstr>Longer Paper</vt:lpstr>
      <vt:lpstr>Where to Publish?</vt:lpstr>
      <vt:lpstr>Length Restrictions</vt:lpstr>
      <vt:lpstr>Content Restrictions</vt:lpstr>
      <vt:lpstr>Thoughts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Windows User</cp:lastModifiedBy>
  <cp:revision>149</cp:revision>
  <dcterms:created xsi:type="dcterms:W3CDTF">2014-10-01T08:35:45Z</dcterms:created>
  <dcterms:modified xsi:type="dcterms:W3CDTF">2017-01-20T09:53:06Z</dcterms:modified>
</cp:coreProperties>
</file>