
<file path=[Content_Types].xml><?xml version="1.0" encoding="utf-8"?>
<Types xmlns="http://schemas.openxmlformats.org/package/2006/content-types">
  <Default Extension="xml" ContentType="application/xml"/>
  <Default Extension="jpeg" ContentType="image/jpeg"/>
  <Default Extension="png" ContentType="image/png"/>
  <Default Extension="tmp" ContentType="image/png"/>
  <Default Extension="emf" ContentType="image/x-em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sldIdLst>
    <p:sldId id="277" r:id="rId2"/>
    <p:sldId id="275" r:id="rId3"/>
    <p:sldId id="265" r:id="rId4"/>
    <p:sldId id="276" r:id="rId5"/>
    <p:sldId id="263" r:id="rId6"/>
    <p:sldId id="262" r:id="rId7"/>
    <p:sldId id="267" r:id="rId8"/>
    <p:sldId id="268" r:id="rId9"/>
    <p:sldId id="269" r:id="rId10"/>
    <p:sldId id="270" r:id="rId11"/>
    <p:sldId id="272" r:id="rId12"/>
    <p:sldId id="271" r:id="rId13"/>
    <p:sldId id="274" r:id="rId14"/>
    <p:sldId id="273" r:id="rId15"/>
    <p:sldId id="264" r:id="rId16"/>
    <p:sldId id="280" r:id="rId17"/>
    <p:sldId id="281" r:id="rId18"/>
    <p:sldId id="258" r:id="rId19"/>
    <p:sldId id="282" r:id="rId20"/>
    <p:sldId id="260" r:id="rId21"/>
    <p:sldId id="261" r:id="rId22"/>
    <p:sldId id="278"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712"/>
  </p:normalViewPr>
  <p:slideViewPr>
    <p:cSldViewPr snapToGrid="0" snapToObjects="1">
      <p:cViewPr varScale="1">
        <p:scale>
          <a:sx n="76" d="100"/>
          <a:sy n="76" d="100"/>
        </p:scale>
        <p:origin x="216" y="8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792BFC-1372-2C48-BF9A-3BF8EB55423D}" type="datetimeFigureOut">
              <a:rPr lang="en-US" smtClean="0"/>
              <a:t>6/29/17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97E42F4-3A63-CA46-A1D4-D86737298281}" type="slidenum">
              <a:rPr lang="en-US" smtClean="0"/>
              <a:t>‹#›</a:t>
            </a:fld>
            <a:endParaRPr lang="en-US"/>
          </a:p>
        </p:txBody>
      </p:sp>
    </p:spTree>
    <p:extLst>
      <p:ext uri="{BB962C8B-B14F-4D97-AF65-F5344CB8AC3E}">
        <p14:creationId xmlns:p14="http://schemas.microsoft.com/office/powerpoint/2010/main" val="3951057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97E42F4-3A63-CA46-A1D4-D86737298281}" type="slidenum">
              <a:rPr lang="en-US" smtClean="0"/>
              <a:t>1</a:t>
            </a:fld>
            <a:endParaRPr lang="en-US"/>
          </a:p>
        </p:txBody>
      </p:sp>
    </p:spTree>
    <p:extLst>
      <p:ext uri="{BB962C8B-B14F-4D97-AF65-F5344CB8AC3E}">
        <p14:creationId xmlns:p14="http://schemas.microsoft.com/office/powerpoint/2010/main" val="11576457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p:cNvSpPr>
          <p:nvPr>
            <p:ph type="sldImg"/>
          </p:nvPr>
        </p:nvSpPr>
        <p:spPr bwMode="auto">
          <a:noFill/>
          <a:ln>
            <a:solidFill>
              <a:srgbClr val="000000"/>
            </a:solidFill>
            <a:miter lim="800000"/>
            <a:headEnd/>
            <a:tailEnd/>
          </a:ln>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Lst>
        </p:spPr>
      </p:sp>
      <p:sp>
        <p:nvSpPr>
          <p:cNvPr id="36866" name="Notes Placeholder 2"/>
          <p:cNvSpPr>
            <a:spLocks noGrp="1"/>
          </p:cNvSpPr>
          <p:nvPr>
            <p:ph type="body" idx="1"/>
          </p:nvPr>
        </p:nvSpPr>
        <p:spPr bwMode="auto">
          <a:noFill/>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dirty="0" smtClean="0">
                <a:latin typeface="Calibri" charset="0"/>
                <a:ea typeface="ＭＳ Ｐゴシック" charset="0"/>
                <a:cs typeface="ＭＳ Ｐゴシック" charset="0"/>
              </a:rPr>
              <a:t>Fix layout</a:t>
            </a:r>
            <a:r>
              <a:rPr lang="en-US" baseline="0" dirty="0" smtClean="0">
                <a:latin typeface="Calibri" charset="0"/>
                <a:ea typeface="ＭＳ Ｐゴシック" charset="0"/>
                <a:cs typeface="ＭＳ Ｐゴシック" charset="0"/>
              </a:rPr>
              <a:t> </a:t>
            </a:r>
            <a:endParaRPr lang="en-US" dirty="0">
              <a:latin typeface="Calibri" charset="0"/>
              <a:ea typeface="ＭＳ Ｐゴシック" charset="0"/>
              <a:cs typeface="ＭＳ Ｐゴシック" charset="0"/>
            </a:endParaRPr>
          </a:p>
        </p:txBody>
      </p:sp>
      <p:sp>
        <p:nvSpPr>
          <p:cNvPr id="36867"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ea typeface="ＭＳ Ｐゴシック" charset="0"/>
                <a:cs typeface="ＭＳ Ｐゴシック" charset="0"/>
              </a:defRPr>
            </a:lvl1pPr>
            <a:lvl2pPr marL="742950" indent="-285750" eaLnBrk="0" hangingPunct="0">
              <a:defRPr sz="2000">
                <a:solidFill>
                  <a:schemeClr val="tx1"/>
                </a:solidFill>
                <a:latin typeface="Arial" charset="0"/>
                <a:ea typeface="ＭＳ Ｐゴシック" charset="0"/>
              </a:defRPr>
            </a:lvl2pPr>
            <a:lvl3pPr marL="1143000" indent="-228600" eaLnBrk="0" hangingPunct="0">
              <a:defRPr sz="2000">
                <a:solidFill>
                  <a:schemeClr val="tx1"/>
                </a:solidFill>
                <a:latin typeface="Arial" charset="0"/>
                <a:ea typeface="ＭＳ Ｐゴシック" charset="0"/>
              </a:defRPr>
            </a:lvl3pPr>
            <a:lvl4pPr marL="1600200" indent="-228600" eaLnBrk="0" hangingPunct="0">
              <a:defRPr sz="2000">
                <a:solidFill>
                  <a:schemeClr val="tx1"/>
                </a:solidFill>
                <a:latin typeface="Arial" charset="0"/>
                <a:ea typeface="ＭＳ Ｐゴシック" charset="0"/>
              </a:defRPr>
            </a:lvl4pPr>
            <a:lvl5pPr marL="2057400" indent="-228600" eaLnBrk="0" hangingPunct="0">
              <a:defRPr sz="2000">
                <a:solidFill>
                  <a:schemeClr val="tx1"/>
                </a:solidFill>
                <a:latin typeface="Arial" charset="0"/>
                <a:ea typeface="ＭＳ Ｐゴシック" charset="0"/>
              </a:defRPr>
            </a:lvl5pPr>
            <a:lvl6pPr marL="2514600" indent="-228600" defTabSz="500063" eaLnBrk="0" fontAlgn="base" hangingPunct="0">
              <a:spcBef>
                <a:spcPct val="0"/>
              </a:spcBef>
              <a:spcAft>
                <a:spcPct val="0"/>
              </a:spcAft>
              <a:defRPr sz="2000">
                <a:solidFill>
                  <a:schemeClr val="tx1"/>
                </a:solidFill>
                <a:latin typeface="Arial" charset="0"/>
                <a:ea typeface="ＭＳ Ｐゴシック" charset="0"/>
              </a:defRPr>
            </a:lvl6pPr>
            <a:lvl7pPr marL="2971800" indent="-228600" defTabSz="500063" eaLnBrk="0" fontAlgn="base" hangingPunct="0">
              <a:spcBef>
                <a:spcPct val="0"/>
              </a:spcBef>
              <a:spcAft>
                <a:spcPct val="0"/>
              </a:spcAft>
              <a:defRPr sz="2000">
                <a:solidFill>
                  <a:schemeClr val="tx1"/>
                </a:solidFill>
                <a:latin typeface="Arial" charset="0"/>
                <a:ea typeface="ＭＳ Ｐゴシック" charset="0"/>
              </a:defRPr>
            </a:lvl7pPr>
            <a:lvl8pPr marL="3429000" indent="-228600" defTabSz="500063" eaLnBrk="0" fontAlgn="base" hangingPunct="0">
              <a:spcBef>
                <a:spcPct val="0"/>
              </a:spcBef>
              <a:spcAft>
                <a:spcPct val="0"/>
              </a:spcAft>
              <a:defRPr sz="2000">
                <a:solidFill>
                  <a:schemeClr val="tx1"/>
                </a:solidFill>
                <a:latin typeface="Arial" charset="0"/>
                <a:ea typeface="ＭＳ Ｐゴシック" charset="0"/>
              </a:defRPr>
            </a:lvl8pPr>
            <a:lvl9pPr marL="3886200" indent="-228600" defTabSz="500063" eaLnBrk="0" fontAlgn="base" hangingPunct="0">
              <a:spcBef>
                <a:spcPct val="0"/>
              </a:spcBef>
              <a:spcAft>
                <a:spcPct val="0"/>
              </a:spcAft>
              <a:defRPr sz="2000">
                <a:solidFill>
                  <a:schemeClr val="tx1"/>
                </a:solidFill>
                <a:latin typeface="Arial" charset="0"/>
                <a:ea typeface="ＭＳ Ｐゴシック" charset="0"/>
              </a:defRPr>
            </a:lvl9pPr>
          </a:lstStyle>
          <a:p>
            <a:pPr defTabSz="500063" eaLnBrk="1" hangingPunct="1"/>
            <a:fld id="{2A9EBFF5-0A1E-2746-994C-9C6EAB44E223}" type="slidenum">
              <a:rPr lang="en-US" sz="1200">
                <a:solidFill>
                  <a:srgbClr val="000000"/>
                </a:solidFill>
                <a:latin typeface="Calibri" charset="0"/>
              </a:rPr>
              <a:pPr defTabSz="500063" eaLnBrk="1" hangingPunct="1"/>
              <a:t>3</a:t>
            </a:fld>
            <a:endParaRPr lang="en-US" sz="1200">
              <a:solidFill>
                <a:srgbClr val="000000"/>
              </a:solidFill>
              <a:latin typeface="Calibri" charset="0"/>
            </a:endParaRPr>
          </a:p>
        </p:txBody>
      </p:sp>
    </p:spTree>
    <p:extLst>
      <p:ext uri="{BB962C8B-B14F-4D97-AF65-F5344CB8AC3E}">
        <p14:creationId xmlns:p14="http://schemas.microsoft.com/office/powerpoint/2010/main" val="5230213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7C71941-1A8E-7244-ABE6-AB87BCADAA88}" type="slidenum">
              <a:rPr lang="en-US" smtClean="0"/>
              <a:pPr/>
              <a:t>9</a:t>
            </a:fld>
            <a:endParaRPr lang="en-US" dirty="0"/>
          </a:p>
        </p:txBody>
      </p:sp>
    </p:spTree>
    <p:extLst>
      <p:ext uri="{BB962C8B-B14F-4D97-AF65-F5344CB8AC3E}">
        <p14:creationId xmlns:p14="http://schemas.microsoft.com/office/powerpoint/2010/main" val="16837018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BA2BC69-C3F5-5F47-89BB-A53E586D538B}" type="datetime1">
              <a:rPr lang="en-GB" smtClean="0"/>
              <a:t>29/06/2017</a:t>
            </a:fld>
            <a:endParaRPr lang="en-US"/>
          </a:p>
        </p:txBody>
      </p:sp>
      <p:sp>
        <p:nvSpPr>
          <p:cNvPr id="5" name="Footer Placeholder 4"/>
          <p:cNvSpPr>
            <a:spLocks noGrp="1"/>
          </p:cNvSpPr>
          <p:nvPr>
            <p:ph type="ftr" sz="quarter" idx="11"/>
          </p:nvPr>
        </p:nvSpPr>
        <p:spPr/>
        <p:txBody>
          <a:bodyPr/>
          <a:lstStyle/>
          <a:p>
            <a:r>
              <a:rPr lang="en-US" smtClean="0"/>
              <a:t>ALCWS, SLAC 26-30 June 2017</a:t>
            </a:r>
            <a:endParaRPr lang="en-US"/>
          </a:p>
        </p:txBody>
      </p:sp>
      <p:sp>
        <p:nvSpPr>
          <p:cNvPr id="6" name="Slide Number Placeholder 5"/>
          <p:cNvSpPr>
            <a:spLocks noGrp="1"/>
          </p:cNvSpPr>
          <p:nvPr>
            <p:ph type="sldNum" sz="quarter" idx="12"/>
          </p:nvPr>
        </p:nvSpPr>
        <p:spPr/>
        <p:txBody>
          <a:bodyPr/>
          <a:lstStyle/>
          <a:p>
            <a:fld id="{D4A9E19C-AD42-3647-AC18-172EE5827370}" type="slidenum">
              <a:rPr lang="en-US" smtClean="0"/>
              <a:t>‹#›</a:t>
            </a:fld>
            <a:endParaRPr lang="en-US"/>
          </a:p>
        </p:txBody>
      </p:sp>
    </p:spTree>
    <p:extLst>
      <p:ext uri="{BB962C8B-B14F-4D97-AF65-F5344CB8AC3E}">
        <p14:creationId xmlns:p14="http://schemas.microsoft.com/office/powerpoint/2010/main" val="5083900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ECCEFC-1CD7-AC4D-BAB5-AA575F898E85}" type="datetime1">
              <a:rPr lang="en-GB" smtClean="0"/>
              <a:t>29/06/2017</a:t>
            </a:fld>
            <a:endParaRPr lang="en-US"/>
          </a:p>
        </p:txBody>
      </p:sp>
      <p:sp>
        <p:nvSpPr>
          <p:cNvPr id="5" name="Footer Placeholder 4"/>
          <p:cNvSpPr>
            <a:spLocks noGrp="1"/>
          </p:cNvSpPr>
          <p:nvPr>
            <p:ph type="ftr" sz="quarter" idx="11"/>
          </p:nvPr>
        </p:nvSpPr>
        <p:spPr/>
        <p:txBody>
          <a:bodyPr/>
          <a:lstStyle/>
          <a:p>
            <a:r>
              <a:rPr lang="en-US" smtClean="0"/>
              <a:t>ALCWS, SLAC 26-30 June 2017</a:t>
            </a:r>
            <a:endParaRPr lang="en-US"/>
          </a:p>
        </p:txBody>
      </p:sp>
      <p:sp>
        <p:nvSpPr>
          <p:cNvPr id="6" name="Slide Number Placeholder 5"/>
          <p:cNvSpPr>
            <a:spLocks noGrp="1"/>
          </p:cNvSpPr>
          <p:nvPr>
            <p:ph type="sldNum" sz="quarter" idx="12"/>
          </p:nvPr>
        </p:nvSpPr>
        <p:spPr/>
        <p:txBody>
          <a:bodyPr/>
          <a:lstStyle/>
          <a:p>
            <a:fld id="{D4A9E19C-AD42-3647-AC18-172EE5827370}" type="slidenum">
              <a:rPr lang="en-US" smtClean="0"/>
              <a:t>‹#›</a:t>
            </a:fld>
            <a:endParaRPr lang="en-US"/>
          </a:p>
        </p:txBody>
      </p:sp>
    </p:spTree>
    <p:extLst>
      <p:ext uri="{BB962C8B-B14F-4D97-AF65-F5344CB8AC3E}">
        <p14:creationId xmlns:p14="http://schemas.microsoft.com/office/powerpoint/2010/main" val="2675283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3AA47AA-167F-494E-B8E8-AF22F24BCF70}" type="datetime1">
              <a:rPr lang="en-GB" smtClean="0"/>
              <a:t>29/06/2017</a:t>
            </a:fld>
            <a:endParaRPr lang="en-US"/>
          </a:p>
        </p:txBody>
      </p:sp>
      <p:sp>
        <p:nvSpPr>
          <p:cNvPr id="5" name="Footer Placeholder 4"/>
          <p:cNvSpPr>
            <a:spLocks noGrp="1"/>
          </p:cNvSpPr>
          <p:nvPr>
            <p:ph type="ftr" sz="quarter" idx="11"/>
          </p:nvPr>
        </p:nvSpPr>
        <p:spPr/>
        <p:txBody>
          <a:bodyPr/>
          <a:lstStyle/>
          <a:p>
            <a:r>
              <a:rPr lang="en-US" smtClean="0"/>
              <a:t>ALCWS, SLAC 26-30 June 2017</a:t>
            </a:r>
            <a:endParaRPr lang="en-US"/>
          </a:p>
        </p:txBody>
      </p:sp>
      <p:sp>
        <p:nvSpPr>
          <p:cNvPr id="6" name="Slide Number Placeholder 5"/>
          <p:cNvSpPr>
            <a:spLocks noGrp="1"/>
          </p:cNvSpPr>
          <p:nvPr>
            <p:ph type="sldNum" sz="quarter" idx="12"/>
          </p:nvPr>
        </p:nvSpPr>
        <p:spPr/>
        <p:txBody>
          <a:bodyPr/>
          <a:lstStyle/>
          <a:p>
            <a:fld id="{D4A9E19C-AD42-3647-AC18-172EE5827370}" type="slidenum">
              <a:rPr lang="en-US" smtClean="0"/>
              <a:t>‹#›</a:t>
            </a:fld>
            <a:endParaRPr lang="en-US"/>
          </a:p>
        </p:txBody>
      </p:sp>
    </p:spTree>
    <p:extLst>
      <p:ext uri="{BB962C8B-B14F-4D97-AF65-F5344CB8AC3E}">
        <p14:creationId xmlns:p14="http://schemas.microsoft.com/office/powerpoint/2010/main" val="16653019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3" name="Rectangle 126"/>
          <p:cNvSpPr>
            <a:spLocks noGrp="1" noChangeArrowheads="1"/>
          </p:cNvSpPr>
          <p:nvPr>
            <p:ph type="sldNum" sz="quarter" idx="10"/>
          </p:nvPr>
        </p:nvSpPr>
        <p:spPr>
          <a:xfrm>
            <a:off x="11256435" y="114300"/>
            <a:ext cx="768350" cy="911225"/>
          </a:xfrm>
          <a:prstGeom prst="rect">
            <a:avLst/>
          </a:prstGeom>
          <a:ln/>
        </p:spPr>
        <p:txBody>
          <a:bodyPr/>
          <a:lstStyle>
            <a:lvl1pPr>
              <a:buNone/>
              <a:defRPr/>
            </a:lvl1pPr>
          </a:lstStyle>
          <a:p>
            <a:pPr defTabSz="914409" fontAlgn="base">
              <a:spcBef>
                <a:spcPct val="20000"/>
              </a:spcBef>
              <a:spcAft>
                <a:spcPct val="0"/>
              </a:spcAft>
              <a:buClr>
                <a:srgbClr val="F8B323"/>
              </a:buClr>
              <a:defRPr/>
            </a:pPr>
            <a:endParaRPr lang="en-GB" sz="900" dirty="0" smtClean="0">
              <a:solidFill>
                <a:srgbClr val="261748"/>
              </a:solidFill>
              <a:latin typeface="Arial" charset="0"/>
              <a:ea typeface="ＭＳ Ｐゴシック" pitchFamily="112" charset="-128"/>
            </a:endParaRPr>
          </a:p>
        </p:txBody>
      </p:sp>
      <p:sp>
        <p:nvSpPr>
          <p:cNvPr id="4" name="Title 1"/>
          <p:cNvSpPr>
            <a:spLocks noGrp="1"/>
          </p:cNvSpPr>
          <p:nvPr>
            <p:ph type="title"/>
          </p:nvPr>
        </p:nvSpPr>
        <p:spPr>
          <a:xfrm>
            <a:off x="1458385" y="541339"/>
            <a:ext cx="9711267" cy="481012"/>
          </a:xfrm>
          <a:prstGeom prst="rect">
            <a:avLst/>
          </a:prstGeom>
        </p:spPr>
        <p:txBody>
          <a:bodyPr/>
          <a:lstStyle/>
          <a:p>
            <a:r>
              <a:rPr lang="en-US" smtClean="0"/>
              <a:t>Click to edit Master title style</a:t>
            </a:r>
            <a:endParaRPr lang="en-US"/>
          </a:p>
        </p:txBody>
      </p:sp>
      <p:sp>
        <p:nvSpPr>
          <p:cNvPr id="5" name="Rectangle 26"/>
          <p:cNvSpPr>
            <a:spLocks noGrp="1" noChangeArrowheads="1"/>
          </p:cNvSpPr>
          <p:nvPr>
            <p:ph type="ftr" sz="quarter" idx="11"/>
          </p:nvPr>
        </p:nvSpPr>
        <p:spPr>
          <a:xfrm>
            <a:off x="156634" y="6505575"/>
            <a:ext cx="7603067" cy="266700"/>
          </a:xfrm>
          <a:prstGeom prst="rect">
            <a:avLst/>
          </a:prstGeom>
          <a:ln/>
        </p:spPr>
        <p:txBody>
          <a:bodyPr/>
          <a:lstStyle>
            <a:lvl1pPr>
              <a:defRPr/>
            </a:lvl1pPr>
          </a:lstStyle>
          <a:p>
            <a:pPr defTabSz="914409" fontAlgn="base">
              <a:spcBef>
                <a:spcPct val="20000"/>
              </a:spcBef>
              <a:spcAft>
                <a:spcPct val="0"/>
              </a:spcAft>
              <a:buClr>
                <a:srgbClr val="F8B323"/>
              </a:buClr>
              <a:buFont typeface="Wingdings" pitchFamily="2" charset="2"/>
              <a:buChar char="n"/>
              <a:defRPr/>
            </a:pPr>
            <a:r>
              <a:rPr lang="en-US" sz="900" smtClean="0">
                <a:solidFill>
                  <a:srgbClr val="261748"/>
                </a:solidFill>
                <a:latin typeface="Arial" charset="0"/>
                <a:ea typeface="ＭＳ Ｐゴシック" pitchFamily="112" charset="-128"/>
              </a:rPr>
              <a:t>ALCWS, SLAC 26-30 June 2017</a:t>
            </a:r>
            <a:endParaRPr lang="en-GB" sz="900">
              <a:solidFill>
                <a:srgbClr val="261748"/>
              </a:solidFill>
              <a:latin typeface="Arial" charset="0"/>
              <a:ea typeface="ＭＳ Ｐゴシック" pitchFamily="112" charset="-128"/>
            </a:endParaRPr>
          </a:p>
        </p:txBody>
      </p:sp>
    </p:spTree>
    <p:extLst>
      <p:ext uri="{BB962C8B-B14F-4D97-AF65-F5344CB8AC3E}">
        <p14:creationId xmlns:p14="http://schemas.microsoft.com/office/powerpoint/2010/main" val="17038838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304801" y="971551"/>
            <a:ext cx="11563350" cy="5059363"/>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21" indent="-228602">
              <a:buFont typeface="Arial"/>
              <a:buChar char="•"/>
              <a:defRPr sz="1800">
                <a:solidFill>
                  <a:srgbClr val="50505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7" name="Title 1"/>
          <p:cNvSpPr>
            <a:spLocks noGrp="1"/>
          </p:cNvSpPr>
          <p:nvPr>
            <p:ph type="title"/>
          </p:nvPr>
        </p:nvSpPr>
        <p:spPr>
          <a:xfrm>
            <a:off x="304800" y="251753"/>
            <a:ext cx="11582400" cy="427877"/>
          </a:xfrm>
          <a:prstGeom prst="rect">
            <a:avLst/>
          </a:prstGeom>
        </p:spPr>
        <p:txBody>
          <a:bodyPr lIns="0" tIns="0" rIns="0" bIns="0" anchor="b" anchorCtr="0"/>
          <a:lstStyle>
            <a:lvl1pPr>
              <a:defRPr sz="2800">
                <a:solidFill>
                  <a:srgbClr val="004C97"/>
                </a:solidFill>
              </a:defRPr>
            </a:lvl1pPr>
          </a:lstStyle>
          <a:p>
            <a:r>
              <a:rPr lang="en-US" smtClean="0"/>
              <a:t>Click to edit Master title style</a:t>
            </a:r>
            <a:endParaRPr lang="en-US" dirty="0"/>
          </a:p>
        </p:txBody>
      </p:sp>
      <p:sp>
        <p:nvSpPr>
          <p:cNvPr id="8" name="Date Placeholder 3"/>
          <p:cNvSpPr>
            <a:spLocks noGrp="1"/>
          </p:cNvSpPr>
          <p:nvPr>
            <p:ph type="dt" sz="half" idx="2"/>
          </p:nvPr>
        </p:nvSpPr>
        <p:spPr>
          <a:xfrm>
            <a:off x="4810321" y="6677349"/>
            <a:ext cx="3396338" cy="121892"/>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fld id="{AF6FF266-92C9-2241-92F3-FDC8EB18B5B1}" type="datetime1">
              <a:rPr lang="en-GB" smtClean="0"/>
              <a:t>29/06/2017</a:t>
            </a:fld>
            <a:endParaRPr lang="en-US" dirty="0"/>
          </a:p>
        </p:txBody>
      </p:sp>
      <p:sp>
        <p:nvSpPr>
          <p:cNvPr id="9" name="Footer Placeholder 4"/>
          <p:cNvSpPr>
            <a:spLocks noGrp="1"/>
          </p:cNvSpPr>
          <p:nvPr>
            <p:ph type="ftr" sz="quarter" idx="3"/>
          </p:nvPr>
        </p:nvSpPr>
        <p:spPr>
          <a:xfrm>
            <a:off x="304800" y="6631184"/>
            <a:ext cx="3614994" cy="214222"/>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en-US" smtClean="0"/>
              <a:t>ALCWS, SLAC 26-30 June 2017</a:t>
            </a:r>
            <a:endParaRPr lang="en-US" b="1" dirty="0"/>
          </a:p>
        </p:txBody>
      </p:sp>
      <p:sp>
        <p:nvSpPr>
          <p:cNvPr id="10" name="Slide Number Placeholder 5"/>
          <p:cNvSpPr>
            <a:spLocks noGrp="1"/>
          </p:cNvSpPr>
          <p:nvPr>
            <p:ph type="sldNum" sz="quarter" idx="4"/>
          </p:nvPr>
        </p:nvSpPr>
        <p:spPr>
          <a:xfrm>
            <a:off x="11439560" y="6578626"/>
            <a:ext cx="552451"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Tree>
    <p:extLst>
      <p:ext uri="{BB962C8B-B14F-4D97-AF65-F5344CB8AC3E}">
        <p14:creationId xmlns:p14="http://schemas.microsoft.com/office/powerpoint/2010/main" val="63441696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98D247-56CF-1D42-888B-96A5AD90A3C6}" type="datetime1">
              <a:rPr lang="en-GB" smtClean="0"/>
              <a:t>29/06/2017</a:t>
            </a:fld>
            <a:endParaRPr lang="en-US"/>
          </a:p>
        </p:txBody>
      </p:sp>
      <p:sp>
        <p:nvSpPr>
          <p:cNvPr id="5" name="Footer Placeholder 4"/>
          <p:cNvSpPr>
            <a:spLocks noGrp="1"/>
          </p:cNvSpPr>
          <p:nvPr>
            <p:ph type="ftr" sz="quarter" idx="11"/>
          </p:nvPr>
        </p:nvSpPr>
        <p:spPr/>
        <p:txBody>
          <a:bodyPr/>
          <a:lstStyle/>
          <a:p>
            <a:r>
              <a:rPr lang="en-US" smtClean="0"/>
              <a:t>ALCWS, SLAC 26-30 June 2017</a:t>
            </a:r>
            <a:endParaRPr lang="en-US"/>
          </a:p>
        </p:txBody>
      </p:sp>
      <p:sp>
        <p:nvSpPr>
          <p:cNvPr id="6" name="Slide Number Placeholder 5"/>
          <p:cNvSpPr>
            <a:spLocks noGrp="1"/>
          </p:cNvSpPr>
          <p:nvPr>
            <p:ph type="sldNum" sz="quarter" idx="12"/>
          </p:nvPr>
        </p:nvSpPr>
        <p:spPr/>
        <p:txBody>
          <a:bodyPr/>
          <a:lstStyle/>
          <a:p>
            <a:fld id="{D4A9E19C-AD42-3647-AC18-172EE5827370}" type="slidenum">
              <a:rPr lang="en-US" smtClean="0"/>
              <a:t>‹#›</a:t>
            </a:fld>
            <a:endParaRPr lang="en-US"/>
          </a:p>
        </p:txBody>
      </p:sp>
    </p:spTree>
    <p:extLst>
      <p:ext uri="{BB962C8B-B14F-4D97-AF65-F5344CB8AC3E}">
        <p14:creationId xmlns:p14="http://schemas.microsoft.com/office/powerpoint/2010/main" val="18217066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F59272-74CD-CF47-AC50-4811BEE26C9C}" type="datetime1">
              <a:rPr lang="en-GB" smtClean="0"/>
              <a:t>29/06/2017</a:t>
            </a:fld>
            <a:endParaRPr lang="en-US"/>
          </a:p>
        </p:txBody>
      </p:sp>
      <p:sp>
        <p:nvSpPr>
          <p:cNvPr id="5" name="Footer Placeholder 4"/>
          <p:cNvSpPr>
            <a:spLocks noGrp="1"/>
          </p:cNvSpPr>
          <p:nvPr>
            <p:ph type="ftr" sz="quarter" idx="11"/>
          </p:nvPr>
        </p:nvSpPr>
        <p:spPr/>
        <p:txBody>
          <a:bodyPr/>
          <a:lstStyle/>
          <a:p>
            <a:r>
              <a:rPr lang="en-US" smtClean="0"/>
              <a:t>ALCWS, SLAC 26-30 June 2017</a:t>
            </a:r>
            <a:endParaRPr lang="en-US"/>
          </a:p>
        </p:txBody>
      </p:sp>
      <p:sp>
        <p:nvSpPr>
          <p:cNvPr id="6" name="Slide Number Placeholder 5"/>
          <p:cNvSpPr>
            <a:spLocks noGrp="1"/>
          </p:cNvSpPr>
          <p:nvPr>
            <p:ph type="sldNum" sz="quarter" idx="12"/>
          </p:nvPr>
        </p:nvSpPr>
        <p:spPr/>
        <p:txBody>
          <a:bodyPr/>
          <a:lstStyle/>
          <a:p>
            <a:fld id="{D4A9E19C-AD42-3647-AC18-172EE5827370}" type="slidenum">
              <a:rPr lang="en-US" smtClean="0"/>
              <a:t>‹#›</a:t>
            </a:fld>
            <a:endParaRPr lang="en-US"/>
          </a:p>
        </p:txBody>
      </p:sp>
    </p:spTree>
    <p:extLst>
      <p:ext uri="{BB962C8B-B14F-4D97-AF65-F5344CB8AC3E}">
        <p14:creationId xmlns:p14="http://schemas.microsoft.com/office/powerpoint/2010/main" val="7487902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828D1D9-17A2-2642-88C3-DC07C05BC2A5}" type="datetime1">
              <a:rPr lang="en-GB" smtClean="0"/>
              <a:t>29/06/2017</a:t>
            </a:fld>
            <a:endParaRPr lang="en-US"/>
          </a:p>
        </p:txBody>
      </p:sp>
      <p:sp>
        <p:nvSpPr>
          <p:cNvPr id="6" name="Footer Placeholder 5"/>
          <p:cNvSpPr>
            <a:spLocks noGrp="1"/>
          </p:cNvSpPr>
          <p:nvPr>
            <p:ph type="ftr" sz="quarter" idx="11"/>
          </p:nvPr>
        </p:nvSpPr>
        <p:spPr/>
        <p:txBody>
          <a:bodyPr/>
          <a:lstStyle/>
          <a:p>
            <a:r>
              <a:rPr lang="en-US" smtClean="0"/>
              <a:t>ALCWS, SLAC 26-30 June 2017</a:t>
            </a:r>
            <a:endParaRPr lang="en-US"/>
          </a:p>
        </p:txBody>
      </p:sp>
      <p:sp>
        <p:nvSpPr>
          <p:cNvPr id="7" name="Slide Number Placeholder 6"/>
          <p:cNvSpPr>
            <a:spLocks noGrp="1"/>
          </p:cNvSpPr>
          <p:nvPr>
            <p:ph type="sldNum" sz="quarter" idx="12"/>
          </p:nvPr>
        </p:nvSpPr>
        <p:spPr/>
        <p:txBody>
          <a:bodyPr/>
          <a:lstStyle/>
          <a:p>
            <a:fld id="{D4A9E19C-AD42-3647-AC18-172EE5827370}" type="slidenum">
              <a:rPr lang="en-US" smtClean="0"/>
              <a:t>‹#›</a:t>
            </a:fld>
            <a:endParaRPr lang="en-US"/>
          </a:p>
        </p:txBody>
      </p:sp>
    </p:spTree>
    <p:extLst>
      <p:ext uri="{BB962C8B-B14F-4D97-AF65-F5344CB8AC3E}">
        <p14:creationId xmlns:p14="http://schemas.microsoft.com/office/powerpoint/2010/main" val="663627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63E5CAC-A80E-A643-9F8A-03AA2BA739D2}" type="datetime1">
              <a:rPr lang="en-GB" smtClean="0"/>
              <a:t>29/06/2017</a:t>
            </a:fld>
            <a:endParaRPr lang="en-US"/>
          </a:p>
        </p:txBody>
      </p:sp>
      <p:sp>
        <p:nvSpPr>
          <p:cNvPr id="8" name="Footer Placeholder 7"/>
          <p:cNvSpPr>
            <a:spLocks noGrp="1"/>
          </p:cNvSpPr>
          <p:nvPr>
            <p:ph type="ftr" sz="quarter" idx="11"/>
          </p:nvPr>
        </p:nvSpPr>
        <p:spPr/>
        <p:txBody>
          <a:bodyPr/>
          <a:lstStyle/>
          <a:p>
            <a:r>
              <a:rPr lang="en-US" smtClean="0"/>
              <a:t>ALCWS, SLAC 26-30 June 2017</a:t>
            </a:r>
            <a:endParaRPr lang="en-US"/>
          </a:p>
        </p:txBody>
      </p:sp>
      <p:sp>
        <p:nvSpPr>
          <p:cNvPr id="9" name="Slide Number Placeholder 8"/>
          <p:cNvSpPr>
            <a:spLocks noGrp="1"/>
          </p:cNvSpPr>
          <p:nvPr>
            <p:ph type="sldNum" sz="quarter" idx="12"/>
          </p:nvPr>
        </p:nvSpPr>
        <p:spPr/>
        <p:txBody>
          <a:bodyPr/>
          <a:lstStyle/>
          <a:p>
            <a:fld id="{D4A9E19C-AD42-3647-AC18-172EE5827370}" type="slidenum">
              <a:rPr lang="en-US" smtClean="0"/>
              <a:t>‹#›</a:t>
            </a:fld>
            <a:endParaRPr lang="en-US"/>
          </a:p>
        </p:txBody>
      </p:sp>
    </p:spTree>
    <p:extLst>
      <p:ext uri="{BB962C8B-B14F-4D97-AF65-F5344CB8AC3E}">
        <p14:creationId xmlns:p14="http://schemas.microsoft.com/office/powerpoint/2010/main" val="17057884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CE6FDA9-BA46-674D-B52E-D31194C5B1D3}" type="datetime1">
              <a:rPr lang="en-GB" smtClean="0"/>
              <a:t>29/06/2017</a:t>
            </a:fld>
            <a:endParaRPr lang="en-US"/>
          </a:p>
        </p:txBody>
      </p:sp>
      <p:sp>
        <p:nvSpPr>
          <p:cNvPr id="4" name="Footer Placeholder 3"/>
          <p:cNvSpPr>
            <a:spLocks noGrp="1"/>
          </p:cNvSpPr>
          <p:nvPr>
            <p:ph type="ftr" sz="quarter" idx="11"/>
          </p:nvPr>
        </p:nvSpPr>
        <p:spPr/>
        <p:txBody>
          <a:bodyPr/>
          <a:lstStyle/>
          <a:p>
            <a:r>
              <a:rPr lang="en-US" smtClean="0"/>
              <a:t>ALCWS, SLAC 26-30 June 2017</a:t>
            </a:r>
            <a:endParaRPr lang="en-US"/>
          </a:p>
        </p:txBody>
      </p:sp>
      <p:sp>
        <p:nvSpPr>
          <p:cNvPr id="5" name="Slide Number Placeholder 4"/>
          <p:cNvSpPr>
            <a:spLocks noGrp="1"/>
          </p:cNvSpPr>
          <p:nvPr>
            <p:ph type="sldNum" sz="quarter" idx="12"/>
          </p:nvPr>
        </p:nvSpPr>
        <p:spPr/>
        <p:txBody>
          <a:bodyPr/>
          <a:lstStyle/>
          <a:p>
            <a:fld id="{D4A9E19C-AD42-3647-AC18-172EE5827370}" type="slidenum">
              <a:rPr lang="en-US" smtClean="0"/>
              <a:t>‹#›</a:t>
            </a:fld>
            <a:endParaRPr lang="en-US"/>
          </a:p>
        </p:txBody>
      </p:sp>
    </p:spTree>
    <p:extLst>
      <p:ext uri="{BB962C8B-B14F-4D97-AF65-F5344CB8AC3E}">
        <p14:creationId xmlns:p14="http://schemas.microsoft.com/office/powerpoint/2010/main" val="2795395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208A2C-219C-644C-B0FC-F3A32B82EBD7}" type="datetime1">
              <a:rPr lang="en-GB" smtClean="0"/>
              <a:t>29/06/2017</a:t>
            </a:fld>
            <a:endParaRPr lang="en-US"/>
          </a:p>
        </p:txBody>
      </p:sp>
      <p:sp>
        <p:nvSpPr>
          <p:cNvPr id="3" name="Footer Placeholder 2"/>
          <p:cNvSpPr>
            <a:spLocks noGrp="1"/>
          </p:cNvSpPr>
          <p:nvPr>
            <p:ph type="ftr" sz="quarter" idx="11"/>
          </p:nvPr>
        </p:nvSpPr>
        <p:spPr/>
        <p:txBody>
          <a:bodyPr/>
          <a:lstStyle/>
          <a:p>
            <a:r>
              <a:rPr lang="en-US" smtClean="0"/>
              <a:t>ALCWS, SLAC 26-30 June 2017</a:t>
            </a:r>
            <a:endParaRPr lang="en-US"/>
          </a:p>
        </p:txBody>
      </p:sp>
      <p:sp>
        <p:nvSpPr>
          <p:cNvPr id="4" name="Slide Number Placeholder 3"/>
          <p:cNvSpPr>
            <a:spLocks noGrp="1"/>
          </p:cNvSpPr>
          <p:nvPr>
            <p:ph type="sldNum" sz="quarter" idx="12"/>
          </p:nvPr>
        </p:nvSpPr>
        <p:spPr/>
        <p:txBody>
          <a:bodyPr/>
          <a:lstStyle/>
          <a:p>
            <a:fld id="{D4A9E19C-AD42-3647-AC18-172EE5827370}" type="slidenum">
              <a:rPr lang="en-US" smtClean="0"/>
              <a:t>‹#›</a:t>
            </a:fld>
            <a:endParaRPr lang="en-US"/>
          </a:p>
        </p:txBody>
      </p:sp>
    </p:spTree>
    <p:extLst>
      <p:ext uri="{BB962C8B-B14F-4D97-AF65-F5344CB8AC3E}">
        <p14:creationId xmlns:p14="http://schemas.microsoft.com/office/powerpoint/2010/main" val="16752371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FCACA58-18F7-7942-BC6A-9E348E337241}" type="datetime1">
              <a:rPr lang="en-GB" smtClean="0"/>
              <a:t>29/06/2017</a:t>
            </a:fld>
            <a:endParaRPr lang="en-US"/>
          </a:p>
        </p:txBody>
      </p:sp>
      <p:sp>
        <p:nvSpPr>
          <p:cNvPr id="6" name="Footer Placeholder 5"/>
          <p:cNvSpPr>
            <a:spLocks noGrp="1"/>
          </p:cNvSpPr>
          <p:nvPr>
            <p:ph type="ftr" sz="quarter" idx="11"/>
          </p:nvPr>
        </p:nvSpPr>
        <p:spPr/>
        <p:txBody>
          <a:bodyPr/>
          <a:lstStyle/>
          <a:p>
            <a:r>
              <a:rPr lang="en-US" smtClean="0"/>
              <a:t>ALCWS, SLAC 26-30 June 2017</a:t>
            </a:r>
            <a:endParaRPr lang="en-US"/>
          </a:p>
        </p:txBody>
      </p:sp>
      <p:sp>
        <p:nvSpPr>
          <p:cNvPr id="7" name="Slide Number Placeholder 6"/>
          <p:cNvSpPr>
            <a:spLocks noGrp="1"/>
          </p:cNvSpPr>
          <p:nvPr>
            <p:ph type="sldNum" sz="quarter" idx="12"/>
          </p:nvPr>
        </p:nvSpPr>
        <p:spPr/>
        <p:txBody>
          <a:bodyPr/>
          <a:lstStyle/>
          <a:p>
            <a:fld id="{D4A9E19C-AD42-3647-AC18-172EE5827370}" type="slidenum">
              <a:rPr lang="en-US" smtClean="0"/>
              <a:t>‹#›</a:t>
            </a:fld>
            <a:endParaRPr lang="en-US"/>
          </a:p>
        </p:txBody>
      </p:sp>
    </p:spTree>
    <p:extLst>
      <p:ext uri="{BB962C8B-B14F-4D97-AF65-F5344CB8AC3E}">
        <p14:creationId xmlns:p14="http://schemas.microsoft.com/office/powerpoint/2010/main" val="531212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596319-61B5-9E4D-84E7-466C4684393B}" type="datetime1">
              <a:rPr lang="en-GB" smtClean="0"/>
              <a:t>29/06/2017</a:t>
            </a:fld>
            <a:endParaRPr lang="en-US"/>
          </a:p>
        </p:txBody>
      </p:sp>
      <p:sp>
        <p:nvSpPr>
          <p:cNvPr id="6" name="Footer Placeholder 5"/>
          <p:cNvSpPr>
            <a:spLocks noGrp="1"/>
          </p:cNvSpPr>
          <p:nvPr>
            <p:ph type="ftr" sz="quarter" idx="11"/>
          </p:nvPr>
        </p:nvSpPr>
        <p:spPr/>
        <p:txBody>
          <a:bodyPr/>
          <a:lstStyle/>
          <a:p>
            <a:r>
              <a:rPr lang="en-US" smtClean="0"/>
              <a:t>ALCWS, SLAC 26-30 June 2017</a:t>
            </a:r>
            <a:endParaRPr lang="en-US"/>
          </a:p>
        </p:txBody>
      </p:sp>
      <p:sp>
        <p:nvSpPr>
          <p:cNvPr id="7" name="Slide Number Placeholder 6"/>
          <p:cNvSpPr>
            <a:spLocks noGrp="1"/>
          </p:cNvSpPr>
          <p:nvPr>
            <p:ph type="sldNum" sz="quarter" idx="12"/>
          </p:nvPr>
        </p:nvSpPr>
        <p:spPr/>
        <p:txBody>
          <a:bodyPr/>
          <a:lstStyle/>
          <a:p>
            <a:fld id="{D4A9E19C-AD42-3647-AC18-172EE5827370}" type="slidenum">
              <a:rPr lang="en-US" smtClean="0"/>
              <a:t>‹#›</a:t>
            </a:fld>
            <a:endParaRPr lang="en-US"/>
          </a:p>
        </p:txBody>
      </p:sp>
    </p:spTree>
    <p:extLst>
      <p:ext uri="{BB962C8B-B14F-4D97-AF65-F5344CB8AC3E}">
        <p14:creationId xmlns:p14="http://schemas.microsoft.com/office/powerpoint/2010/main" val="160254700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3762EF-E732-A74D-B711-959163AF6840}" type="datetime1">
              <a:rPr lang="en-GB" smtClean="0"/>
              <a:t>29/06/2017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ALCWS, SLAC 26-30 June 2017</a:t>
            </a:r>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A9E19C-AD42-3647-AC18-172EE5827370}" type="slidenum">
              <a:rPr lang="en-US" smtClean="0"/>
              <a:t>‹#›</a:t>
            </a:fld>
            <a:endParaRPr lang="en-US"/>
          </a:p>
        </p:txBody>
      </p:sp>
    </p:spTree>
    <p:extLst>
      <p:ext uri="{BB962C8B-B14F-4D97-AF65-F5344CB8AC3E}">
        <p14:creationId xmlns:p14="http://schemas.microsoft.com/office/powerpoint/2010/main" val="19599428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9.png"/><Relationship Id="rId3" Type="http://schemas.openxmlformats.org/officeDocument/2006/relationships/image" Target="../media/image20.tmp"/></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emf"/><Relationship Id="rId3" Type="http://schemas.openxmlformats.org/officeDocument/2006/relationships/image" Target="../media/image22.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23.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png"/><Relationship Id="rId3" Type="http://schemas.openxmlformats.org/officeDocument/2006/relationships/image" Target="../media/image2.e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4" Type="http://schemas.openxmlformats.org/officeDocument/2006/relationships/image" Target="../media/image3.png"/><Relationship Id="rId5" Type="http://schemas.openxmlformats.org/officeDocument/2006/relationships/image" Target="../media/image4.jpeg"/><Relationship Id="rId6" Type="http://schemas.openxmlformats.org/officeDocument/2006/relationships/image" Target="../media/image5.emf"/><Relationship Id="rId7" Type="http://schemas.openxmlformats.org/officeDocument/2006/relationships/image" Target="../media/image6.emf"/><Relationship Id="rId1" Type="http://schemas.openxmlformats.org/officeDocument/2006/relationships/tags" Target="../tags/tag1.xml"/><Relationship Id="rId2"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jpeg"/><Relationship Id="rId3"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12.png"/><Relationship Id="rId5" Type="http://schemas.openxmlformats.org/officeDocument/2006/relationships/image" Target="../media/image13.png"/><Relationship Id="rId6" Type="http://schemas.openxmlformats.org/officeDocument/2006/relationships/image" Target="../media/image14.png"/><Relationship Id="rId7" Type="http://schemas.openxmlformats.org/officeDocument/2006/relationships/image" Target="../media/image15.png"/><Relationship Id="rId8" Type="http://schemas.openxmlformats.org/officeDocument/2006/relationships/image" Target="../media/image16.jpeg"/><Relationship Id="rId1" Type="http://schemas.openxmlformats.org/officeDocument/2006/relationships/slideLayout" Target="../slideLayouts/slideLayout12.xml"/><Relationship Id="rId2"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 Id="rId3" Type="http://schemas.openxmlformats.org/officeDocument/2006/relationships/image" Target="../media/image1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LCC Report</a:t>
            </a:r>
            <a:endParaRPr lang="en-US" dirty="0"/>
          </a:p>
        </p:txBody>
      </p:sp>
      <p:sp>
        <p:nvSpPr>
          <p:cNvPr id="3" name="Subtitle 2"/>
          <p:cNvSpPr>
            <a:spLocks noGrp="1"/>
          </p:cNvSpPr>
          <p:nvPr>
            <p:ph type="subTitle" idx="1"/>
          </p:nvPr>
        </p:nvSpPr>
        <p:spPr/>
        <p:txBody>
          <a:bodyPr/>
          <a:lstStyle/>
          <a:p>
            <a:r>
              <a:rPr lang="en-US" dirty="0" smtClean="0"/>
              <a:t>Lyn Evans CERN/Imperial College</a:t>
            </a:r>
          </a:p>
          <a:p>
            <a:r>
              <a:rPr lang="en-US" dirty="0" smtClean="0"/>
              <a:t>SLAC 29</a:t>
            </a:r>
            <a:r>
              <a:rPr lang="en-US" baseline="30000" dirty="0" smtClean="0"/>
              <a:t>th</a:t>
            </a:r>
            <a:r>
              <a:rPr lang="en-US" dirty="0" smtClean="0"/>
              <a:t> June 2017</a:t>
            </a:r>
            <a:endParaRPr lang="en-US" dirty="0"/>
          </a:p>
        </p:txBody>
      </p:sp>
      <p:sp>
        <p:nvSpPr>
          <p:cNvPr id="4" name="Footer Placeholder 3"/>
          <p:cNvSpPr>
            <a:spLocks noGrp="1"/>
          </p:cNvSpPr>
          <p:nvPr>
            <p:ph type="ftr" sz="quarter" idx="11"/>
          </p:nvPr>
        </p:nvSpPr>
        <p:spPr/>
        <p:txBody>
          <a:bodyPr/>
          <a:lstStyle/>
          <a:p>
            <a:r>
              <a:rPr lang="en-US" smtClean="0"/>
              <a:t>ALCWS, SLAC 26-30 June 2017</a:t>
            </a:r>
            <a:endParaRPr lang="en-US"/>
          </a:p>
        </p:txBody>
      </p:sp>
    </p:spTree>
    <p:extLst>
      <p:ext uri="{BB962C8B-B14F-4D97-AF65-F5344CB8AC3E}">
        <p14:creationId xmlns:p14="http://schemas.microsoft.com/office/powerpoint/2010/main" val="18869721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1770599" y="65859"/>
            <a:ext cx="8707446" cy="911512"/>
          </a:xfrm>
        </p:spPr>
        <p:txBody>
          <a:bodyPr>
            <a:noAutofit/>
          </a:bodyPr>
          <a:lstStyle/>
          <a:p>
            <a:r>
              <a:rPr kumimoji="1" lang="en-US" altLang="ja-JP" sz="4000" b="1" dirty="0"/>
              <a:t>ILC ML Tunnel </a:t>
            </a:r>
            <a:r>
              <a:rPr lang="en-US" altLang="ja-JP" sz="4000" b="1" dirty="0"/>
              <a:t>X-Section Reduced </a:t>
            </a:r>
            <a:endParaRPr kumimoji="1" lang="ja-JP" altLang="en-US" sz="4000" b="1" dirty="0"/>
          </a:p>
        </p:txBody>
      </p:sp>
      <p:pic>
        <p:nvPicPr>
          <p:cNvPr id="7" name="コンテンツ プレースホルダー 6"/>
          <p:cNvPicPr>
            <a:picLocks noGrp="1" noChangeAspect="1"/>
          </p:cNvPicPr>
          <p:nvPr>
            <p:ph sz="half" idx="1"/>
          </p:nvPr>
        </p:nvPicPr>
        <p:blipFill rotWithShape="1">
          <a:blip r:embed="rId2" cstate="print">
            <a:extLst>
              <a:ext uri="{28A0092B-C50C-407E-A947-70E740481C1C}">
                <a14:useLocalDpi xmlns:a14="http://schemas.microsoft.com/office/drawing/2010/main" val="0"/>
              </a:ext>
            </a:extLst>
          </a:blip>
          <a:srcRect l="9383" t="9144" r="10931" b="7709"/>
          <a:stretch/>
        </p:blipFill>
        <p:spPr>
          <a:xfrm>
            <a:off x="1775807" y="1135919"/>
            <a:ext cx="4873137" cy="3607334"/>
          </a:xfrm>
          <a:prstGeom prst="rect">
            <a:avLst/>
          </a:prstGeom>
          <a:ln>
            <a:noFill/>
          </a:ln>
        </p:spPr>
      </p:pic>
      <p:sp>
        <p:nvSpPr>
          <p:cNvPr id="56" name="テキスト ボックス 55"/>
          <p:cNvSpPr txBox="1"/>
          <p:nvPr/>
        </p:nvSpPr>
        <p:spPr>
          <a:xfrm>
            <a:off x="3619253" y="1537910"/>
            <a:ext cx="1467346" cy="215444"/>
          </a:xfrm>
          <a:prstGeom prst="rect">
            <a:avLst/>
          </a:prstGeom>
          <a:noFill/>
        </p:spPr>
        <p:txBody>
          <a:bodyPr wrap="square" lIns="36000" tIns="0" rIns="36000" bIns="0" rtlCol="0">
            <a:spAutoFit/>
          </a:bodyPr>
          <a:lstStyle/>
          <a:p>
            <a:r>
              <a:rPr lang="en-US" altLang="ja-JP" sz="1400" b="1" dirty="0">
                <a:solidFill>
                  <a:srgbClr val="FF0000"/>
                </a:solidFill>
              </a:rPr>
              <a:t>Center</a:t>
            </a:r>
            <a:r>
              <a:rPr kumimoji="1" lang="en-US" altLang="ja-JP" sz="1400" b="1" dirty="0">
                <a:solidFill>
                  <a:srgbClr val="FF0000"/>
                </a:solidFill>
              </a:rPr>
              <a:t>-</a:t>
            </a:r>
            <a:r>
              <a:rPr lang="en-US" altLang="ja-JP" sz="1400" b="1" dirty="0">
                <a:solidFill>
                  <a:srgbClr val="FF0000"/>
                </a:solidFill>
              </a:rPr>
              <a:t>w</a:t>
            </a:r>
            <a:r>
              <a:rPr kumimoji="1" lang="en-US" altLang="ja-JP" sz="1400" b="1" dirty="0">
                <a:solidFill>
                  <a:srgbClr val="FF0000"/>
                </a:solidFill>
              </a:rPr>
              <a:t>all: 3.5m</a:t>
            </a:r>
            <a:endParaRPr kumimoji="1" lang="ja-JP" altLang="en-US" sz="1400" b="1" dirty="0">
              <a:solidFill>
                <a:srgbClr val="FF0000"/>
              </a:solidFill>
            </a:endParaRPr>
          </a:p>
        </p:txBody>
      </p:sp>
      <p:pic>
        <p:nvPicPr>
          <p:cNvPr id="27" name="図 26" descr="画面の領域"/>
          <p:cNvPicPr>
            <a:picLocks noChangeAspect="1"/>
          </p:cNvPicPr>
          <p:nvPr/>
        </p:nvPicPr>
        <p:blipFill rotWithShape="1">
          <a:blip r:embed="rId3">
            <a:extLst>
              <a:ext uri="{28A0092B-C50C-407E-A947-70E740481C1C}">
                <a14:useLocalDpi xmlns:a14="http://schemas.microsoft.com/office/drawing/2010/main" val="0"/>
              </a:ext>
            </a:extLst>
          </a:blip>
          <a:srcRect l="-4091"/>
          <a:stretch/>
        </p:blipFill>
        <p:spPr>
          <a:xfrm>
            <a:off x="6098708" y="1253493"/>
            <a:ext cx="4069608" cy="3274982"/>
          </a:xfrm>
          <a:prstGeom prst="rect">
            <a:avLst/>
          </a:prstGeom>
          <a:solidFill>
            <a:schemeClr val="bg1"/>
          </a:solidFill>
        </p:spPr>
      </p:pic>
      <p:sp>
        <p:nvSpPr>
          <p:cNvPr id="47" name="テキスト ボックス 46"/>
          <p:cNvSpPr txBox="1"/>
          <p:nvPr/>
        </p:nvSpPr>
        <p:spPr>
          <a:xfrm>
            <a:off x="7867821" y="1525739"/>
            <a:ext cx="1523744" cy="215444"/>
          </a:xfrm>
          <a:prstGeom prst="rect">
            <a:avLst/>
          </a:prstGeom>
          <a:noFill/>
        </p:spPr>
        <p:txBody>
          <a:bodyPr wrap="square" lIns="36000" tIns="0" rIns="36000" bIns="0" rtlCol="0">
            <a:spAutoFit/>
          </a:bodyPr>
          <a:lstStyle/>
          <a:p>
            <a:r>
              <a:rPr lang="en-US" altLang="ja-JP" sz="1400" b="1" dirty="0">
                <a:solidFill>
                  <a:srgbClr val="FF0000"/>
                </a:solidFill>
              </a:rPr>
              <a:t>Center</a:t>
            </a:r>
            <a:r>
              <a:rPr kumimoji="1" lang="en-US" altLang="ja-JP" sz="1400" b="1" dirty="0">
                <a:solidFill>
                  <a:srgbClr val="FF0000"/>
                </a:solidFill>
              </a:rPr>
              <a:t>-</a:t>
            </a:r>
            <a:r>
              <a:rPr lang="en-US" altLang="ja-JP" sz="1400" b="1" dirty="0">
                <a:solidFill>
                  <a:srgbClr val="FF0000"/>
                </a:solidFill>
              </a:rPr>
              <a:t>w</a:t>
            </a:r>
            <a:r>
              <a:rPr kumimoji="1" lang="en-US" altLang="ja-JP" sz="1400" b="1" dirty="0">
                <a:solidFill>
                  <a:srgbClr val="FF0000"/>
                </a:solidFill>
              </a:rPr>
              <a:t>all: 1.5m</a:t>
            </a:r>
            <a:endParaRPr kumimoji="1" lang="ja-JP" altLang="en-US" sz="1400" b="1" dirty="0">
              <a:solidFill>
                <a:srgbClr val="FF0000"/>
              </a:solidFill>
            </a:endParaRPr>
          </a:p>
        </p:txBody>
      </p:sp>
      <p:graphicFrame>
        <p:nvGraphicFramePr>
          <p:cNvPr id="2" name="表 1"/>
          <p:cNvGraphicFramePr>
            <a:graphicFrameLocks noGrp="1"/>
          </p:cNvGraphicFramePr>
          <p:nvPr>
            <p:extLst/>
          </p:nvPr>
        </p:nvGraphicFramePr>
        <p:xfrm>
          <a:off x="2404302" y="4600535"/>
          <a:ext cx="7258920" cy="2590800"/>
        </p:xfrm>
        <a:graphic>
          <a:graphicData uri="http://schemas.openxmlformats.org/drawingml/2006/table">
            <a:tbl>
              <a:tblPr firstRow="1" bandRow="1">
                <a:tableStyleId>{5C22544A-7EE6-4342-B048-85BDC9FD1C3A}</a:tableStyleId>
              </a:tblPr>
              <a:tblGrid>
                <a:gridCol w="3378174"/>
                <a:gridCol w="1954191"/>
                <a:gridCol w="1926555"/>
              </a:tblGrid>
              <a:tr h="396240">
                <a:tc>
                  <a:txBody>
                    <a:bodyPr/>
                    <a:lstStyle/>
                    <a:p>
                      <a:endParaRPr kumimoji="1" lang="ja-JP" altLang="en-US" sz="2000" dirty="0"/>
                    </a:p>
                  </a:txBody>
                  <a:tcPr/>
                </a:tc>
                <a:tc>
                  <a:txBody>
                    <a:bodyPr/>
                    <a:lstStyle/>
                    <a:p>
                      <a:pPr algn="ctr"/>
                      <a:r>
                        <a:rPr kumimoji="1" lang="en-US" altLang="ja-JP" sz="2000" dirty="0" smtClean="0"/>
                        <a:t>TDR-baseline</a:t>
                      </a:r>
                      <a:endParaRPr kumimoji="1" lang="ja-JP" altLang="en-US" sz="2000" dirty="0"/>
                    </a:p>
                  </a:txBody>
                  <a:tcPr/>
                </a:tc>
                <a:tc>
                  <a:txBody>
                    <a:bodyPr/>
                    <a:lstStyle/>
                    <a:p>
                      <a:pPr algn="ctr"/>
                      <a:r>
                        <a:rPr kumimoji="1" lang="en-US" altLang="ja-JP" sz="2000" dirty="0" smtClean="0"/>
                        <a:t>Updated</a:t>
                      </a:r>
                      <a:endParaRPr kumimoji="1" lang="ja-JP" altLang="en-US" sz="2000" dirty="0"/>
                    </a:p>
                  </a:txBody>
                  <a:tcPr/>
                </a:tc>
              </a:tr>
              <a:tr h="396240">
                <a:tc>
                  <a:txBody>
                    <a:bodyPr/>
                    <a:lstStyle/>
                    <a:p>
                      <a:r>
                        <a:rPr kumimoji="1" lang="en-US" altLang="ja-JP" sz="2000" dirty="0" smtClean="0"/>
                        <a:t>Center-wall width</a:t>
                      </a:r>
                      <a:endParaRPr kumimoji="1" lang="ja-JP" altLang="en-US" sz="2000" dirty="0"/>
                    </a:p>
                  </a:txBody>
                  <a:tcPr/>
                </a:tc>
                <a:tc>
                  <a:txBody>
                    <a:bodyPr/>
                    <a:lstStyle/>
                    <a:p>
                      <a:pPr algn="ctr"/>
                      <a:r>
                        <a:rPr kumimoji="1" lang="en-US" altLang="ja-JP" sz="2000" dirty="0" smtClean="0"/>
                        <a:t>3.5 m</a:t>
                      </a:r>
                      <a:endParaRPr kumimoji="1" lang="ja-JP" altLang="en-US" sz="2000" dirty="0"/>
                    </a:p>
                  </a:txBody>
                  <a:tcPr/>
                </a:tc>
                <a:tc>
                  <a:txBody>
                    <a:bodyPr/>
                    <a:lstStyle/>
                    <a:p>
                      <a:pPr algn="ctr"/>
                      <a:r>
                        <a:rPr kumimoji="1" lang="en-US" altLang="ja-JP" sz="2000" dirty="0" smtClean="0"/>
                        <a:t>1.5 m</a:t>
                      </a:r>
                      <a:endParaRPr kumimoji="1" lang="ja-JP" altLang="en-US" sz="2000" dirty="0"/>
                    </a:p>
                  </a:txBody>
                  <a:tcPr/>
                </a:tc>
              </a:tr>
              <a:tr h="396240">
                <a:tc>
                  <a:txBody>
                    <a:bodyPr/>
                    <a:lstStyle/>
                    <a:p>
                      <a:r>
                        <a:rPr kumimoji="1" lang="en-US" altLang="ja-JP" sz="2000" dirty="0" smtClean="0"/>
                        <a:t>Tunnel width</a:t>
                      </a:r>
                      <a:r>
                        <a:rPr kumimoji="1" lang="en-US" altLang="ja-JP" sz="2000" baseline="0" dirty="0" smtClean="0"/>
                        <a:t> </a:t>
                      </a:r>
                      <a:endParaRPr kumimoji="1" lang="ja-JP" altLang="en-US" sz="2000" dirty="0"/>
                    </a:p>
                  </a:txBody>
                  <a:tcPr/>
                </a:tc>
                <a:tc>
                  <a:txBody>
                    <a:bodyPr/>
                    <a:lstStyle/>
                    <a:p>
                      <a:pPr algn="ctr"/>
                      <a:r>
                        <a:rPr kumimoji="1" lang="en-US" altLang="ja-JP" sz="2000" dirty="0" smtClean="0"/>
                        <a:t>11 m</a:t>
                      </a:r>
                      <a:endParaRPr kumimoji="1" lang="ja-JP" altLang="en-US" sz="2000" dirty="0"/>
                    </a:p>
                  </a:txBody>
                  <a:tcPr/>
                </a:tc>
                <a:tc>
                  <a:txBody>
                    <a:bodyPr/>
                    <a:lstStyle/>
                    <a:p>
                      <a:pPr algn="ctr"/>
                      <a:r>
                        <a:rPr kumimoji="1" lang="en-US" altLang="ja-JP" sz="2000" dirty="0" smtClean="0"/>
                        <a:t>9.5 m</a:t>
                      </a:r>
                      <a:endParaRPr kumimoji="1" lang="ja-JP" altLang="en-US" sz="2000" dirty="0"/>
                    </a:p>
                  </a:txBody>
                  <a:tcPr/>
                </a:tc>
              </a:tr>
              <a:tr h="701040">
                <a:tc>
                  <a:txBody>
                    <a:bodyPr/>
                    <a:lstStyle/>
                    <a:p>
                      <a:r>
                        <a:rPr kumimoji="1" lang="en-US" altLang="ja-JP" sz="2000" dirty="0" smtClean="0"/>
                        <a:t>Access to RF in CM-SRF operation</a:t>
                      </a:r>
                      <a:endParaRPr kumimoji="1" lang="ja-JP" altLang="en-US" sz="2000" dirty="0"/>
                    </a:p>
                  </a:txBody>
                  <a:tcPr/>
                </a:tc>
                <a:tc>
                  <a:txBody>
                    <a:bodyPr/>
                    <a:lstStyle/>
                    <a:p>
                      <a:pPr algn="ctr"/>
                      <a:r>
                        <a:rPr kumimoji="1" lang="en-US" altLang="ja-JP" sz="2000" b="1" dirty="0" smtClean="0">
                          <a:solidFill>
                            <a:srgbClr val="008000"/>
                          </a:solidFill>
                        </a:rPr>
                        <a:t>Yes</a:t>
                      </a:r>
                      <a:endParaRPr kumimoji="1" lang="ja-JP" altLang="en-US" sz="2000" b="1" dirty="0">
                        <a:solidFill>
                          <a:srgbClr val="008000"/>
                        </a:solidFill>
                      </a:endParaRPr>
                    </a:p>
                  </a:txBody>
                  <a:tcPr/>
                </a:tc>
                <a:tc>
                  <a:txBody>
                    <a:bodyPr/>
                    <a:lstStyle/>
                    <a:p>
                      <a:pPr algn="ctr"/>
                      <a:r>
                        <a:rPr kumimoji="1" lang="en-US" altLang="ja-JP" sz="2000" b="1" dirty="0" smtClean="0">
                          <a:solidFill>
                            <a:srgbClr val="008000"/>
                          </a:solidFill>
                        </a:rPr>
                        <a:t>Yes</a:t>
                      </a:r>
                      <a:endParaRPr kumimoji="1" lang="ja-JP" altLang="en-US" sz="2000" b="1" dirty="0">
                        <a:solidFill>
                          <a:srgbClr val="008000"/>
                        </a:solidFill>
                      </a:endParaRPr>
                    </a:p>
                  </a:txBody>
                  <a:tcPr/>
                </a:tc>
              </a:tr>
              <a:tr h="701040">
                <a:tc>
                  <a:txBody>
                    <a:bodyPr/>
                    <a:lstStyle/>
                    <a:p>
                      <a:r>
                        <a:rPr kumimoji="1" lang="en-US" altLang="ja-JP" sz="2000" dirty="0" smtClean="0"/>
                        <a:t>Access to RF in beam operation</a:t>
                      </a:r>
                      <a:endParaRPr kumimoji="1" lang="ja-JP" altLang="en-US" sz="2000" dirty="0"/>
                    </a:p>
                  </a:txBody>
                  <a:tcPr/>
                </a:tc>
                <a:tc>
                  <a:txBody>
                    <a:bodyPr/>
                    <a:lstStyle/>
                    <a:p>
                      <a:pPr algn="ctr"/>
                      <a:r>
                        <a:rPr kumimoji="1" lang="en-US" altLang="ja-JP" sz="2000" b="1" dirty="0" smtClean="0">
                          <a:solidFill>
                            <a:srgbClr val="008000"/>
                          </a:solidFill>
                        </a:rPr>
                        <a:t>Yes</a:t>
                      </a:r>
                      <a:endParaRPr kumimoji="1" lang="ja-JP" altLang="en-US" sz="2000" b="1" dirty="0">
                        <a:solidFill>
                          <a:srgbClr val="008000"/>
                        </a:solidFill>
                      </a:endParaRPr>
                    </a:p>
                  </a:txBody>
                  <a:tcPr/>
                </a:tc>
                <a:tc>
                  <a:txBody>
                    <a:bodyPr/>
                    <a:lstStyle/>
                    <a:p>
                      <a:pPr algn="ctr"/>
                      <a:r>
                        <a:rPr kumimoji="1" lang="en-US" altLang="ja-JP" sz="2000" b="1" dirty="0" smtClean="0">
                          <a:solidFill>
                            <a:srgbClr val="FF0000"/>
                          </a:solidFill>
                        </a:rPr>
                        <a:t>No</a:t>
                      </a:r>
                      <a:endParaRPr kumimoji="1" lang="ja-JP" altLang="en-US" sz="2000" b="1" dirty="0">
                        <a:solidFill>
                          <a:srgbClr val="FF0000"/>
                        </a:solidFill>
                      </a:endParaRPr>
                    </a:p>
                  </a:txBody>
                  <a:tcPr/>
                </a:tc>
              </a:tr>
            </a:tbl>
          </a:graphicData>
        </a:graphic>
      </p:graphicFrame>
      <p:sp>
        <p:nvSpPr>
          <p:cNvPr id="3" name="右矢印 2"/>
          <p:cNvSpPr/>
          <p:nvPr/>
        </p:nvSpPr>
        <p:spPr>
          <a:xfrm>
            <a:off x="6300745" y="3376696"/>
            <a:ext cx="519525" cy="317467"/>
          </a:xfrm>
          <a:prstGeom prst="rightArrow">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a:solidFill>
                <a:schemeClr val="tx1"/>
              </a:solidFill>
            </a:endParaRPr>
          </a:p>
        </p:txBody>
      </p:sp>
      <p:sp>
        <p:nvSpPr>
          <p:cNvPr id="13" name="右矢印 12"/>
          <p:cNvSpPr/>
          <p:nvPr/>
        </p:nvSpPr>
        <p:spPr>
          <a:xfrm>
            <a:off x="7579197" y="4658262"/>
            <a:ext cx="519525" cy="317467"/>
          </a:xfrm>
          <a:prstGeom prst="rightArrow">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a:solidFill>
                <a:schemeClr val="tx1"/>
              </a:solidFill>
            </a:endParaRPr>
          </a:p>
        </p:txBody>
      </p:sp>
      <p:sp>
        <p:nvSpPr>
          <p:cNvPr id="5" name="Footer Placeholder 4"/>
          <p:cNvSpPr>
            <a:spLocks noGrp="1"/>
          </p:cNvSpPr>
          <p:nvPr>
            <p:ph type="ftr" sz="quarter" idx="11"/>
          </p:nvPr>
        </p:nvSpPr>
        <p:spPr>
          <a:xfrm>
            <a:off x="5387781" y="6391733"/>
            <a:ext cx="1895888" cy="365125"/>
          </a:xfrm>
        </p:spPr>
        <p:txBody>
          <a:bodyPr/>
          <a:lstStyle/>
          <a:p>
            <a:r>
              <a:rPr kumimoji="1" lang="en-US" altLang="ja-JP" smtClean="0"/>
              <a:t>ALCWS, SLAC 26-30 June 2017</a:t>
            </a:r>
            <a:endParaRPr kumimoji="1" lang="ja-JP" altLang="en-US" dirty="0"/>
          </a:p>
        </p:txBody>
      </p:sp>
    </p:spTree>
    <p:extLst>
      <p:ext uri="{BB962C8B-B14F-4D97-AF65-F5344CB8AC3E}">
        <p14:creationId xmlns:p14="http://schemas.microsoft.com/office/powerpoint/2010/main" val="5844722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981200" y="64439"/>
            <a:ext cx="8229600" cy="687888"/>
          </a:xfrm>
        </p:spPr>
        <p:txBody>
          <a:bodyPr>
            <a:normAutofit fontScale="90000"/>
          </a:bodyPr>
          <a:lstStyle/>
          <a:p>
            <a:r>
              <a:rPr lang="en-US" altLang="ja-JP" dirty="0" smtClean="0"/>
              <a:t>Power </a:t>
            </a:r>
            <a:r>
              <a:rPr lang="en-US" altLang="ja-JP" dirty="0"/>
              <a:t>input coupler fabrication</a:t>
            </a:r>
            <a:endParaRPr kumimoji="1" lang="ja-JP" altLang="en-US" dirty="0"/>
          </a:p>
        </p:txBody>
      </p:sp>
      <p:sp>
        <p:nvSpPr>
          <p:cNvPr id="4" name="フッター プレースホルダー 3"/>
          <p:cNvSpPr>
            <a:spLocks noGrp="1"/>
          </p:cNvSpPr>
          <p:nvPr>
            <p:ph type="ftr" sz="quarter" idx="4294967295"/>
          </p:nvPr>
        </p:nvSpPr>
        <p:spPr>
          <a:xfrm>
            <a:off x="4648200" y="6356350"/>
            <a:ext cx="2895600" cy="365125"/>
          </a:xfrm>
          <a:prstGeom prst="rect">
            <a:avLst/>
          </a:prstGeom>
        </p:spPr>
        <p:txBody>
          <a:bodyPr/>
          <a:lstStyle/>
          <a:p>
            <a:r>
              <a:rPr lang="en-US" altLang="zh-TW" smtClean="0">
                <a:solidFill>
                  <a:prstClr val="black">
                    <a:tint val="75000"/>
                  </a:prstClr>
                </a:solidFill>
                <a:latin typeface="Calibri"/>
                <a:ea typeface="ＭＳ Ｐゴシック"/>
              </a:rPr>
              <a:t>ALCWS, SLAC 26-30 June 2017</a:t>
            </a:r>
            <a:endParaRPr lang="ja-JP" altLang="en-US">
              <a:solidFill>
                <a:prstClr val="black">
                  <a:tint val="75000"/>
                </a:prstClr>
              </a:solidFill>
              <a:latin typeface="Calibri"/>
              <a:ea typeface="ＭＳ Ｐゴシック"/>
            </a:endParaRPr>
          </a:p>
        </p:txBody>
      </p:sp>
      <p:pic>
        <p:nvPicPr>
          <p:cNvPr id="3" name="図 2"/>
          <p:cNvPicPr>
            <a:picLocks noChangeAspect="1"/>
          </p:cNvPicPr>
          <p:nvPr/>
        </p:nvPicPr>
        <p:blipFill>
          <a:blip r:embed="rId2"/>
          <a:stretch>
            <a:fillRect/>
          </a:stretch>
        </p:blipFill>
        <p:spPr>
          <a:xfrm>
            <a:off x="3000941" y="962527"/>
            <a:ext cx="6190118" cy="2516130"/>
          </a:xfrm>
          <a:prstGeom prst="rect">
            <a:avLst/>
          </a:prstGeom>
        </p:spPr>
      </p:pic>
      <p:pic>
        <p:nvPicPr>
          <p:cNvPr id="6" name="図 5"/>
          <p:cNvPicPr>
            <a:picLocks noChangeAspect="1"/>
          </p:cNvPicPr>
          <p:nvPr/>
        </p:nvPicPr>
        <p:blipFill>
          <a:blip r:embed="rId3"/>
          <a:stretch>
            <a:fillRect/>
          </a:stretch>
        </p:blipFill>
        <p:spPr>
          <a:xfrm>
            <a:off x="3000942" y="4197889"/>
            <a:ext cx="6280051" cy="1620016"/>
          </a:xfrm>
          <a:prstGeom prst="rect">
            <a:avLst/>
          </a:prstGeom>
        </p:spPr>
      </p:pic>
      <p:sp>
        <p:nvSpPr>
          <p:cNvPr id="7" name="正方形/長方形 6"/>
          <p:cNvSpPr/>
          <p:nvPr/>
        </p:nvSpPr>
        <p:spPr>
          <a:xfrm>
            <a:off x="2146300" y="3424714"/>
            <a:ext cx="8521700" cy="1015663"/>
          </a:xfrm>
          <a:prstGeom prst="rect">
            <a:avLst/>
          </a:prstGeom>
        </p:spPr>
        <p:txBody>
          <a:bodyPr wrap="square">
            <a:spAutoFit/>
          </a:bodyPr>
          <a:lstStyle/>
          <a:p>
            <a:pPr algn="just"/>
            <a:r>
              <a:rPr lang="en-US" altLang="ja-JP" sz="2000" kern="100" dirty="0">
                <a:latin typeface="Century" panose="02040604050505020304" pitchFamily="18" charset="0"/>
                <a:ea typeface="ＭＳ 明朝" panose="02020609040205080304" pitchFamily="17" charset="-128"/>
                <a:cs typeface="Times New Roman" panose="02020603050405020304" pitchFamily="18" charset="0"/>
              </a:rPr>
              <a:t>Cost reduction:</a:t>
            </a:r>
            <a:endParaRPr lang="ja-JP" altLang="ja-JP" sz="1400" kern="100" dirty="0">
              <a:latin typeface="Century" panose="02040604050505020304" pitchFamily="18" charset="0"/>
              <a:ea typeface="ＭＳ 明朝" panose="02020609040205080304" pitchFamily="17" charset="-128"/>
              <a:cs typeface="Times New Roman" panose="02020603050405020304" pitchFamily="18" charset="0"/>
            </a:endParaRPr>
          </a:p>
          <a:p>
            <a:pPr algn="just"/>
            <a:r>
              <a:rPr lang="en-US" altLang="ja-JP" sz="2000" kern="100" dirty="0">
                <a:latin typeface="Century" panose="02040604050505020304" pitchFamily="18" charset="0"/>
                <a:ea typeface="ＭＳ 明朝" panose="02020609040205080304" pitchFamily="17" charset="-128"/>
                <a:cs typeface="Times New Roman" panose="02020603050405020304" pitchFamily="18" charset="0"/>
              </a:rPr>
              <a:t>35%(SRF)*15%(coupler)*30%(reduction) </a:t>
            </a:r>
            <a:r>
              <a:rPr lang="en-US" altLang="ja-JP" sz="2000" kern="100" dirty="0">
                <a:latin typeface="Century" panose="02040604050505020304" pitchFamily="18" charset="0"/>
                <a:ea typeface="ＭＳ 明朝" panose="02020609040205080304" pitchFamily="17" charset="-128"/>
                <a:cs typeface="Times New Roman" panose="02020603050405020304" pitchFamily="18" charset="0"/>
                <a:sym typeface="Wingdings" panose="05000000000000000000" pitchFamily="2" charset="2"/>
              </a:rPr>
              <a:t></a:t>
            </a:r>
            <a:r>
              <a:rPr lang="en-US" altLang="ja-JP" sz="2000" kern="100" dirty="0">
                <a:latin typeface="Century" panose="02040604050505020304" pitchFamily="18" charset="0"/>
                <a:ea typeface="ＭＳ 明朝" panose="02020609040205080304" pitchFamily="17" charset="-128"/>
                <a:cs typeface="Times New Roman" panose="02020603050405020304" pitchFamily="18" charset="0"/>
              </a:rPr>
              <a:t> ~1.5%(of ILC total value in TDR)</a:t>
            </a:r>
            <a:endParaRPr lang="ja-JP" altLang="ja-JP" sz="1400" kern="100" dirty="0">
              <a:latin typeface="Century" panose="02040604050505020304" pitchFamily="18" charset="0"/>
              <a:ea typeface="ＭＳ 明朝" panose="02020609040205080304" pitchFamily="17" charset="-128"/>
              <a:cs typeface="Times New Roman" panose="02020603050405020304" pitchFamily="18" charset="0"/>
            </a:endParaRPr>
          </a:p>
        </p:txBody>
      </p:sp>
    </p:spTree>
    <p:extLst>
      <p:ext uri="{BB962C8B-B14F-4D97-AF65-F5344CB8AC3E}">
        <p14:creationId xmlns:p14="http://schemas.microsoft.com/office/powerpoint/2010/main" val="18527450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52600" y="288613"/>
            <a:ext cx="8686800" cy="427877"/>
          </a:xfrm>
        </p:spPr>
        <p:txBody>
          <a:bodyPr>
            <a:normAutofit fontScale="90000"/>
          </a:bodyPr>
          <a:lstStyle/>
          <a:p>
            <a:r>
              <a:rPr lang="en-US" dirty="0" smtClean="0"/>
              <a:t>Results comparison </a:t>
            </a:r>
            <a:br>
              <a:rPr lang="en-US" dirty="0" smtClean="0"/>
            </a:br>
            <a:r>
              <a:rPr lang="en-US" dirty="0" smtClean="0"/>
              <a:t>“standard” 120C bake </a:t>
            </a:r>
            <a:r>
              <a:rPr lang="en-US" dirty="0" err="1" smtClean="0"/>
              <a:t>vs</a:t>
            </a:r>
            <a:r>
              <a:rPr lang="en-US" dirty="0" smtClean="0"/>
              <a:t> “N infused” 120C bake</a:t>
            </a:r>
            <a:endParaRPr lang="en-US" dirty="0"/>
          </a:p>
        </p:txBody>
      </p:sp>
      <p:pic>
        <p:nvPicPr>
          <p:cNvPr id="6" name="Picture 5"/>
          <p:cNvPicPr>
            <a:picLocks noChangeAspect="1"/>
          </p:cNvPicPr>
          <p:nvPr/>
        </p:nvPicPr>
        <p:blipFill>
          <a:blip r:embed="rId2"/>
          <a:stretch>
            <a:fillRect/>
          </a:stretch>
        </p:blipFill>
        <p:spPr>
          <a:xfrm>
            <a:off x="1939365" y="835670"/>
            <a:ext cx="5934412" cy="5011893"/>
          </a:xfrm>
          <a:prstGeom prst="rect">
            <a:avLst/>
          </a:prstGeom>
        </p:spPr>
      </p:pic>
      <p:sp>
        <p:nvSpPr>
          <p:cNvPr id="7" name="TextBox 6"/>
          <p:cNvSpPr txBox="1"/>
          <p:nvPr/>
        </p:nvSpPr>
        <p:spPr>
          <a:xfrm>
            <a:off x="2260828" y="5847563"/>
            <a:ext cx="5739713" cy="400110"/>
          </a:xfrm>
          <a:prstGeom prst="rect">
            <a:avLst/>
          </a:prstGeom>
          <a:noFill/>
        </p:spPr>
        <p:txBody>
          <a:bodyPr wrap="none" rtlCol="0">
            <a:spAutoFit/>
          </a:bodyPr>
          <a:lstStyle/>
          <a:p>
            <a:r>
              <a:rPr lang="en-US" sz="2000" dirty="0"/>
              <a:t>Increase in Q factor of two, increase in gradient ~15%</a:t>
            </a:r>
          </a:p>
        </p:txBody>
      </p:sp>
      <p:sp>
        <p:nvSpPr>
          <p:cNvPr id="8" name="TextBox 7"/>
          <p:cNvSpPr txBox="1"/>
          <p:nvPr/>
        </p:nvSpPr>
        <p:spPr>
          <a:xfrm>
            <a:off x="7633270" y="1422383"/>
            <a:ext cx="3012725" cy="2862322"/>
          </a:xfrm>
          <a:prstGeom prst="rect">
            <a:avLst/>
          </a:prstGeom>
          <a:noFill/>
        </p:spPr>
        <p:txBody>
          <a:bodyPr wrap="square" rtlCol="0">
            <a:spAutoFit/>
          </a:bodyPr>
          <a:lstStyle/>
          <a:p>
            <a:pPr marL="342903" indent="-342903">
              <a:buFont typeface="Arial"/>
              <a:buChar char="•"/>
            </a:pPr>
            <a:r>
              <a:rPr lang="en-US" sz="2000" dirty="0"/>
              <a:t>Achieved: </a:t>
            </a:r>
          </a:p>
          <a:p>
            <a:r>
              <a:rPr lang="en-US" sz="2000" dirty="0"/>
              <a:t>45.6 MV/m </a:t>
            </a:r>
            <a:r>
              <a:rPr lang="en-US" sz="2000" dirty="0">
                <a:sym typeface="Wingdings"/>
              </a:rPr>
              <a:t> 194 </a:t>
            </a:r>
            <a:r>
              <a:rPr lang="en-US" sz="2000" dirty="0" err="1">
                <a:sym typeface="Wingdings"/>
              </a:rPr>
              <a:t>mT</a:t>
            </a:r>
            <a:endParaRPr lang="en-US" sz="2000" dirty="0">
              <a:sym typeface="Wingdings"/>
            </a:endParaRPr>
          </a:p>
          <a:p>
            <a:r>
              <a:rPr lang="en-US" sz="2000" dirty="0">
                <a:sym typeface="Wingdings"/>
              </a:rPr>
              <a:t>With Q ~ 2e10!</a:t>
            </a:r>
          </a:p>
          <a:p>
            <a:pPr marL="342903" indent="-342903">
              <a:buFont typeface="Arial"/>
              <a:buChar char="•"/>
            </a:pPr>
            <a:endParaRPr lang="en-US" sz="2000" dirty="0">
              <a:sym typeface="Wingdings"/>
            </a:endParaRPr>
          </a:p>
          <a:p>
            <a:pPr marL="342903" indent="-342903">
              <a:buFont typeface="Arial"/>
              <a:buChar char="•"/>
            </a:pPr>
            <a:r>
              <a:rPr lang="en-US" sz="2000" dirty="0">
                <a:sym typeface="Wingdings"/>
              </a:rPr>
              <a:t>Q at ~ 35 MV/m ~ 2.3e10!</a:t>
            </a:r>
          </a:p>
          <a:p>
            <a:pPr marL="342903" indent="-342903">
              <a:buFont typeface="Arial"/>
              <a:buChar char="•"/>
            </a:pPr>
            <a:endParaRPr lang="en-US" sz="2000" dirty="0">
              <a:sym typeface="Wingdings"/>
            </a:endParaRPr>
          </a:p>
          <a:p>
            <a:pPr marL="342903" indent="-342903">
              <a:buFont typeface="Arial"/>
              <a:buChar char="•"/>
            </a:pPr>
            <a:r>
              <a:rPr lang="en-US" sz="2000" dirty="0">
                <a:sym typeface="Wingdings"/>
              </a:rPr>
              <a:t>ILC specs: Q=0.8e10 @ 35MV/m</a:t>
            </a:r>
            <a:endParaRPr lang="en-US" sz="2000" dirty="0"/>
          </a:p>
        </p:txBody>
      </p:sp>
      <p:sp>
        <p:nvSpPr>
          <p:cNvPr id="2" name="Footer Placeholder 1"/>
          <p:cNvSpPr>
            <a:spLocks noGrp="1"/>
          </p:cNvSpPr>
          <p:nvPr>
            <p:ph type="ftr" sz="quarter" idx="3"/>
          </p:nvPr>
        </p:nvSpPr>
        <p:spPr/>
        <p:txBody>
          <a:bodyPr/>
          <a:lstStyle/>
          <a:p>
            <a:pPr>
              <a:defRPr/>
            </a:pPr>
            <a:r>
              <a:rPr lang="en-US" smtClean="0"/>
              <a:t>ALCWS, SLAC 26-30 June 2017</a:t>
            </a:r>
            <a:endParaRPr lang="en-US" b="1" dirty="0"/>
          </a:p>
        </p:txBody>
      </p:sp>
      <p:sp>
        <p:nvSpPr>
          <p:cNvPr id="9" name="TextBox 8"/>
          <p:cNvSpPr txBox="1"/>
          <p:nvPr/>
        </p:nvSpPr>
        <p:spPr>
          <a:xfrm>
            <a:off x="5022273" y="789489"/>
            <a:ext cx="2263633" cy="428131"/>
          </a:xfrm>
          <a:prstGeom prst="rect">
            <a:avLst/>
          </a:prstGeom>
          <a:noFill/>
        </p:spPr>
        <p:txBody>
          <a:bodyPr wrap="none" rtlCol="0">
            <a:spAutoFit/>
          </a:bodyPr>
          <a:lstStyle/>
          <a:p>
            <a:r>
              <a:rPr lang="en-US" sz="2182" dirty="0" err="1">
                <a:solidFill>
                  <a:srgbClr val="FF0000"/>
                </a:solidFill>
              </a:rPr>
              <a:t>Grassellino</a:t>
            </a:r>
            <a:r>
              <a:rPr lang="en-US" sz="2182" dirty="0">
                <a:solidFill>
                  <a:srgbClr val="FF0000"/>
                </a:solidFill>
              </a:rPr>
              <a:t>/</a:t>
            </a:r>
            <a:r>
              <a:rPr lang="en-US" sz="2182" dirty="0" err="1">
                <a:solidFill>
                  <a:srgbClr val="FF0000"/>
                </a:solidFill>
              </a:rPr>
              <a:t>Solyak</a:t>
            </a:r>
            <a:endParaRPr lang="en-US" sz="2182" dirty="0">
              <a:solidFill>
                <a:srgbClr val="FF0000"/>
              </a:solidFill>
            </a:endParaRPr>
          </a:p>
        </p:txBody>
      </p:sp>
    </p:spTree>
    <p:extLst>
      <p:ext uri="{BB962C8B-B14F-4D97-AF65-F5344CB8AC3E}">
        <p14:creationId xmlns:p14="http://schemas.microsoft.com/office/powerpoint/2010/main" val="3896906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15641" indent="-415641">
              <a:buFont typeface="Arial" charset="0"/>
              <a:buChar char="•"/>
            </a:pPr>
            <a:r>
              <a:rPr lang="en-US" dirty="0" smtClean="0"/>
              <a:t>Positron production at low energy.</a:t>
            </a:r>
          </a:p>
          <a:p>
            <a:pPr marL="415641" indent="-415641">
              <a:buFont typeface="Arial" charset="0"/>
              <a:buChar char="•"/>
            </a:pPr>
            <a:r>
              <a:rPr lang="en-US" dirty="0" smtClean="0"/>
              <a:t>How important is polarization?</a:t>
            </a:r>
          </a:p>
          <a:p>
            <a:pPr marL="415641" indent="-415641">
              <a:buFont typeface="Arial" charset="0"/>
              <a:buChar char="•"/>
            </a:pPr>
            <a:r>
              <a:rPr lang="en-US" dirty="0" smtClean="0"/>
              <a:t>How interesting </a:t>
            </a:r>
            <a:r>
              <a:rPr lang="en-US" smtClean="0"/>
              <a:t>is gamma-gamma?</a:t>
            </a:r>
            <a:endParaRPr lang="en-US"/>
          </a:p>
        </p:txBody>
      </p:sp>
      <p:sp>
        <p:nvSpPr>
          <p:cNvPr id="4" name="Title 3"/>
          <p:cNvSpPr>
            <a:spLocks noGrp="1"/>
          </p:cNvSpPr>
          <p:nvPr>
            <p:ph type="title"/>
          </p:nvPr>
        </p:nvSpPr>
        <p:spPr/>
        <p:txBody>
          <a:bodyPr/>
          <a:lstStyle/>
          <a:p>
            <a:r>
              <a:rPr lang="en-US" dirty="0" smtClean="0"/>
              <a:t>Issues and questions</a:t>
            </a:r>
            <a:endParaRPr lang="en-US" dirty="0"/>
          </a:p>
        </p:txBody>
      </p:sp>
      <p:sp>
        <p:nvSpPr>
          <p:cNvPr id="6" name="Footer Placeholder 5"/>
          <p:cNvSpPr>
            <a:spLocks noGrp="1"/>
          </p:cNvSpPr>
          <p:nvPr>
            <p:ph type="ftr" sz="quarter" idx="4294967295"/>
          </p:nvPr>
        </p:nvSpPr>
        <p:spPr>
          <a:xfrm>
            <a:off x="8001000" y="6356350"/>
            <a:ext cx="1639455" cy="365125"/>
          </a:xfrm>
          <a:prstGeom prst="rect">
            <a:avLst/>
          </a:prstGeom>
        </p:spPr>
        <p:txBody>
          <a:bodyPr/>
          <a:lstStyle/>
          <a:p>
            <a:r>
              <a:rPr lang="en-US" smtClean="0"/>
              <a:t>ALCWS, SLAC 26-30 June 2017</a:t>
            </a:r>
            <a:endParaRPr lang="en-US" dirty="0"/>
          </a:p>
        </p:txBody>
      </p:sp>
    </p:spTree>
    <p:extLst>
      <p:ext uri="{BB962C8B-B14F-4D97-AF65-F5344CB8AC3E}">
        <p14:creationId xmlns:p14="http://schemas.microsoft.com/office/powerpoint/2010/main" val="11302739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15641" indent="-415641">
              <a:buFont typeface="Arial" charset="0"/>
              <a:buChar char="•"/>
            </a:pPr>
            <a:r>
              <a:rPr lang="en-US" dirty="0" smtClean="0"/>
              <a:t>All of these measures will reduce the cost by 10-20%, </a:t>
            </a:r>
            <a:r>
              <a:rPr lang="en-US" dirty="0" smtClean="0">
                <a:solidFill>
                  <a:srgbClr val="FF0000"/>
                </a:solidFill>
              </a:rPr>
              <a:t>but that is not enough </a:t>
            </a:r>
            <a:r>
              <a:rPr lang="en-US" dirty="0" smtClean="0"/>
              <a:t>for a realistic project funding.</a:t>
            </a:r>
          </a:p>
          <a:p>
            <a:pPr marL="415641" indent="-415641">
              <a:buFont typeface="Arial" charset="0"/>
              <a:buChar char="•"/>
            </a:pPr>
            <a:r>
              <a:rPr lang="en-US" dirty="0" smtClean="0"/>
              <a:t>The beauty of a linear collider is that it can be staged.</a:t>
            </a:r>
          </a:p>
          <a:p>
            <a:pPr marL="415641" indent="-415641">
              <a:buFont typeface="Arial" charset="0"/>
              <a:buChar char="•"/>
            </a:pPr>
            <a:r>
              <a:rPr lang="en-US" dirty="0" smtClean="0">
                <a:solidFill>
                  <a:srgbClr val="FF0000"/>
                </a:solidFill>
              </a:rPr>
              <a:t>Serious discussions must now start on realistic staging scenarios to bring the cost of the first stage down.</a:t>
            </a:r>
            <a:endParaRPr lang="en-US" dirty="0">
              <a:solidFill>
                <a:srgbClr val="FF0000"/>
              </a:solidFill>
            </a:endParaRPr>
          </a:p>
        </p:txBody>
      </p:sp>
      <p:sp>
        <p:nvSpPr>
          <p:cNvPr id="4" name="Title 3"/>
          <p:cNvSpPr>
            <a:spLocks noGrp="1"/>
          </p:cNvSpPr>
          <p:nvPr>
            <p:ph type="title"/>
          </p:nvPr>
        </p:nvSpPr>
        <p:spPr/>
        <p:txBody>
          <a:bodyPr/>
          <a:lstStyle/>
          <a:p>
            <a:pPr algn="ctr"/>
            <a:r>
              <a:rPr lang="en-US" dirty="0" smtClean="0">
                <a:solidFill>
                  <a:srgbClr val="FF0000"/>
                </a:solidFill>
              </a:rPr>
              <a:t>Cost reduction</a:t>
            </a:r>
            <a:endParaRPr lang="en-US" dirty="0">
              <a:solidFill>
                <a:srgbClr val="FF0000"/>
              </a:solidFill>
            </a:endParaRPr>
          </a:p>
        </p:txBody>
      </p:sp>
      <p:sp>
        <p:nvSpPr>
          <p:cNvPr id="6" name="Footer Placeholder 5"/>
          <p:cNvSpPr>
            <a:spLocks noGrp="1"/>
          </p:cNvSpPr>
          <p:nvPr>
            <p:ph type="ftr" sz="quarter" idx="4294967295"/>
          </p:nvPr>
        </p:nvSpPr>
        <p:spPr>
          <a:xfrm>
            <a:off x="8001000" y="6356350"/>
            <a:ext cx="1639455" cy="365125"/>
          </a:xfrm>
          <a:prstGeom prst="rect">
            <a:avLst/>
          </a:prstGeom>
        </p:spPr>
        <p:txBody>
          <a:bodyPr/>
          <a:lstStyle/>
          <a:p>
            <a:r>
              <a:rPr lang="en-US" smtClean="0"/>
              <a:t>ALCWS, SLAC 26-30 June 2017</a:t>
            </a:r>
            <a:endParaRPr lang="en-US" dirty="0"/>
          </a:p>
        </p:txBody>
      </p:sp>
    </p:spTree>
    <p:extLst>
      <p:ext uri="{BB962C8B-B14F-4D97-AF65-F5344CB8AC3E}">
        <p14:creationId xmlns:p14="http://schemas.microsoft.com/office/powerpoint/2010/main" val="573896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681567" y="230060"/>
            <a:ext cx="7290137" cy="461665"/>
          </a:xfrm>
          <a:prstGeom prst="rect">
            <a:avLst/>
          </a:prstGeom>
          <a:noFill/>
        </p:spPr>
        <p:txBody>
          <a:bodyPr wrap="none" rtlCol="0">
            <a:spAutoFit/>
          </a:bodyPr>
          <a:lstStyle/>
          <a:p>
            <a:r>
              <a:rPr kumimoji="1" lang="en-US" altLang="ja-JP" sz="2400"/>
              <a:t>staging option name</a:t>
            </a:r>
            <a:r>
              <a:rPr kumimoji="1" lang="ja-JP" altLang="en-US" sz="2400"/>
              <a:t>　（</a:t>
            </a:r>
            <a:r>
              <a:rPr kumimoji="1" lang="en-US" altLang="ja-JP" sz="2400"/>
              <a:t>given </a:t>
            </a:r>
            <a:r>
              <a:rPr kumimoji="1" lang="ja-JP" altLang="en-US" sz="2400"/>
              <a:t>ｂｙ</a:t>
            </a:r>
            <a:r>
              <a:rPr kumimoji="1" lang="en-US" altLang="ja-JP" sz="2400"/>
              <a:t> S. </a:t>
            </a:r>
            <a:r>
              <a:rPr lang="en-US" altLang="ja-JP" sz="2400"/>
              <a:t>Michizono,</a:t>
            </a:r>
            <a:r>
              <a:rPr kumimoji="1" lang="en-US" altLang="ja-JP" sz="2400"/>
              <a:t> 02052017</a:t>
            </a:r>
            <a:r>
              <a:rPr kumimoji="1" lang="ja-JP" altLang="en-US" sz="2400"/>
              <a:t>）</a:t>
            </a:r>
          </a:p>
        </p:txBody>
      </p:sp>
      <p:grpSp>
        <p:nvGrpSpPr>
          <p:cNvPr id="56" name="図形グループ 55"/>
          <p:cNvGrpSpPr/>
          <p:nvPr/>
        </p:nvGrpSpPr>
        <p:grpSpPr>
          <a:xfrm>
            <a:off x="2992910" y="4511976"/>
            <a:ext cx="6850769" cy="686307"/>
            <a:chOff x="2981900" y="3924511"/>
            <a:chExt cx="6850769" cy="686307"/>
          </a:xfrm>
        </p:grpSpPr>
        <p:cxnSp>
          <p:nvCxnSpPr>
            <p:cNvPr id="4" name="直線コネクタ 3"/>
            <p:cNvCxnSpPr/>
            <p:nvPr/>
          </p:nvCxnSpPr>
          <p:spPr>
            <a:xfrm>
              <a:off x="2981900" y="4129036"/>
              <a:ext cx="1566204" cy="206728"/>
            </a:xfrm>
            <a:prstGeom prst="line">
              <a:avLst/>
            </a:prstGeom>
            <a:ln w="635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5" name="直線コネクタ 4"/>
            <p:cNvCxnSpPr/>
            <p:nvPr/>
          </p:nvCxnSpPr>
          <p:spPr>
            <a:xfrm flipV="1">
              <a:off x="8244364" y="4151812"/>
              <a:ext cx="1543493" cy="200645"/>
            </a:xfrm>
            <a:prstGeom prst="line">
              <a:avLst/>
            </a:prstGeom>
            <a:ln w="63500">
              <a:solidFill>
                <a:srgbClr val="0070C0"/>
              </a:solidFill>
            </a:ln>
          </p:spPr>
          <p:style>
            <a:lnRef idx="2">
              <a:schemeClr val="accent1"/>
            </a:lnRef>
            <a:fillRef idx="0">
              <a:schemeClr val="accent1"/>
            </a:fillRef>
            <a:effectRef idx="1">
              <a:schemeClr val="accent1"/>
            </a:effectRef>
            <a:fontRef idx="minor">
              <a:schemeClr val="tx1"/>
            </a:fontRef>
          </p:style>
        </p:cxnSp>
        <p:sp>
          <p:nvSpPr>
            <p:cNvPr id="6" name="円/楕円 5"/>
            <p:cNvSpPr/>
            <p:nvPr/>
          </p:nvSpPr>
          <p:spPr>
            <a:xfrm>
              <a:off x="6296335" y="4353671"/>
              <a:ext cx="214117" cy="257147"/>
            </a:xfrm>
            <a:prstGeom prst="ellipse">
              <a:avLst/>
            </a:prstGeom>
            <a:noFill/>
            <a:ln w="381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a:p>
          </p:txBody>
        </p:sp>
        <p:sp>
          <p:nvSpPr>
            <p:cNvPr id="7" name="テキスト ボックス 6"/>
            <p:cNvSpPr txBox="1"/>
            <p:nvPr/>
          </p:nvSpPr>
          <p:spPr>
            <a:xfrm rot="395487">
              <a:off x="3672135" y="3924511"/>
              <a:ext cx="840295" cy="276999"/>
            </a:xfrm>
            <a:prstGeom prst="rect">
              <a:avLst/>
            </a:prstGeom>
            <a:noFill/>
          </p:spPr>
          <p:txBody>
            <a:bodyPr wrap="none" rtlCol="0">
              <a:spAutoFit/>
            </a:bodyPr>
            <a:lstStyle/>
            <a:p>
              <a:r>
                <a:rPr lang="en-US" altLang="ja-JP" sz="1200" dirty="0"/>
                <a:t>125GeV e-</a:t>
              </a:r>
              <a:endParaRPr lang="ja-JP" altLang="en-US" sz="1200" dirty="0"/>
            </a:p>
          </p:txBody>
        </p:sp>
        <p:sp>
          <p:nvSpPr>
            <p:cNvPr id="8" name="テキスト ボックス 7"/>
            <p:cNvSpPr txBox="1"/>
            <p:nvPr/>
          </p:nvSpPr>
          <p:spPr>
            <a:xfrm rot="21109349">
              <a:off x="8317971" y="3957276"/>
              <a:ext cx="870751" cy="276999"/>
            </a:xfrm>
            <a:prstGeom prst="rect">
              <a:avLst/>
            </a:prstGeom>
            <a:noFill/>
          </p:spPr>
          <p:txBody>
            <a:bodyPr wrap="none" rtlCol="0">
              <a:spAutoFit/>
            </a:bodyPr>
            <a:lstStyle/>
            <a:p>
              <a:r>
                <a:rPr lang="en-US" altLang="ja-JP" sz="1200" dirty="0"/>
                <a:t>125GeV e+</a:t>
              </a:r>
              <a:endParaRPr lang="ja-JP" altLang="en-US" sz="1200" dirty="0"/>
            </a:p>
          </p:txBody>
        </p:sp>
        <p:sp>
          <p:nvSpPr>
            <p:cNvPr id="9" name="正方形/長方形 8"/>
            <p:cNvSpPr/>
            <p:nvPr/>
          </p:nvSpPr>
          <p:spPr>
            <a:xfrm rot="418467">
              <a:off x="2995369" y="4258092"/>
              <a:ext cx="3336932" cy="194622"/>
            </a:xfrm>
            <a:prstGeom prst="rect">
              <a:avLst/>
            </a:prstGeom>
            <a:solidFill>
              <a:schemeClr val="accent6">
                <a:lumMod val="60000"/>
                <a:lumOff val="40000"/>
                <a:alpha val="30000"/>
              </a:schemeClr>
            </a:solid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a:p>
          </p:txBody>
        </p:sp>
        <p:sp>
          <p:nvSpPr>
            <p:cNvPr id="10" name="正方形/長方形 9"/>
            <p:cNvSpPr/>
            <p:nvPr/>
          </p:nvSpPr>
          <p:spPr>
            <a:xfrm rot="21199294">
              <a:off x="6495737" y="4269773"/>
              <a:ext cx="3336932" cy="194622"/>
            </a:xfrm>
            <a:prstGeom prst="rect">
              <a:avLst/>
            </a:prstGeom>
            <a:solidFill>
              <a:schemeClr val="tx2">
                <a:lumMod val="40000"/>
                <a:lumOff val="60000"/>
                <a:alpha val="30000"/>
              </a:schemeClr>
            </a:solidFill>
            <a:ln w="12700">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a:p>
          </p:txBody>
        </p:sp>
      </p:grpSp>
      <p:sp>
        <p:nvSpPr>
          <p:cNvPr id="11" name="テキスト ボックス 10"/>
          <p:cNvSpPr txBox="1"/>
          <p:nvPr/>
        </p:nvSpPr>
        <p:spPr>
          <a:xfrm>
            <a:off x="1586239" y="3354439"/>
            <a:ext cx="1202365" cy="369332"/>
          </a:xfrm>
          <a:prstGeom prst="rect">
            <a:avLst/>
          </a:prstGeom>
          <a:noFill/>
        </p:spPr>
        <p:txBody>
          <a:bodyPr wrap="square" rtlCol="0">
            <a:spAutoFit/>
          </a:bodyPr>
          <a:lstStyle/>
          <a:p>
            <a:r>
              <a:rPr lang="en-US" altLang="ja-JP" b="1" dirty="0">
                <a:solidFill>
                  <a:srgbClr val="000000"/>
                </a:solidFill>
              </a:rPr>
              <a:t>Option</a:t>
            </a:r>
            <a:r>
              <a:rPr lang="ja-JP" altLang="en-US" b="1" dirty="0">
                <a:solidFill>
                  <a:srgbClr val="000000"/>
                </a:solidFill>
              </a:rPr>
              <a:t> </a:t>
            </a:r>
            <a:r>
              <a:rPr lang="en-US" altLang="ja-JP" b="1" dirty="0">
                <a:solidFill>
                  <a:srgbClr val="000000"/>
                </a:solidFill>
              </a:rPr>
              <a:t>D: </a:t>
            </a:r>
          </a:p>
        </p:txBody>
      </p:sp>
      <p:grpSp>
        <p:nvGrpSpPr>
          <p:cNvPr id="22" name="グループ化 48"/>
          <p:cNvGrpSpPr/>
          <p:nvPr/>
        </p:nvGrpSpPr>
        <p:grpSpPr>
          <a:xfrm>
            <a:off x="2981900" y="1097238"/>
            <a:ext cx="6777567" cy="569373"/>
            <a:chOff x="1194577" y="4257820"/>
            <a:chExt cx="7857782" cy="623136"/>
          </a:xfrm>
        </p:grpSpPr>
        <p:sp>
          <p:nvSpPr>
            <p:cNvPr id="23" name="正方形/長方形 22"/>
            <p:cNvSpPr/>
            <p:nvPr/>
          </p:nvSpPr>
          <p:spPr>
            <a:xfrm rot="21199294">
              <a:off x="5192829" y="4576645"/>
              <a:ext cx="3859530" cy="187434"/>
            </a:xfrm>
            <a:prstGeom prst="rect">
              <a:avLst/>
            </a:prstGeom>
            <a:solidFill>
              <a:schemeClr val="tx2">
                <a:lumMod val="40000"/>
                <a:lumOff val="60000"/>
                <a:alpha val="30000"/>
              </a:schemeClr>
            </a:solidFill>
            <a:ln w="12700">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a:p>
          </p:txBody>
        </p:sp>
        <p:sp>
          <p:nvSpPr>
            <p:cNvPr id="24" name="正方形/長方形 23"/>
            <p:cNvSpPr/>
            <p:nvPr/>
          </p:nvSpPr>
          <p:spPr>
            <a:xfrm rot="410029">
              <a:off x="1194577" y="4579945"/>
              <a:ext cx="3859530" cy="187434"/>
            </a:xfrm>
            <a:prstGeom prst="rect">
              <a:avLst/>
            </a:prstGeom>
            <a:solidFill>
              <a:schemeClr val="accent6">
                <a:lumMod val="60000"/>
                <a:lumOff val="40000"/>
                <a:alpha val="30000"/>
              </a:schemeClr>
            </a:solid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a:p>
          </p:txBody>
        </p:sp>
        <p:cxnSp>
          <p:nvCxnSpPr>
            <p:cNvPr id="25" name="直線コネクタ 24"/>
            <p:cNvCxnSpPr/>
            <p:nvPr/>
          </p:nvCxnSpPr>
          <p:spPr>
            <a:xfrm>
              <a:off x="1218078" y="4438901"/>
              <a:ext cx="3300264" cy="397221"/>
            </a:xfrm>
            <a:prstGeom prst="line">
              <a:avLst/>
            </a:prstGeom>
            <a:ln w="635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6" name="直線コネクタ 25"/>
            <p:cNvCxnSpPr/>
            <p:nvPr/>
          </p:nvCxnSpPr>
          <p:spPr>
            <a:xfrm flipV="1">
              <a:off x="5720563" y="4438901"/>
              <a:ext cx="3311713" cy="397222"/>
            </a:xfrm>
            <a:prstGeom prst="line">
              <a:avLst/>
            </a:prstGeom>
            <a:ln w="63500">
              <a:solidFill>
                <a:srgbClr val="0070C0"/>
              </a:solidFill>
            </a:ln>
          </p:spPr>
          <p:style>
            <a:lnRef idx="2">
              <a:schemeClr val="accent1"/>
            </a:lnRef>
            <a:fillRef idx="0">
              <a:schemeClr val="accent1"/>
            </a:fillRef>
            <a:effectRef idx="1">
              <a:schemeClr val="accent1"/>
            </a:effectRef>
            <a:fontRef idx="minor">
              <a:schemeClr val="tx1"/>
            </a:fontRef>
          </p:style>
        </p:cxnSp>
        <p:sp>
          <p:nvSpPr>
            <p:cNvPr id="27" name="円/楕円 26"/>
            <p:cNvSpPr/>
            <p:nvPr/>
          </p:nvSpPr>
          <p:spPr>
            <a:xfrm>
              <a:off x="4993945" y="4633306"/>
              <a:ext cx="247650" cy="247650"/>
            </a:xfrm>
            <a:prstGeom prst="ellipse">
              <a:avLst/>
            </a:prstGeom>
            <a:noFill/>
            <a:ln w="381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a:p>
          </p:txBody>
        </p:sp>
        <p:sp>
          <p:nvSpPr>
            <p:cNvPr id="28" name="テキスト ボックス 27"/>
            <p:cNvSpPr txBox="1"/>
            <p:nvPr/>
          </p:nvSpPr>
          <p:spPr>
            <a:xfrm rot="395487">
              <a:off x="2969362" y="4391216"/>
              <a:ext cx="1012000" cy="303154"/>
            </a:xfrm>
            <a:prstGeom prst="rect">
              <a:avLst/>
            </a:prstGeom>
            <a:noFill/>
          </p:spPr>
          <p:txBody>
            <a:bodyPr wrap="none" rtlCol="0">
              <a:spAutoFit/>
            </a:bodyPr>
            <a:lstStyle/>
            <a:p>
              <a:r>
                <a:rPr lang="en-US" altLang="ja-JP" sz="1200" dirty="0"/>
                <a:t>250 </a:t>
              </a:r>
              <a:r>
                <a:rPr lang="en-US" altLang="ja-JP" sz="1200" dirty="0" err="1"/>
                <a:t>GeV</a:t>
              </a:r>
              <a:r>
                <a:rPr lang="en-US" altLang="ja-JP" sz="1200" dirty="0"/>
                <a:t> e-</a:t>
              </a:r>
              <a:endParaRPr lang="ja-JP" altLang="en-US" sz="1200" dirty="0"/>
            </a:p>
          </p:txBody>
        </p:sp>
        <p:sp>
          <p:nvSpPr>
            <p:cNvPr id="29" name="テキスト ボックス 28"/>
            <p:cNvSpPr txBox="1"/>
            <p:nvPr/>
          </p:nvSpPr>
          <p:spPr>
            <a:xfrm rot="21109349">
              <a:off x="7312399" y="4257820"/>
              <a:ext cx="1046702" cy="303154"/>
            </a:xfrm>
            <a:prstGeom prst="rect">
              <a:avLst/>
            </a:prstGeom>
            <a:noFill/>
          </p:spPr>
          <p:txBody>
            <a:bodyPr wrap="none" rtlCol="0">
              <a:spAutoFit/>
            </a:bodyPr>
            <a:lstStyle/>
            <a:p>
              <a:r>
                <a:rPr lang="en-US" altLang="ja-JP" sz="1200" dirty="0"/>
                <a:t>250 </a:t>
              </a:r>
              <a:r>
                <a:rPr lang="en-US" altLang="ja-JP" sz="1200" dirty="0" err="1"/>
                <a:t>GeV</a:t>
              </a:r>
              <a:r>
                <a:rPr lang="en-US" altLang="ja-JP" sz="1200" dirty="0"/>
                <a:t> e+</a:t>
              </a:r>
              <a:endParaRPr lang="ja-JP" altLang="en-US" sz="1200" dirty="0"/>
            </a:p>
          </p:txBody>
        </p:sp>
      </p:grpSp>
      <p:sp>
        <p:nvSpPr>
          <p:cNvPr id="30" name="テキスト ボックス 29"/>
          <p:cNvSpPr txBox="1"/>
          <p:nvPr/>
        </p:nvSpPr>
        <p:spPr>
          <a:xfrm>
            <a:off x="1613509" y="2552149"/>
            <a:ext cx="1185441" cy="369332"/>
          </a:xfrm>
          <a:prstGeom prst="rect">
            <a:avLst/>
          </a:prstGeom>
          <a:noFill/>
        </p:spPr>
        <p:txBody>
          <a:bodyPr wrap="square" rtlCol="0">
            <a:spAutoFit/>
          </a:bodyPr>
          <a:lstStyle/>
          <a:p>
            <a:r>
              <a:rPr lang="en-US" altLang="ja-JP" b="1" dirty="0">
                <a:solidFill>
                  <a:srgbClr val="000000"/>
                </a:solidFill>
              </a:rPr>
              <a:t>Option</a:t>
            </a:r>
            <a:r>
              <a:rPr lang="ja-JP" altLang="en-US" b="1" dirty="0">
                <a:solidFill>
                  <a:srgbClr val="000000"/>
                </a:solidFill>
              </a:rPr>
              <a:t> </a:t>
            </a:r>
            <a:r>
              <a:rPr lang="en-US" altLang="ja-JP" b="1" dirty="0">
                <a:solidFill>
                  <a:srgbClr val="000000"/>
                </a:solidFill>
              </a:rPr>
              <a:t>C: </a:t>
            </a:r>
          </a:p>
        </p:txBody>
      </p:sp>
      <p:grpSp>
        <p:nvGrpSpPr>
          <p:cNvPr id="61" name="図形グループ 60"/>
          <p:cNvGrpSpPr/>
          <p:nvPr/>
        </p:nvGrpSpPr>
        <p:grpSpPr>
          <a:xfrm>
            <a:off x="4201549" y="2409648"/>
            <a:ext cx="4279691" cy="601001"/>
            <a:chOff x="4190539" y="2097519"/>
            <a:chExt cx="4279691" cy="601001"/>
          </a:xfrm>
        </p:grpSpPr>
        <p:sp>
          <p:nvSpPr>
            <p:cNvPr id="32" name="正方形/長方形 31"/>
            <p:cNvSpPr/>
            <p:nvPr/>
          </p:nvSpPr>
          <p:spPr>
            <a:xfrm rot="410029">
              <a:off x="4190539" y="2484941"/>
              <a:ext cx="2122574" cy="199805"/>
            </a:xfrm>
            <a:prstGeom prst="rect">
              <a:avLst/>
            </a:prstGeom>
            <a:solidFill>
              <a:schemeClr val="accent6">
                <a:lumMod val="60000"/>
                <a:lumOff val="40000"/>
                <a:alpha val="30000"/>
              </a:schemeClr>
            </a:solid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a:p>
          </p:txBody>
        </p:sp>
        <p:sp>
          <p:nvSpPr>
            <p:cNvPr id="33" name="正方形/長方形 32"/>
            <p:cNvSpPr/>
            <p:nvPr/>
          </p:nvSpPr>
          <p:spPr>
            <a:xfrm rot="21199294">
              <a:off x="6442422" y="2496143"/>
              <a:ext cx="2027808" cy="202377"/>
            </a:xfrm>
            <a:prstGeom prst="rect">
              <a:avLst/>
            </a:prstGeom>
            <a:solidFill>
              <a:schemeClr val="tx2">
                <a:lumMod val="40000"/>
                <a:lumOff val="60000"/>
                <a:alpha val="30000"/>
              </a:schemeClr>
            </a:solidFill>
            <a:ln w="12700">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a:p>
          </p:txBody>
        </p:sp>
        <p:cxnSp>
          <p:nvCxnSpPr>
            <p:cNvPr id="34" name="直線コネクタ 33"/>
            <p:cNvCxnSpPr/>
            <p:nvPr/>
          </p:nvCxnSpPr>
          <p:spPr>
            <a:xfrm>
              <a:off x="4220701" y="2456156"/>
              <a:ext cx="1418469" cy="187293"/>
            </a:xfrm>
            <a:prstGeom prst="line">
              <a:avLst/>
            </a:prstGeom>
            <a:ln w="635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5" name="直線コネクタ 34"/>
            <p:cNvCxnSpPr/>
            <p:nvPr/>
          </p:nvCxnSpPr>
          <p:spPr>
            <a:xfrm flipV="1">
              <a:off x="6886469" y="2461392"/>
              <a:ext cx="1552983" cy="210523"/>
            </a:xfrm>
            <a:prstGeom prst="line">
              <a:avLst/>
            </a:prstGeom>
            <a:ln w="63500">
              <a:solidFill>
                <a:srgbClr val="0070C0"/>
              </a:solidFill>
            </a:ln>
          </p:spPr>
          <p:style>
            <a:lnRef idx="2">
              <a:schemeClr val="accent1"/>
            </a:lnRef>
            <a:fillRef idx="0">
              <a:schemeClr val="accent1"/>
            </a:fillRef>
            <a:effectRef idx="1">
              <a:schemeClr val="accent1"/>
            </a:effectRef>
            <a:fontRef idx="minor">
              <a:schemeClr val="tx1"/>
            </a:fontRef>
          </p:style>
        </p:cxnSp>
        <p:sp>
          <p:nvSpPr>
            <p:cNvPr id="36" name="円/楕円 35"/>
            <p:cNvSpPr/>
            <p:nvPr/>
          </p:nvSpPr>
          <p:spPr>
            <a:xfrm>
              <a:off x="6264238" y="2471922"/>
              <a:ext cx="214093" cy="226285"/>
            </a:xfrm>
            <a:prstGeom prst="ellipse">
              <a:avLst/>
            </a:prstGeom>
            <a:noFill/>
            <a:ln w="381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a:p>
          </p:txBody>
        </p:sp>
        <p:sp>
          <p:nvSpPr>
            <p:cNvPr id="37" name="テキスト ボックス 36"/>
            <p:cNvSpPr txBox="1"/>
            <p:nvPr/>
          </p:nvSpPr>
          <p:spPr>
            <a:xfrm rot="395487">
              <a:off x="4227444" y="2097519"/>
              <a:ext cx="840295" cy="276999"/>
            </a:xfrm>
            <a:prstGeom prst="rect">
              <a:avLst/>
            </a:prstGeom>
            <a:noFill/>
          </p:spPr>
          <p:txBody>
            <a:bodyPr wrap="none" rtlCol="0">
              <a:spAutoFit/>
            </a:bodyPr>
            <a:lstStyle/>
            <a:p>
              <a:r>
                <a:rPr lang="en-US" altLang="ja-JP" sz="1200" dirty="0"/>
                <a:t>125GeV e-</a:t>
              </a:r>
              <a:endParaRPr lang="ja-JP" altLang="en-US" sz="1200" dirty="0"/>
            </a:p>
          </p:txBody>
        </p:sp>
        <p:sp>
          <p:nvSpPr>
            <p:cNvPr id="38" name="テキスト ボックス 37"/>
            <p:cNvSpPr txBox="1"/>
            <p:nvPr/>
          </p:nvSpPr>
          <p:spPr>
            <a:xfrm rot="21109349">
              <a:off x="7479955" y="2128831"/>
              <a:ext cx="870751" cy="276999"/>
            </a:xfrm>
            <a:prstGeom prst="rect">
              <a:avLst/>
            </a:prstGeom>
            <a:noFill/>
          </p:spPr>
          <p:txBody>
            <a:bodyPr wrap="none" rtlCol="0">
              <a:spAutoFit/>
            </a:bodyPr>
            <a:lstStyle/>
            <a:p>
              <a:r>
                <a:rPr lang="en-US" altLang="ja-JP" sz="1200" dirty="0"/>
                <a:t>125GeV e+</a:t>
              </a:r>
              <a:endParaRPr lang="ja-JP" altLang="en-US" sz="1200" dirty="0"/>
            </a:p>
          </p:txBody>
        </p:sp>
      </p:grpSp>
      <p:grpSp>
        <p:nvGrpSpPr>
          <p:cNvPr id="67" name="図形グループ 66"/>
          <p:cNvGrpSpPr/>
          <p:nvPr/>
        </p:nvGrpSpPr>
        <p:grpSpPr>
          <a:xfrm>
            <a:off x="3034942" y="5499542"/>
            <a:ext cx="6793803" cy="648207"/>
            <a:chOff x="3023932" y="5013677"/>
            <a:chExt cx="6793803" cy="648207"/>
          </a:xfrm>
        </p:grpSpPr>
        <p:sp>
          <p:nvSpPr>
            <p:cNvPr id="43" name="正方形/長方形 42"/>
            <p:cNvSpPr/>
            <p:nvPr/>
          </p:nvSpPr>
          <p:spPr>
            <a:xfrm rot="21199294">
              <a:off x="6480803" y="5345904"/>
              <a:ext cx="3336932" cy="194622"/>
            </a:xfrm>
            <a:prstGeom prst="rect">
              <a:avLst/>
            </a:prstGeom>
            <a:solidFill>
              <a:schemeClr val="tx2">
                <a:lumMod val="40000"/>
                <a:lumOff val="60000"/>
                <a:alpha val="30000"/>
              </a:schemeClr>
            </a:solidFill>
            <a:ln w="12700">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a:p>
          </p:txBody>
        </p:sp>
        <p:sp>
          <p:nvSpPr>
            <p:cNvPr id="44" name="正方形/長方形 43"/>
            <p:cNvSpPr/>
            <p:nvPr/>
          </p:nvSpPr>
          <p:spPr>
            <a:xfrm rot="410029">
              <a:off x="3023932" y="5349330"/>
              <a:ext cx="3336932" cy="194622"/>
            </a:xfrm>
            <a:prstGeom prst="rect">
              <a:avLst/>
            </a:prstGeom>
            <a:solidFill>
              <a:schemeClr val="accent6">
                <a:lumMod val="60000"/>
                <a:lumOff val="40000"/>
                <a:alpha val="30000"/>
              </a:schemeClr>
            </a:solid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a:p>
          </p:txBody>
        </p:sp>
        <p:cxnSp>
          <p:nvCxnSpPr>
            <p:cNvPr id="45" name="直線コネクタ 44"/>
            <p:cNvCxnSpPr/>
            <p:nvPr/>
          </p:nvCxnSpPr>
          <p:spPr>
            <a:xfrm>
              <a:off x="3064868" y="5238415"/>
              <a:ext cx="2784650" cy="339064"/>
            </a:xfrm>
            <a:prstGeom prst="line">
              <a:avLst/>
            </a:prstGeom>
            <a:ln w="63500">
              <a:solidFill>
                <a:srgbClr val="FF0000"/>
              </a:solidFill>
              <a:prstDash val="dash"/>
            </a:ln>
          </p:spPr>
          <p:style>
            <a:lnRef idx="2">
              <a:schemeClr val="accent1"/>
            </a:lnRef>
            <a:fillRef idx="0">
              <a:schemeClr val="accent1"/>
            </a:fillRef>
            <a:effectRef idx="1">
              <a:schemeClr val="accent1"/>
            </a:effectRef>
            <a:fontRef idx="minor">
              <a:schemeClr val="tx1"/>
            </a:fontRef>
          </p:style>
        </p:cxnSp>
        <p:cxnSp>
          <p:nvCxnSpPr>
            <p:cNvPr id="46" name="直線コネクタ 45"/>
            <p:cNvCxnSpPr/>
            <p:nvPr/>
          </p:nvCxnSpPr>
          <p:spPr>
            <a:xfrm flipV="1">
              <a:off x="6997700" y="5244664"/>
              <a:ext cx="2773589" cy="332815"/>
            </a:xfrm>
            <a:prstGeom prst="line">
              <a:avLst/>
            </a:prstGeom>
            <a:ln w="63500">
              <a:solidFill>
                <a:srgbClr val="0070C0"/>
              </a:solidFill>
              <a:prstDash val="dash"/>
            </a:ln>
          </p:spPr>
          <p:style>
            <a:lnRef idx="2">
              <a:schemeClr val="accent1"/>
            </a:lnRef>
            <a:fillRef idx="0">
              <a:schemeClr val="accent1"/>
            </a:fillRef>
            <a:effectRef idx="1">
              <a:schemeClr val="accent1"/>
            </a:effectRef>
            <a:fontRef idx="minor">
              <a:schemeClr val="tx1"/>
            </a:fontRef>
          </p:style>
        </p:cxnSp>
        <p:sp>
          <p:nvSpPr>
            <p:cNvPr id="47" name="円/楕円 46"/>
            <p:cNvSpPr/>
            <p:nvPr/>
          </p:nvSpPr>
          <p:spPr>
            <a:xfrm>
              <a:off x="6308849" y="5404737"/>
              <a:ext cx="214117" cy="257147"/>
            </a:xfrm>
            <a:prstGeom prst="ellipse">
              <a:avLst/>
            </a:prstGeom>
            <a:noFill/>
            <a:ln w="381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a:p>
          </p:txBody>
        </p:sp>
        <p:sp>
          <p:nvSpPr>
            <p:cNvPr id="48" name="テキスト ボックス 47"/>
            <p:cNvSpPr txBox="1"/>
            <p:nvPr/>
          </p:nvSpPr>
          <p:spPr>
            <a:xfrm rot="395487">
              <a:off x="3249949" y="5013677"/>
              <a:ext cx="1709699" cy="276999"/>
            </a:xfrm>
            <a:prstGeom prst="rect">
              <a:avLst/>
            </a:prstGeom>
            <a:noFill/>
          </p:spPr>
          <p:txBody>
            <a:bodyPr wrap="none" rtlCol="0">
              <a:spAutoFit/>
            </a:bodyPr>
            <a:lstStyle/>
            <a:p>
              <a:r>
                <a:rPr lang="en-US" altLang="ja-JP" sz="1200" dirty="0"/>
                <a:t>125GeV e-    sparse linac</a:t>
              </a:r>
              <a:endParaRPr lang="ja-JP" altLang="en-US" sz="1200" dirty="0"/>
            </a:p>
          </p:txBody>
        </p:sp>
        <p:sp>
          <p:nvSpPr>
            <p:cNvPr id="49" name="テキスト ボックス 48"/>
            <p:cNvSpPr txBox="1"/>
            <p:nvPr/>
          </p:nvSpPr>
          <p:spPr>
            <a:xfrm rot="21109349">
              <a:off x="7331914" y="5099915"/>
              <a:ext cx="1740156" cy="276999"/>
            </a:xfrm>
            <a:prstGeom prst="rect">
              <a:avLst/>
            </a:prstGeom>
            <a:noFill/>
          </p:spPr>
          <p:txBody>
            <a:bodyPr wrap="none" rtlCol="0">
              <a:spAutoFit/>
            </a:bodyPr>
            <a:lstStyle/>
            <a:p>
              <a:r>
                <a:rPr lang="en-US" altLang="ja-JP" sz="1200" dirty="0"/>
                <a:t>125GeV e+    sparse linac</a:t>
              </a:r>
              <a:endParaRPr lang="ja-JP" altLang="en-US" sz="1200" dirty="0"/>
            </a:p>
          </p:txBody>
        </p:sp>
      </p:grpSp>
      <p:sp>
        <p:nvSpPr>
          <p:cNvPr id="50" name="テキスト ボックス 49"/>
          <p:cNvSpPr txBox="1"/>
          <p:nvPr/>
        </p:nvSpPr>
        <p:spPr>
          <a:xfrm>
            <a:off x="1609147" y="5531119"/>
            <a:ext cx="1185441" cy="369332"/>
          </a:xfrm>
          <a:prstGeom prst="rect">
            <a:avLst/>
          </a:prstGeom>
          <a:noFill/>
        </p:spPr>
        <p:txBody>
          <a:bodyPr wrap="square" rtlCol="0">
            <a:spAutoFit/>
          </a:bodyPr>
          <a:lstStyle/>
          <a:p>
            <a:r>
              <a:rPr lang="en-US" altLang="ja-JP" b="1" dirty="0">
                <a:solidFill>
                  <a:srgbClr val="000000"/>
                </a:solidFill>
              </a:rPr>
              <a:t>Option</a:t>
            </a:r>
            <a:r>
              <a:rPr lang="ja-JP" altLang="en-US" b="1" dirty="0">
                <a:solidFill>
                  <a:srgbClr val="000000"/>
                </a:solidFill>
              </a:rPr>
              <a:t> </a:t>
            </a:r>
            <a:r>
              <a:rPr lang="en-US" altLang="ja-JP" b="1" dirty="0">
                <a:solidFill>
                  <a:srgbClr val="000000"/>
                </a:solidFill>
              </a:rPr>
              <a:t>F: </a:t>
            </a:r>
          </a:p>
        </p:txBody>
      </p:sp>
      <p:sp>
        <p:nvSpPr>
          <p:cNvPr id="51" name="テキスト ボックス 50"/>
          <p:cNvSpPr txBox="1"/>
          <p:nvPr/>
        </p:nvSpPr>
        <p:spPr>
          <a:xfrm>
            <a:off x="1622571" y="4604826"/>
            <a:ext cx="1185441" cy="369332"/>
          </a:xfrm>
          <a:prstGeom prst="rect">
            <a:avLst/>
          </a:prstGeom>
          <a:noFill/>
        </p:spPr>
        <p:txBody>
          <a:bodyPr wrap="square" rtlCol="0">
            <a:spAutoFit/>
          </a:bodyPr>
          <a:lstStyle/>
          <a:p>
            <a:r>
              <a:rPr lang="en-US" altLang="ja-JP" b="1" dirty="0">
                <a:solidFill>
                  <a:srgbClr val="000000"/>
                </a:solidFill>
              </a:rPr>
              <a:t>Option</a:t>
            </a:r>
            <a:r>
              <a:rPr lang="ja-JP" altLang="en-US" b="1" dirty="0">
                <a:solidFill>
                  <a:srgbClr val="000000"/>
                </a:solidFill>
              </a:rPr>
              <a:t> </a:t>
            </a:r>
            <a:r>
              <a:rPr lang="en-US" altLang="ja-JP" b="1" dirty="0">
                <a:solidFill>
                  <a:srgbClr val="000000"/>
                </a:solidFill>
              </a:rPr>
              <a:t>E: </a:t>
            </a:r>
          </a:p>
        </p:txBody>
      </p:sp>
      <p:sp>
        <p:nvSpPr>
          <p:cNvPr id="52" name="テキスト ボックス 51"/>
          <p:cNvSpPr txBox="1"/>
          <p:nvPr/>
        </p:nvSpPr>
        <p:spPr>
          <a:xfrm>
            <a:off x="1574455" y="1131162"/>
            <a:ext cx="1185441" cy="369332"/>
          </a:xfrm>
          <a:prstGeom prst="rect">
            <a:avLst/>
          </a:prstGeom>
          <a:noFill/>
        </p:spPr>
        <p:txBody>
          <a:bodyPr wrap="square" rtlCol="0">
            <a:spAutoFit/>
          </a:bodyPr>
          <a:lstStyle/>
          <a:p>
            <a:r>
              <a:rPr lang="en-US" altLang="ja-JP" b="1" dirty="0">
                <a:solidFill>
                  <a:srgbClr val="000000"/>
                </a:solidFill>
              </a:rPr>
              <a:t>TDR: </a:t>
            </a:r>
          </a:p>
        </p:txBody>
      </p:sp>
      <p:grpSp>
        <p:nvGrpSpPr>
          <p:cNvPr id="64" name="図形グループ 63"/>
          <p:cNvGrpSpPr/>
          <p:nvPr/>
        </p:nvGrpSpPr>
        <p:grpSpPr>
          <a:xfrm>
            <a:off x="2917140" y="3381784"/>
            <a:ext cx="8544853" cy="747070"/>
            <a:chOff x="2906130" y="3197671"/>
            <a:chExt cx="8544853" cy="747070"/>
          </a:xfrm>
        </p:grpSpPr>
        <p:sp>
          <p:nvSpPr>
            <p:cNvPr id="13" name="正方形/長方形 12"/>
            <p:cNvSpPr/>
            <p:nvPr/>
          </p:nvSpPr>
          <p:spPr>
            <a:xfrm rot="410029">
              <a:off x="4205269" y="3521796"/>
              <a:ext cx="2136328" cy="197618"/>
            </a:xfrm>
            <a:prstGeom prst="rect">
              <a:avLst/>
            </a:prstGeom>
            <a:solidFill>
              <a:schemeClr val="accent6">
                <a:lumMod val="60000"/>
                <a:lumOff val="40000"/>
                <a:alpha val="30000"/>
              </a:schemeClr>
            </a:solid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a:p>
          </p:txBody>
        </p:sp>
        <p:sp>
          <p:nvSpPr>
            <p:cNvPr id="14" name="正方形/長方形 13"/>
            <p:cNvSpPr/>
            <p:nvPr/>
          </p:nvSpPr>
          <p:spPr>
            <a:xfrm rot="21199294">
              <a:off x="6469352" y="3535838"/>
              <a:ext cx="2031234" cy="183383"/>
            </a:xfrm>
            <a:prstGeom prst="rect">
              <a:avLst/>
            </a:prstGeom>
            <a:solidFill>
              <a:schemeClr val="tx2">
                <a:lumMod val="40000"/>
                <a:lumOff val="60000"/>
                <a:alpha val="30000"/>
              </a:schemeClr>
            </a:solidFill>
            <a:ln w="12700">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a:p>
          </p:txBody>
        </p:sp>
        <p:cxnSp>
          <p:nvCxnSpPr>
            <p:cNvPr id="15" name="直線コネクタ 14"/>
            <p:cNvCxnSpPr/>
            <p:nvPr/>
          </p:nvCxnSpPr>
          <p:spPr>
            <a:xfrm>
              <a:off x="4220701" y="3498012"/>
              <a:ext cx="1418469" cy="184309"/>
            </a:xfrm>
            <a:prstGeom prst="line">
              <a:avLst/>
            </a:prstGeom>
            <a:ln w="635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6" name="直線コネクタ 15"/>
            <p:cNvCxnSpPr>
              <a:endCxn id="14" idx="3"/>
            </p:cNvCxnSpPr>
            <p:nvPr/>
          </p:nvCxnSpPr>
          <p:spPr>
            <a:xfrm flipV="1">
              <a:off x="6851451" y="3509417"/>
              <a:ext cx="1642244" cy="188671"/>
            </a:xfrm>
            <a:prstGeom prst="line">
              <a:avLst/>
            </a:prstGeom>
            <a:ln w="63500">
              <a:solidFill>
                <a:srgbClr val="0070C0"/>
              </a:solidFill>
            </a:ln>
          </p:spPr>
          <p:style>
            <a:lnRef idx="2">
              <a:schemeClr val="accent1"/>
            </a:lnRef>
            <a:fillRef idx="0">
              <a:schemeClr val="accent1"/>
            </a:fillRef>
            <a:effectRef idx="1">
              <a:schemeClr val="accent1"/>
            </a:effectRef>
            <a:fontRef idx="minor">
              <a:schemeClr val="tx1"/>
            </a:fontRef>
          </p:style>
        </p:cxnSp>
        <p:sp>
          <p:nvSpPr>
            <p:cNvPr id="17" name="円/楕円 16"/>
            <p:cNvSpPr/>
            <p:nvPr/>
          </p:nvSpPr>
          <p:spPr>
            <a:xfrm>
              <a:off x="6292283" y="3498095"/>
              <a:ext cx="214094" cy="226285"/>
            </a:xfrm>
            <a:prstGeom prst="ellipse">
              <a:avLst/>
            </a:prstGeom>
            <a:noFill/>
            <a:ln w="381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a:p>
          </p:txBody>
        </p:sp>
        <p:sp>
          <p:nvSpPr>
            <p:cNvPr id="18" name="テキスト ボックス 17"/>
            <p:cNvSpPr txBox="1"/>
            <p:nvPr/>
          </p:nvSpPr>
          <p:spPr>
            <a:xfrm rot="395487">
              <a:off x="4351921" y="3197671"/>
              <a:ext cx="840295" cy="276999"/>
            </a:xfrm>
            <a:prstGeom prst="rect">
              <a:avLst/>
            </a:prstGeom>
            <a:noFill/>
          </p:spPr>
          <p:txBody>
            <a:bodyPr wrap="none" rtlCol="0">
              <a:spAutoFit/>
            </a:bodyPr>
            <a:lstStyle/>
            <a:p>
              <a:r>
                <a:rPr lang="en-US" altLang="ja-JP" sz="1200" dirty="0"/>
                <a:t>125GeV e-</a:t>
              </a:r>
              <a:endParaRPr lang="ja-JP" altLang="en-US" sz="1200" dirty="0"/>
            </a:p>
          </p:txBody>
        </p:sp>
        <p:sp>
          <p:nvSpPr>
            <p:cNvPr id="19" name="テキスト ボックス 18"/>
            <p:cNvSpPr txBox="1"/>
            <p:nvPr/>
          </p:nvSpPr>
          <p:spPr>
            <a:xfrm rot="21109349">
              <a:off x="7728827" y="3207922"/>
              <a:ext cx="870751" cy="276999"/>
            </a:xfrm>
            <a:prstGeom prst="rect">
              <a:avLst/>
            </a:prstGeom>
            <a:noFill/>
          </p:spPr>
          <p:txBody>
            <a:bodyPr wrap="none" rtlCol="0">
              <a:spAutoFit/>
            </a:bodyPr>
            <a:lstStyle/>
            <a:p>
              <a:r>
                <a:rPr lang="en-US" altLang="ja-JP" sz="1200" dirty="0"/>
                <a:t>125GeV e+</a:t>
              </a:r>
              <a:endParaRPr lang="ja-JP" altLang="en-US" sz="1200" dirty="0"/>
            </a:p>
          </p:txBody>
        </p:sp>
        <p:sp>
          <p:nvSpPr>
            <p:cNvPr id="20" name="正方形/長方形 19"/>
            <p:cNvSpPr/>
            <p:nvPr/>
          </p:nvSpPr>
          <p:spPr>
            <a:xfrm rot="410029">
              <a:off x="3002944" y="3316516"/>
              <a:ext cx="1207454" cy="190514"/>
            </a:xfrm>
            <a:prstGeom prst="rect">
              <a:avLst/>
            </a:prstGeom>
            <a:solidFill>
              <a:schemeClr val="bg1">
                <a:lumMod val="85000"/>
                <a:alpha val="30000"/>
              </a:schemeClr>
            </a:solidFill>
            <a:ln w="12700">
              <a:solidFill>
                <a:schemeClr val="bg1">
                  <a:lumMod val="65000"/>
                </a:schemeClr>
              </a:solidFill>
              <a:prstDash val="soli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a:p>
          </p:txBody>
        </p:sp>
        <p:sp>
          <p:nvSpPr>
            <p:cNvPr id="21" name="正方形/長方形 20"/>
            <p:cNvSpPr/>
            <p:nvPr/>
          </p:nvSpPr>
          <p:spPr>
            <a:xfrm rot="21199294">
              <a:off x="8509329" y="3338652"/>
              <a:ext cx="1303435" cy="161526"/>
            </a:xfrm>
            <a:prstGeom prst="rect">
              <a:avLst/>
            </a:prstGeom>
            <a:solidFill>
              <a:schemeClr val="accent1">
                <a:lumMod val="20000"/>
                <a:lumOff val="80000"/>
                <a:alpha val="30000"/>
              </a:schemeClr>
            </a:solidFill>
            <a:ln w="6350" cmpd="sng">
              <a:solidFill>
                <a:srgbClr val="A6A6A6"/>
              </a:solidFill>
              <a:prstDash val="soli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a:p>
          </p:txBody>
        </p:sp>
        <p:sp>
          <p:nvSpPr>
            <p:cNvPr id="39" name="テキスト ボックス 38"/>
            <p:cNvSpPr txBox="1"/>
            <p:nvPr/>
          </p:nvSpPr>
          <p:spPr>
            <a:xfrm>
              <a:off x="8797693" y="3474150"/>
              <a:ext cx="2653290" cy="261610"/>
            </a:xfrm>
            <a:prstGeom prst="rect">
              <a:avLst/>
            </a:prstGeom>
            <a:noFill/>
          </p:spPr>
          <p:txBody>
            <a:bodyPr wrap="none" rtlCol="0">
              <a:spAutoFit/>
            </a:bodyPr>
            <a:lstStyle/>
            <a:p>
              <a:r>
                <a:rPr lang="en-US" altLang="ja-JP" sz="1100" dirty="0"/>
                <a:t>Simple tunnel (no center wall, no facilities) </a:t>
              </a:r>
            </a:p>
          </p:txBody>
        </p:sp>
        <p:sp>
          <p:nvSpPr>
            <p:cNvPr id="53" name="テキスト ボックス 52"/>
            <p:cNvSpPr txBox="1"/>
            <p:nvPr/>
          </p:nvSpPr>
          <p:spPr>
            <a:xfrm>
              <a:off x="2906130" y="3513854"/>
              <a:ext cx="1866217" cy="430887"/>
            </a:xfrm>
            <a:prstGeom prst="rect">
              <a:avLst/>
            </a:prstGeom>
            <a:noFill/>
          </p:spPr>
          <p:txBody>
            <a:bodyPr wrap="none" rtlCol="0">
              <a:spAutoFit/>
            </a:bodyPr>
            <a:lstStyle/>
            <a:p>
              <a:r>
                <a:rPr lang="en-US" altLang="ja-JP" sz="1100" dirty="0"/>
                <a:t>Simple tunnel</a:t>
              </a:r>
            </a:p>
            <a:p>
              <a:r>
                <a:rPr lang="en-US" altLang="ja-JP" sz="1100" dirty="0"/>
                <a:t>(no center wall, no facilities)  </a:t>
              </a:r>
            </a:p>
          </p:txBody>
        </p:sp>
      </p:grpSp>
      <p:sp>
        <p:nvSpPr>
          <p:cNvPr id="54" name="テキスト ボックス 53"/>
          <p:cNvSpPr txBox="1"/>
          <p:nvPr/>
        </p:nvSpPr>
        <p:spPr>
          <a:xfrm>
            <a:off x="713724" y="3706096"/>
            <a:ext cx="2074382" cy="369332"/>
          </a:xfrm>
          <a:prstGeom prst="rect">
            <a:avLst/>
          </a:prstGeom>
          <a:noFill/>
        </p:spPr>
        <p:txBody>
          <a:bodyPr wrap="square" rtlCol="0">
            <a:spAutoFit/>
          </a:bodyPr>
          <a:lstStyle/>
          <a:p>
            <a:r>
              <a:rPr lang="en-US" altLang="ja-JP" b="1" dirty="0">
                <a:solidFill>
                  <a:schemeClr val="accent6">
                    <a:lumMod val="75000"/>
                  </a:schemeClr>
                </a:solidFill>
              </a:rPr>
              <a:t>350GeV Option</a:t>
            </a:r>
            <a:r>
              <a:rPr lang="ja-JP" altLang="en-US" b="1" dirty="0">
                <a:solidFill>
                  <a:schemeClr val="accent6">
                    <a:lumMod val="75000"/>
                  </a:schemeClr>
                </a:solidFill>
              </a:rPr>
              <a:t> </a:t>
            </a:r>
            <a:r>
              <a:rPr lang="en-US" altLang="ja-JP" b="1" dirty="0">
                <a:solidFill>
                  <a:schemeClr val="accent6">
                    <a:lumMod val="75000"/>
                  </a:schemeClr>
                </a:solidFill>
              </a:rPr>
              <a:t>D’: </a:t>
            </a:r>
          </a:p>
        </p:txBody>
      </p:sp>
      <p:sp>
        <p:nvSpPr>
          <p:cNvPr id="55" name="テキスト ボックス 54"/>
          <p:cNvSpPr txBox="1"/>
          <p:nvPr/>
        </p:nvSpPr>
        <p:spPr>
          <a:xfrm>
            <a:off x="830260" y="4872724"/>
            <a:ext cx="1941420" cy="369332"/>
          </a:xfrm>
          <a:prstGeom prst="rect">
            <a:avLst/>
          </a:prstGeom>
          <a:noFill/>
        </p:spPr>
        <p:txBody>
          <a:bodyPr wrap="square" rtlCol="0">
            <a:spAutoFit/>
          </a:bodyPr>
          <a:lstStyle/>
          <a:p>
            <a:r>
              <a:rPr lang="en-US" altLang="ja-JP" b="1" dirty="0">
                <a:solidFill>
                  <a:schemeClr val="accent6">
                    <a:lumMod val="75000"/>
                  </a:schemeClr>
                </a:solidFill>
              </a:rPr>
              <a:t>350GeV Option</a:t>
            </a:r>
            <a:r>
              <a:rPr lang="ja-JP" altLang="en-US" b="1" dirty="0">
                <a:solidFill>
                  <a:schemeClr val="accent6">
                    <a:lumMod val="75000"/>
                  </a:schemeClr>
                </a:solidFill>
              </a:rPr>
              <a:t> </a:t>
            </a:r>
            <a:r>
              <a:rPr lang="en-US" altLang="ja-JP" b="1" dirty="0">
                <a:solidFill>
                  <a:schemeClr val="accent6">
                    <a:lumMod val="75000"/>
                  </a:schemeClr>
                </a:solidFill>
              </a:rPr>
              <a:t>E’: </a:t>
            </a:r>
          </a:p>
        </p:txBody>
      </p:sp>
      <p:sp>
        <p:nvSpPr>
          <p:cNvPr id="57" name="テキスト ボックス 56"/>
          <p:cNvSpPr txBox="1"/>
          <p:nvPr/>
        </p:nvSpPr>
        <p:spPr>
          <a:xfrm>
            <a:off x="793313" y="5830134"/>
            <a:ext cx="2233264" cy="369332"/>
          </a:xfrm>
          <a:prstGeom prst="rect">
            <a:avLst/>
          </a:prstGeom>
          <a:noFill/>
        </p:spPr>
        <p:txBody>
          <a:bodyPr wrap="square" rtlCol="0">
            <a:spAutoFit/>
          </a:bodyPr>
          <a:lstStyle/>
          <a:p>
            <a:r>
              <a:rPr lang="en-US" altLang="ja-JP" b="1" dirty="0">
                <a:solidFill>
                  <a:schemeClr val="accent6">
                    <a:lumMod val="75000"/>
                  </a:schemeClr>
                </a:solidFill>
              </a:rPr>
              <a:t>350GeV Option</a:t>
            </a:r>
            <a:r>
              <a:rPr lang="ja-JP" altLang="en-US" b="1" dirty="0">
                <a:solidFill>
                  <a:schemeClr val="accent6">
                    <a:lumMod val="75000"/>
                  </a:schemeClr>
                </a:solidFill>
              </a:rPr>
              <a:t> </a:t>
            </a:r>
            <a:r>
              <a:rPr lang="en-US" altLang="ja-JP" b="1" dirty="0">
                <a:solidFill>
                  <a:schemeClr val="accent6">
                    <a:lumMod val="75000"/>
                  </a:schemeClr>
                </a:solidFill>
              </a:rPr>
              <a:t>F’: </a:t>
            </a:r>
          </a:p>
        </p:txBody>
      </p:sp>
      <p:sp>
        <p:nvSpPr>
          <p:cNvPr id="3" name="テキスト ボックス 2"/>
          <p:cNvSpPr txBox="1"/>
          <p:nvPr/>
        </p:nvSpPr>
        <p:spPr>
          <a:xfrm>
            <a:off x="4876669" y="677039"/>
            <a:ext cx="2766142" cy="369332"/>
          </a:xfrm>
          <a:prstGeom prst="rect">
            <a:avLst/>
          </a:prstGeom>
          <a:noFill/>
        </p:spPr>
        <p:txBody>
          <a:bodyPr wrap="none" rtlCol="0">
            <a:spAutoFit/>
          </a:bodyPr>
          <a:lstStyle/>
          <a:p>
            <a:r>
              <a:rPr kumimoji="1" lang="en-US" altLang="ja-JP" u="sng"/>
              <a:t>350GeV option were added</a:t>
            </a:r>
            <a:endParaRPr kumimoji="1" lang="ja-JP" altLang="en-US" u="sng"/>
          </a:p>
        </p:txBody>
      </p:sp>
      <p:sp>
        <p:nvSpPr>
          <p:cNvPr id="58" name="テキスト ボックス 57"/>
          <p:cNvSpPr txBox="1"/>
          <p:nvPr/>
        </p:nvSpPr>
        <p:spPr>
          <a:xfrm>
            <a:off x="266392" y="1131162"/>
            <a:ext cx="1185441" cy="369332"/>
          </a:xfrm>
          <a:prstGeom prst="rect">
            <a:avLst/>
          </a:prstGeom>
          <a:noFill/>
        </p:spPr>
        <p:txBody>
          <a:bodyPr wrap="square" rtlCol="0">
            <a:spAutoFit/>
          </a:bodyPr>
          <a:lstStyle/>
          <a:p>
            <a:r>
              <a:rPr lang="en-US" altLang="ja-JP" b="1" dirty="0">
                <a:solidFill>
                  <a:srgbClr val="000000"/>
                </a:solidFill>
              </a:rPr>
              <a:t>500GeV</a:t>
            </a:r>
          </a:p>
        </p:txBody>
      </p:sp>
      <p:sp>
        <p:nvSpPr>
          <p:cNvPr id="59" name="テキスト ボックス 58"/>
          <p:cNvSpPr txBox="1"/>
          <p:nvPr/>
        </p:nvSpPr>
        <p:spPr>
          <a:xfrm>
            <a:off x="200592" y="2531203"/>
            <a:ext cx="1185441" cy="369332"/>
          </a:xfrm>
          <a:prstGeom prst="rect">
            <a:avLst/>
          </a:prstGeom>
          <a:noFill/>
        </p:spPr>
        <p:txBody>
          <a:bodyPr wrap="square" rtlCol="0">
            <a:spAutoFit/>
          </a:bodyPr>
          <a:lstStyle/>
          <a:p>
            <a:r>
              <a:rPr lang="en-US" altLang="ja-JP" b="1" dirty="0">
                <a:solidFill>
                  <a:srgbClr val="000000"/>
                </a:solidFill>
              </a:rPr>
              <a:t>250 GeV</a:t>
            </a:r>
          </a:p>
        </p:txBody>
      </p:sp>
      <p:cxnSp>
        <p:nvCxnSpPr>
          <p:cNvPr id="40" name="直線コネクタ 39"/>
          <p:cNvCxnSpPr/>
          <p:nvPr/>
        </p:nvCxnSpPr>
        <p:spPr>
          <a:xfrm flipV="1">
            <a:off x="2019300" y="2006600"/>
            <a:ext cx="9105900" cy="254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0" name="直線コネクタ 59"/>
          <p:cNvCxnSpPr/>
          <p:nvPr/>
        </p:nvCxnSpPr>
        <p:spPr>
          <a:xfrm flipV="1">
            <a:off x="2019300" y="4427438"/>
            <a:ext cx="9105900" cy="25400"/>
          </a:xfrm>
          <a:prstGeom prst="line">
            <a:avLst/>
          </a:prstGeom>
          <a:ln w="28575">
            <a:prstDash val="sysDash"/>
          </a:ln>
        </p:spPr>
        <p:style>
          <a:lnRef idx="1">
            <a:schemeClr val="accent1"/>
          </a:lnRef>
          <a:fillRef idx="0">
            <a:schemeClr val="accent1"/>
          </a:fillRef>
          <a:effectRef idx="0">
            <a:schemeClr val="accent1"/>
          </a:effectRef>
          <a:fontRef idx="minor">
            <a:schemeClr val="tx1"/>
          </a:fontRef>
        </p:style>
      </p:cxnSp>
      <p:sp>
        <p:nvSpPr>
          <p:cNvPr id="31" name="テキスト ボックス 30"/>
          <p:cNvSpPr txBox="1"/>
          <p:nvPr/>
        </p:nvSpPr>
        <p:spPr>
          <a:xfrm>
            <a:off x="10429104" y="4939922"/>
            <a:ext cx="1527982" cy="646331"/>
          </a:xfrm>
          <a:prstGeom prst="rect">
            <a:avLst/>
          </a:prstGeom>
          <a:noFill/>
        </p:spPr>
        <p:txBody>
          <a:bodyPr wrap="none" rtlCol="0">
            <a:spAutoFit/>
          </a:bodyPr>
          <a:lstStyle/>
          <a:p>
            <a:r>
              <a:rPr kumimoji="1" lang="en-US" altLang="ja-JP"/>
              <a:t>less important</a:t>
            </a:r>
          </a:p>
          <a:p>
            <a:r>
              <a:rPr lang="en-US" altLang="ja-JP"/>
              <a:t>for staging</a:t>
            </a:r>
            <a:endParaRPr kumimoji="1" lang="ja-JP" altLang="en-US"/>
          </a:p>
        </p:txBody>
      </p:sp>
      <p:cxnSp>
        <p:nvCxnSpPr>
          <p:cNvPr id="42" name="直線矢印コネクタ 41"/>
          <p:cNvCxnSpPr/>
          <p:nvPr/>
        </p:nvCxnSpPr>
        <p:spPr>
          <a:xfrm>
            <a:off x="10250424" y="4484221"/>
            <a:ext cx="36576" cy="17434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1" name="Footer Placeholder 40"/>
          <p:cNvSpPr>
            <a:spLocks noGrp="1"/>
          </p:cNvSpPr>
          <p:nvPr>
            <p:ph type="ftr" sz="quarter" idx="11"/>
          </p:nvPr>
        </p:nvSpPr>
        <p:spPr/>
        <p:txBody>
          <a:bodyPr/>
          <a:lstStyle/>
          <a:p>
            <a:r>
              <a:rPr lang="en-US" smtClean="0"/>
              <a:t>ALCWS, SLAC 26-30 June 2017</a:t>
            </a:r>
            <a:endParaRPr lang="en-US"/>
          </a:p>
        </p:txBody>
      </p:sp>
    </p:spTree>
    <p:extLst>
      <p:ext uri="{BB962C8B-B14F-4D97-AF65-F5344CB8AC3E}">
        <p14:creationId xmlns:p14="http://schemas.microsoft.com/office/powerpoint/2010/main" val="12439006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ALCWS, SLAC 26-30 June 2017</a:t>
            </a:r>
            <a:endParaRPr lang="en-US"/>
          </a:p>
        </p:txBody>
      </p:sp>
    </p:spTree>
    <p:extLst>
      <p:ext uri="{BB962C8B-B14F-4D97-AF65-F5344CB8AC3E}">
        <p14:creationId xmlns:p14="http://schemas.microsoft.com/office/powerpoint/2010/main" val="10328512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838200" y="1267484"/>
            <a:ext cx="10515600" cy="4351338"/>
          </a:xfrm>
        </p:spPr>
        <p:txBody>
          <a:bodyPr>
            <a:normAutofit fontScale="92500" lnSpcReduction="20000"/>
          </a:bodyPr>
          <a:lstStyle/>
          <a:p>
            <a:r>
              <a:rPr lang="en-US" dirty="0" smtClean="0">
                <a:solidFill>
                  <a:srgbClr val="FF0000"/>
                </a:solidFill>
              </a:rPr>
              <a:t>The Japanese government has expressed interest in hosting the ILC</a:t>
            </a:r>
          </a:p>
          <a:p>
            <a:r>
              <a:rPr lang="en-US" dirty="0" smtClean="0">
                <a:solidFill>
                  <a:srgbClr val="00B050"/>
                </a:solidFill>
              </a:rPr>
              <a:t>The government has been put under pressure by strong and well organized lobby led by Satoru Yamashita and consisting of physicists, Diet members (about 150), politicians from the Tohoku region and Industry</a:t>
            </a:r>
          </a:p>
          <a:p>
            <a:r>
              <a:rPr lang="en-US" dirty="0" smtClean="0">
                <a:solidFill>
                  <a:srgbClr val="00B050"/>
                </a:solidFill>
              </a:rPr>
              <a:t>It responded by consulting the Science Council of Japan which proposed a 2-3 year study of all aspects, scientific, socio-economic, technical. That study will be finished next year.</a:t>
            </a:r>
          </a:p>
          <a:p>
            <a:r>
              <a:rPr lang="en-US" dirty="0" smtClean="0"/>
              <a:t>Staging. We were not instructed by MEXT to study staging.</a:t>
            </a:r>
            <a:r>
              <a:rPr lang="en-US" dirty="0" smtClean="0">
                <a:solidFill>
                  <a:srgbClr val="FF0000"/>
                </a:solidFill>
              </a:rPr>
              <a:t> That would have effectively validated point 1 above. </a:t>
            </a:r>
            <a:r>
              <a:rPr lang="en-US" dirty="0" smtClean="0"/>
              <a:t>We were told by the “back door” that the 500 GeV machine has no chance.</a:t>
            </a:r>
          </a:p>
          <a:p>
            <a:r>
              <a:rPr lang="en-US" dirty="0" smtClean="0"/>
              <a:t>Warm RF.</a:t>
            </a:r>
          </a:p>
          <a:p>
            <a:r>
              <a:rPr lang="en-US" dirty="0" smtClean="0">
                <a:solidFill>
                  <a:srgbClr val="FF0000"/>
                </a:solidFill>
              </a:rPr>
              <a:t>The best way to kill the ILC is to open this Pandora’s box.</a:t>
            </a:r>
            <a:endParaRPr lang="en-US" dirty="0">
              <a:solidFill>
                <a:srgbClr val="FF0000"/>
              </a:solidFill>
            </a:endParaRPr>
          </a:p>
        </p:txBody>
      </p:sp>
      <p:sp>
        <p:nvSpPr>
          <p:cNvPr id="4" name="Footer Placeholder 3"/>
          <p:cNvSpPr>
            <a:spLocks noGrp="1"/>
          </p:cNvSpPr>
          <p:nvPr>
            <p:ph type="ftr" sz="quarter" idx="11"/>
          </p:nvPr>
        </p:nvSpPr>
        <p:spPr/>
        <p:txBody>
          <a:bodyPr/>
          <a:lstStyle/>
          <a:p>
            <a:r>
              <a:rPr lang="en-US" smtClean="0"/>
              <a:t>ALCWS, SLAC 26-30 June 2017</a:t>
            </a:r>
            <a:endParaRPr lang="en-US"/>
          </a:p>
        </p:txBody>
      </p:sp>
    </p:spTree>
    <p:extLst>
      <p:ext uri="{BB962C8B-B14F-4D97-AF65-F5344CB8AC3E}">
        <p14:creationId xmlns:p14="http://schemas.microsoft.com/office/powerpoint/2010/main" val="1019883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54" name="直線コネクタ 253"/>
          <p:cNvCxnSpPr/>
          <p:nvPr/>
        </p:nvCxnSpPr>
        <p:spPr>
          <a:xfrm>
            <a:off x="7061062" y="916384"/>
            <a:ext cx="28632" cy="5891415"/>
          </a:xfrm>
          <a:prstGeom prst="line">
            <a:avLst/>
          </a:prstGeom>
          <a:ln w="381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51" name="ホームベース 250"/>
          <p:cNvSpPr/>
          <p:nvPr/>
        </p:nvSpPr>
        <p:spPr>
          <a:xfrm>
            <a:off x="9696021" y="867430"/>
            <a:ext cx="1356701" cy="284874"/>
          </a:xfrm>
          <a:prstGeom prst="homePlat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7" name="円/楕円 226"/>
          <p:cNvSpPr/>
          <p:nvPr/>
        </p:nvSpPr>
        <p:spPr>
          <a:xfrm>
            <a:off x="3794414" y="4496994"/>
            <a:ext cx="162673" cy="289934"/>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5" name="テキスト ボックス 144"/>
          <p:cNvSpPr txBox="1"/>
          <p:nvPr/>
        </p:nvSpPr>
        <p:spPr>
          <a:xfrm>
            <a:off x="1158696" y="6362508"/>
            <a:ext cx="1390509" cy="461665"/>
          </a:xfrm>
          <a:prstGeom prst="rect">
            <a:avLst/>
          </a:prstGeom>
          <a:solidFill>
            <a:srgbClr val="FFFF00"/>
          </a:solidFill>
        </p:spPr>
        <p:txBody>
          <a:bodyPr wrap="none" rtlCol="0">
            <a:spAutoFit/>
          </a:bodyPr>
          <a:lstStyle/>
          <a:p>
            <a:r>
              <a:rPr lang="en-US" altLang="ja-JP" sz="1200" b="1" dirty="0"/>
              <a:t>Industry-Academia</a:t>
            </a:r>
          </a:p>
          <a:p>
            <a:r>
              <a:rPr kumimoji="1" lang="en-US" altLang="ja-JP" sz="1200" b="1" dirty="0"/>
              <a:t>Local area</a:t>
            </a:r>
            <a:endParaRPr kumimoji="1" lang="ja-JP" altLang="en-US" sz="1200" b="1" dirty="0"/>
          </a:p>
        </p:txBody>
      </p:sp>
      <p:sp>
        <p:nvSpPr>
          <p:cNvPr id="220" name="ホームベース 219"/>
          <p:cNvSpPr/>
          <p:nvPr/>
        </p:nvSpPr>
        <p:spPr>
          <a:xfrm>
            <a:off x="2615867" y="6639095"/>
            <a:ext cx="2449404" cy="182566"/>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5" name="表 4"/>
          <p:cNvGraphicFramePr>
            <a:graphicFrameLocks noGrp="1"/>
          </p:cNvGraphicFramePr>
          <p:nvPr>
            <p:extLst/>
          </p:nvPr>
        </p:nvGraphicFramePr>
        <p:xfrm>
          <a:off x="2970097" y="34326"/>
          <a:ext cx="8028875" cy="328207"/>
        </p:xfrm>
        <a:graphic>
          <a:graphicData uri="http://schemas.openxmlformats.org/drawingml/2006/table">
            <a:tbl>
              <a:tblPr/>
              <a:tblGrid>
                <a:gridCol w="1605775"/>
                <a:gridCol w="1605775"/>
                <a:gridCol w="1605775"/>
                <a:gridCol w="1605775"/>
                <a:gridCol w="1605775"/>
              </a:tblGrid>
              <a:tr h="328207">
                <a:tc>
                  <a:txBody>
                    <a:bodyPr/>
                    <a:lstStyle/>
                    <a:p>
                      <a:pPr algn="ctr" fontAlgn="ctr"/>
                      <a:r>
                        <a:rPr lang="is-IS" sz="1600" b="1" i="0" u="none" strike="noStrike" dirty="0" smtClean="0">
                          <a:solidFill>
                            <a:srgbClr val="000000"/>
                          </a:solidFill>
                          <a:effectLst/>
                          <a:latin typeface="Yu Gothic" charset="-128"/>
                        </a:rPr>
                        <a:t>JFY2016</a:t>
                      </a:r>
                      <a:endParaRPr lang="is-IS" sz="1600" b="1" i="0" u="none" strike="noStrike" dirty="0">
                        <a:solidFill>
                          <a:srgbClr val="000000"/>
                        </a:solidFill>
                        <a:effectLst/>
                        <a:latin typeface="Yu Gothic" charset="-128"/>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is-IS" sz="1600" b="1" i="0" u="none" strike="noStrike" dirty="0" smtClean="0">
                          <a:solidFill>
                            <a:srgbClr val="000000"/>
                          </a:solidFill>
                          <a:effectLst/>
                          <a:latin typeface="Yu Gothic" charset="-128"/>
                        </a:rPr>
                        <a:t>JFY2017</a:t>
                      </a:r>
                      <a:endParaRPr lang="is-IS" sz="1600" b="1" i="0" u="none" strike="noStrike" dirty="0">
                        <a:solidFill>
                          <a:srgbClr val="000000"/>
                        </a:solidFill>
                        <a:effectLst/>
                        <a:latin typeface="Yu Gothic" charset="-128"/>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is-IS" sz="1600" b="1" i="0" u="none" strike="noStrike" dirty="0" smtClean="0">
                          <a:solidFill>
                            <a:srgbClr val="000000"/>
                          </a:solidFill>
                          <a:effectLst/>
                          <a:latin typeface="Yu Gothic" charset="-128"/>
                        </a:rPr>
                        <a:t>JFY2018</a:t>
                      </a:r>
                      <a:endParaRPr lang="is-IS" sz="1600" b="1" i="0" u="none" strike="noStrike" dirty="0">
                        <a:solidFill>
                          <a:srgbClr val="000000"/>
                        </a:solidFill>
                        <a:effectLst/>
                        <a:latin typeface="Yu Gothic" charset="-128"/>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is-IS" sz="1600" b="1" i="0" u="none" strike="noStrike" dirty="0" smtClean="0">
                          <a:solidFill>
                            <a:srgbClr val="000000"/>
                          </a:solidFill>
                          <a:effectLst/>
                          <a:latin typeface="Yu Gothic" charset="-128"/>
                        </a:rPr>
                        <a:t>JFY2019</a:t>
                      </a:r>
                      <a:endParaRPr lang="is-IS" sz="1600" b="1" i="0" u="none" strike="noStrike" dirty="0">
                        <a:solidFill>
                          <a:srgbClr val="000000"/>
                        </a:solidFill>
                        <a:effectLst/>
                        <a:latin typeface="Yu Gothic" charset="-128"/>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is-IS" sz="1600" b="1" i="0" u="none" strike="noStrike" dirty="0" smtClean="0">
                          <a:solidFill>
                            <a:srgbClr val="000000"/>
                          </a:solidFill>
                          <a:effectLst/>
                          <a:latin typeface="Yu Gothic" charset="-128"/>
                        </a:rPr>
                        <a:t>JFY2020</a:t>
                      </a:r>
                      <a:endParaRPr lang="is-IS" sz="1600" b="1" i="0" u="none" strike="noStrike" dirty="0">
                        <a:solidFill>
                          <a:srgbClr val="000000"/>
                        </a:solidFill>
                        <a:effectLst/>
                        <a:latin typeface="Yu Gothic" charset="-128"/>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bl>
          </a:graphicData>
        </a:graphic>
      </p:graphicFrame>
      <p:sp>
        <p:nvSpPr>
          <p:cNvPr id="6" name="テキスト ボックス 5"/>
          <p:cNvSpPr txBox="1"/>
          <p:nvPr/>
        </p:nvSpPr>
        <p:spPr>
          <a:xfrm>
            <a:off x="1285554" y="4084356"/>
            <a:ext cx="556306" cy="338554"/>
          </a:xfrm>
          <a:prstGeom prst="rect">
            <a:avLst/>
          </a:prstGeom>
          <a:noFill/>
        </p:spPr>
        <p:txBody>
          <a:bodyPr wrap="none" rtlCol="0">
            <a:spAutoFit/>
          </a:bodyPr>
          <a:lstStyle/>
          <a:p>
            <a:r>
              <a:rPr kumimoji="1" lang="en-US" altLang="ja-JP" sz="1600" b="1" dirty="0"/>
              <a:t>ICFA</a:t>
            </a:r>
            <a:endParaRPr kumimoji="1" lang="ja-JP" altLang="en-US" sz="1200" dirty="0"/>
          </a:p>
        </p:txBody>
      </p:sp>
      <p:sp>
        <p:nvSpPr>
          <p:cNvPr id="8" name="テキスト ボックス 7"/>
          <p:cNvSpPr txBox="1"/>
          <p:nvPr/>
        </p:nvSpPr>
        <p:spPr>
          <a:xfrm>
            <a:off x="1283873" y="3870190"/>
            <a:ext cx="579902" cy="338554"/>
          </a:xfrm>
          <a:prstGeom prst="rect">
            <a:avLst/>
          </a:prstGeom>
          <a:noFill/>
        </p:spPr>
        <p:txBody>
          <a:bodyPr wrap="none" rtlCol="0">
            <a:spAutoFit/>
          </a:bodyPr>
          <a:lstStyle/>
          <a:p>
            <a:r>
              <a:rPr lang="en-US" altLang="ja-JP" sz="1600" dirty="0"/>
              <a:t>FALC</a:t>
            </a:r>
            <a:endParaRPr lang="ja-JP" altLang="en-US" sz="1200" dirty="0"/>
          </a:p>
        </p:txBody>
      </p:sp>
      <p:sp>
        <p:nvSpPr>
          <p:cNvPr id="9" name="テキスト ボックス 8"/>
          <p:cNvSpPr txBox="1"/>
          <p:nvPr/>
        </p:nvSpPr>
        <p:spPr>
          <a:xfrm>
            <a:off x="1187608" y="3634697"/>
            <a:ext cx="1893403" cy="307777"/>
          </a:xfrm>
          <a:prstGeom prst="rect">
            <a:avLst/>
          </a:prstGeom>
          <a:solidFill>
            <a:srgbClr val="00B0F0"/>
          </a:solidFill>
        </p:spPr>
        <p:txBody>
          <a:bodyPr wrap="none" rtlCol="0">
            <a:spAutoFit/>
          </a:bodyPr>
          <a:lstStyle/>
          <a:p>
            <a:r>
              <a:rPr kumimoji="1" lang="en-US" altLang="ja-JP" sz="1400" b="1" dirty="0"/>
              <a:t>International Meetings</a:t>
            </a:r>
            <a:endParaRPr kumimoji="1" lang="ja-JP" altLang="en-US" sz="1400" b="1" dirty="0"/>
          </a:p>
        </p:txBody>
      </p:sp>
      <p:sp>
        <p:nvSpPr>
          <p:cNvPr id="10" name="テキスト ボックス 9"/>
          <p:cNvSpPr txBox="1"/>
          <p:nvPr/>
        </p:nvSpPr>
        <p:spPr>
          <a:xfrm>
            <a:off x="1265667" y="4516243"/>
            <a:ext cx="2111347" cy="307777"/>
          </a:xfrm>
          <a:prstGeom prst="rect">
            <a:avLst/>
          </a:prstGeom>
          <a:noFill/>
        </p:spPr>
        <p:txBody>
          <a:bodyPr wrap="none" rtlCol="0">
            <a:spAutoFit/>
          </a:bodyPr>
          <a:lstStyle/>
          <a:p>
            <a:r>
              <a:rPr lang="en-US" altLang="ja-JP" sz="1400" b="1" dirty="0"/>
              <a:t>International Conferences</a:t>
            </a:r>
            <a:endParaRPr kumimoji="1" lang="ja-JP" altLang="en-US" sz="1200" dirty="0"/>
          </a:p>
        </p:txBody>
      </p:sp>
      <p:sp>
        <p:nvSpPr>
          <p:cNvPr id="12" name="テキスト ボックス 11"/>
          <p:cNvSpPr txBox="1"/>
          <p:nvPr/>
        </p:nvSpPr>
        <p:spPr>
          <a:xfrm>
            <a:off x="1186401" y="2414101"/>
            <a:ext cx="1038746" cy="307777"/>
          </a:xfrm>
          <a:prstGeom prst="rect">
            <a:avLst/>
          </a:prstGeom>
          <a:solidFill>
            <a:srgbClr val="00B050"/>
          </a:solidFill>
        </p:spPr>
        <p:txBody>
          <a:bodyPr wrap="none" rtlCol="0">
            <a:spAutoFit/>
          </a:bodyPr>
          <a:lstStyle/>
          <a:p>
            <a:r>
              <a:rPr lang="en-US" altLang="ja-JP" sz="1400" b="1" dirty="0"/>
              <a:t>Gov. Panels</a:t>
            </a:r>
            <a:endParaRPr kumimoji="1" lang="ja-JP" altLang="en-US" sz="1400" b="1" dirty="0"/>
          </a:p>
        </p:txBody>
      </p:sp>
      <p:sp>
        <p:nvSpPr>
          <p:cNvPr id="13" name="テキスト ボックス 12"/>
          <p:cNvSpPr txBox="1"/>
          <p:nvPr/>
        </p:nvSpPr>
        <p:spPr>
          <a:xfrm>
            <a:off x="1209910" y="805308"/>
            <a:ext cx="1257780" cy="338554"/>
          </a:xfrm>
          <a:prstGeom prst="rect">
            <a:avLst/>
          </a:prstGeom>
          <a:solidFill>
            <a:srgbClr val="FFC000"/>
          </a:solidFill>
        </p:spPr>
        <p:txBody>
          <a:bodyPr wrap="none" rtlCol="0">
            <a:spAutoFit/>
          </a:bodyPr>
          <a:lstStyle/>
          <a:p>
            <a:r>
              <a:rPr kumimoji="1" lang="en-US" altLang="ja-JP" sz="1600" b="1" dirty="0"/>
              <a:t>Government</a:t>
            </a:r>
            <a:endParaRPr kumimoji="1" lang="ja-JP" altLang="en-US" sz="1600" b="1" dirty="0"/>
          </a:p>
        </p:txBody>
      </p:sp>
      <p:sp>
        <p:nvSpPr>
          <p:cNvPr id="14" name="右矢印 13"/>
          <p:cNvSpPr/>
          <p:nvPr/>
        </p:nvSpPr>
        <p:spPr>
          <a:xfrm>
            <a:off x="2592659" y="1148586"/>
            <a:ext cx="546409" cy="274319"/>
          </a:xfrm>
          <a:prstGeom prst="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p:cNvSpPr txBox="1"/>
          <p:nvPr/>
        </p:nvSpPr>
        <p:spPr>
          <a:xfrm>
            <a:off x="1287971" y="1092830"/>
            <a:ext cx="1065613" cy="369332"/>
          </a:xfrm>
          <a:prstGeom prst="rect">
            <a:avLst/>
          </a:prstGeom>
          <a:noFill/>
        </p:spPr>
        <p:txBody>
          <a:bodyPr wrap="none" rtlCol="0">
            <a:spAutoFit/>
          </a:bodyPr>
          <a:lstStyle/>
          <a:p>
            <a:r>
              <a:rPr kumimoji="1" lang="en-US" altLang="ja-JP" b="1" dirty="0"/>
              <a:t>US-Japan</a:t>
            </a:r>
            <a:endParaRPr kumimoji="1" lang="ja-JP" altLang="en-US" b="1" dirty="0"/>
          </a:p>
        </p:txBody>
      </p:sp>
      <p:sp>
        <p:nvSpPr>
          <p:cNvPr id="16" name="テキスト ボックス 15"/>
          <p:cNvSpPr txBox="1"/>
          <p:nvPr/>
        </p:nvSpPr>
        <p:spPr>
          <a:xfrm>
            <a:off x="2436540" y="724843"/>
            <a:ext cx="889987" cy="646331"/>
          </a:xfrm>
          <a:prstGeom prst="rect">
            <a:avLst/>
          </a:prstGeom>
          <a:noFill/>
        </p:spPr>
        <p:txBody>
          <a:bodyPr wrap="none" rtlCol="0">
            <a:spAutoFit/>
          </a:bodyPr>
          <a:lstStyle/>
          <a:p>
            <a:r>
              <a:rPr kumimoji="1" lang="en-US" altLang="ja-JP" sz="1200" b="1" dirty="0"/>
              <a:t>2013~2016</a:t>
            </a:r>
          </a:p>
          <a:p>
            <a:r>
              <a:rPr kumimoji="1" lang="en-US" altLang="ja-JP" sz="1200" b="1" dirty="0"/>
              <a:t>Federation</a:t>
            </a:r>
          </a:p>
          <a:p>
            <a:r>
              <a:rPr lang="en-US" altLang="ja-JP" sz="1200" b="1" dirty="0"/>
              <a:t>US Visit</a:t>
            </a:r>
            <a:endParaRPr kumimoji="1" lang="ja-JP" altLang="en-US" sz="1200" b="1" dirty="0"/>
          </a:p>
        </p:txBody>
      </p:sp>
      <p:sp>
        <p:nvSpPr>
          <p:cNvPr id="17" name="円/楕円 16"/>
          <p:cNvSpPr/>
          <p:nvPr/>
        </p:nvSpPr>
        <p:spPr>
          <a:xfrm>
            <a:off x="3156488" y="1149926"/>
            <a:ext cx="162673" cy="289934"/>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p:cNvSpPr txBox="1"/>
          <p:nvPr/>
        </p:nvSpPr>
        <p:spPr>
          <a:xfrm>
            <a:off x="2592659" y="1405064"/>
            <a:ext cx="1194558" cy="430887"/>
          </a:xfrm>
          <a:prstGeom prst="rect">
            <a:avLst/>
          </a:prstGeom>
          <a:noFill/>
        </p:spPr>
        <p:txBody>
          <a:bodyPr wrap="none" rtlCol="0">
            <a:spAutoFit/>
          </a:bodyPr>
          <a:lstStyle/>
          <a:p>
            <a:r>
              <a:rPr kumimoji="1" lang="en-US" altLang="ja-JP" sz="1100" b="1" dirty="0"/>
              <a:t>May: MEXT/DOE</a:t>
            </a:r>
          </a:p>
          <a:p>
            <a:r>
              <a:rPr lang="en-US" altLang="ja-JP" sz="1100" b="1" dirty="0"/>
              <a:t>Discussion Group</a:t>
            </a:r>
            <a:endParaRPr kumimoji="1" lang="ja-JP" altLang="en-US" sz="1100" b="1" dirty="0"/>
          </a:p>
        </p:txBody>
      </p:sp>
      <p:sp>
        <p:nvSpPr>
          <p:cNvPr id="20" name="ホームベース 19"/>
          <p:cNvSpPr/>
          <p:nvPr/>
        </p:nvSpPr>
        <p:spPr>
          <a:xfrm>
            <a:off x="3339795" y="1227984"/>
            <a:ext cx="1252197" cy="130773"/>
          </a:xfrm>
          <a:prstGeom prst="homePlate">
            <a:avLst/>
          </a:prstGeom>
          <a:solidFill>
            <a:srgbClr val="2634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p:cNvSpPr txBox="1"/>
          <p:nvPr/>
        </p:nvSpPr>
        <p:spPr>
          <a:xfrm>
            <a:off x="3129033" y="982435"/>
            <a:ext cx="1531188" cy="246221"/>
          </a:xfrm>
          <a:prstGeom prst="rect">
            <a:avLst/>
          </a:prstGeom>
          <a:noFill/>
        </p:spPr>
        <p:txBody>
          <a:bodyPr wrap="none" rtlCol="0">
            <a:spAutoFit/>
          </a:bodyPr>
          <a:lstStyle/>
          <a:p>
            <a:r>
              <a:rPr kumimoji="1" lang="en-US" altLang="ja-JP" sz="1000" b="1" dirty="0"/>
              <a:t>Cost reduction R&amp;D tasks</a:t>
            </a:r>
            <a:endParaRPr kumimoji="1" lang="ja-JP" altLang="en-US" sz="1000" dirty="0"/>
          </a:p>
        </p:txBody>
      </p:sp>
      <p:sp>
        <p:nvSpPr>
          <p:cNvPr id="22" name="ホームベース 21"/>
          <p:cNvSpPr/>
          <p:nvPr/>
        </p:nvSpPr>
        <p:spPr>
          <a:xfrm>
            <a:off x="4585011" y="1213119"/>
            <a:ext cx="1576038" cy="169640"/>
          </a:xfrm>
          <a:prstGeom prst="homePlate">
            <a:avLst/>
          </a:prstGeom>
          <a:solidFill>
            <a:srgbClr val="2634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p:nvSpPr>
        <p:spPr>
          <a:xfrm>
            <a:off x="4530374" y="906746"/>
            <a:ext cx="1646605" cy="400110"/>
          </a:xfrm>
          <a:prstGeom prst="rect">
            <a:avLst/>
          </a:prstGeom>
          <a:noFill/>
        </p:spPr>
        <p:txBody>
          <a:bodyPr wrap="none" rtlCol="0">
            <a:spAutoFit/>
          </a:bodyPr>
          <a:lstStyle/>
          <a:p>
            <a:r>
              <a:rPr lang="en-US" altLang="ja-JP" sz="1000" dirty="0">
                <a:sym typeface="Wingdings"/>
              </a:rPr>
              <a:t>Start </a:t>
            </a:r>
            <a:r>
              <a:rPr lang="en-US" altLang="ja-JP" sz="1000" dirty="0"/>
              <a:t>(Operational budget</a:t>
            </a:r>
          </a:p>
          <a:p>
            <a:r>
              <a:rPr lang="en-US" altLang="ja-JP" sz="1000" dirty="0"/>
              <a:t>                               + 0.6 </a:t>
            </a:r>
            <a:r>
              <a:rPr lang="en-US" altLang="ja-JP" sz="1000" dirty="0" err="1"/>
              <a:t>oku</a:t>
            </a:r>
            <a:r>
              <a:rPr lang="en-US" altLang="ja-JP" sz="1000" dirty="0"/>
              <a:t>)</a:t>
            </a:r>
            <a:endParaRPr kumimoji="1" lang="ja-JP" altLang="en-US" sz="1000" dirty="0"/>
          </a:p>
        </p:txBody>
      </p:sp>
      <p:sp>
        <p:nvSpPr>
          <p:cNvPr id="24" name="ホームベース 23"/>
          <p:cNvSpPr/>
          <p:nvPr/>
        </p:nvSpPr>
        <p:spPr>
          <a:xfrm>
            <a:off x="6187073" y="1149926"/>
            <a:ext cx="1576038" cy="284874"/>
          </a:xfrm>
          <a:prstGeom prst="homePlate">
            <a:avLst/>
          </a:prstGeom>
          <a:solidFill>
            <a:srgbClr val="2634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ホームベース 24"/>
          <p:cNvSpPr/>
          <p:nvPr/>
        </p:nvSpPr>
        <p:spPr>
          <a:xfrm>
            <a:off x="7789135" y="1153639"/>
            <a:ext cx="1576038" cy="284874"/>
          </a:xfrm>
          <a:prstGeom prst="homePlate">
            <a:avLst/>
          </a:prstGeom>
          <a:solidFill>
            <a:srgbClr val="2634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テキスト ボックス 25"/>
          <p:cNvSpPr txBox="1"/>
          <p:nvPr/>
        </p:nvSpPr>
        <p:spPr>
          <a:xfrm>
            <a:off x="6165628" y="902435"/>
            <a:ext cx="2060179" cy="246221"/>
          </a:xfrm>
          <a:prstGeom prst="rect">
            <a:avLst/>
          </a:prstGeom>
          <a:noFill/>
          <a:ln>
            <a:solidFill>
              <a:schemeClr val="tx1"/>
            </a:solidFill>
          </a:ln>
        </p:spPr>
        <p:txBody>
          <a:bodyPr wrap="none" rtlCol="0">
            <a:spAutoFit/>
          </a:bodyPr>
          <a:lstStyle/>
          <a:p>
            <a:r>
              <a:rPr kumimoji="1" lang="en-US" altLang="ja-JP" sz="1000" dirty="0"/>
              <a:t>LCLS-II construction: use technology</a:t>
            </a:r>
            <a:endParaRPr kumimoji="1" lang="ja-JP" altLang="en-US" sz="1000" dirty="0"/>
          </a:p>
        </p:txBody>
      </p:sp>
      <p:sp>
        <p:nvSpPr>
          <p:cNvPr id="27" name="テキスト ボックス 26"/>
          <p:cNvSpPr txBox="1"/>
          <p:nvPr/>
        </p:nvSpPr>
        <p:spPr>
          <a:xfrm>
            <a:off x="6162221" y="1094096"/>
            <a:ext cx="1194558" cy="400110"/>
          </a:xfrm>
          <a:prstGeom prst="rect">
            <a:avLst/>
          </a:prstGeom>
          <a:noFill/>
        </p:spPr>
        <p:txBody>
          <a:bodyPr wrap="none" rtlCol="0">
            <a:spAutoFit/>
          </a:bodyPr>
          <a:lstStyle/>
          <a:p>
            <a:r>
              <a:rPr kumimoji="1" lang="en-US" altLang="ja-JP" sz="1000" b="1" dirty="0">
                <a:solidFill>
                  <a:schemeClr val="bg1"/>
                </a:solidFill>
              </a:rPr>
              <a:t>US-Japan 2nd  year</a:t>
            </a:r>
          </a:p>
          <a:p>
            <a:r>
              <a:rPr lang="en-US" altLang="ja-JP" sz="1000" b="1" dirty="0">
                <a:solidFill>
                  <a:schemeClr val="bg1"/>
                </a:solidFill>
              </a:rPr>
              <a:t>(1st year R&amp;D)</a:t>
            </a:r>
            <a:endParaRPr kumimoji="1" lang="ja-JP" altLang="en-US" sz="1000" b="1" dirty="0">
              <a:solidFill>
                <a:schemeClr val="bg1"/>
              </a:solidFill>
            </a:endParaRPr>
          </a:p>
        </p:txBody>
      </p:sp>
      <p:sp>
        <p:nvSpPr>
          <p:cNvPr id="28" name="テキスト ボックス 27"/>
          <p:cNvSpPr txBox="1"/>
          <p:nvPr/>
        </p:nvSpPr>
        <p:spPr>
          <a:xfrm>
            <a:off x="7753130" y="1168440"/>
            <a:ext cx="1141659" cy="246221"/>
          </a:xfrm>
          <a:prstGeom prst="rect">
            <a:avLst/>
          </a:prstGeom>
          <a:noFill/>
        </p:spPr>
        <p:txBody>
          <a:bodyPr wrap="none" rtlCol="0">
            <a:spAutoFit/>
          </a:bodyPr>
          <a:lstStyle/>
          <a:p>
            <a:r>
              <a:rPr kumimoji="1" lang="en-US" altLang="ja-JP" sz="1000" b="1" dirty="0">
                <a:solidFill>
                  <a:schemeClr val="bg1"/>
                </a:solidFill>
              </a:rPr>
              <a:t>US-Japan 3rd year</a:t>
            </a:r>
          </a:p>
        </p:txBody>
      </p:sp>
      <p:sp>
        <p:nvSpPr>
          <p:cNvPr id="29" name="テキスト ボックス 28"/>
          <p:cNvSpPr txBox="1"/>
          <p:nvPr/>
        </p:nvSpPr>
        <p:spPr>
          <a:xfrm>
            <a:off x="3828699" y="1326043"/>
            <a:ext cx="2321469" cy="230832"/>
          </a:xfrm>
          <a:prstGeom prst="rect">
            <a:avLst/>
          </a:prstGeom>
          <a:noFill/>
        </p:spPr>
        <p:txBody>
          <a:bodyPr wrap="none" rtlCol="0">
            <a:spAutoFit/>
          </a:bodyPr>
          <a:lstStyle/>
          <a:p>
            <a:r>
              <a:rPr kumimoji="1" lang="en-US" altLang="ja-JP" sz="900" dirty="0"/>
              <a:t>Within US-Japan S&amp;T Cooperation framework</a:t>
            </a:r>
            <a:endParaRPr kumimoji="1" lang="ja-JP" altLang="en-US" sz="900" dirty="0"/>
          </a:p>
        </p:txBody>
      </p:sp>
      <p:sp>
        <p:nvSpPr>
          <p:cNvPr id="30" name="テキスト ボックス 29"/>
          <p:cNvSpPr txBox="1"/>
          <p:nvPr/>
        </p:nvSpPr>
        <p:spPr>
          <a:xfrm>
            <a:off x="1198759" y="5196002"/>
            <a:ext cx="1698927" cy="307777"/>
          </a:xfrm>
          <a:prstGeom prst="rect">
            <a:avLst/>
          </a:prstGeom>
          <a:solidFill>
            <a:srgbClr val="FFFF00"/>
          </a:solidFill>
        </p:spPr>
        <p:txBody>
          <a:bodyPr wrap="none" rtlCol="0">
            <a:spAutoFit/>
          </a:bodyPr>
          <a:lstStyle/>
          <a:p>
            <a:r>
              <a:rPr lang="en-US" altLang="ja-JP" sz="1400" b="1" dirty="0"/>
              <a:t>International</a:t>
            </a:r>
            <a:r>
              <a:rPr kumimoji="1" lang="en-US" altLang="ja-JP" sz="1400" b="1" dirty="0"/>
              <a:t> Design</a:t>
            </a:r>
            <a:endParaRPr kumimoji="1" lang="ja-JP" altLang="en-US" sz="1400" b="1" dirty="0"/>
          </a:p>
        </p:txBody>
      </p:sp>
      <p:cxnSp>
        <p:nvCxnSpPr>
          <p:cNvPr id="32" name="直線コネクタ 31"/>
          <p:cNvCxnSpPr/>
          <p:nvPr/>
        </p:nvCxnSpPr>
        <p:spPr>
          <a:xfrm>
            <a:off x="4979020" y="903395"/>
            <a:ext cx="22304" cy="582079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3" name="テキスト ボックス 32"/>
          <p:cNvSpPr txBox="1"/>
          <p:nvPr/>
        </p:nvSpPr>
        <p:spPr>
          <a:xfrm>
            <a:off x="4671623" y="626116"/>
            <a:ext cx="720069" cy="246221"/>
          </a:xfrm>
          <a:prstGeom prst="rect">
            <a:avLst/>
          </a:prstGeom>
          <a:solidFill>
            <a:srgbClr val="7030A0"/>
          </a:solidFill>
        </p:spPr>
        <p:txBody>
          <a:bodyPr wrap="none" rtlCol="0">
            <a:spAutoFit/>
          </a:bodyPr>
          <a:lstStyle/>
          <a:p>
            <a:r>
              <a:rPr kumimoji="1" lang="en-US" altLang="ja-JP" sz="1000" b="1">
                <a:solidFill>
                  <a:schemeClr val="bg1"/>
                </a:solidFill>
              </a:rPr>
              <a:t>June 2017</a:t>
            </a:r>
            <a:endParaRPr kumimoji="1" lang="ja-JP" altLang="en-US" sz="1000" b="1" dirty="0">
              <a:solidFill>
                <a:schemeClr val="bg1"/>
              </a:solidFill>
            </a:endParaRPr>
          </a:p>
        </p:txBody>
      </p:sp>
      <p:cxnSp>
        <p:nvCxnSpPr>
          <p:cNvPr id="34" name="直線コネクタ 33"/>
          <p:cNvCxnSpPr/>
          <p:nvPr/>
        </p:nvCxnSpPr>
        <p:spPr>
          <a:xfrm>
            <a:off x="5359192" y="524704"/>
            <a:ext cx="46182" cy="6344446"/>
          </a:xfrm>
          <a:prstGeom prst="line">
            <a:avLst/>
          </a:pr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35" name="テキスト ボックス 34"/>
          <p:cNvSpPr txBox="1"/>
          <p:nvPr/>
        </p:nvSpPr>
        <p:spPr>
          <a:xfrm>
            <a:off x="5175405" y="365679"/>
            <a:ext cx="450764" cy="261610"/>
          </a:xfrm>
          <a:prstGeom prst="rect">
            <a:avLst/>
          </a:prstGeom>
          <a:noFill/>
        </p:spPr>
        <p:txBody>
          <a:bodyPr wrap="none" rtlCol="0">
            <a:spAutoFit/>
          </a:bodyPr>
          <a:lstStyle/>
          <a:p>
            <a:r>
              <a:rPr lang="en-US" altLang="ja-JP" sz="1100" b="1" dirty="0"/>
              <a:t>Aug.</a:t>
            </a:r>
            <a:endParaRPr kumimoji="1" lang="ja-JP" altLang="en-US" sz="1100" b="1" dirty="0"/>
          </a:p>
        </p:txBody>
      </p:sp>
      <p:sp>
        <p:nvSpPr>
          <p:cNvPr id="36" name="円/楕円 35"/>
          <p:cNvSpPr/>
          <p:nvPr/>
        </p:nvSpPr>
        <p:spPr>
          <a:xfrm>
            <a:off x="5070780" y="4502718"/>
            <a:ext cx="162673" cy="289934"/>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ボックス 36"/>
          <p:cNvSpPr txBox="1"/>
          <p:nvPr/>
        </p:nvSpPr>
        <p:spPr>
          <a:xfrm>
            <a:off x="4550939" y="4552592"/>
            <a:ext cx="763351" cy="246221"/>
          </a:xfrm>
          <a:prstGeom prst="rect">
            <a:avLst/>
          </a:prstGeom>
          <a:noFill/>
        </p:spPr>
        <p:txBody>
          <a:bodyPr wrap="none" rtlCol="0">
            <a:spAutoFit/>
          </a:bodyPr>
          <a:lstStyle/>
          <a:p>
            <a:r>
              <a:rPr lang="en-US" altLang="ja-JP" sz="1000" b="1"/>
              <a:t>ALCW2017</a:t>
            </a:r>
            <a:endParaRPr kumimoji="1" lang="ja-JP" altLang="en-US" sz="1000" b="1" dirty="0"/>
          </a:p>
        </p:txBody>
      </p:sp>
      <p:sp>
        <p:nvSpPr>
          <p:cNvPr id="38" name="円/楕円 37"/>
          <p:cNvSpPr/>
          <p:nvPr/>
        </p:nvSpPr>
        <p:spPr>
          <a:xfrm>
            <a:off x="5301237" y="4510155"/>
            <a:ext cx="162673" cy="289934"/>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ボックス 39"/>
          <p:cNvSpPr txBox="1"/>
          <p:nvPr/>
        </p:nvSpPr>
        <p:spPr>
          <a:xfrm>
            <a:off x="5160973" y="4791302"/>
            <a:ext cx="524503" cy="230832"/>
          </a:xfrm>
          <a:prstGeom prst="rect">
            <a:avLst/>
          </a:prstGeom>
          <a:noFill/>
        </p:spPr>
        <p:txBody>
          <a:bodyPr wrap="none" rtlCol="0">
            <a:spAutoFit/>
          </a:bodyPr>
          <a:lstStyle/>
          <a:p>
            <a:r>
              <a:rPr lang="en-US" altLang="ja-JP" sz="900" b="1"/>
              <a:t>LP2017</a:t>
            </a:r>
            <a:endParaRPr lang="en-US" altLang="ja-JP" sz="900" b="1" dirty="0"/>
          </a:p>
        </p:txBody>
      </p:sp>
      <p:sp>
        <p:nvSpPr>
          <p:cNvPr id="41" name="テキスト ボックス 40"/>
          <p:cNvSpPr txBox="1"/>
          <p:nvPr/>
        </p:nvSpPr>
        <p:spPr>
          <a:xfrm>
            <a:off x="5093373" y="3370349"/>
            <a:ext cx="772969" cy="246221"/>
          </a:xfrm>
          <a:prstGeom prst="rect">
            <a:avLst/>
          </a:prstGeom>
          <a:solidFill>
            <a:srgbClr val="FFFF00"/>
          </a:solidFill>
          <a:ln>
            <a:solidFill>
              <a:schemeClr val="tx1"/>
            </a:solidFill>
          </a:ln>
        </p:spPr>
        <p:txBody>
          <a:bodyPr wrap="none" rtlCol="0">
            <a:spAutoFit/>
          </a:bodyPr>
          <a:lstStyle/>
          <a:p>
            <a:r>
              <a:rPr kumimoji="1" lang="en-US" altLang="ja-JP" sz="1000" b="1" dirty="0"/>
              <a:t>LHC results</a:t>
            </a:r>
            <a:endParaRPr kumimoji="1" lang="ja-JP" altLang="en-US" sz="1000" b="1" dirty="0"/>
          </a:p>
        </p:txBody>
      </p:sp>
      <p:sp>
        <p:nvSpPr>
          <p:cNvPr id="43" name="円/楕円 42"/>
          <p:cNvSpPr/>
          <p:nvPr/>
        </p:nvSpPr>
        <p:spPr>
          <a:xfrm>
            <a:off x="3632724" y="4196429"/>
            <a:ext cx="121326" cy="13159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円/楕円 43"/>
          <p:cNvSpPr/>
          <p:nvPr/>
        </p:nvSpPr>
        <p:spPr>
          <a:xfrm>
            <a:off x="4320382" y="4203865"/>
            <a:ext cx="121326" cy="13159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円/楕円 44"/>
          <p:cNvSpPr/>
          <p:nvPr/>
        </p:nvSpPr>
        <p:spPr>
          <a:xfrm>
            <a:off x="5714283" y="4203865"/>
            <a:ext cx="121326" cy="13159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円/楕円 45"/>
          <p:cNvSpPr/>
          <p:nvPr/>
        </p:nvSpPr>
        <p:spPr>
          <a:xfrm>
            <a:off x="6011658" y="4200150"/>
            <a:ext cx="121326" cy="13159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上矢印 48"/>
          <p:cNvSpPr/>
          <p:nvPr/>
        </p:nvSpPr>
        <p:spPr>
          <a:xfrm flipH="1">
            <a:off x="5310950" y="3620612"/>
            <a:ext cx="134376" cy="873335"/>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円/楕円 49"/>
          <p:cNvSpPr/>
          <p:nvPr/>
        </p:nvSpPr>
        <p:spPr>
          <a:xfrm>
            <a:off x="5565147" y="4506440"/>
            <a:ext cx="162673" cy="289934"/>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円/楕円 50"/>
          <p:cNvSpPr/>
          <p:nvPr/>
        </p:nvSpPr>
        <p:spPr>
          <a:xfrm>
            <a:off x="4052311" y="4499004"/>
            <a:ext cx="162673" cy="289934"/>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テキスト ボックス 51"/>
          <p:cNvSpPr txBox="1"/>
          <p:nvPr/>
        </p:nvSpPr>
        <p:spPr>
          <a:xfrm>
            <a:off x="3632133" y="4518662"/>
            <a:ext cx="747320" cy="246221"/>
          </a:xfrm>
          <a:prstGeom prst="rect">
            <a:avLst/>
          </a:prstGeom>
          <a:noFill/>
        </p:spPr>
        <p:txBody>
          <a:bodyPr wrap="none" rtlCol="0">
            <a:spAutoFit/>
          </a:bodyPr>
          <a:lstStyle/>
          <a:p>
            <a:r>
              <a:rPr kumimoji="1" lang="en-US" altLang="ja-JP" sz="1000" b="1" dirty="0"/>
              <a:t>LCWS2016</a:t>
            </a:r>
            <a:endParaRPr lang="en-US" altLang="ja-JP" sz="1000" b="1" dirty="0"/>
          </a:p>
        </p:txBody>
      </p:sp>
      <p:sp>
        <p:nvSpPr>
          <p:cNvPr id="53" name="テキスト ボックス 52"/>
          <p:cNvSpPr txBox="1"/>
          <p:nvPr/>
        </p:nvSpPr>
        <p:spPr>
          <a:xfrm>
            <a:off x="5532868" y="4557142"/>
            <a:ext cx="747320" cy="246221"/>
          </a:xfrm>
          <a:prstGeom prst="rect">
            <a:avLst/>
          </a:prstGeom>
          <a:noFill/>
        </p:spPr>
        <p:txBody>
          <a:bodyPr wrap="none" rtlCol="0">
            <a:spAutoFit/>
          </a:bodyPr>
          <a:lstStyle/>
          <a:p>
            <a:r>
              <a:rPr kumimoji="1" lang="en-US" altLang="ja-JP" sz="1000" b="1" dirty="0"/>
              <a:t>LCWS2017</a:t>
            </a:r>
            <a:endParaRPr lang="en-US" altLang="ja-JP" sz="1000" b="1" dirty="0"/>
          </a:p>
        </p:txBody>
      </p:sp>
      <p:sp>
        <p:nvSpPr>
          <p:cNvPr id="54" name="円/楕円 53"/>
          <p:cNvSpPr/>
          <p:nvPr/>
        </p:nvSpPr>
        <p:spPr>
          <a:xfrm>
            <a:off x="7356767" y="4513876"/>
            <a:ext cx="162673" cy="289934"/>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ボックス 54"/>
          <p:cNvSpPr txBox="1"/>
          <p:nvPr/>
        </p:nvSpPr>
        <p:spPr>
          <a:xfrm>
            <a:off x="7201834" y="4754146"/>
            <a:ext cx="747320" cy="246221"/>
          </a:xfrm>
          <a:prstGeom prst="rect">
            <a:avLst/>
          </a:prstGeom>
          <a:noFill/>
        </p:spPr>
        <p:txBody>
          <a:bodyPr wrap="none" rtlCol="0">
            <a:spAutoFit/>
          </a:bodyPr>
          <a:lstStyle/>
          <a:p>
            <a:r>
              <a:rPr kumimoji="1" lang="en-US" altLang="ja-JP" sz="1000" b="1" dirty="0"/>
              <a:t>LCWS2018</a:t>
            </a:r>
            <a:endParaRPr lang="en-US" altLang="ja-JP" sz="1000" b="1" dirty="0"/>
          </a:p>
        </p:txBody>
      </p:sp>
      <p:sp>
        <p:nvSpPr>
          <p:cNvPr id="56" name="円/楕円 55"/>
          <p:cNvSpPr/>
          <p:nvPr/>
        </p:nvSpPr>
        <p:spPr>
          <a:xfrm>
            <a:off x="8925372" y="4532463"/>
            <a:ext cx="162673" cy="289934"/>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テキスト ボックス 56"/>
          <p:cNvSpPr txBox="1"/>
          <p:nvPr/>
        </p:nvSpPr>
        <p:spPr>
          <a:xfrm>
            <a:off x="8770439" y="4772733"/>
            <a:ext cx="747320" cy="246221"/>
          </a:xfrm>
          <a:prstGeom prst="rect">
            <a:avLst/>
          </a:prstGeom>
          <a:noFill/>
        </p:spPr>
        <p:txBody>
          <a:bodyPr wrap="none" rtlCol="0">
            <a:spAutoFit/>
          </a:bodyPr>
          <a:lstStyle/>
          <a:p>
            <a:r>
              <a:rPr kumimoji="1" lang="en-US" altLang="ja-JP" sz="1000" b="1" dirty="0"/>
              <a:t>LCWS2019</a:t>
            </a:r>
            <a:endParaRPr lang="en-US" altLang="ja-JP" sz="1000" b="1" dirty="0"/>
          </a:p>
        </p:txBody>
      </p:sp>
      <p:sp>
        <p:nvSpPr>
          <p:cNvPr id="58" name="円/楕円 57"/>
          <p:cNvSpPr/>
          <p:nvPr/>
        </p:nvSpPr>
        <p:spPr>
          <a:xfrm>
            <a:off x="6810826" y="4196434"/>
            <a:ext cx="121326" cy="13159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円/楕円 58"/>
          <p:cNvSpPr/>
          <p:nvPr/>
        </p:nvSpPr>
        <p:spPr>
          <a:xfrm>
            <a:off x="7509635" y="4192718"/>
            <a:ext cx="121326" cy="13159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円/楕円 59"/>
          <p:cNvSpPr/>
          <p:nvPr/>
        </p:nvSpPr>
        <p:spPr>
          <a:xfrm>
            <a:off x="8398011" y="4200153"/>
            <a:ext cx="121326" cy="13159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円/楕円 60"/>
          <p:cNvSpPr/>
          <p:nvPr/>
        </p:nvSpPr>
        <p:spPr>
          <a:xfrm>
            <a:off x="9096820" y="4207588"/>
            <a:ext cx="121326" cy="13159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テキスト ボックス 61"/>
          <p:cNvSpPr txBox="1"/>
          <p:nvPr/>
        </p:nvSpPr>
        <p:spPr>
          <a:xfrm>
            <a:off x="3525651" y="3676193"/>
            <a:ext cx="391454" cy="246221"/>
          </a:xfrm>
          <a:prstGeom prst="rect">
            <a:avLst/>
          </a:prstGeom>
          <a:noFill/>
        </p:spPr>
        <p:txBody>
          <a:bodyPr wrap="none" rtlCol="0">
            <a:spAutoFit/>
          </a:bodyPr>
          <a:lstStyle/>
          <a:p>
            <a:r>
              <a:rPr lang="en-US" altLang="ja-JP" sz="1000" b="1" dirty="0"/>
              <a:t>Aug</a:t>
            </a:r>
            <a:endParaRPr kumimoji="1" lang="ja-JP" altLang="en-US" sz="1000" b="1" dirty="0"/>
          </a:p>
        </p:txBody>
      </p:sp>
      <p:sp>
        <p:nvSpPr>
          <p:cNvPr id="63" name="テキスト ボックス 62"/>
          <p:cNvSpPr txBox="1"/>
          <p:nvPr/>
        </p:nvSpPr>
        <p:spPr>
          <a:xfrm>
            <a:off x="4224456" y="3672480"/>
            <a:ext cx="377026" cy="246221"/>
          </a:xfrm>
          <a:prstGeom prst="rect">
            <a:avLst/>
          </a:prstGeom>
          <a:noFill/>
        </p:spPr>
        <p:txBody>
          <a:bodyPr wrap="none" rtlCol="0">
            <a:spAutoFit/>
          </a:bodyPr>
          <a:lstStyle/>
          <a:p>
            <a:r>
              <a:rPr lang="en-US" altLang="ja-JP" sz="1000" b="1" dirty="0"/>
              <a:t>Feb</a:t>
            </a:r>
            <a:endParaRPr kumimoji="1" lang="ja-JP" altLang="en-US" sz="1000" b="1" dirty="0"/>
          </a:p>
        </p:txBody>
      </p:sp>
      <p:sp>
        <p:nvSpPr>
          <p:cNvPr id="64" name="テキスト ボックス 63"/>
          <p:cNvSpPr txBox="1"/>
          <p:nvPr/>
        </p:nvSpPr>
        <p:spPr>
          <a:xfrm>
            <a:off x="5335856" y="3668767"/>
            <a:ext cx="391454" cy="246221"/>
          </a:xfrm>
          <a:prstGeom prst="rect">
            <a:avLst/>
          </a:prstGeom>
          <a:noFill/>
        </p:spPr>
        <p:txBody>
          <a:bodyPr wrap="none" rtlCol="0">
            <a:spAutoFit/>
          </a:bodyPr>
          <a:lstStyle/>
          <a:p>
            <a:r>
              <a:rPr lang="en-US" altLang="ja-JP" sz="1000" b="1" dirty="0"/>
              <a:t>Aug</a:t>
            </a:r>
            <a:endParaRPr kumimoji="1" lang="ja-JP" altLang="en-US" sz="1000" b="1" dirty="0"/>
          </a:p>
        </p:txBody>
      </p:sp>
      <p:sp>
        <p:nvSpPr>
          <p:cNvPr id="65" name="テキスト ボックス 64"/>
          <p:cNvSpPr txBox="1"/>
          <p:nvPr/>
        </p:nvSpPr>
        <p:spPr>
          <a:xfrm>
            <a:off x="5633219" y="3676204"/>
            <a:ext cx="399468" cy="246221"/>
          </a:xfrm>
          <a:prstGeom prst="rect">
            <a:avLst/>
          </a:prstGeom>
          <a:noFill/>
        </p:spPr>
        <p:txBody>
          <a:bodyPr wrap="none" rtlCol="0">
            <a:spAutoFit/>
          </a:bodyPr>
          <a:lstStyle/>
          <a:p>
            <a:r>
              <a:rPr lang="en-US" altLang="ja-JP" sz="1000" b="1" dirty="0"/>
              <a:t>Nov</a:t>
            </a:r>
            <a:endParaRPr kumimoji="1" lang="ja-JP" altLang="en-US" sz="1000" b="1" dirty="0"/>
          </a:p>
        </p:txBody>
      </p:sp>
      <p:sp>
        <p:nvSpPr>
          <p:cNvPr id="66" name="テキスト ボックス 65"/>
          <p:cNvSpPr txBox="1"/>
          <p:nvPr/>
        </p:nvSpPr>
        <p:spPr>
          <a:xfrm>
            <a:off x="5945351" y="3672490"/>
            <a:ext cx="377026" cy="246221"/>
          </a:xfrm>
          <a:prstGeom prst="rect">
            <a:avLst/>
          </a:prstGeom>
          <a:noFill/>
        </p:spPr>
        <p:txBody>
          <a:bodyPr wrap="none" rtlCol="0">
            <a:spAutoFit/>
          </a:bodyPr>
          <a:lstStyle/>
          <a:p>
            <a:r>
              <a:rPr lang="en-US" altLang="ja-JP" sz="1000" b="1" dirty="0"/>
              <a:t>Feb</a:t>
            </a:r>
            <a:endParaRPr kumimoji="1" lang="ja-JP" altLang="en-US" sz="1000" b="1" dirty="0"/>
          </a:p>
        </p:txBody>
      </p:sp>
      <p:sp>
        <p:nvSpPr>
          <p:cNvPr id="67" name="テキスト ボックス 66"/>
          <p:cNvSpPr txBox="1"/>
          <p:nvPr/>
        </p:nvSpPr>
        <p:spPr>
          <a:xfrm>
            <a:off x="6718593" y="3668776"/>
            <a:ext cx="391454" cy="246221"/>
          </a:xfrm>
          <a:prstGeom prst="rect">
            <a:avLst/>
          </a:prstGeom>
          <a:noFill/>
        </p:spPr>
        <p:txBody>
          <a:bodyPr wrap="none" rtlCol="0">
            <a:spAutoFit/>
          </a:bodyPr>
          <a:lstStyle/>
          <a:p>
            <a:r>
              <a:rPr lang="en-US" altLang="ja-JP" sz="1000" b="1" dirty="0"/>
              <a:t>Aug</a:t>
            </a:r>
            <a:endParaRPr kumimoji="1" lang="ja-JP" altLang="en-US" sz="1000" b="1" dirty="0"/>
          </a:p>
        </p:txBody>
      </p:sp>
      <p:sp>
        <p:nvSpPr>
          <p:cNvPr id="68" name="テキスト ボックス 67"/>
          <p:cNvSpPr txBox="1"/>
          <p:nvPr/>
        </p:nvSpPr>
        <p:spPr>
          <a:xfrm>
            <a:off x="7417396" y="3665062"/>
            <a:ext cx="377026" cy="246221"/>
          </a:xfrm>
          <a:prstGeom prst="rect">
            <a:avLst/>
          </a:prstGeom>
          <a:noFill/>
        </p:spPr>
        <p:txBody>
          <a:bodyPr wrap="none" rtlCol="0">
            <a:spAutoFit/>
          </a:bodyPr>
          <a:lstStyle/>
          <a:p>
            <a:r>
              <a:rPr lang="en-US" altLang="ja-JP" sz="1000" b="1" dirty="0"/>
              <a:t>Feb</a:t>
            </a:r>
            <a:endParaRPr kumimoji="1" lang="ja-JP" altLang="en-US" sz="1000" b="1" dirty="0"/>
          </a:p>
        </p:txBody>
      </p:sp>
      <p:sp>
        <p:nvSpPr>
          <p:cNvPr id="69" name="テキスト ボックス 68"/>
          <p:cNvSpPr txBox="1"/>
          <p:nvPr/>
        </p:nvSpPr>
        <p:spPr>
          <a:xfrm>
            <a:off x="8283464" y="3661348"/>
            <a:ext cx="391454" cy="246221"/>
          </a:xfrm>
          <a:prstGeom prst="rect">
            <a:avLst/>
          </a:prstGeom>
          <a:noFill/>
        </p:spPr>
        <p:txBody>
          <a:bodyPr wrap="none" rtlCol="0">
            <a:spAutoFit/>
          </a:bodyPr>
          <a:lstStyle/>
          <a:p>
            <a:r>
              <a:rPr lang="en-US" altLang="ja-JP" sz="1000" b="1" dirty="0"/>
              <a:t>Aug</a:t>
            </a:r>
            <a:endParaRPr kumimoji="1" lang="ja-JP" altLang="en-US" sz="1000" b="1" dirty="0"/>
          </a:p>
        </p:txBody>
      </p:sp>
      <p:sp>
        <p:nvSpPr>
          <p:cNvPr id="70" name="テキスト ボックス 69"/>
          <p:cNvSpPr txBox="1"/>
          <p:nvPr/>
        </p:nvSpPr>
        <p:spPr>
          <a:xfrm>
            <a:off x="9026871" y="3657634"/>
            <a:ext cx="377026" cy="246221"/>
          </a:xfrm>
          <a:prstGeom prst="rect">
            <a:avLst/>
          </a:prstGeom>
          <a:noFill/>
        </p:spPr>
        <p:txBody>
          <a:bodyPr wrap="none" rtlCol="0">
            <a:spAutoFit/>
          </a:bodyPr>
          <a:lstStyle/>
          <a:p>
            <a:r>
              <a:rPr lang="en-US" altLang="ja-JP" sz="1000" b="1" dirty="0"/>
              <a:t>Feb</a:t>
            </a:r>
            <a:endParaRPr kumimoji="1" lang="ja-JP" altLang="en-US" sz="1000" b="1" dirty="0"/>
          </a:p>
        </p:txBody>
      </p:sp>
      <p:sp>
        <p:nvSpPr>
          <p:cNvPr id="71" name="円/楕円 70"/>
          <p:cNvSpPr/>
          <p:nvPr/>
        </p:nvSpPr>
        <p:spPr>
          <a:xfrm>
            <a:off x="9922009" y="4207590"/>
            <a:ext cx="121326" cy="13159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円/楕円 71"/>
          <p:cNvSpPr/>
          <p:nvPr/>
        </p:nvSpPr>
        <p:spPr>
          <a:xfrm>
            <a:off x="10587365" y="4215025"/>
            <a:ext cx="121326" cy="13159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テキスト ボックス 72"/>
          <p:cNvSpPr txBox="1"/>
          <p:nvPr/>
        </p:nvSpPr>
        <p:spPr>
          <a:xfrm>
            <a:off x="9829765" y="3657633"/>
            <a:ext cx="391454" cy="246221"/>
          </a:xfrm>
          <a:prstGeom prst="rect">
            <a:avLst/>
          </a:prstGeom>
          <a:noFill/>
        </p:spPr>
        <p:txBody>
          <a:bodyPr wrap="none" rtlCol="0">
            <a:spAutoFit/>
          </a:bodyPr>
          <a:lstStyle/>
          <a:p>
            <a:r>
              <a:rPr lang="en-US" altLang="ja-JP" sz="1000" b="1" dirty="0"/>
              <a:t>Aug</a:t>
            </a:r>
            <a:endParaRPr kumimoji="1" lang="ja-JP" altLang="en-US" sz="1000" b="1" dirty="0"/>
          </a:p>
        </p:txBody>
      </p:sp>
      <p:sp>
        <p:nvSpPr>
          <p:cNvPr id="74" name="テキスト ボックス 73"/>
          <p:cNvSpPr txBox="1"/>
          <p:nvPr/>
        </p:nvSpPr>
        <p:spPr>
          <a:xfrm>
            <a:off x="10495115" y="3653919"/>
            <a:ext cx="377026" cy="246221"/>
          </a:xfrm>
          <a:prstGeom prst="rect">
            <a:avLst/>
          </a:prstGeom>
          <a:noFill/>
        </p:spPr>
        <p:txBody>
          <a:bodyPr wrap="none" rtlCol="0">
            <a:spAutoFit/>
          </a:bodyPr>
          <a:lstStyle/>
          <a:p>
            <a:r>
              <a:rPr lang="en-US" altLang="ja-JP" sz="1000" b="1" dirty="0"/>
              <a:t>Feb</a:t>
            </a:r>
            <a:endParaRPr kumimoji="1" lang="ja-JP" altLang="en-US" sz="1000" b="1" dirty="0"/>
          </a:p>
        </p:txBody>
      </p:sp>
      <p:sp>
        <p:nvSpPr>
          <p:cNvPr id="75" name="円/楕円 74"/>
          <p:cNvSpPr/>
          <p:nvPr/>
        </p:nvSpPr>
        <p:spPr>
          <a:xfrm>
            <a:off x="6780636" y="4517592"/>
            <a:ext cx="162673" cy="289934"/>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円/楕円 75"/>
          <p:cNvSpPr/>
          <p:nvPr/>
        </p:nvSpPr>
        <p:spPr>
          <a:xfrm>
            <a:off x="8382696" y="4513878"/>
            <a:ext cx="162673" cy="289934"/>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円/楕円 76"/>
          <p:cNvSpPr/>
          <p:nvPr/>
        </p:nvSpPr>
        <p:spPr>
          <a:xfrm>
            <a:off x="9906699" y="4532466"/>
            <a:ext cx="162673" cy="289934"/>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テキスト ボックス 77"/>
          <p:cNvSpPr txBox="1"/>
          <p:nvPr/>
        </p:nvSpPr>
        <p:spPr>
          <a:xfrm>
            <a:off x="6498775" y="4750423"/>
            <a:ext cx="760144" cy="246221"/>
          </a:xfrm>
          <a:prstGeom prst="rect">
            <a:avLst/>
          </a:prstGeom>
          <a:noFill/>
        </p:spPr>
        <p:txBody>
          <a:bodyPr wrap="none" rtlCol="0">
            <a:spAutoFit/>
          </a:bodyPr>
          <a:lstStyle/>
          <a:p>
            <a:r>
              <a:rPr kumimoji="1" lang="en-US" altLang="ja-JP" sz="1000" b="1"/>
              <a:t>ICHEP2018</a:t>
            </a:r>
            <a:endParaRPr kumimoji="1" lang="ja-JP" altLang="en-US" sz="1000" b="1" dirty="0"/>
          </a:p>
        </p:txBody>
      </p:sp>
      <p:sp>
        <p:nvSpPr>
          <p:cNvPr id="79" name="テキスト ボックス 78"/>
          <p:cNvSpPr txBox="1"/>
          <p:nvPr/>
        </p:nvSpPr>
        <p:spPr>
          <a:xfrm>
            <a:off x="9772057" y="4746725"/>
            <a:ext cx="760144" cy="246221"/>
          </a:xfrm>
          <a:prstGeom prst="rect">
            <a:avLst/>
          </a:prstGeom>
          <a:noFill/>
        </p:spPr>
        <p:txBody>
          <a:bodyPr wrap="none" rtlCol="0">
            <a:spAutoFit/>
          </a:bodyPr>
          <a:lstStyle/>
          <a:p>
            <a:r>
              <a:rPr kumimoji="1" lang="en-US" altLang="ja-JP" sz="1000" b="1" dirty="0"/>
              <a:t>ICHEP2020</a:t>
            </a:r>
            <a:endParaRPr kumimoji="1" lang="ja-JP" altLang="en-US" sz="1000" b="1" dirty="0"/>
          </a:p>
        </p:txBody>
      </p:sp>
      <p:sp>
        <p:nvSpPr>
          <p:cNvPr id="80" name="テキスト ボックス 79"/>
          <p:cNvSpPr txBox="1"/>
          <p:nvPr/>
        </p:nvSpPr>
        <p:spPr>
          <a:xfrm>
            <a:off x="8196088" y="4764412"/>
            <a:ext cx="524503" cy="230832"/>
          </a:xfrm>
          <a:prstGeom prst="rect">
            <a:avLst/>
          </a:prstGeom>
          <a:noFill/>
        </p:spPr>
        <p:txBody>
          <a:bodyPr wrap="none" rtlCol="0">
            <a:spAutoFit/>
          </a:bodyPr>
          <a:lstStyle/>
          <a:p>
            <a:r>
              <a:rPr lang="en-US" altLang="ja-JP" sz="900" b="1"/>
              <a:t>LP2019</a:t>
            </a:r>
            <a:endParaRPr lang="en-US" altLang="ja-JP" sz="900" b="1" dirty="0"/>
          </a:p>
        </p:txBody>
      </p:sp>
      <p:sp>
        <p:nvSpPr>
          <p:cNvPr id="82" name="上矢印 81"/>
          <p:cNvSpPr/>
          <p:nvPr/>
        </p:nvSpPr>
        <p:spPr>
          <a:xfrm flipH="1" flipV="1">
            <a:off x="4009975" y="4776447"/>
            <a:ext cx="254652" cy="39072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テキスト ボックス 82"/>
          <p:cNvSpPr txBox="1"/>
          <p:nvPr/>
        </p:nvSpPr>
        <p:spPr>
          <a:xfrm>
            <a:off x="3417849" y="5163016"/>
            <a:ext cx="1067921" cy="400110"/>
          </a:xfrm>
          <a:prstGeom prst="rect">
            <a:avLst/>
          </a:prstGeom>
          <a:solidFill>
            <a:srgbClr val="FF0000"/>
          </a:solidFill>
        </p:spPr>
        <p:txBody>
          <a:bodyPr wrap="none" rtlCol="0">
            <a:spAutoFit/>
          </a:bodyPr>
          <a:lstStyle/>
          <a:p>
            <a:r>
              <a:rPr lang="en-US" altLang="ja-JP" sz="1000" b="1" dirty="0">
                <a:solidFill>
                  <a:schemeClr val="bg1"/>
                </a:solidFill>
              </a:rPr>
              <a:t>Staging Design</a:t>
            </a:r>
          </a:p>
          <a:p>
            <a:r>
              <a:rPr lang="en-US" altLang="ja-JP" sz="1000" b="1" dirty="0">
                <a:solidFill>
                  <a:schemeClr val="bg1"/>
                </a:solidFill>
              </a:rPr>
              <a:t>(Cost Reduction)</a:t>
            </a:r>
            <a:endParaRPr kumimoji="1" lang="ja-JP" altLang="en-US" sz="1000" b="1" dirty="0">
              <a:solidFill>
                <a:schemeClr val="bg1"/>
              </a:solidFill>
            </a:endParaRPr>
          </a:p>
        </p:txBody>
      </p:sp>
      <p:sp>
        <p:nvSpPr>
          <p:cNvPr id="84" name="テキスト ボックス 83"/>
          <p:cNvSpPr txBox="1"/>
          <p:nvPr/>
        </p:nvSpPr>
        <p:spPr>
          <a:xfrm>
            <a:off x="2325032" y="2489620"/>
            <a:ext cx="553357" cy="276999"/>
          </a:xfrm>
          <a:prstGeom prst="rect">
            <a:avLst/>
          </a:prstGeom>
          <a:solidFill>
            <a:srgbClr val="FFC000"/>
          </a:solidFill>
        </p:spPr>
        <p:txBody>
          <a:bodyPr wrap="none" rtlCol="0">
            <a:spAutoFit/>
          </a:bodyPr>
          <a:lstStyle/>
          <a:p>
            <a:r>
              <a:rPr kumimoji="1" lang="en-US" altLang="ja-JP" sz="1200" b="1" dirty="0"/>
              <a:t>Japan</a:t>
            </a:r>
            <a:endParaRPr kumimoji="1" lang="ja-JP" altLang="en-US" sz="1200" b="1" dirty="0"/>
          </a:p>
        </p:txBody>
      </p:sp>
      <p:sp>
        <p:nvSpPr>
          <p:cNvPr id="89" name="テキスト ボックス 88"/>
          <p:cNvSpPr txBox="1"/>
          <p:nvPr/>
        </p:nvSpPr>
        <p:spPr>
          <a:xfrm>
            <a:off x="2927196" y="2308303"/>
            <a:ext cx="1628972" cy="261610"/>
          </a:xfrm>
          <a:prstGeom prst="rect">
            <a:avLst/>
          </a:prstGeom>
          <a:noFill/>
        </p:spPr>
        <p:txBody>
          <a:bodyPr wrap="none" rtlCol="0">
            <a:spAutoFit/>
          </a:bodyPr>
          <a:lstStyle/>
          <a:p>
            <a:r>
              <a:rPr kumimoji="1" lang="en-US" altLang="ja-JP" sz="1100" b="1" dirty="0"/>
              <a:t>MEXT ILC Advisory Panel</a:t>
            </a:r>
            <a:endParaRPr kumimoji="1" lang="ja-JP" altLang="en-US" sz="1100" b="1" dirty="0"/>
          </a:p>
        </p:txBody>
      </p:sp>
      <p:sp>
        <p:nvSpPr>
          <p:cNvPr id="91" name="ホームベース 90"/>
          <p:cNvSpPr/>
          <p:nvPr/>
        </p:nvSpPr>
        <p:spPr>
          <a:xfrm>
            <a:off x="4441708" y="2539874"/>
            <a:ext cx="894148" cy="276452"/>
          </a:xfrm>
          <a:prstGeom prst="homePlate">
            <a:avLst/>
          </a:prstGeom>
          <a:solidFill>
            <a:srgbClr val="2634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テキスト ボックス 91"/>
          <p:cNvSpPr txBox="1"/>
          <p:nvPr/>
        </p:nvSpPr>
        <p:spPr>
          <a:xfrm>
            <a:off x="4380178" y="2547927"/>
            <a:ext cx="1123921" cy="338554"/>
          </a:xfrm>
          <a:prstGeom prst="rect">
            <a:avLst/>
          </a:prstGeom>
          <a:noFill/>
        </p:spPr>
        <p:txBody>
          <a:bodyPr wrap="square" rtlCol="0">
            <a:spAutoFit/>
          </a:bodyPr>
          <a:lstStyle/>
          <a:p>
            <a:r>
              <a:rPr lang="en-US" altLang="ja-JP" sz="800" b="1" dirty="0">
                <a:solidFill>
                  <a:schemeClr val="bg1"/>
                </a:solidFill>
              </a:rPr>
              <a:t>Organization,</a:t>
            </a:r>
          </a:p>
          <a:p>
            <a:r>
              <a:rPr kumimoji="1" lang="en-US" altLang="ja-JP" sz="800" b="1" dirty="0">
                <a:solidFill>
                  <a:schemeClr val="bg1"/>
                </a:solidFill>
              </a:rPr>
              <a:t>governance</a:t>
            </a:r>
          </a:p>
        </p:txBody>
      </p:sp>
      <p:sp>
        <p:nvSpPr>
          <p:cNvPr id="93" name="ホームベース 92"/>
          <p:cNvSpPr/>
          <p:nvPr/>
        </p:nvSpPr>
        <p:spPr>
          <a:xfrm>
            <a:off x="3290412" y="2565138"/>
            <a:ext cx="933641" cy="210616"/>
          </a:xfrm>
          <a:prstGeom prst="homePlate">
            <a:avLst/>
          </a:prstGeom>
          <a:solidFill>
            <a:srgbClr val="2634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テキスト ボックス 93"/>
          <p:cNvSpPr txBox="1"/>
          <p:nvPr/>
        </p:nvSpPr>
        <p:spPr>
          <a:xfrm>
            <a:off x="3357885" y="2461001"/>
            <a:ext cx="1024639" cy="369332"/>
          </a:xfrm>
          <a:prstGeom prst="rect">
            <a:avLst/>
          </a:prstGeom>
          <a:noFill/>
        </p:spPr>
        <p:txBody>
          <a:bodyPr wrap="none" rtlCol="0">
            <a:spAutoFit/>
          </a:bodyPr>
          <a:lstStyle/>
          <a:p>
            <a:r>
              <a:rPr lang="en-US" altLang="ja-JP" sz="900" b="1" dirty="0">
                <a:solidFill>
                  <a:schemeClr val="bg1"/>
                </a:solidFill>
              </a:rPr>
              <a:t>Human resources</a:t>
            </a:r>
          </a:p>
          <a:p>
            <a:r>
              <a:rPr kumimoji="1" lang="en-US" altLang="ja-JP" sz="900" b="1" dirty="0">
                <a:solidFill>
                  <a:schemeClr val="bg1"/>
                </a:solidFill>
              </a:rPr>
              <a:t>&amp; </a:t>
            </a:r>
            <a:r>
              <a:rPr kumimoji="1" lang="en-US" altLang="ja-JP" sz="900" b="1" dirty="0" err="1">
                <a:solidFill>
                  <a:schemeClr val="bg1"/>
                </a:solidFill>
              </a:rPr>
              <a:t>devlopment</a:t>
            </a:r>
            <a:endParaRPr kumimoji="1" lang="en-US" altLang="ja-JP" sz="900" b="1" dirty="0">
              <a:solidFill>
                <a:schemeClr val="bg1"/>
              </a:solidFill>
            </a:endParaRPr>
          </a:p>
        </p:txBody>
      </p:sp>
      <p:sp>
        <p:nvSpPr>
          <p:cNvPr id="96" name="ホームベース 95"/>
          <p:cNvSpPr/>
          <p:nvPr/>
        </p:nvSpPr>
        <p:spPr>
          <a:xfrm>
            <a:off x="2804047" y="2565138"/>
            <a:ext cx="309004" cy="210616"/>
          </a:xfrm>
          <a:prstGeom prst="homePlate">
            <a:avLst/>
          </a:prstGeom>
          <a:solidFill>
            <a:srgbClr val="2634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7" name="円/楕円 96"/>
          <p:cNvSpPr/>
          <p:nvPr/>
        </p:nvSpPr>
        <p:spPr>
          <a:xfrm>
            <a:off x="3629010" y="3991990"/>
            <a:ext cx="121326" cy="13159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8" name="円/楕円 97"/>
          <p:cNvSpPr/>
          <p:nvPr/>
        </p:nvSpPr>
        <p:spPr>
          <a:xfrm>
            <a:off x="4316668" y="3999426"/>
            <a:ext cx="121326" cy="13159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円/楕円 98"/>
          <p:cNvSpPr/>
          <p:nvPr/>
        </p:nvSpPr>
        <p:spPr>
          <a:xfrm>
            <a:off x="5710569" y="3988275"/>
            <a:ext cx="121326" cy="13159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円/楕円 99"/>
          <p:cNvSpPr/>
          <p:nvPr/>
        </p:nvSpPr>
        <p:spPr>
          <a:xfrm>
            <a:off x="6007944" y="3995711"/>
            <a:ext cx="121326" cy="13159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円/楕円 100"/>
          <p:cNvSpPr/>
          <p:nvPr/>
        </p:nvSpPr>
        <p:spPr>
          <a:xfrm>
            <a:off x="6807112" y="3991995"/>
            <a:ext cx="121326" cy="13159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円/楕円 101"/>
          <p:cNvSpPr/>
          <p:nvPr/>
        </p:nvSpPr>
        <p:spPr>
          <a:xfrm>
            <a:off x="7505921" y="3988279"/>
            <a:ext cx="121326" cy="13159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円/楕円 102"/>
          <p:cNvSpPr/>
          <p:nvPr/>
        </p:nvSpPr>
        <p:spPr>
          <a:xfrm>
            <a:off x="8394297" y="3995714"/>
            <a:ext cx="121326" cy="13159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円/楕円 103"/>
          <p:cNvSpPr/>
          <p:nvPr/>
        </p:nvSpPr>
        <p:spPr>
          <a:xfrm>
            <a:off x="9093106" y="4003149"/>
            <a:ext cx="121326" cy="13159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 name="円/楕円 104"/>
          <p:cNvSpPr/>
          <p:nvPr/>
        </p:nvSpPr>
        <p:spPr>
          <a:xfrm>
            <a:off x="9918295" y="4003151"/>
            <a:ext cx="121326" cy="13159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 name="円/楕円 105"/>
          <p:cNvSpPr/>
          <p:nvPr/>
        </p:nvSpPr>
        <p:spPr>
          <a:xfrm>
            <a:off x="10583651" y="4010586"/>
            <a:ext cx="121326" cy="13159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 name="円/楕円 106"/>
          <p:cNvSpPr/>
          <p:nvPr/>
        </p:nvSpPr>
        <p:spPr>
          <a:xfrm>
            <a:off x="5327713" y="4205779"/>
            <a:ext cx="121326" cy="13159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右矢印 107"/>
          <p:cNvSpPr/>
          <p:nvPr/>
        </p:nvSpPr>
        <p:spPr>
          <a:xfrm rot="20076392">
            <a:off x="3667260" y="4728129"/>
            <a:ext cx="349034" cy="230449"/>
          </a:xfrm>
          <a:prstGeom prst="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 name="テキスト ボックス 108"/>
          <p:cNvSpPr txBox="1"/>
          <p:nvPr/>
        </p:nvSpPr>
        <p:spPr>
          <a:xfrm>
            <a:off x="2083761" y="4873808"/>
            <a:ext cx="1750800" cy="230832"/>
          </a:xfrm>
          <a:prstGeom prst="rect">
            <a:avLst/>
          </a:prstGeom>
          <a:solidFill>
            <a:schemeClr val="bg1"/>
          </a:solidFill>
          <a:ln>
            <a:solidFill>
              <a:schemeClr val="tx1"/>
            </a:solidFill>
          </a:ln>
        </p:spPr>
        <p:txBody>
          <a:bodyPr wrap="none" rtlCol="0">
            <a:spAutoFit/>
          </a:bodyPr>
          <a:lstStyle/>
          <a:p>
            <a:r>
              <a:rPr kumimoji="1" lang="en-US" altLang="ja-JP" sz="900" b="1" dirty="0"/>
              <a:t>Hon. </a:t>
            </a:r>
            <a:r>
              <a:rPr lang="en-US" altLang="ja-JP" sz="900" b="1" dirty="0"/>
              <a:t>K</a:t>
            </a:r>
            <a:r>
              <a:rPr kumimoji="1" lang="en-US" altLang="ja-JP" sz="900" b="1" dirty="0"/>
              <a:t>awamura Keynote Speech</a:t>
            </a:r>
            <a:endParaRPr kumimoji="1" lang="ja-JP" altLang="en-US" sz="900" b="1" dirty="0"/>
          </a:p>
        </p:txBody>
      </p:sp>
      <p:sp>
        <p:nvSpPr>
          <p:cNvPr id="110" name="円/楕円 109"/>
          <p:cNvSpPr/>
          <p:nvPr/>
        </p:nvSpPr>
        <p:spPr>
          <a:xfrm>
            <a:off x="4721377" y="1510482"/>
            <a:ext cx="162673" cy="289934"/>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 name="テキスト ボックス 110"/>
          <p:cNvSpPr txBox="1"/>
          <p:nvPr/>
        </p:nvSpPr>
        <p:spPr>
          <a:xfrm>
            <a:off x="4466066" y="1527729"/>
            <a:ext cx="819455" cy="430887"/>
          </a:xfrm>
          <a:prstGeom prst="rect">
            <a:avLst/>
          </a:prstGeom>
          <a:noFill/>
        </p:spPr>
        <p:txBody>
          <a:bodyPr wrap="none" rtlCol="0">
            <a:spAutoFit/>
          </a:bodyPr>
          <a:lstStyle/>
          <a:p>
            <a:r>
              <a:rPr kumimoji="1" lang="en-US" altLang="ja-JP" sz="1100" b="1" dirty="0"/>
              <a:t>Federation</a:t>
            </a:r>
          </a:p>
          <a:p>
            <a:r>
              <a:rPr kumimoji="1" lang="en-US" altLang="ja-JP" sz="1100" b="1" dirty="0"/>
              <a:t>US Visit</a:t>
            </a:r>
            <a:endParaRPr kumimoji="1" lang="ja-JP" altLang="en-US" sz="1100" b="1" dirty="0"/>
          </a:p>
        </p:txBody>
      </p:sp>
      <p:sp>
        <p:nvSpPr>
          <p:cNvPr id="112" name="ホームベース 111"/>
          <p:cNvSpPr/>
          <p:nvPr/>
        </p:nvSpPr>
        <p:spPr>
          <a:xfrm>
            <a:off x="1187607" y="5582759"/>
            <a:ext cx="2881840" cy="209425"/>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テキスト ボックス 112"/>
          <p:cNvSpPr txBox="1"/>
          <p:nvPr/>
        </p:nvSpPr>
        <p:spPr>
          <a:xfrm>
            <a:off x="1655379" y="5575613"/>
            <a:ext cx="2154629" cy="446276"/>
          </a:xfrm>
          <a:prstGeom prst="rect">
            <a:avLst/>
          </a:prstGeom>
          <a:noFill/>
        </p:spPr>
        <p:txBody>
          <a:bodyPr wrap="none" rtlCol="0">
            <a:spAutoFit/>
          </a:bodyPr>
          <a:lstStyle/>
          <a:p>
            <a:r>
              <a:rPr kumimoji="1" lang="en-US" altLang="ja-JP" sz="1200" b="1" dirty="0">
                <a:solidFill>
                  <a:schemeClr val="bg1"/>
                </a:solidFill>
              </a:rPr>
              <a:t>Technical Design Report (2013)</a:t>
            </a:r>
          </a:p>
          <a:p>
            <a:r>
              <a:rPr lang="en-US" altLang="ja-JP" sz="1100" dirty="0"/>
              <a:t>(includes staging scenarios)</a:t>
            </a:r>
            <a:endParaRPr kumimoji="1" lang="ja-JP" altLang="en-US" sz="1100" dirty="0"/>
          </a:p>
        </p:txBody>
      </p:sp>
      <p:sp>
        <p:nvSpPr>
          <p:cNvPr id="114" name="ホームベース 113"/>
          <p:cNvSpPr/>
          <p:nvPr/>
        </p:nvSpPr>
        <p:spPr>
          <a:xfrm>
            <a:off x="4072760" y="5570145"/>
            <a:ext cx="1018177" cy="265642"/>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dirty="0"/>
          </a:p>
        </p:txBody>
      </p:sp>
      <p:cxnSp>
        <p:nvCxnSpPr>
          <p:cNvPr id="116" name="直線矢印コネクタ 115"/>
          <p:cNvCxnSpPr>
            <a:stCxn id="52" idx="0"/>
            <a:endCxn id="98" idx="3"/>
          </p:cNvCxnSpPr>
          <p:nvPr/>
        </p:nvCxnSpPr>
        <p:spPr>
          <a:xfrm flipV="1">
            <a:off x="4005794" y="4111745"/>
            <a:ext cx="328643" cy="406916"/>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7" name="テキスト ボックス 116"/>
          <p:cNvSpPr txBox="1"/>
          <p:nvPr/>
        </p:nvSpPr>
        <p:spPr>
          <a:xfrm>
            <a:off x="4443531" y="3869176"/>
            <a:ext cx="795411" cy="215444"/>
          </a:xfrm>
          <a:prstGeom prst="rect">
            <a:avLst/>
          </a:prstGeom>
          <a:solidFill>
            <a:schemeClr val="bg1"/>
          </a:solidFill>
          <a:ln>
            <a:solidFill>
              <a:schemeClr val="tx1"/>
            </a:solidFill>
          </a:ln>
        </p:spPr>
        <p:txBody>
          <a:bodyPr wrap="none" rtlCol="0">
            <a:spAutoFit/>
          </a:bodyPr>
          <a:lstStyle/>
          <a:p>
            <a:r>
              <a:rPr kumimoji="1" lang="en-US" altLang="ja-JP" sz="800" dirty="0"/>
              <a:t>Cost reduction</a:t>
            </a:r>
          </a:p>
        </p:txBody>
      </p:sp>
      <p:sp>
        <p:nvSpPr>
          <p:cNvPr id="118" name="円/楕円 117"/>
          <p:cNvSpPr/>
          <p:nvPr/>
        </p:nvSpPr>
        <p:spPr>
          <a:xfrm>
            <a:off x="3085868" y="2517801"/>
            <a:ext cx="162673" cy="289934"/>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 name="円/楕円 118"/>
          <p:cNvSpPr/>
          <p:nvPr/>
        </p:nvSpPr>
        <p:spPr>
          <a:xfrm>
            <a:off x="4230725" y="2547540"/>
            <a:ext cx="162673" cy="289934"/>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20" name="直線矢印コネクタ 119"/>
          <p:cNvCxnSpPr/>
          <p:nvPr/>
        </p:nvCxnSpPr>
        <p:spPr>
          <a:xfrm flipV="1">
            <a:off x="4129860" y="2808394"/>
            <a:ext cx="145896" cy="1715293"/>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3" name="テキスト ボックス 122"/>
          <p:cNvSpPr txBox="1"/>
          <p:nvPr/>
        </p:nvSpPr>
        <p:spPr>
          <a:xfrm>
            <a:off x="3651941" y="3106153"/>
            <a:ext cx="877163" cy="230832"/>
          </a:xfrm>
          <a:prstGeom prst="rect">
            <a:avLst/>
          </a:prstGeom>
          <a:noFill/>
        </p:spPr>
        <p:txBody>
          <a:bodyPr wrap="none" rtlCol="0">
            <a:spAutoFit/>
          </a:bodyPr>
          <a:lstStyle/>
          <a:p>
            <a:r>
              <a:rPr kumimoji="1" lang="en-US" altLang="ja-JP" sz="900" dirty="0"/>
              <a:t>Interim Report</a:t>
            </a:r>
            <a:endParaRPr kumimoji="1" lang="ja-JP" altLang="en-US" sz="900" dirty="0"/>
          </a:p>
        </p:txBody>
      </p:sp>
      <p:sp>
        <p:nvSpPr>
          <p:cNvPr id="124" name="ホームベース 123"/>
          <p:cNvSpPr/>
          <p:nvPr/>
        </p:nvSpPr>
        <p:spPr>
          <a:xfrm>
            <a:off x="5822932" y="2550383"/>
            <a:ext cx="232351" cy="232728"/>
          </a:xfrm>
          <a:prstGeom prst="homePlate">
            <a:avLst/>
          </a:prstGeom>
          <a:solidFill>
            <a:srgbClr val="2634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 name="円/楕円 124"/>
          <p:cNvSpPr/>
          <p:nvPr/>
        </p:nvSpPr>
        <p:spPr>
          <a:xfrm>
            <a:off x="5636405" y="2534121"/>
            <a:ext cx="162673" cy="289934"/>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 name="ホームベース 125"/>
          <p:cNvSpPr/>
          <p:nvPr/>
        </p:nvSpPr>
        <p:spPr>
          <a:xfrm>
            <a:off x="6075692" y="2557820"/>
            <a:ext cx="232351" cy="232728"/>
          </a:xfrm>
          <a:prstGeom prst="homePlate">
            <a:avLst/>
          </a:prstGeom>
          <a:solidFill>
            <a:srgbClr val="2634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 name="ホームベース 126"/>
          <p:cNvSpPr/>
          <p:nvPr/>
        </p:nvSpPr>
        <p:spPr>
          <a:xfrm>
            <a:off x="5503132" y="6419002"/>
            <a:ext cx="1594091" cy="379011"/>
          </a:xfrm>
          <a:prstGeom prst="homePlat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 name="テキスト ボックス 127"/>
          <p:cNvSpPr txBox="1"/>
          <p:nvPr/>
        </p:nvSpPr>
        <p:spPr>
          <a:xfrm>
            <a:off x="1276817" y="1706144"/>
            <a:ext cx="789768" cy="338554"/>
          </a:xfrm>
          <a:prstGeom prst="rect">
            <a:avLst/>
          </a:prstGeom>
          <a:noFill/>
        </p:spPr>
        <p:txBody>
          <a:bodyPr wrap="none" rtlCol="0">
            <a:spAutoFit/>
          </a:bodyPr>
          <a:lstStyle/>
          <a:p>
            <a:r>
              <a:rPr kumimoji="1" lang="en-US" altLang="ja-JP" sz="1600" b="1" dirty="0"/>
              <a:t>Europe</a:t>
            </a:r>
            <a:endParaRPr kumimoji="1" lang="ja-JP" altLang="en-US" sz="1600" b="1" dirty="0"/>
          </a:p>
        </p:txBody>
      </p:sp>
      <p:sp>
        <p:nvSpPr>
          <p:cNvPr id="129" name="テキスト ボックス 128"/>
          <p:cNvSpPr txBox="1"/>
          <p:nvPr/>
        </p:nvSpPr>
        <p:spPr>
          <a:xfrm>
            <a:off x="1265676" y="2051827"/>
            <a:ext cx="498855" cy="307777"/>
          </a:xfrm>
          <a:prstGeom prst="rect">
            <a:avLst/>
          </a:prstGeom>
          <a:noFill/>
        </p:spPr>
        <p:txBody>
          <a:bodyPr wrap="none" rtlCol="0">
            <a:spAutoFit/>
          </a:bodyPr>
          <a:lstStyle/>
          <a:p>
            <a:r>
              <a:rPr kumimoji="1" lang="en-US" altLang="ja-JP" sz="1400" b="1" dirty="0"/>
              <a:t>Asia</a:t>
            </a:r>
            <a:endParaRPr kumimoji="1" lang="ja-JP" altLang="en-US" sz="1400" b="1" dirty="0"/>
          </a:p>
        </p:txBody>
      </p:sp>
      <p:sp>
        <p:nvSpPr>
          <p:cNvPr id="130" name="テキスト ボックス 129"/>
          <p:cNvSpPr txBox="1"/>
          <p:nvPr/>
        </p:nvSpPr>
        <p:spPr>
          <a:xfrm>
            <a:off x="1187608" y="5980276"/>
            <a:ext cx="886397" cy="307777"/>
          </a:xfrm>
          <a:prstGeom prst="rect">
            <a:avLst/>
          </a:prstGeom>
          <a:solidFill>
            <a:srgbClr val="FFFF00"/>
          </a:solidFill>
        </p:spPr>
        <p:txBody>
          <a:bodyPr wrap="none" rtlCol="0">
            <a:spAutoFit/>
          </a:bodyPr>
          <a:lstStyle/>
          <a:p>
            <a:r>
              <a:rPr lang="en-US" altLang="ja-JP" sz="1400" b="1" dirty="0"/>
              <a:t>Scientists</a:t>
            </a:r>
            <a:endParaRPr kumimoji="1" lang="ja-JP" altLang="en-US" sz="1400" b="1" dirty="0"/>
          </a:p>
        </p:txBody>
      </p:sp>
      <p:sp>
        <p:nvSpPr>
          <p:cNvPr id="131" name="ホームベース 130"/>
          <p:cNvSpPr/>
          <p:nvPr/>
        </p:nvSpPr>
        <p:spPr>
          <a:xfrm>
            <a:off x="5084543" y="5561346"/>
            <a:ext cx="309004" cy="295501"/>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 name="テキスト ボックス 131"/>
          <p:cNvSpPr txBox="1"/>
          <p:nvPr/>
        </p:nvSpPr>
        <p:spPr>
          <a:xfrm>
            <a:off x="4031164" y="5610754"/>
            <a:ext cx="1212191" cy="400110"/>
          </a:xfrm>
          <a:prstGeom prst="rect">
            <a:avLst/>
          </a:prstGeom>
          <a:noFill/>
        </p:spPr>
        <p:txBody>
          <a:bodyPr wrap="none" rtlCol="0">
            <a:spAutoFit/>
          </a:bodyPr>
          <a:lstStyle/>
          <a:p>
            <a:r>
              <a:rPr kumimoji="1" lang="en-US" altLang="ja-JP" sz="1000" b="1" dirty="0">
                <a:solidFill>
                  <a:schemeClr val="bg1"/>
                </a:solidFill>
              </a:rPr>
              <a:t>International Effort</a:t>
            </a:r>
          </a:p>
          <a:p>
            <a:r>
              <a:rPr lang="en-US" altLang="ja-JP" sz="1000" b="1" dirty="0"/>
              <a:t>Cost reduction</a:t>
            </a:r>
            <a:endParaRPr kumimoji="1" lang="ja-JP" altLang="en-US" sz="1000" b="1" dirty="0"/>
          </a:p>
        </p:txBody>
      </p:sp>
      <p:sp>
        <p:nvSpPr>
          <p:cNvPr id="133" name="テキスト ボックス 132"/>
          <p:cNvSpPr txBox="1"/>
          <p:nvPr/>
        </p:nvSpPr>
        <p:spPr>
          <a:xfrm>
            <a:off x="5001324" y="5586764"/>
            <a:ext cx="548548" cy="246221"/>
          </a:xfrm>
          <a:prstGeom prst="rect">
            <a:avLst/>
          </a:prstGeom>
          <a:noFill/>
        </p:spPr>
        <p:txBody>
          <a:bodyPr wrap="none" rtlCol="0">
            <a:spAutoFit/>
          </a:bodyPr>
          <a:lstStyle/>
          <a:p>
            <a:r>
              <a:rPr kumimoji="1" lang="en-US" altLang="ja-JP" sz="1000" b="1" dirty="0">
                <a:solidFill>
                  <a:schemeClr val="bg1"/>
                </a:solidFill>
              </a:rPr>
              <a:t>Report</a:t>
            </a:r>
            <a:endParaRPr kumimoji="1" lang="ja-JP" altLang="en-US" sz="1000" b="1" dirty="0">
              <a:solidFill>
                <a:schemeClr val="bg1"/>
              </a:solidFill>
            </a:endParaRPr>
          </a:p>
        </p:txBody>
      </p:sp>
      <p:cxnSp>
        <p:nvCxnSpPr>
          <p:cNvPr id="135" name="直線矢印コネクタ 134"/>
          <p:cNvCxnSpPr/>
          <p:nvPr/>
        </p:nvCxnSpPr>
        <p:spPr>
          <a:xfrm flipV="1">
            <a:off x="4818025" y="4815475"/>
            <a:ext cx="274167" cy="77617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8" name="上矢印 137"/>
          <p:cNvSpPr/>
          <p:nvPr/>
        </p:nvSpPr>
        <p:spPr>
          <a:xfrm flipH="1">
            <a:off x="5271706" y="5049054"/>
            <a:ext cx="198939" cy="58274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 name="テキスト ボックス 139"/>
          <p:cNvSpPr txBox="1"/>
          <p:nvPr/>
        </p:nvSpPr>
        <p:spPr>
          <a:xfrm>
            <a:off x="4959993" y="5184450"/>
            <a:ext cx="865943" cy="400110"/>
          </a:xfrm>
          <a:prstGeom prst="rect">
            <a:avLst/>
          </a:prstGeom>
          <a:solidFill>
            <a:srgbClr val="FFFF00"/>
          </a:solidFill>
          <a:ln>
            <a:solidFill>
              <a:schemeClr val="tx1"/>
            </a:solidFill>
          </a:ln>
        </p:spPr>
        <p:txBody>
          <a:bodyPr wrap="none" rtlCol="0">
            <a:spAutoFit/>
          </a:bodyPr>
          <a:lstStyle/>
          <a:p>
            <a:r>
              <a:rPr lang="en-US" altLang="ja-JP" sz="1000" b="1" dirty="0"/>
              <a:t>Staging, </a:t>
            </a:r>
          </a:p>
          <a:p>
            <a:r>
              <a:rPr lang="en-US" altLang="ja-JP" sz="1000" b="1" dirty="0"/>
              <a:t>Cost, Physics</a:t>
            </a:r>
            <a:endParaRPr kumimoji="1" lang="ja-JP" altLang="en-US" sz="1000" b="1" dirty="0"/>
          </a:p>
        </p:txBody>
      </p:sp>
      <p:sp>
        <p:nvSpPr>
          <p:cNvPr id="141" name="ホームベース 140"/>
          <p:cNvSpPr/>
          <p:nvPr/>
        </p:nvSpPr>
        <p:spPr>
          <a:xfrm>
            <a:off x="2989831" y="2822605"/>
            <a:ext cx="1209409" cy="143079"/>
          </a:xfrm>
          <a:prstGeom prst="homePlat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2" name="テキスト ボックス 141"/>
          <p:cNvSpPr txBox="1"/>
          <p:nvPr/>
        </p:nvSpPr>
        <p:spPr>
          <a:xfrm>
            <a:off x="2914394" y="2776211"/>
            <a:ext cx="2964273" cy="246221"/>
          </a:xfrm>
          <a:prstGeom prst="rect">
            <a:avLst/>
          </a:prstGeom>
          <a:noFill/>
        </p:spPr>
        <p:txBody>
          <a:bodyPr wrap="none" rtlCol="0">
            <a:spAutoFit/>
          </a:bodyPr>
          <a:lstStyle/>
          <a:p>
            <a:r>
              <a:rPr lang="en-US" altLang="ja-JP" sz="1000" dirty="0"/>
              <a:t>Studies on international organization (commissioned)</a:t>
            </a:r>
            <a:endParaRPr kumimoji="1" lang="ja-JP" altLang="en-US" sz="1000" dirty="0"/>
          </a:p>
        </p:txBody>
      </p:sp>
      <p:sp>
        <p:nvSpPr>
          <p:cNvPr id="147" name="ホームベース 146"/>
          <p:cNvSpPr/>
          <p:nvPr/>
        </p:nvSpPr>
        <p:spPr>
          <a:xfrm>
            <a:off x="2618588" y="6445875"/>
            <a:ext cx="2449404" cy="182566"/>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8" name="テキスト ボックス 147"/>
          <p:cNvSpPr txBox="1"/>
          <p:nvPr/>
        </p:nvSpPr>
        <p:spPr>
          <a:xfrm>
            <a:off x="2596146" y="6445403"/>
            <a:ext cx="2234907" cy="369332"/>
          </a:xfrm>
          <a:prstGeom prst="rect">
            <a:avLst/>
          </a:prstGeom>
          <a:noFill/>
        </p:spPr>
        <p:txBody>
          <a:bodyPr wrap="none" rtlCol="0">
            <a:spAutoFit/>
          </a:bodyPr>
          <a:lstStyle/>
          <a:p>
            <a:r>
              <a:rPr lang="en-US" altLang="ja-JP" sz="900" b="1" dirty="0">
                <a:solidFill>
                  <a:schemeClr val="bg1"/>
                </a:solidFill>
              </a:rPr>
              <a:t>Technology, cost reduction, local cost,</a:t>
            </a:r>
          </a:p>
          <a:p>
            <a:r>
              <a:rPr lang="en-US" altLang="ja-JP" sz="900" b="1" dirty="0">
                <a:solidFill>
                  <a:schemeClr val="bg1"/>
                </a:solidFill>
              </a:rPr>
              <a:t>distributed centers, private funds, logistics</a:t>
            </a:r>
            <a:endParaRPr kumimoji="1" lang="ja-JP" altLang="en-US" sz="900" b="1" dirty="0">
              <a:solidFill>
                <a:schemeClr val="bg1"/>
              </a:solidFill>
            </a:endParaRPr>
          </a:p>
        </p:txBody>
      </p:sp>
      <p:sp>
        <p:nvSpPr>
          <p:cNvPr id="150" name="ホームベース 149"/>
          <p:cNvSpPr/>
          <p:nvPr/>
        </p:nvSpPr>
        <p:spPr>
          <a:xfrm>
            <a:off x="2393972" y="6042664"/>
            <a:ext cx="2719306" cy="318428"/>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1" name="テキスト ボックス 150"/>
          <p:cNvSpPr txBox="1"/>
          <p:nvPr/>
        </p:nvSpPr>
        <p:spPr>
          <a:xfrm>
            <a:off x="2360364" y="6001471"/>
            <a:ext cx="1641796" cy="400110"/>
          </a:xfrm>
          <a:prstGeom prst="rect">
            <a:avLst/>
          </a:prstGeom>
          <a:noFill/>
        </p:spPr>
        <p:txBody>
          <a:bodyPr wrap="none" rtlCol="0">
            <a:spAutoFit/>
          </a:bodyPr>
          <a:lstStyle/>
          <a:p>
            <a:r>
              <a:rPr lang="en-US" altLang="ja-JP" sz="1000" b="1" dirty="0">
                <a:solidFill>
                  <a:schemeClr val="bg1"/>
                </a:solidFill>
              </a:rPr>
              <a:t>HEP community: consensus</a:t>
            </a:r>
          </a:p>
          <a:p>
            <a:r>
              <a:rPr kumimoji="1" lang="en-US" altLang="ja-JP" sz="1000" b="1" dirty="0">
                <a:solidFill>
                  <a:schemeClr val="bg1"/>
                </a:solidFill>
              </a:rPr>
              <a:t>Future plans, ILC staging</a:t>
            </a:r>
            <a:endParaRPr kumimoji="1" lang="ja-JP" altLang="en-US" sz="1000" b="1" dirty="0">
              <a:solidFill>
                <a:schemeClr val="bg1"/>
              </a:solidFill>
            </a:endParaRPr>
          </a:p>
        </p:txBody>
      </p:sp>
      <p:sp>
        <p:nvSpPr>
          <p:cNvPr id="152" name="円/楕円 151"/>
          <p:cNvSpPr/>
          <p:nvPr/>
        </p:nvSpPr>
        <p:spPr>
          <a:xfrm>
            <a:off x="5437046" y="590904"/>
            <a:ext cx="121326" cy="13159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3" name="テキスト ボックス 152"/>
          <p:cNvSpPr txBox="1"/>
          <p:nvPr/>
        </p:nvSpPr>
        <p:spPr>
          <a:xfrm>
            <a:off x="5514719" y="547190"/>
            <a:ext cx="835485" cy="430887"/>
          </a:xfrm>
          <a:prstGeom prst="rect">
            <a:avLst/>
          </a:prstGeom>
          <a:noFill/>
        </p:spPr>
        <p:txBody>
          <a:bodyPr wrap="none" rtlCol="0">
            <a:spAutoFit/>
          </a:bodyPr>
          <a:lstStyle/>
          <a:p>
            <a:pPr marL="171450" indent="-171450">
              <a:buFont typeface="Wingdings" charset="2"/>
              <a:buChar char="n"/>
            </a:pPr>
            <a:r>
              <a:rPr kumimoji="1" lang="en-US" altLang="ja-JP" sz="1100" b="1" u="sng" dirty="0">
                <a:solidFill>
                  <a:srgbClr val="FF0000"/>
                </a:solidFill>
              </a:rPr>
              <a:t>Budget</a:t>
            </a:r>
            <a:br>
              <a:rPr kumimoji="1" lang="en-US" altLang="ja-JP" sz="1100" b="1" u="sng" dirty="0">
                <a:solidFill>
                  <a:srgbClr val="FF0000"/>
                </a:solidFill>
              </a:rPr>
            </a:br>
            <a:r>
              <a:rPr kumimoji="1" lang="en-US" altLang="ja-JP" sz="1100" b="1" u="sng" dirty="0">
                <a:solidFill>
                  <a:srgbClr val="FF0000"/>
                </a:solidFill>
              </a:rPr>
              <a:t>Request</a:t>
            </a:r>
            <a:endParaRPr kumimoji="1" lang="ja-JP" altLang="en-US" sz="1100" b="1" u="sng" dirty="0">
              <a:solidFill>
                <a:srgbClr val="FF0000"/>
              </a:solidFill>
            </a:endParaRPr>
          </a:p>
        </p:txBody>
      </p:sp>
      <p:sp>
        <p:nvSpPr>
          <p:cNvPr id="154" name="円/楕円 153"/>
          <p:cNvSpPr/>
          <p:nvPr/>
        </p:nvSpPr>
        <p:spPr>
          <a:xfrm>
            <a:off x="6990157" y="587189"/>
            <a:ext cx="121326" cy="13159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5" name="テキスト ボックス 154"/>
          <p:cNvSpPr txBox="1"/>
          <p:nvPr/>
        </p:nvSpPr>
        <p:spPr>
          <a:xfrm>
            <a:off x="7067830" y="543474"/>
            <a:ext cx="944489" cy="230832"/>
          </a:xfrm>
          <a:prstGeom prst="rect">
            <a:avLst/>
          </a:prstGeom>
          <a:noFill/>
        </p:spPr>
        <p:txBody>
          <a:bodyPr wrap="none" rtlCol="0">
            <a:spAutoFit/>
          </a:bodyPr>
          <a:lstStyle/>
          <a:p>
            <a:r>
              <a:rPr kumimoji="1" lang="en-US" altLang="ja-JP" sz="900" b="1" dirty="0"/>
              <a:t>Budget Request</a:t>
            </a:r>
            <a:endParaRPr kumimoji="1" lang="ja-JP" altLang="en-US" sz="900" b="1" dirty="0"/>
          </a:p>
        </p:txBody>
      </p:sp>
      <p:sp>
        <p:nvSpPr>
          <p:cNvPr id="156" name="円/楕円 155"/>
          <p:cNvSpPr/>
          <p:nvPr/>
        </p:nvSpPr>
        <p:spPr>
          <a:xfrm>
            <a:off x="8602643" y="583474"/>
            <a:ext cx="121326" cy="13159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7" name="テキスト ボックス 156"/>
          <p:cNvSpPr txBox="1"/>
          <p:nvPr/>
        </p:nvSpPr>
        <p:spPr>
          <a:xfrm>
            <a:off x="8680316" y="539759"/>
            <a:ext cx="944489" cy="230832"/>
          </a:xfrm>
          <a:prstGeom prst="rect">
            <a:avLst/>
          </a:prstGeom>
          <a:noFill/>
        </p:spPr>
        <p:txBody>
          <a:bodyPr wrap="none" rtlCol="0">
            <a:spAutoFit/>
          </a:bodyPr>
          <a:lstStyle/>
          <a:p>
            <a:r>
              <a:rPr kumimoji="1" lang="en-US" altLang="ja-JP" sz="900" b="1" dirty="0"/>
              <a:t>Budget Request</a:t>
            </a:r>
            <a:endParaRPr kumimoji="1" lang="ja-JP" altLang="en-US" sz="900" b="1" dirty="0"/>
          </a:p>
        </p:txBody>
      </p:sp>
      <p:sp>
        <p:nvSpPr>
          <p:cNvPr id="158" name="円/楕円 157"/>
          <p:cNvSpPr/>
          <p:nvPr/>
        </p:nvSpPr>
        <p:spPr>
          <a:xfrm>
            <a:off x="10287827" y="579759"/>
            <a:ext cx="121326" cy="13159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9" name="テキスト ボックス 158"/>
          <p:cNvSpPr txBox="1"/>
          <p:nvPr/>
        </p:nvSpPr>
        <p:spPr>
          <a:xfrm>
            <a:off x="9937989" y="381665"/>
            <a:ext cx="968535" cy="230832"/>
          </a:xfrm>
          <a:prstGeom prst="rect">
            <a:avLst/>
          </a:prstGeom>
          <a:noFill/>
        </p:spPr>
        <p:txBody>
          <a:bodyPr wrap="none" rtlCol="0">
            <a:spAutoFit/>
          </a:bodyPr>
          <a:lstStyle/>
          <a:p>
            <a:r>
              <a:rPr kumimoji="1" lang="en-US" altLang="ja-JP" sz="900" b="1" dirty="0"/>
              <a:t>Budget Request</a:t>
            </a:r>
            <a:endParaRPr kumimoji="1" lang="ja-JP" altLang="en-US" sz="900" b="1" dirty="0"/>
          </a:p>
        </p:txBody>
      </p:sp>
      <p:sp>
        <p:nvSpPr>
          <p:cNvPr id="160" name="円/楕円 159"/>
          <p:cNvSpPr/>
          <p:nvPr/>
        </p:nvSpPr>
        <p:spPr>
          <a:xfrm>
            <a:off x="3782946" y="587189"/>
            <a:ext cx="121326" cy="13159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1" name="テキスト ボックス 160"/>
          <p:cNvSpPr txBox="1"/>
          <p:nvPr/>
        </p:nvSpPr>
        <p:spPr>
          <a:xfrm>
            <a:off x="3860619" y="543474"/>
            <a:ext cx="944489" cy="230832"/>
          </a:xfrm>
          <a:prstGeom prst="rect">
            <a:avLst/>
          </a:prstGeom>
          <a:noFill/>
        </p:spPr>
        <p:txBody>
          <a:bodyPr wrap="none" rtlCol="0">
            <a:spAutoFit/>
          </a:bodyPr>
          <a:lstStyle/>
          <a:p>
            <a:r>
              <a:rPr kumimoji="1" lang="en-US" altLang="ja-JP" sz="900" b="1" dirty="0"/>
              <a:t>Budget Request</a:t>
            </a:r>
            <a:endParaRPr kumimoji="1" lang="ja-JP" altLang="en-US" sz="900" b="1" dirty="0"/>
          </a:p>
        </p:txBody>
      </p:sp>
      <p:sp>
        <p:nvSpPr>
          <p:cNvPr id="162" name="テキスト ボックス 161"/>
          <p:cNvSpPr txBox="1"/>
          <p:nvPr/>
        </p:nvSpPr>
        <p:spPr>
          <a:xfrm>
            <a:off x="6350750" y="534542"/>
            <a:ext cx="585417" cy="369332"/>
          </a:xfrm>
          <a:prstGeom prst="rect">
            <a:avLst/>
          </a:prstGeom>
          <a:noFill/>
        </p:spPr>
        <p:txBody>
          <a:bodyPr wrap="none" rtlCol="0">
            <a:spAutoFit/>
          </a:bodyPr>
          <a:lstStyle/>
          <a:p>
            <a:r>
              <a:rPr kumimoji="1" lang="en-US" altLang="ja-JP" sz="900" b="1" dirty="0"/>
              <a:t>Fiscal</a:t>
            </a:r>
          </a:p>
          <a:p>
            <a:r>
              <a:rPr lang="en-US" altLang="ja-JP" sz="900" b="1" dirty="0"/>
              <a:t>Strategy</a:t>
            </a:r>
            <a:endParaRPr kumimoji="1" lang="ja-JP" altLang="en-US" sz="900" b="1" dirty="0"/>
          </a:p>
        </p:txBody>
      </p:sp>
      <p:sp>
        <p:nvSpPr>
          <p:cNvPr id="163" name="テキスト ボックス 162"/>
          <p:cNvSpPr txBox="1"/>
          <p:nvPr/>
        </p:nvSpPr>
        <p:spPr>
          <a:xfrm>
            <a:off x="7952812" y="530828"/>
            <a:ext cx="585417" cy="369332"/>
          </a:xfrm>
          <a:prstGeom prst="rect">
            <a:avLst/>
          </a:prstGeom>
          <a:noFill/>
        </p:spPr>
        <p:txBody>
          <a:bodyPr wrap="none" rtlCol="0">
            <a:spAutoFit/>
          </a:bodyPr>
          <a:lstStyle/>
          <a:p>
            <a:r>
              <a:rPr kumimoji="1" lang="en-US" altLang="ja-JP" sz="900" b="1" dirty="0"/>
              <a:t>Fiscal</a:t>
            </a:r>
          </a:p>
          <a:p>
            <a:r>
              <a:rPr lang="en-US" altLang="ja-JP" sz="900" b="1" dirty="0"/>
              <a:t>Strategy</a:t>
            </a:r>
            <a:endParaRPr kumimoji="1" lang="ja-JP" altLang="en-US" sz="900" b="1" dirty="0"/>
          </a:p>
        </p:txBody>
      </p:sp>
      <p:sp>
        <p:nvSpPr>
          <p:cNvPr id="164" name="テキスト ボックス 163"/>
          <p:cNvSpPr txBox="1"/>
          <p:nvPr/>
        </p:nvSpPr>
        <p:spPr>
          <a:xfrm>
            <a:off x="9569735" y="530828"/>
            <a:ext cx="585417" cy="369332"/>
          </a:xfrm>
          <a:prstGeom prst="rect">
            <a:avLst/>
          </a:prstGeom>
          <a:noFill/>
        </p:spPr>
        <p:txBody>
          <a:bodyPr wrap="none" rtlCol="0">
            <a:spAutoFit/>
          </a:bodyPr>
          <a:lstStyle/>
          <a:p>
            <a:r>
              <a:rPr kumimoji="1" lang="en-US" altLang="ja-JP" sz="900" b="1" dirty="0"/>
              <a:t>Fiscal</a:t>
            </a:r>
          </a:p>
          <a:p>
            <a:r>
              <a:rPr lang="en-US" altLang="ja-JP" sz="900" b="1" dirty="0"/>
              <a:t>Strategy</a:t>
            </a:r>
            <a:endParaRPr kumimoji="1" lang="ja-JP" altLang="en-US" sz="900" b="1" dirty="0"/>
          </a:p>
        </p:txBody>
      </p:sp>
      <p:sp>
        <p:nvSpPr>
          <p:cNvPr id="165" name="ホームベース 164"/>
          <p:cNvSpPr/>
          <p:nvPr/>
        </p:nvSpPr>
        <p:spPr>
          <a:xfrm>
            <a:off x="5519351" y="6042664"/>
            <a:ext cx="797961" cy="345948"/>
          </a:xfrm>
          <a:prstGeom prst="homePlat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6" name="ホームベース 165"/>
          <p:cNvSpPr/>
          <p:nvPr/>
        </p:nvSpPr>
        <p:spPr>
          <a:xfrm>
            <a:off x="9391190" y="1161076"/>
            <a:ext cx="1576038" cy="284874"/>
          </a:xfrm>
          <a:prstGeom prst="homePlate">
            <a:avLst/>
          </a:prstGeom>
          <a:solidFill>
            <a:srgbClr val="2634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7" name="テキスト ボックス 166"/>
          <p:cNvSpPr txBox="1"/>
          <p:nvPr/>
        </p:nvSpPr>
        <p:spPr>
          <a:xfrm>
            <a:off x="9355185" y="1104626"/>
            <a:ext cx="1141659" cy="400110"/>
          </a:xfrm>
          <a:prstGeom prst="rect">
            <a:avLst/>
          </a:prstGeom>
          <a:noFill/>
        </p:spPr>
        <p:txBody>
          <a:bodyPr wrap="none" rtlCol="0">
            <a:spAutoFit/>
          </a:bodyPr>
          <a:lstStyle/>
          <a:p>
            <a:r>
              <a:rPr kumimoji="1" lang="en-US" altLang="ja-JP" sz="1000" b="1" dirty="0">
                <a:solidFill>
                  <a:schemeClr val="bg1"/>
                </a:solidFill>
              </a:rPr>
              <a:t>US-Japan </a:t>
            </a:r>
            <a:r>
              <a:rPr kumimoji="1" lang="en-US" altLang="ja-JP" sz="1000" b="1">
                <a:solidFill>
                  <a:schemeClr val="bg1"/>
                </a:solidFill>
              </a:rPr>
              <a:t>4th year</a:t>
            </a:r>
          </a:p>
          <a:p>
            <a:r>
              <a:rPr kumimoji="1" lang="en-US" altLang="ja-JP" sz="1000" b="1" dirty="0">
                <a:solidFill>
                  <a:schemeClr val="bg1"/>
                </a:solidFill>
              </a:rPr>
              <a:t>(conclusion)</a:t>
            </a:r>
          </a:p>
        </p:txBody>
      </p:sp>
      <p:sp>
        <p:nvSpPr>
          <p:cNvPr id="168" name="テキスト ボックス 167"/>
          <p:cNvSpPr txBox="1"/>
          <p:nvPr/>
        </p:nvSpPr>
        <p:spPr>
          <a:xfrm>
            <a:off x="5480549" y="5992995"/>
            <a:ext cx="1101874" cy="400110"/>
          </a:xfrm>
          <a:prstGeom prst="rect">
            <a:avLst/>
          </a:prstGeom>
          <a:noFill/>
        </p:spPr>
        <p:txBody>
          <a:bodyPr wrap="square" rtlCol="0">
            <a:spAutoFit/>
          </a:bodyPr>
          <a:lstStyle/>
          <a:p>
            <a:r>
              <a:rPr kumimoji="1" lang="en-US" altLang="ja-JP" sz="1000" b="1" dirty="0">
                <a:solidFill>
                  <a:schemeClr val="bg1"/>
                </a:solidFill>
              </a:rPr>
              <a:t>KEK</a:t>
            </a:r>
          </a:p>
          <a:p>
            <a:r>
              <a:rPr kumimoji="1" lang="en-US" altLang="ja-JP" sz="1000" b="1" dirty="0">
                <a:solidFill>
                  <a:schemeClr val="bg1"/>
                </a:solidFill>
              </a:rPr>
              <a:t>consensus</a:t>
            </a:r>
            <a:endParaRPr kumimoji="1" lang="ja-JP" altLang="en-US" sz="1000" b="1" dirty="0">
              <a:solidFill>
                <a:schemeClr val="bg1"/>
              </a:solidFill>
            </a:endParaRPr>
          </a:p>
        </p:txBody>
      </p:sp>
      <p:sp>
        <p:nvSpPr>
          <p:cNvPr id="169" name="円/楕円 168"/>
          <p:cNvSpPr/>
          <p:nvPr/>
        </p:nvSpPr>
        <p:spPr>
          <a:xfrm>
            <a:off x="5576308" y="1807845"/>
            <a:ext cx="162673" cy="289934"/>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 name="テキスト ボックス 169"/>
          <p:cNvSpPr txBox="1"/>
          <p:nvPr/>
        </p:nvSpPr>
        <p:spPr>
          <a:xfrm>
            <a:off x="5320997" y="1825092"/>
            <a:ext cx="891591" cy="430887"/>
          </a:xfrm>
          <a:prstGeom prst="rect">
            <a:avLst/>
          </a:prstGeom>
          <a:noFill/>
        </p:spPr>
        <p:txBody>
          <a:bodyPr wrap="none" rtlCol="0">
            <a:spAutoFit/>
          </a:bodyPr>
          <a:lstStyle/>
          <a:p>
            <a:r>
              <a:rPr kumimoji="1" lang="en-US" altLang="ja-JP" sz="1100" b="1" dirty="0"/>
              <a:t>Federation</a:t>
            </a:r>
          </a:p>
          <a:p>
            <a:r>
              <a:rPr lang="en-US" altLang="ja-JP" sz="1100" b="1" dirty="0"/>
              <a:t>Europe Visit</a:t>
            </a:r>
            <a:endParaRPr kumimoji="1" lang="ja-JP" altLang="en-US" sz="1100" b="1" dirty="0"/>
          </a:p>
        </p:txBody>
      </p:sp>
      <p:cxnSp>
        <p:nvCxnSpPr>
          <p:cNvPr id="171" name="直線コネクタ 170"/>
          <p:cNvCxnSpPr/>
          <p:nvPr/>
        </p:nvCxnSpPr>
        <p:spPr>
          <a:xfrm>
            <a:off x="5644378" y="942110"/>
            <a:ext cx="13257" cy="352870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4" name="直線矢印コネクタ 173"/>
          <p:cNvCxnSpPr/>
          <p:nvPr/>
        </p:nvCxnSpPr>
        <p:spPr>
          <a:xfrm>
            <a:off x="5531703" y="744574"/>
            <a:ext cx="765870" cy="38305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75" name="直線矢印コネクタ 174"/>
          <p:cNvCxnSpPr/>
          <p:nvPr/>
        </p:nvCxnSpPr>
        <p:spPr>
          <a:xfrm>
            <a:off x="7211822" y="774312"/>
            <a:ext cx="521288" cy="2586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6" name="直線矢印コネクタ 175"/>
          <p:cNvCxnSpPr/>
          <p:nvPr/>
        </p:nvCxnSpPr>
        <p:spPr>
          <a:xfrm>
            <a:off x="8847337" y="781748"/>
            <a:ext cx="521288" cy="2586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7" name="直線矢印コネクタ 176"/>
          <p:cNvCxnSpPr/>
          <p:nvPr/>
        </p:nvCxnSpPr>
        <p:spPr>
          <a:xfrm>
            <a:off x="10423366" y="707407"/>
            <a:ext cx="521288" cy="2586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8" name="テキスト ボックス 177"/>
          <p:cNvSpPr txBox="1"/>
          <p:nvPr/>
        </p:nvSpPr>
        <p:spPr>
          <a:xfrm>
            <a:off x="4371397" y="1847709"/>
            <a:ext cx="1000595" cy="461665"/>
          </a:xfrm>
          <a:prstGeom prst="rect">
            <a:avLst/>
          </a:prstGeom>
          <a:noFill/>
        </p:spPr>
        <p:txBody>
          <a:bodyPr wrap="none" rtlCol="0">
            <a:spAutoFit/>
          </a:bodyPr>
          <a:lstStyle/>
          <a:p>
            <a:r>
              <a:rPr kumimoji="1" lang="en-US" altLang="ja-JP" sz="800" dirty="0"/>
              <a:t>Cooperate with </a:t>
            </a:r>
          </a:p>
          <a:p>
            <a:r>
              <a:rPr lang="en-US" altLang="ja-JP" sz="800" dirty="0"/>
              <a:t>new administration</a:t>
            </a:r>
          </a:p>
          <a:p>
            <a:r>
              <a:rPr kumimoji="1" lang="en-US" altLang="ja-JP" sz="800" dirty="0"/>
              <a:t>&amp; Congress</a:t>
            </a:r>
            <a:endParaRPr kumimoji="1" lang="ja-JP" altLang="en-US" sz="800" dirty="0"/>
          </a:p>
        </p:txBody>
      </p:sp>
      <p:sp>
        <p:nvSpPr>
          <p:cNvPr id="179" name="ホームベース 178"/>
          <p:cNvSpPr/>
          <p:nvPr/>
        </p:nvSpPr>
        <p:spPr>
          <a:xfrm>
            <a:off x="4848363" y="2350543"/>
            <a:ext cx="1209409" cy="143079"/>
          </a:xfrm>
          <a:prstGeom prst="homePlat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 name="テキスト ボックス 179"/>
          <p:cNvSpPr txBox="1"/>
          <p:nvPr/>
        </p:nvSpPr>
        <p:spPr>
          <a:xfrm>
            <a:off x="4784800" y="2304149"/>
            <a:ext cx="1645002" cy="246221"/>
          </a:xfrm>
          <a:prstGeom prst="rect">
            <a:avLst/>
          </a:prstGeom>
          <a:noFill/>
        </p:spPr>
        <p:txBody>
          <a:bodyPr wrap="none" rtlCol="0">
            <a:spAutoFit/>
          </a:bodyPr>
          <a:lstStyle/>
          <a:p>
            <a:r>
              <a:rPr lang="en-US" altLang="ja-JP" sz="1000" dirty="0"/>
              <a:t>Risk studies (commissioned)</a:t>
            </a:r>
            <a:endParaRPr kumimoji="1" lang="ja-JP" altLang="en-US" sz="1000" dirty="0"/>
          </a:p>
        </p:txBody>
      </p:sp>
      <p:cxnSp>
        <p:nvCxnSpPr>
          <p:cNvPr id="182" name="直線矢印コネクタ 181"/>
          <p:cNvCxnSpPr/>
          <p:nvPr/>
        </p:nvCxnSpPr>
        <p:spPr>
          <a:xfrm>
            <a:off x="3904272" y="781748"/>
            <a:ext cx="880528" cy="1522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4" name="直線矢印コネクタ 183"/>
          <p:cNvCxnSpPr/>
          <p:nvPr/>
        </p:nvCxnSpPr>
        <p:spPr>
          <a:xfrm>
            <a:off x="3954157" y="744807"/>
            <a:ext cx="613727" cy="2450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6" name="テキスト ボックス 185"/>
          <p:cNvSpPr txBox="1"/>
          <p:nvPr/>
        </p:nvSpPr>
        <p:spPr>
          <a:xfrm>
            <a:off x="5421078" y="6400252"/>
            <a:ext cx="1830950" cy="430887"/>
          </a:xfrm>
          <a:prstGeom prst="rect">
            <a:avLst/>
          </a:prstGeom>
          <a:noFill/>
        </p:spPr>
        <p:txBody>
          <a:bodyPr wrap="none" rtlCol="0">
            <a:spAutoFit/>
          </a:bodyPr>
          <a:lstStyle/>
          <a:p>
            <a:r>
              <a:rPr lang="en-US" altLang="ja-JP" sz="1100" b="1" dirty="0">
                <a:solidFill>
                  <a:schemeClr val="bg1"/>
                </a:solidFill>
              </a:rPr>
              <a:t>Domestic Outreach</a:t>
            </a:r>
            <a:endParaRPr kumimoji="1" lang="en-US" altLang="ja-JP" sz="1100" b="1" dirty="0">
              <a:solidFill>
                <a:schemeClr val="bg1"/>
              </a:solidFill>
            </a:endParaRPr>
          </a:p>
          <a:p>
            <a:r>
              <a:rPr lang="en-US" altLang="ja-JP" sz="1100" b="1" dirty="0">
                <a:solidFill>
                  <a:schemeClr val="bg1"/>
                </a:solidFill>
              </a:rPr>
              <a:t>Toward domestic consensus</a:t>
            </a:r>
            <a:endParaRPr kumimoji="1" lang="ja-JP" altLang="en-US" sz="1100" b="1" dirty="0">
              <a:solidFill>
                <a:schemeClr val="bg1"/>
              </a:solidFill>
            </a:endParaRPr>
          </a:p>
        </p:txBody>
      </p:sp>
      <p:sp>
        <p:nvSpPr>
          <p:cNvPr id="189" name="右矢印 188"/>
          <p:cNvSpPr/>
          <p:nvPr/>
        </p:nvSpPr>
        <p:spPr>
          <a:xfrm>
            <a:off x="5895738" y="1636978"/>
            <a:ext cx="1428935" cy="205464"/>
          </a:xfrm>
          <a:prstGeom prst="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 name="テキスト ボックス 189"/>
          <p:cNvSpPr txBox="1"/>
          <p:nvPr/>
        </p:nvSpPr>
        <p:spPr>
          <a:xfrm>
            <a:off x="7250794" y="1522608"/>
            <a:ext cx="3680816" cy="400110"/>
          </a:xfrm>
          <a:prstGeom prst="rect">
            <a:avLst/>
          </a:prstGeom>
          <a:noFill/>
        </p:spPr>
        <p:txBody>
          <a:bodyPr wrap="none" rtlCol="0">
            <a:spAutoFit/>
          </a:bodyPr>
          <a:lstStyle/>
          <a:p>
            <a:r>
              <a:rPr kumimoji="1" lang="en-US" altLang="ja-JP" sz="1000" b="1" dirty="0"/>
              <a:t>Federation: US-Europe-Japan cooperation </a:t>
            </a:r>
          </a:p>
          <a:p>
            <a:r>
              <a:rPr kumimoji="1" lang="en-US" altLang="ja-JP" sz="1000" b="1" dirty="0">
                <a:sym typeface="Wingdings"/>
              </a:rPr>
              <a:t> Support Parliament/Government/Inter-government discussion</a:t>
            </a:r>
            <a:endParaRPr kumimoji="1" lang="ja-JP" altLang="en-US" sz="1000" b="1" dirty="0"/>
          </a:p>
        </p:txBody>
      </p:sp>
      <p:sp>
        <p:nvSpPr>
          <p:cNvPr id="194" name="ホームベース 193"/>
          <p:cNvSpPr/>
          <p:nvPr/>
        </p:nvSpPr>
        <p:spPr>
          <a:xfrm>
            <a:off x="7044250" y="2808070"/>
            <a:ext cx="232351" cy="361220"/>
          </a:xfrm>
          <a:prstGeom prst="homePlat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5" name="ホームベース 194"/>
          <p:cNvSpPr/>
          <p:nvPr/>
        </p:nvSpPr>
        <p:spPr>
          <a:xfrm>
            <a:off x="9079748" y="2815918"/>
            <a:ext cx="232351" cy="361220"/>
          </a:xfrm>
          <a:prstGeom prst="homePlat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6" name="ホームベース 195"/>
          <p:cNvSpPr/>
          <p:nvPr/>
        </p:nvSpPr>
        <p:spPr>
          <a:xfrm>
            <a:off x="7538618" y="2821238"/>
            <a:ext cx="1522681" cy="334666"/>
          </a:xfrm>
          <a:prstGeom prst="homePlat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7" name="テキスト ボックス 196"/>
          <p:cNvSpPr txBox="1"/>
          <p:nvPr/>
        </p:nvSpPr>
        <p:spPr>
          <a:xfrm>
            <a:off x="6777806" y="3116414"/>
            <a:ext cx="857927" cy="230832"/>
          </a:xfrm>
          <a:prstGeom prst="rect">
            <a:avLst/>
          </a:prstGeom>
          <a:noFill/>
        </p:spPr>
        <p:txBody>
          <a:bodyPr wrap="none" rtlCol="0">
            <a:spAutoFit/>
          </a:bodyPr>
          <a:lstStyle/>
          <a:p>
            <a:r>
              <a:rPr kumimoji="1" lang="en-US" altLang="ja-JP" sz="900" dirty="0"/>
              <a:t>Pre-discussion</a:t>
            </a:r>
            <a:endParaRPr kumimoji="1" lang="ja-JP" altLang="en-US" sz="900" dirty="0"/>
          </a:p>
        </p:txBody>
      </p:sp>
      <p:sp>
        <p:nvSpPr>
          <p:cNvPr id="198" name="テキスト ボックス 197"/>
          <p:cNvSpPr txBox="1"/>
          <p:nvPr/>
        </p:nvSpPr>
        <p:spPr>
          <a:xfrm>
            <a:off x="7527596" y="3112698"/>
            <a:ext cx="1237839" cy="230832"/>
          </a:xfrm>
          <a:prstGeom prst="rect">
            <a:avLst/>
          </a:prstGeom>
          <a:noFill/>
        </p:spPr>
        <p:txBody>
          <a:bodyPr wrap="none" rtlCol="0">
            <a:spAutoFit/>
          </a:bodyPr>
          <a:lstStyle/>
          <a:p>
            <a:r>
              <a:rPr lang="en-US" altLang="ja-JP" sz="900" dirty="0"/>
              <a:t>Discussion </a:t>
            </a:r>
            <a:r>
              <a:rPr lang="en-US" altLang="ja-JP" sz="900" dirty="0">
                <a:sym typeface="Wingdings"/>
              </a:rPr>
              <a:t> </a:t>
            </a:r>
            <a:r>
              <a:rPr lang="en-US" altLang="ja-JP" sz="900" dirty="0"/>
              <a:t>Proposal</a:t>
            </a:r>
            <a:endParaRPr kumimoji="1" lang="ja-JP" altLang="en-US" sz="900" dirty="0"/>
          </a:p>
        </p:txBody>
      </p:sp>
      <p:sp>
        <p:nvSpPr>
          <p:cNvPr id="199" name="テキスト ボックス 198"/>
          <p:cNvSpPr txBox="1"/>
          <p:nvPr/>
        </p:nvSpPr>
        <p:spPr>
          <a:xfrm>
            <a:off x="7469346" y="2858030"/>
            <a:ext cx="1357744" cy="276999"/>
          </a:xfrm>
          <a:prstGeom prst="rect">
            <a:avLst/>
          </a:prstGeom>
          <a:noFill/>
        </p:spPr>
        <p:txBody>
          <a:bodyPr wrap="none" rtlCol="0">
            <a:spAutoFit/>
          </a:bodyPr>
          <a:lstStyle/>
          <a:p>
            <a:r>
              <a:rPr kumimoji="1" lang="en-US" altLang="ja-JP" sz="1200" b="1" dirty="0">
                <a:solidFill>
                  <a:schemeClr val="bg1"/>
                </a:solidFill>
              </a:rPr>
              <a:t>European Strategy</a:t>
            </a:r>
            <a:endParaRPr kumimoji="1" lang="ja-JP" altLang="en-US" sz="1200" b="1" dirty="0">
              <a:solidFill>
                <a:schemeClr val="bg1"/>
              </a:solidFill>
            </a:endParaRPr>
          </a:p>
        </p:txBody>
      </p:sp>
      <p:sp>
        <p:nvSpPr>
          <p:cNvPr id="200" name="テキスト ボックス 199"/>
          <p:cNvSpPr txBox="1"/>
          <p:nvPr/>
        </p:nvSpPr>
        <p:spPr>
          <a:xfrm>
            <a:off x="6884373" y="2635005"/>
            <a:ext cx="846707" cy="230832"/>
          </a:xfrm>
          <a:prstGeom prst="rect">
            <a:avLst/>
          </a:prstGeom>
          <a:noFill/>
        </p:spPr>
        <p:txBody>
          <a:bodyPr wrap="none" rtlCol="0">
            <a:spAutoFit/>
          </a:bodyPr>
          <a:lstStyle/>
          <a:p>
            <a:r>
              <a:rPr kumimoji="1" lang="en-US" altLang="ja-JP" sz="900" b="1"/>
              <a:t>Summer 2018</a:t>
            </a:r>
            <a:endParaRPr kumimoji="1" lang="ja-JP" altLang="en-US" sz="900" b="1" dirty="0"/>
          </a:p>
        </p:txBody>
      </p:sp>
      <p:sp>
        <p:nvSpPr>
          <p:cNvPr id="201" name="テキスト ボックス 200"/>
          <p:cNvSpPr txBox="1"/>
          <p:nvPr/>
        </p:nvSpPr>
        <p:spPr>
          <a:xfrm>
            <a:off x="7557067" y="2623856"/>
            <a:ext cx="918841" cy="246221"/>
          </a:xfrm>
          <a:prstGeom prst="rect">
            <a:avLst/>
          </a:prstGeom>
          <a:noFill/>
        </p:spPr>
        <p:txBody>
          <a:bodyPr wrap="none" rtlCol="0">
            <a:spAutoFit/>
          </a:bodyPr>
          <a:lstStyle/>
          <a:p>
            <a:r>
              <a:rPr kumimoji="1" lang="en-US" altLang="ja-JP" sz="1000" b="1" dirty="0"/>
              <a:t>2019, Jan-Dec</a:t>
            </a:r>
            <a:endParaRPr kumimoji="1" lang="ja-JP" altLang="en-US" sz="1000" b="1" dirty="0"/>
          </a:p>
        </p:txBody>
      </p:sp>
      <p:sp>
        <p:nvSpPr>
          <p:cNvPr id="202" name="テキスト ボックス 201"/>
          <p:cNvSpPr txBox="1"/>
          <p:nvPr/>
        </p:nvSpPr>
        <p:spPr>
          <a:xfrm>
            <a:off x="8640706" y="3111778"/>
            <a:ext cx="1292341" cy="230832"/>
          </a:xfrm>
          <a:prstGeom prst="rect">
            <a:avLst/>
          </a:prstGeom>
          <a:noFill/>
        </p:spPr>
        <p:txBody>
          <a:bodyPr wrap="none" rtlCol="0">
            <a:spAutoFit/>
          </a:bodyPr>
          <a:lstStyle/>
          <a:p>
            <a:r>
              <a:rPr lang="en-US" altLang="ja-JP" sz="900" b="1" dirty="0"/>
              <a:t>EC S&amp;T minister, gov’ts</a:t>
            </a:r>
            <a:endParaRPr kumimoji="1" lang="ja-JP" altLang="en-US" sz="900" b="1" dirty="0"/>
          </a:p>
        </p:txBody>
      </p:sp>
      <p:sp>
        <p:nvSpPr>
          <p:cNvPr id="203" name="ホームベース 202"/>
          <p:cNvSpPr/>
          <p:nvPr/>
        </p:nvSpPr>
        <p:spPr>
          <a:xfrm>
            <a:off x="7285858" y="2815507"/>
            <a:ext cx="232351" cy="361220"/>
          </a:xfrm>
          <a:prstGeom prst="homePlat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6" name="右矢印 205"/>
          <p:cNvSpPr/>
          <p:nvPr/>
        </p:nvSpPr>
        <p:spPr>
          <a:xfrm>
            <a:off x="6317312" y="1847787"/>
            <a:ext cx="216040" cy="266822"/>
          </a:xfrm>
          <a:prstGeom prst="rightArrow">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7" name="右矢印 206"/>
          <p:cNvSpPr/>
          <p:nvPr/>
        </p:nvSpPr>
        <p:spPr>
          <a:xfrm>
            <a:off x="6094657" y="1856430"/>
            <a:ext cx="216040" cy="266822"/>
          </a:xfrm>
          <a:prstGeom prst="rightArrow">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8" name="テキスト ボックス 207"/>
          <p:cNvSpPr txBox="1"/>
          <p:nvPr/>
        </p:nvSpPr>
        <p:spPr>
          <a:xfrm>
            <a:off x="6443158" y="1797926"/>
            <a:ext cx="4488729" cy="430887"/>
          </a:xfrm>
          <a:prstGeom prst="rect">
            <a:avLst/>
          </a:prstGeom>
          <a:noFill/>
        </p:spPr>
        <p:txBody>
          <a:bodyPr wrap="none" rtlCol="0">
            <a:spAutoFit/>
          </a:bodyPr>
          <a:lstStyle/>
          <a:p>
            <a:pPr marL="171450" indent="-171450">
              <a:buFont typeface="Wingdings" charset="2"/>
              <a:buChar char="n"/>
            </a:pPr>
            <a:r>
              <a:rPr kumimoji="1" lang="en-US" altLang="ja-JP" sz="1100" b="1" u="sng" dirty="0">
                <a:solidFill>
                  <a:srgbClr val="FF0000"/>
                </a:solidFill>
              </a:rPr>
              <a:t>With Europe (EU countries &amp; CERN): need start concrete discussion on </a:t>
            </a:r>
            <a:br>
              <a:rPr kumimoji="1" lang="en-US" altLang="ja-JP" sz="1100" b="1" u="sng" dirty="0">
                <a:solidFill>
                  <a:srgbClr val="FF0000"/>
                </a:solidFill>
              </a:rPr>
            </a:br>
            <a:r>
              <a:rPr kumimoji="1" lang="en-US" altLang="ja-JP" sz="1100" b="1" u="sng" dirty="0">
                <a:solidFill>
                  <a:srgbClr val="FF0000"/>
                </a:solidFill>
              </a:rPr>
              <a:t>sharing of cost, technology, human resources</a:t>
            </a:r>
            <a:endParaRPr kumimoji="1" lang="ja-JP" altLang="en-US" sz="1000" b="1" u="sng" dirty="0">
              <a:solidFill>
                <a:srgbClr val="FF0000"/>
              </a:solidFill>
            </a:endParaRPr>
          </a:p>
        </p:txBody>
      </p:sp>
      <p:sp>
        <p:nvSpPr>
          <p:cNvPr id="209" name="テキスト ボックス 208"/>
          <p:cNvSpPr txBox="1"/>
          <p:nvPr/>
        </p:nvSpPr>
        <p:spPr>
          <a:xfrm>
            <a:off x="5785940" y="1405878"/>
            <a:ext cx="5312673" cy="261610"/>
          </a:xfrm>
          <a:prstGeom prst="rect">
            <a:avLst/>
          </a:prstGeom>
          <a:noFill/>
        </p:spPr>
        <p:txBody>
          <a:bodyPr wrap="none" rtlCol="0">
            <a:spAutoFit/>
          </a:bodyPr>
          <a:lstStyle/>
          <a:p>
            <a:pPr marL="171450" indent="-171450">
              <a:buFont typeface="Wingdings" charset="2"/>
              <a:buChar char="n"/>
            </a:pPr>
            <a:r>
              <a:rPr lang="en-US" altLang="ja-JP" sz="1100" b="1" u="sng" dirty="0">
                <a:solidFill>
                  <a:srgbClr val="FF0000"/>
                </a:solidFill>
              </a:rPr>
              <a:t>With US: need start serious discussion on management and possibility of cost sharing</a:t>
            </a:r>
            <a:endParaRPr kumimoji="1" lang="ja-JP" altLang="en-US" sz="1100" b="1" u="sng" dirty="0">
              <a:solidFill>
                <a:srgbClr val="FF0000"/>
              </a:solidFill>
            </a:endParaRPr>
          </a:p>
        </p:txBody>
      </p:sp>
      <p:sp>
        <p:nvSpPr>
          <p:cNvPr id="216" name="テキスト ボックス 215"/>
          <p:cNvSpPr txBox="1"/>
          <p:nvPr/>
        </p:nvSpPr>
        <p:spPr>
          <a:xfrm>
            <a:off x="9339148" y="2858031"/>
            <a:ext cx="1322798" cy="261610"/>
          </a:xfrm>
          <a:prstGeom prst="rect">
            <a:avLst/>
          </a:prstGeom>
          <a:noFill/>
        </p:spPr>
        <p:txBody>
          <a:bodyPr wrap="none" rtlCol="0">
            <a:spAutoFit/>
          </a:bodyPr>
          <a:lstStyle/>
          <a:p>
            <a:r>
              <a:rPr lang="en-US" altLang="ja-JP" sz="1100" b="1" dirty="0">
                <a:sym typeface="Wingdings"/>
              </a:rPr>
              <a:t> Next 5-year plan</a:t>
            </a:r>
            <a:endParaRPr kumimoji="1" lang="ja-JP" altLang="en-US" sz="1100" b="1" dirty="0"/>
          </a:p>
        </p:txBody>
      </p:sp>
      <p:sp>
        <p:nvSpPr>
          <p:cNvPr id="217" name="ホームベース 216"/>
          <p:cNvSpPr/>
          <p:nvPr/>
        </p:nvSpPr>
        <p:spPr>
          <a:xfrm>
            <a:off x="7845455" y="2415162"/>
            <a:ext cx="1391301" cy="196245"/>
          </a:xfrm>
          <a:prstGeom prst="homePlat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8" name="テキスト ボックス 217"/>
          <p:cNvSpPr txBox="1"/>
          <p:nvPr/>
        </p:nvSpPr>
        <p:spPr>
          <a:xfrm>
            <a:off x="7897746" y="2389971"/>
            <a:ext cx="2274982" cy="246221"/>
          </a:xfrm>
          <a:prstGeom prst="rect">
            <a:avLst/>
          </a:prstGeom>
          <a:noFill/>
        </p:spPr>
        <p:txBody>
          <a:bodyPr wrap="none" rtlCol="0">
            <a:spAutoFit/>
          </a:bodyPr>
          <a:lstStyle/>
          <a:p>
            <a:r>
              <a:rPr kumimoji="1" lang="en-US" altLang="ja-JP" sz="1000" b="1" dirty="0">
                <a:solidFill>
                  <a:schemeClr val="bg1"/>
                </a:solidFill>
              </a:rPr>
              <a:t>ESFRI </a:t>
            </a:r>
            <a:r>
              <a:rPr kumimoji="1" lang="en-US" altLang="ja-JP" sz="1000" b="1" dirty="0"/>
              <a:t> </a:t>
            </a:r>
            <a:r>
              <a:rPr lang="en-US" altLang="ja-JP" sz="800" dirty="0"/>
              <a:t>(revised every 2 years; target 2019 spring)</a:t>
            </a:r>
            <a:endParaRPr kumimoji="1" lang="ja-JP" altLang="en-US" sz="800" dirty="0"/>
          </a:p>
        </p:txBody>
      </p:sp>
      <p:sp>
        <p:nvSpPr>
          <p:cNvPr id="219" name="テキスト ボックス 218"/>
          <p:cNvSpPr txBox="1"/>
          <p:nvPr/>
        </p:nvSpPr>
        <p:spPr>
          <a:xfrm>
            <a:off x="4666361" y="3123010"/>
            <a:ext cx="1572866" cy="230832"/>
          </a:xfrm>
          <a:prstGeom prst="rect">
            <a:avLst/>
          </a:prstGeom>
          <a:solidFill>
            <a:schemeClr val="bg1"/>
          </a:solidFill>
          <a:ln>
            <a:solidFill>
              <a:schemeClr val="tx1"/>
            </a:solidFill>
          </a:ln>
        </p:spPr>
        <p:txBody>
          <a:bodyPr wrap="none" rtlCol="0">
            <a:spAutoFit/>
          </a:bodyPr>
          <a:lstStyle/>
          <a:p>
            <a:r>
              <a:rPr kumimoji="1" lang="en-US" altLang="ja-JP" sz="900" b="1" dirty="0">
                <a:solidFill>
                  <a:srgbClr val="FF0000"/>
                </a:solidFill>
              </a:rPr>
              <a:t>ICFA: “staging” endorsement</a:t>
            </a:r>
            <a:endParaRPr kumimoji="1" lang="ja-JP" altLang="en-US" sz="900" b="1" dirty="0">
              <a:solidFill>
                <a:srgbClr val="FF0000"/>
              </a:solidFill>
            </a:endParaRPr>
          </a:p>
        </p:txBody>
      </p:sp>
      <p:sp>
        <p:nvSpPr>
          <p:cNvPr id="221" name="下矢印 220"/>
          <p:cNvSpPr/>
          <p:nvPr/>
        </p:nvSpPr>
        <p:spPr>
          <a:xfrm>
            <a:off x="7243385" y="2198356"/>
            <a:ext cx="634043" cy="47919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2" name="円/楕円 221"/>
          <p:cNvSpPr/>
          <p:nvPr/>
        </p:nvSpPr>
        <p:spPr>
          <a:xfrm>
            <a:off x="3875193" y="1787247"/>
            <a:ext cx="162673" cy="289934"/>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3" name="テキスト ボックス 222"/>
          <p:cNvSpPr txBox="1"/>
          <p:nvPr/>
        </p:nvSpPr>
        <p:spPr>
          <a:xfrm>
            <a:off x="3619881" y="1804493"/>
            <a:ext cx="428322" cy="261610"/>
          </a:xfrm>
          <a:prstGeom prst="rect">
            <a:avLst/>
          </a:prstGeom>
          <a:noFill/>
        </p:spPr>
        <p:txBody>
          <a:bodyPr wrap="none" rtlCol="0">
            <a:spAutoFit/>
          </a:bodyPr>
          <a:lstStyle/>
          <a:p>
            <a:r>
              <a:rPr lang="en-US" altLang="ja-JP" sz="1100" b="1" dirty="0"/>
              <a:t>IEEE</a:t>
            </a:r>
            <a:endParaRPr kumimoji="1" lang="ja-JP" altLang="en-US" sz="1100" b="1" dirty="0"/>
          </a:p>
        </p:txBody>
      </p:sp>
      <p:sp>
        <p:nvSpPr>
          <p:cNvPr id="224" name="円/楕円 223"/>
          <p:cNvSpPr/>
          <p:nvPr/>
        </p:nvSpPr>
        <p:spPr>
          <a:xfrm>
            <a:off x="3866952" y="2013789"/>
            <a:ext cx="162673" cy="289934"/>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5" name="テキスト ボックス 224"/>
          <p:cNvSpPr txBox="1"/>
          <p:nvPr/>
        </p:nvSpPr>
        <p:spPr>
          <a:xfrm>
            <a:off x="3397888" y="2031035"/>
            <a:ext cx="1099981" cy="261610"/>
          </a:xfrm>
          <a:prstGeom prst="rect">
            <a:avLst/>
          </a:prstGeom>
          <a:noFill/>
        </p:spPr>
        <p:txBody>
          <a:bodyPr wrap="none" rtlCol="0">
            <a:spAutoFit/>
          </a:bodyPr>
          <a:lstStyle/>
          <a:p>
            <a:r>
              <a:rPr lang="en-US" altLang="ja-JP" sz="1100" b="1"/>
              <a:t>Germany-Japan</a:t>
            </a:r>
            <a:endParaRPr kumimoji="1" lang="ja-JP" altLang="en-US" sz="1100" b="1" dirty="0"/>
          </a:p>
        </p:txBody>
      </p:sp>
      <p:sp>
        <p:nvSpPr>
          <p:cNvPr id="226" name="テキスト ボックス 225"/>
          <p:cNvSpPr txBox="1"/>
          <p:nvPr/>
        </p:nvSpPr>
        <p:spPr>
          <a:xfrm>
            <a:off x="3540217" y="2162434"/>
            <a:ext cx="835485" cy="200055"/>
          </a:xfrm>
          <a:prstGeom prst="rect">
            <a:avLst/>
          </a:prstGeom>
          <a:noFill/>
        </p:spPr>
        <p:txBody>
          <a:bodyPr wrap="none" rtlCol="0">
            <a:spAutoFit/>
          </a:bodyPr>
          <a:lstStyle/>
          <a:p>
            <a:r>
              <a:rPr kumimoji="1" lang="en-US" altLang="ja-JP" sz="700" dirty="0"/>
              <a:t>Hon. </a:t>
            </a:r>
            <a:r>
              <a:rPr kumimoji="1" lang="en-US" altLang="ja-JP" sz="700" dirty="0" err="1"/>
              <a:t>Riesenhuber</a:t>
            </a:r>
            <a:endParaRPr kumimoji="1" lang="ja-JP" altLang="en-US" sz="700" dirty="0"/>
          </a:p>
        </p:txBody>
      </p:sp>
      <p:sp>
        <p:nvSpPr>
          <p:cNvPr id="228" name="テキスト ボックス 227"/>
          <p:cNvSpPr txBox="1"/>
          <p:nvPr/>
        </p:nvSpPr>
        <p:spPr>
          <a:xfrm>
            <a:off x="3665263" y="4313294"/>
            <a:ext cx="417102" cy="253916"/>
          </a:xfrm>
          <a:prstGeom prst="rect">
            <a:avLst/>
          </a:prstGeom>
          <a:noFill/>
        </p:spPr>
        <p:txBody>
          <a:bodyPr wrap="none" rtlCol="0">
            <a:spAutoFit/>
          </a:bodyPr>
          <a:lstStyle/>
          <a:p>
            <a:r>
              <a:rPr kumimoji="1" lang="en-US" altLang="ja-JP" sz="1050" b="1"/>
              <a:t>IEEE</a:t>
            </a:r>
            <a:endParaRPr kumimoji="1" lang="ja-JP" altLang="en-US" sz="1050" b="1" dirty="0"/>
          </a:p>
        </p:txBody>
      </p:sp>
      <p:sp>
        <p:nvSpPr>
          <p:cNvPr id="229" name="テキスト ボックス 228"/>
          <p:cNvSpPr txBox="1"/>
          <p:nvPr/>
        </p:nvSpPr>
        <p:spPr>
          <a:xfrm>
            <a:off x="5392846" y="1665489"/>
            <a:ext cx="893193" cy="230832"/>
          </a:xfrm>
          <a:prstGeom prst="rect">
            <a:avLst/>
          </a:prstGeom>
          <a:noFill/>
        </p:spPr>
        <p:txBody>
          <a:bodyPr wrap="none" rtlCol="0">
            <a:spAutoFit/>
          </a:bodyPr>
          <a:lstStyle/>
          <a:p>
            <a:r>
              <a:rPr kumimoji="1" lang="en-US" altLang="ja-JP" sz="900" dirty="0"/>
              <a:t>End of October</a:t>
            </a:r>
            <a:endParaRPr kumimoji="1" lang="ja-JP" altLang="en-US" sz="900" dirty="0"/>
          </a:p>
        </p:txBody>
      </p:sp>
      <p:sp>
        <p:nvSpPr>
          <p:cNvPr id="231" name="テキスト ボックス 230"/>
          <p:cNvSpPr txBox="1"/>
          <p:nvPr/>
        </p:nvSpPr>
        <p:spPr>
          <a:xfrm>
            <a:off x="1130640" y="2953265"/>
            <a:ext cx="1324402" cy="230832"/>
          </a:xfrm>
          <a:prstGeom prst="rect">
            <a:avLst/>
          </a:prstGeom>
          <a:noFill/>
          <a:ln>
            <a:solidFill>
              <a:schemeClr val="tx1"/>
            </a:solidFill>
          </a:ln>
        </p:spPr>
        <p:txBody>
          <a:bodyPr wrap="none" rtlCol="0">
            <a:spAutoFit/>
          </a:bodyPr>
          <a:lstStyle/>
          <a:p>
            <a:r>
              <a:rPr kumimoji="1" lang="en-US" altLang="ja-JP" sz="900" dirty="0" err="1"/>
              <a:t>Europen</a:t>
            </a:r>
            <a:r>
              <a:rPr kumimoji="1" lang="en-US" altLang="ja-JP" sz="900" dirty="0"/>
              <a:t> Strategy (2013)</a:t>
            </a:r>
            <a:endParaRPr kumimoji="1" lang="ja-JP" altLang="en-US" sz="900" dirty="0"/>
          </a:p>
        </p:txBody>
      </p:sp>
      <p:sp>
        <p:nvSpPr>
          <p:cNvPr id="232" name="テキスト ボックス 231"/>
          <p:cNvSpPr txBox="1"/>
          <p:nvPr/>
        </p:nvSpPr>
        <p:spPr>
          <a:xfrm>
            <a:off x="1134757" y="3328091"/>
            <a:ext cx="1074333" cy="246221"/>
          </a:xfrm>
          <a:prstGeom prst="rect">
            <a:avLst/>
          </a:prstGeom>
          <a:noFill/>
          <a:ln>
            <a:solidFill>
              <a:schemeClr val="tx1"/>
            </a:solidFill>
          </a:ln>
        </p:spPr>
        <p:txBody>
          <a:bodyPr wrap="none" rtlCol="0">
            <a:spAutoFit/>
          </a:bodyPr>
          <a:lstStyle/>
          <a:p>
            <a:r>
              <a:rPr lang="en-US" altLang="ja-JP" sz="1000" dirty="0"/>
              <a:t>P5 report </a:t>
            </a:r>
            <a:r>
              <a:rPr lang="ja-JP" altLang="en-US" sz="1000" dirty="0"/>
              <a:t> </a:t>
            </a:r>
            <a:r>
              <a:rPr kumimoji="1" lang="en-US" altLang="ja-JP" sz="1000" dirty="0"/>
              <a:t>(2014)</a:t>
            </a:r>
            <a:endParaRPr kumimoji="1" lang="ja-JP" altLang="en-US" sz="1000" dirty="0"/>
          </a:p>
        </p:txBody>
      </p:sp>
      <p:sp>
        <p:nvSpPr>
          <p:cNvPr id="214" name="テキスト ボックス 213"/>
          <p:cNvSpPr txBox="1"/>
          <p:nvPr/>
        </p:nvSpPr>
        <p:spPr>
          <a:xfrm>
            <a:off x="7341931" y="2288867"/>
            <a:ext cx="497252" cy="261610"/>
          </a:xfrm>
          <a:prstGeom prst="rect">
            <a:avLst/>
          </a:prstGeom>
          <a:solidFill>
            <a:srgbClr val="FFFF00"/>
          </a:solidFill>
        </p:spPr>
        <p:txBody>
          <a:bodyPr wrap="none" rtlCol="0">
            <a:spAutoFit/>
          </a:bodyPr>
          <a:lstStyle/>
          <a:p>
            <a:r>
              <a:rPr kumimoji="1" lang="en-US" altLang="ja-JP" sz="1100" b="1" dirty="0">
                <a:solidFill>
                  <a:srgbClr val="FF0000"/>
                </a:solidFill>
              </a:rPr>
              <a:t>Input</a:t>
            </a:r>
            <a:endParaRPr kumimoji="1" lang="ja-JP" altLang="en-US" sz="1100" b="1" dirty="0">
              <a:solidFill>
                <a:srgbClr val="FF0000"/>
              </a:solidFill>
            </a:endParaRPr>
          </a:p>
        </p:txBody>
      </p:sp>
      <p:sp>
        <p:nvSpPr>
          <p:cNvPr id="233" name="テキスト ボックス 232"/>
          <p:cNvSpPr txBox="1"/>
          <p:nvPr/>
        </p:nvSpPr>
        <p:spPr>
          <a:xfrm>
            <a:off x="7690946" y="2110170"/>
            <a:ext cx="1587294" cy="261610"/>
          </a:xfrm>
          <a:prstGeom prst="rect">
            <a:avLst/>
          </a:prstGeom>
          <a:noFill/>
        </p:spPr>
        <p:txBody>
          <a:bodyPr wrap="none" rtlCol="0">
            <a:spAutoFit/>
          </a:bodyPr>
          <a:lstStyle/>
          <a:p>
            <a:r>
              <a:rPr kumimoji="1" lang="en-US" altLang="ja-JP" sz="1100" b="1" dirty="0"/>
              <a:t>(by second half of 2018)</a:t>
            </a:r>
            <a:endParaRPr kumimoji="1" lang="ja-JP" altLang="en-US" sz="1100" b="1" dirty="0"/>
          </a:p>
        </p:txBody>
      </p:sp>
      <p:sp>
        <p:nvSpPr>
          <p:cNvPr id="235" name="上矢印 234"/>
          <p:cNvSpPr/>
          <p:nvPr/>
        </p:nvSpPr>
        <p:spPr>
          <a:xfrm>
            <a:off x="8662095" y="2611406"/>
            <a:ext cx="263277" cy="17914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6" name="ホームベース 235"/>
          <p:cNvSpPr/>
          <p:nvPr/>
        </p:nvSpPr>
        <p:spPr>
          <a:xfrm>
            <a:off x="8598737" y="3355892"/>
            <a:ext cx="214227" cy="216497"/>
          </a:xfrm>
          <a:prstGeom prst="homePlat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7" name="ホームベース 236"/>
          <p:cNvSpPr/>
          <p:nvPr/>
        </p:nvSpPr>
        <p:spPr>
          <a:xfrm>
            <a:off x="8840345" y="3363329"/>
            <a:ext cx="214227" cy="216497"/>
          </a:xfrm>
          <a:prstGeom prst="homePlat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8" name="ホームベース 237"/>
          <p:cNvSpPr/>
          <p:nvPr/>
        </p:nvSpPr>
        <p:spPr>
          <a:xfrm>
            <a:off x="9054529" y="3367445"/>
            <a:ext cx="1233298" cy="212381"/>
          </a:xfrm>
          <a:prstGeom prst="homePlat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9" name="テキスト ボックス 238"/>
          <p:cNvSpPr txBox="1"/>
          <p:nvPr/>
        </p:nvSpPr>
        <p:spPr>
          <a:xfrm>
            <a:off x="9051234" y="3349190"/>
            <a:ext cx="734496" cy="261610"/>
          </a:xfrm>
          <a:prstGeom prst="rect">
            <a:avLst/>
          </a:prstGeom>
          <a:noFill/>
        </p:spPr>
        <p:txBody>
          <a:bodyPr wrap="none" rtlCol="0">
            <a:spAutoFit/>
          </a:bodyPr>
          <a:lstStyle/>
          <a:p>
            <a:r>
              <a:rPr kumimoji="1" lang="en-US" altLang="ja-JP" sz="1100" b="1" dirty="0">
                <a:solidFill>
                  <a:schemeClr val="bg1"/>
                </a:solidFill>
              </a:rPr>
              <a:t>P5 report</a:t>
            </a:r>
            <a:endParaRPr kumimoji="1" lang="ja-JP" altLang="en-US" sz="1200" b="1" dirty="0">
              <a:solidFill>
                <a:schemeClr val="bg1"/>
              </a:solidFill>
            </a:endParaRPr>
          </a:p>
        </p:txBody>
      </p:sp>
      <p:sp>
        <p:nvSpPr>
          <p:cNvPr id="240" name="ホームベース 239"/>
          <p:cNvSpPr/>
          <p:nvPr/>
        </p:nvSpPr>
        <p:spPr>
          <a:xfrm>
            <a:off x="5491499" y="5573216"/>
            <a:ext cx="5453155" cy="223158"/>
          </a:xfrm>
          <a:prstGeom prst="homePlat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1" name="テキスト ボックス 240"/>
          <p:cNvSpPr txBox="1"/>
          <p:nvPr/>
        </p:nvSpPr>
        <p:spPr>
          <a:xfrm>
            <a:off x="5492454" y="5548168"/>
            <a:ext cx="5501827" cy="246221"/>
          </a:xfrm>
          <a:prstGeom prst="rect">
            <a:avLst/>
          </a:prstGeom>
          <a:noFill/>
        </p:spPr>
        <p:txBody>
          <a:bodyPr wrap="none" rtlCol="0">
            <a:spAutoFit/>
          </a:bodyPr>
          <a:lstStyle/>
          <a:p>
            <a:r>
              <a:rPr lang="en-US" altLang="ja-JP" sz="1000" b="1" dirty="0">
                <a:solidFill>
                  <a:schemeClr val="bg1"/>
                </a:solidFill>
              </a:rPr>
              <a:t>Detailed design, automation (cost reduction, stability), reduce cost risk, detector engineering design</a:t>
            </a:r>
            <a:endParaRPr kumimoji="1" lang="ja-JP" altLang="en-US" sz="1000" b="1" dirty="0">
              <a:solidFill>
                <a:schemeClr val="bg1"/>
              </a:solidFill>
            </a:endParaRPr>
          </a:p>
        </p:txBody>
      </p:sp>
      <p:sp>
        <p:nvSpPr>
          <p:cNvPr id="242" name="ホームベース 241"/>
          <p:cNvSpPr/>
          <p:nvPr/>
        </p:nvSpPr>
        <p:spPr>
          <a:xfrm>
            <a:off x="5507972" y="5812116"/>
            <a:ext cx="5436681" cy="171368"/>
          </a:xfrm>
          <a:prstGeom prst="homePlat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3" name="テキスト ボックス 242"/>
          <p:cNvSpPr txBox="1"/>
          <p:nvPr/>
        </p:nvSpPr>
        <p:spPr>
          <a:xfrm>
            <a:off x="5480305" y="5769886"/>
            <a:ext cx="5501827" cy="246221"/>
          </a:xfrm>
          <a:prstGeom prst="rect">
            <a:avLst/>
          </a:prstGeom>
          <a:noFill/>
        </p:spPr>
        <p:txBody>
          <a:bodyPr wrap="none" rtlCol="0">
            <a:spAutoFit/>
          </a:bodyPr>
          <a:lstStyle/>
          <a:p>
            <a:r>
              <a:rPr kumimoji="1" lang="en-US" altLang="ja-JP" sz="1000" b="1" dirty="0">
                <a:solidFill>
                  <a:schemeClr val="bg1"/>
                </a:solidFill>
              </a:rPr>
              <a:t>Toward international consensus, technology applications, human development,  management cores</a:t>
            </a:r>
            <a:endParaRPr kumimoji="1" lang="ja-JP" altLang="en-US" sz="1000" b="1" dirty="0">
              <a:solidFill>
                <a:schemeClr val="bg1"/>
              </a:solidFill>
            </a:endParaRPr>
          </a:p>
        </p:txBody>
      </p:sp>
      <p:sp>
        <p:nvSpPr>
          <p:cNvPr id="245" name="ホームベース 244"/>
          <p:cNvSpPr/>
          <p:nvPr/>
        </p:nvSpPr>
        <p:spPr>
          <a:xfrm>
            <a:off x="7966983" y="5268414"/>
            <a:ext cx="1485993" cy="280574"/>
          </a:xfrm>
          <a:prstGeom prst="homePlat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6" name="テキスト ボックス 245"/>
          <p:cNvSpPr txBox="1"/>
          <p:nvPr/>
        </p:nvSpPr>
        <p:spPr>
          <a:xfrm>
            <a:off x="8040824" y="5263371"/>
            <a:ext cx="646331" cy="261610"/>
          </a:xfrm>
          <a:prstGeom prst="rect">
            <a:avLst/>
          </a:prstGeom>
          <a:noFill/>
        </p:spPr>
        <p:txBody>
          <a:bodyPr wrap="none" rtlCol="0">
            <a:spAutoFit/>
          </a:bodyPr>
          <a:lstStyle/>
          <a:p>
            <a:r>
              <a:rPr lang="en-US" altLang="ja-JP" sz="1100" b="1" dirty="0">
                <a:solidFill>
                  <a:schemeClr val="bg1"/>
                </a:solidFill>
              </a:rPr>
              <a:t>Phase-0</a:t>
            </a:r>
            <a:endParaRPr kumimoji="1" lang="ja-JP" altLang="en-US" sz="1100" b="1" dirty="0">
              <a:solidFill>
                <a:schemeClr val="bg1"/>
              </a:solidFill>
            </a:endParaRPr>
          </a:p>
        </p:txBody>
      </p:sp>
      <p:sp>
        <p:nvSpPr>
          <p:cNvPr id="248" name="ホームベース 247"/>
          <p:cNvSpPr/>
          <p:nvPr/>
        </p:nvSpPr>
        <p:spPr>
          <a:xfrm>
            <a:off x="9441558" y="5272530"/>
            <a:ext cx="1485993" cy="280574"/>
          </a:xfrm>
          <a:prstGeom prst="homePlat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9" name="テキスト ボックス 248"/>
          <p:cNvSpPr txBox="1"/>
          <p:nvPr/>
        </p:nvSpPr>
        <p:spPr>
          <a:xfrm>
            <a:off x="9515399" y="5267487"/>
            <a:ext cx="646331" cy="261610"/>
          </a:xfrm>
          <a:prstGeom prst="rect">
            <a:avLst/>
          </a:prstGeom>
          <a:noFill/>
        </p:spPr>
        <p:txBody>
          <a:bodyPr wrap="none" rtlCol="0">
            <a:spAutoFit/>
          </a:bodyPr>
          <a:lstStyle/>
          <a:p>
            <a:r>
              <a:rPr lang="en-US" altLang="ja-JP" sz="1100" b="1" dirty="0">
                <a:solidFill>
                  <a:schemeClr val="bg1"/>
                </a:solidFill>
              </a:rPr>
              <a:t>Phase-1</a:t>
            </a:r>
            <a:endParaRPr kumimoji="1" lang="ja-JP" altLang="en-US" sz="1100" b="1" dirty="0">
              <a:solidFill>
                <a:schemeClr val="bg1"/>
              </a:solidFill>
            </a:endParaRPr>
          </a:p>
        </p:txBody>
      </p:sp>
      <p:sp>
        <p:nvSpPr>
          <p:cNvPr id="85" name="テキスト ボックス 84"/>
          <p:cNvSpPr txBox="1"/>
          <p:nvPr/>
        </p:nvSpPr>
        <p:spPr>
          <a:xfrm>
            <a:off x="2394253" y="2940202"/>
            <a:ext cx="639662" cy="276999"/>
          </a:xfrm>
          <a:prstGeom prst="rect">
            <a:avLst/>
          </a:prstGeom>
          <a:solidFill>
            <a:srgbClr val="FFC000"/>
          </a:solidFill>
        </p:spPr>
        <p:txBody>
          <a:bodyPr wrap="none" rtlCol="0">
            <a:spAutoFit/>
          </a:bodyPr>
          <a:lstStyle/>
          <a:p>
            <a:r>
              <a:rPr lang="en-US" altLang="ja-JP" sz="1200" b="1" dirty="0"/>
              <a:t>Europe</a:t>
            </a:r>
            <a:endParaRPr kumimoji="1" lang="ja-JP" altLang="en-US" sz="1200" b="1" dirty="0"/>
          </a:p>
        </p:txBody>
      </p:sp>
      <p:sp>
        <p:nvSpPr>
          <p:cNvPr id="230" name="テキスト ボックス 229"/>
          <p:cNvSpPr txBox="1"/>
          <p:nvPr/>
        </p:nvSpPr>
        <p:spPr>
          <a:xfrm>
            <a:off x="2386013" y="3315028"/>
            <a:ext cx="1040541" cy="276999"/>
          </a:xfrm>
          <a:prstGeom prst="rect">
            <a:avLst/>
          </a:prstGeom>
          <a:solidFill>
            <a:srgbClr val="FFC000"/>
          </a:solidFill>
        </p:spPr>
        <p:txBody>
          <a:bodyPr wrap="none" rtlCol="0">
            <a:spAutoFit/>
          </a:bodyPr>
          <a:lstStyle/>
          <a:p>
            <a:r>
              <a:rPr lang="en-US" altLang="ja-JP" sz="1200" b="1" dirty="0"/>
              <a:t>United States</a:t>
            </a:r>
            <a:endParaRPr kumimoji="1" lang="ja-JP" altLang="en-US" sz="1200" b="1" dirty="0"/>
          </a:p>
        </p:txBody>
      </p:sp>
      <p:sp>
        <p:nvSpPr>
          <p:cNvPr id="250" name="テキスト ボックス 249"/>
          <p:cNvSpPr txBox="1"/>
          <p:nvPr/>
        </p:nvSpPr>
        <p:spPr>
          <a:xfrm>
            <a:off x="9614748" y="774074"/>
            <a:ext cx="1124026" cy="430887"/>
          </a:xfrm>
          <a:prstGeom prst="rect">
            <a:avLst/>
          </a:prstGeom>
          <a:noFill/>
        </p:spPr>
        <p:txBody>
          <a:bodyPr wrap="none" rtlCol="0">
            <a:spAutoFit/>
          </a:bodyPr>
          <a:lstStyle/>
          <a:p>
            <a:pPr marL="171450" indent="-171450">
              <a:buFont typeface="Wingdings" charset="2"/>
              <a:buChar char="à"/>
            </a:pPr>
            <a:r>
              <a:rPr lang="en-US" altLang="ja-JP" sz="1100" b="1">
                <a:sym typeface="Wingdings"/>
              </a:rPr>
              <a:t>International</a:t>
            </a:r>
            <a:br>
              <a:rPr lang="en-US" altLang="ja-JP" sz="1100" b="1">
                <a:sym typeface="Wingdings"/>
              </a:rPr>
            </a:br>
            <a:r>
              <a:rPr lang="en-US" altLang="ja-JP" sz="1100" b="1">
                <a:sym typeface="Wingdings"/>
              </a:rPr>
              <a:t>Agreement</a:t>
            </a:r>
            <a:endParaRPr kumimoji="1" lang="ja-JP" altLang="en-US" sz="1100" b="1" dirty="0"/>
          </a:p>
        </p:txBody>
      </p:sp>
      <p:sp>
        <p:nvSpPr>
          <p:cNvPr id="252" name="ホームベース 251"/>
          <p:cNvSpPr/>
          <p:nvPr/>
        </p:nvSpPr>
        <p:spPr>
          <a:xfrm>
            <a:off x="9441183" y="889012"/>
            <a:ext cx="268639" cy="248423"/>
          </a:xfrm>
          <a:prstGeom prst="homePlat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5" name="ホームベース 254"/>
          <p:cNvSpPr/>
          <p:nvPr/>
        </p:nvSpPr>
        <p:spPr>
          <a:xfrm>
            <a:off x="5106318" y="6022501"/>
            <a:ext cx="309004" cy="295501"/>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6" name="テキスト ボックス 255"/>
          <p:cNvSpPr txBox="1"/>
          <p:nvPr/>
        </p:nvSpPr>
        <p:spPr>
          <a:xfrm>
            <a:off x="5023099" y="6047919"/>
            <a:ext cx="548548" cy="246221"/>
          </a:xfrm>
          <a:prstGeom prst="rect">
            <a:avLst/>
          </a:prstGeom>
          <a:noFill/>
        </p:spPr>
        <p:txBody>
          <a:bodyPr wrap="none" rtlCol="0">
            <a:spAutoFit/>
          </a:bodyPr>
          <a:lstStyle/>
          <a:p>
            <a:r>
              <a:rPr kumimoji="1" lang="en-US" altLang="ja-JP" sz="1000" b="1" dirty="0">
                <a:solidFill>
                  <a:schemeClr val="bg1"/>
                </a:solidFill>
              </a:rPr>
              <a:t>Report</a:t>
            </a:r>
            <a:endParaRPr kumimoji="1" lang="ja-JP" altLang="en-US" sz="1000" b="1" dirty="0">
              <a:solidFill>
                <a:schemeClr val="bg1"/>
              </a:solidFill>
            </a:endParaRPr>
          </a:p>
        </p:txBody>
      </p:sp>
      <p:sp>
        <p:nvSpPr>
          <p:cNvPr id="259" name="ホームベース 258"/>
          <p:cNvSpPr/>
          <p:nvPr/>
        </p:nvSpPr>
        <p:spPr>
          <a:xfrm>
            <a:off x="5092466" y="6471781"/>
            <a:ext cx="309004" cy="295501"/>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0" name="テキスト ボックス 259"/>
          <p:cNvSpPr txBox="1"/>
          <p:nvPr/>
        </p:nvSpPr>
        <p:spPr>
          <a:xfrm>
            <a:off x="5009247" y="6497199"/>
            <a:ext cx="548548" cy="246221"/>
          </a:xfrm>
          <a:prstGeom prst="rect">
            <a:avLst/>
          </a:prstGeom>
          <a:noFill/>
        </p:spPr>
        <p:txBody>
          <a:bodyPr wrap="none" rtlCol="0">
            <a:spAutoFit/>
          </a:bodyPr>
          <a:lstStyle/>
          <a:p>
            <a:r>
              <a:rPr kumimoji="1" lang="en-US" altLang="ja-JP" sz="1000" b="1" dirty="0">
                <a:solidFill>
                  <a:schemeClr val="bg1"/>
                </a:solidFill>
              </a:rPr>
              <a:t>Report</a:t>
            </a:r>
            <a:endParaRPr kumimoji="1" lang="ja-JP" altLang="en-US" sz="1000" b="1" dirty="0">
              <a:solidFill>
                <a:schemeClr val="bg1"/>
              </a:solidFill>
            </a:endParaRPr>
          </a:p>
        </p:txBody>
      </p:sp>
      <p:sp>
        <p:nvSpPr>
          <p:cNvPr id="261" name="曲折矢印 260"/>
          <p:cNvSpPr/>
          <p:nvPr/>
        </p:nvSpPr>
        <p:spPr>
          <a:xfrm rot="5400000" flipH="1">
            <a:off x="6451316" y="5916005"/>
            <a:ext cx="399272" cy="483588"/>
          </a:xfrm>
          <a:prstGeom prst="bentArrow">
            <a:avLst>
              <a:gd name="adj1" fmla="val 50000"/>
              <a:gd name="adj2" fmla="val 25000"/>
              <a:gd name="adj3" fmla="val 2500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62" name="曲折矢印 261"/>
          <p:cNvSpPr/>
          <p:nvPr/>
        </p:nvSpPr>
        <p:spPr>
          <a:xfrm rot="5400000" flipH="1">
            <a:off x="7094564" y="6060221"/>
            <a:ext cx="717183" cy="595194"/>
          </a:xfrm>
          <a:prstGeom prst="bentArrow">
            <a:avLst>
              <a:gd name="adj1" fmla="val 50000"/>
              <a:gd name="adj2" fmla="val 25000"/>
              <a:gd name="adj3" fmla="val 2500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テキスト ボックス 1"/>
          <p:cNvSpPr txBox="1"/>
          <p:nvPr/>
        </p:nvSpPr>
        <p:spPr>
          <a:xfrm>
            <a:off x="7330046" y="3503221"/>
            <a:ext cx="473206" cy="261610"/>
          </a:xfrm>
          <a:prstGeom prst="rect">
            <a:avLst/>
          </a:prstGeom>
          <a:noFill/>
        </p:spPr>
        <p:txBody>
          <a:bodyPr wrap="none" rtlCol="0">
            <a:spAutoFit/>
          </a:bodyPr>
          <a:lstStyle/>
          <a:p>
            <a:r>
              <a:rPr kumimoji="1" lang="en-US" altLang="ja-JP" sz="1100" b="1" dirty="0"/>
              <a:t>2019</a:t>
            </a:r>
            <a:endParaRPr kumimoji="1" lang="ja-JP" altLang="en-US" sz="1100" b="1" dirty="0"/>
          </a:p>
        </p:txBody>
      </p:sp>
      <p:sp>
        <p:nvSpPr>
          <p:cNvPr id="215" name="テキスト ボックス 214"/>
          <p:cNvSpPr txBox="1"/>
          <p:nvPr/>
        </p:nvSpPr>
        <p:spPr>
          <a:xfrm>
            <a:off x="7158202" y="4296682"/>
            <a:ext cx="1426994" cy="369332"/>
          </a:xfrm>
          <a:prstGeom prst="rect">
            <a:avLst/>
          </a:prstGeom>
          <a:solidFill>
            <a:schemeClr val="bg1"/>
          </a:solidFill>
          <a:ln>
            <a:solidFill>
              <a:schemeClr val="tx1"/>
            </a:solidFill>
          </a:ln>
        </p:spPr>
        <p:txBody>
          <a:bodyPr wrap="none" rtlCol="0">
            <a:spAutoFit/>
          </a:bodyPr>
          <a:lstStyle/>
          <a:p>
            <a:r>
              <a:rPr kumimoji="1" lang="en-US" altLang="ja-JP" sz="900" b="1" dirty="0">
                <a:solidFill>
                  <a:srgbClr val="FF0000"/>
                </a:solidFill>
              </a:rPr>
              <a:t>ICFA critical decision </a:t>
            </a:r>
          </a:p>
          <a:p>
            <a:r>
              <a:rPr lang="en-US" altLang="ja-JP" sz="900" b="1" dirty="0">
                <a:solidFill>
                  <a:srgbClr val="FF0000"/>
                </a:solidFill>
              </a:rPr>
              <a:t>Keep or stop</a:t>
            </a:r>
            <a:r>
              <a:rPr kumimoji="1" lang="en-US" altLang="ja-JP" sz="900" b="1" dirty="0">
                <a:solidFill>
                  <a:srgbClr val="FF0000"/>
                </a:solidFill>
              </a:rPr>
              <a:t> ILC Activities</a:t>
            </a:r>
            <a:endParaRPr lang="en-US" altLang="ja-JP" sz="900" b="1" dirty="0">
              <a:solidFill>
                <a:srgbClr val="FF0000"/>
              </a:solidFill>
            </a:endParaRPr>
          </a:p>
        </p:txBody>
      </p:sp>
      <p:sp>
        <p:nvSpPr>
          <p:cNvPr id="3" name="テキスト ボックス 2"/>
          <p:cNvSpPr txBox="1"/>
          <p:nvPr/>
        </p:nvSpPr>
        <p:spPr>
          <a:xfrm>
            <a:off x="6320777" y="2398987"/>
            <a:ext cx="710451" cy="507831"/>
          </a:xfrm>
          <a:prstGeom prst="rect">
            <a:avLst/>
          </a:prstGeom>
          <a:noFill/>
          <a:ln>
            <a:solidFill>
              <a:schemeClr val="tx1"/>
            </a:solidFill>
          </a:ln>
        </p:spPr>
        <p:txBody>
          <a:bodyPr wrap="none" rtlCol="0">
            <a:spAutoFit/>
          </a:bodyPr>
          <a:lstStyle/>
          <a:p>
            <a:r>
              <a:rPr kumimoji="1" lang="en-US" altLang="ja-JP" sz="900" b="1" dirty="0"/>
              <a:t>Advisory</a:t>
            </a:r>
          </a:p>
          <a:p>
            <a:r>
              <a:rPr lang="en-US" altLang="ja-JP" sz="900" b="1" dirty="0"/>
              <a:t>Panel</a:t>
            </a:r>
            <a:endParaRPr kumimoji="1" lang="en-US" altLang="ja-JP" sz="900" b="1" dirty="0"/>
          </a:p>
          <a:p>
            <a:r>
              <a:rPr kumimoji="1" lang="en-US" altLang="ja-JP" sz="900" b="1" dirty="0"/>
              <a:t>Conclusion</a:t>
            </a:r>
            <a:endParaRPr kumimoji="1" lang="ja-JP" altLang="en-US" sz="900" dirty="0"/>
          </a:p>
        </p:txBody>
      </p:sp>
      <p:sp>
        <p:nvSpPr>
          <p:cNvPr id="234" name="ホームベース 233"/>
          <p:cNvSpPr/>
          <p:nvPr/>
        </p:nvSpPr>
        <p:spPr>
          <a:xfrm>
            <a:off x="5384944" y="2555842"/>
            <a:ext cx="232351" cy="232728"/>
          </a:xfrm>
          <a:prstGeom prst="homePlate">
            <a:avLst/>
          </a:prstGeom>
          <a:solidFill>
            <a:srgbClr val="2634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1261756" y="95005"/>
            <a:ext cx="1455848" cy="430887"/>
          </a:xfrm>
          <a:prstGeom prst="rect">
            <a:avLst/>
          </a:prstGeom>
          <a:noFill/>
          <a:ln>
            <a:solidFill>
              <a:schemeClr val="tx1"/>
            </a:solidFill>
          </a:ln>
        </p:spPr>
        <p:txBody>
          <a:bodyPr wrap="none" rtlCol="0">
            <a:spAutoFit/>
          </a:bodyPr>
          <a:lstStyle/>
          <a:p>
            <a:r>
              <a:rPr kumimoji="1" lang="en-US" altLang="ja-JP" sz="1100" b="1" dirty="0"/>
              <a:t>ILC promotion</a:t>
            </a:r>
          </a:p>
          <a:p>
            <a:r>
              <a:rPr kumimoji="1" lang="en-US" altLang="ja-JP" sz="1100" b="1" dirty="0"/>
              <a:t>Schedule V-2017.June</a:t>
            </a:r>
            <a:endParaRPr kumimoji="1" lang="ja-JP" altLang="en-US" sz="1100" b="1" dirty="0"/>
          </a:p>
        </p:txBody>
      </p:sp>
      <p:sp>
        <p:nvSpPr>
          <p:cNvPr id="4" name="テキスト ボックス 3"/>
          <p:cNvSpPr txBox="1"/>
          <p:nvPr/>
        </p:nvSpPr>
        <p:spPr>
          <a:xfrm>
            <a:off x="2793671" y="308761"/>
            <a:ext cx="1978427" cy="246221"/>
          </a:xfrm>
          <a:prstGeom prst="rect">
            <a:avLst/>
          </a:prstGeom>
          <a:noFill/>
        </p:spPr>
        <p:txBody>
          <a:bodyPr wrap="none" rtlCol="0">
            <a:spAutoFit/>
          </a:bodyPr>
          <a:lstStyle/>
          <a:p>
            <a:r>
              <a:rPr kumimoji="1" lang="en-US" altLang="ja-JP" sz="1000" dirty="0"/>
              <a:t>Apr.                    Aug.        Dec. Mar.</a:t>
            </a:r>
            <a:endParaRPr kumimoji="1" lang="ja-JP" altLang="en-US" sz="1000" dirty="0"/>
          </a:p>
        </p:txBody>
      </p:sp>
      <p:sp>
        <p:nvSpPr>
          <p:cNvPr id="11" name="テキスト ボックス 10"/>
          <p:cNvSpPr txBox="1"/>
          <p:nvPr/>
        </p:nvSpPr>
        <p:spPr>
          <a:xfrm>
            <a:off x="4715981" y="392087"/>
            <a:ext cx="521361" cy="276999"/>
          </a:xfrm>
          <a:prstGeom prst="rect">
            <a:avLst/>
          </a:prstGeom>
          <a:noFill/>
        </p:spPr>
        <p:txBody>
          <a:bodyPr wrap="none" rtlCol="0">
            <a:spAutoFit/>
          </a:bodyPr>
          <a:lstStyle/>
          <a:p>
            <a:r>
              <a:rPr kumimoji="1" lang="en-US" altLang="ja-JP" sz="1200"/>
              <a:t>NOW</a:t>
            </a:r>
            <a:endParaRPr kumimoji="1" lang="ja-JP" altLang="en-US" sz="1200" dirty="0"/>
          </a:p>
        </p:txBody>
      </p:sp>
      <p:sp>
        <p:nvSpPr>
          <p:cNvPr id="31" name="左右矢印 30"/>
          <p:cNvSpPr/>
          <p:nvPr/>
        </p:nvSpPr>
        <p:spPr>
          <a:xfrm>
            <a:off x="5346049" y="261612"/>
            <a:ext cx="1698201" cy="203686"/>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5633220" y="237365"/>
            <a:ext cx="1031051" cy="369332"/>
          </a:xfrm>
          <a:prstGeom prst="rect">
            <a:avLst/>
          </a:prstGeom>
          <a:solidFill>
            <a:srgbClr val="FF0000"/>
          </a:solidFill>
        </p:spPr>
        <p:txBody>
          <a:bodyPr wrap="none" rtlCol="0">
            <a:spAutoFit/>
          </a:bodyPr>
          <a:lstStyle/>
          <a:p>
            <a:r>
              <a:rPr kumimoji="1" lang="en-US" altLang="ja-JP" b="1">
                <a:solidFill>
                  <a:schemeClr val="bg1"/>
                </a:solidFill>
              </a:rPr>
              <a:t>CRITICAL</a:t>
            </a:r>
            <a:endParaRPr kumimoji="1" lang="ja-JP" altLang="en-US" b="1" dirty="0">
              <a:solidFill>
                <a:schemeClr val="bg1"/>
              </a:solidFill>
            </a:endParaRPr>
          </a:p>
        </p:txBody>
      </p:sp>
      <p:sp>
        <p:nvSpPr>
          <p:cNvPr id="244" name="テキスト ボックス 243"/>
          <p:cNvSpPr txBox="1"/>
          <p:nvPr/>
        </p:nvSpPr>
        <p:spPr>
          <a:xfrm>
            <a:off x="6847850" y="351825"/>
            <a:ext cx="450764" cy="261610"/>
          </a:xfrm>
          <a:prstGeom prst="rect">
            <a:avLst/>
          </a:prstGeom>
          <a:noFill/>
        </p:spPr>
        <p:txBody>
          <a:bodyPr wrap="none" rtlCol="0">
            <a:spAutoFit/>
          </a:bodyPr>
          <a:lstStyle/>
          <a:p>
            <a:r>
              <a:rPr lang="en-US" altLang="ja-JP" sz="1100" b="1" dirty="0"/>
              <a:t>Aug.</a:t>
            </a:r>
            <a:endParaRPr kumimoji="1" lang="ja-JP" altLang="en-US" sz="1100" b="1" dirty="0"/>
          </a:p>
        </p:txBody>
      </p:sp>
      <p:sp>
        <p:nvSpPr>
          <p:cNvPr id="19" name="Footer Placeholder 18"/>
          <p:cNvSpPr>
            <a:spLocks noGrp="1"/>
          </p:cNvSpPr>
          <p:nvPr>
            <p:ph type="ftr" sz="quarter" idx="11"/>
          </p:nvPr>
        </p:nvSpPr>
        <p:spPr/>
        <p:txBody>
          <a:bodyPr/>
          <a:lstStyle/>
          <a:p>
            <a:r>
              <a:rPr lang="en-US" smtClean="0"/>
              <a:t>ALCWS, SLAC 26-30 June 2017</a:t>
            </a:r>
            <a:endParaRPr lang="en-US"/>
          </a:p>
        </p:txBody>
      </p:sp>
    </p:spTree>
    <p:extLst>
      <p:ext uri="{BB962C8B-B14F-4D97-AF65-F5344CB8AC3E}">
        <p14:creationId xmlns:p14="http://schemas.microsoft.com/office/powerpoint/2010/main" val="16646043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Timeline for ILC</a:t>
            </a:r>
            <a:endParaRPr lang="en-US" dirty="0"/>
          </a:p>
        </p:txBody>
      </p:sp>
      <p:sp>
        <p:nvSpPr>
          <p:cNvPr id="3" name="Content Placeholder 2"/>
          <p:cNvSpPr>
            <a:spLocks noGrp="1"/>
          </p:cNvSpPr>
          <p:nvPr>
            <p:ph idx="1"/>
          </p:nvPr>
        </p:nvSpPr>
        <p:spPr/>
        <p:txBody>
          <a:bodyPr/>
          <a:lstStyle/>
          <a:p>
            <a:r>
              <a:rPr lang="en-US" dirty="0" smtClean="0"/>
              <a:t>May 1-4 Washington DC visit.</a:t>
            </a:r>
          </a:p>
          <a:p>
            <a:r>
              <a:rPr lang="en-US" dirty="0" smtClean="0"/>
              <a:t>June 26-30 SLAC meeting.</a:t>
            </a:r>
          </a:p>
          <a:p>
            <a:r>
              <a:rPr lang="en-US" dirty="0" smtClean="0"/>
              <a:t>August 9</a:t>
            </a:r>
            <a:r>
              <a:rPr lang="en-US" baseline="30000" dirty="0" smtClean="0"/>
              <a:t>th</a:t>
            </a:r>
            <a:r>
              <a:rPr lang="en-US" dirty="0" smtClean="0"/>
              <a:t> ICFA Guangzhou.</a:t>
            </a:r>
          </a:p>
          <a:p>
            <a:r>
              <a:rPr lang="en-US" dirty="0" smtClean="0"/>
              <a:t>End August. Budget request in Japan.</a:t>
            </a:r>
          </a:p>
          <a:p>
            <a:r>
              <a:rPr lang="en-US" dirty="0" smtClean="0"/>
              <a:t>October LCWS Strasbourg. Visit of Diet members, Meeting EU/FR/DE</a:t>
            </a:r>
          </a:p>
          <a:p>
            <a:r>
              <a:rPr lang="en-US" dirty="0" smtClean="0"/>
              <a:t>November ICFA seminar Ottawa. FALC meeting.</a:t>
            </a:r>
          </a:p>
          <a:p>
            <a:r>
              <a:rPr lang="en-US" dirty="0" smtClean="0"/>
              <a:t>December Japanese government FY2018 budget.</a:t>
            </a:r>
            <a:endParaRPr lang="en-US" dirty="0"/>
          </a:p>
        </p:txBody>
      </p:sp>
      <p:sp>
        <p:nvSpPr>
          <p:cNvPr id="4" name="Footer Placeholder 3"/>
          <p:cNvSpPr>
            <a:spLocks noGrp="1"/>
          </p:cNvSpPr>
          <p:nvPr>
            <p:ph type="ftr" sz="quarter" idx="11"/>
          </p:nvPr>
        </p:nvSpPr>
        <p:spPr/>
        <p:txBody>
          <a:bodyPr/>
          <a:lstStyle/>
          <a:p>
            <a:r>
              <a:rPr lang="en-US" smtClean="0"/>
              <a:t>ALCWS, SLAC 26-30 June 2017</a:t>
            </a:r>
            <a:endParaRPr lang="en-US"/>
          </a:p>
        </p:txBody>
      </p:sp>
    </p:spTree>
    <p:extLst>
      <p:ext uri="{BB962C8B-B14F-4D97-AF65-F5344CB8AC3E}">
        <p14:creationId xmlns:p14="http://schemas.microsoft.com/office/powerpoint/2010/main" val="10936737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524000" y="1024466"/>
            <a:ext cx="9144000" cy="4972911"/>
          </a:xfrm>
          <a:prstGeom prst="rect">
            <a:avLst/>
          </a:prstGeom>
        </p:spPr>
      </p:pic>
      <p:sp>
        <p:nvSpPr>
          <p:cNvPr id="8" name="Title 7"/>
          <p:cNvSpPr>
            <a:spLocks noGrp="1"/>
          </p:cNvSpPr>
          <p:nvPr>
            <p:ph type="title"/>
          </p:nvPr>
        </p:nvSpPr>
        <p:spPr>
          <a:xfrm>
            <a:off x="2339454" y="0"/>
            <a:ext cx="7566923" cy="616022"/>
          </a:xfrm>
        </p:spPr>
        <p:txBody>
          <a:bodyPr>
            <a:noAutofit/>
          </a:bodyPr>
          <a:lstStyle/>
          <a:p>
            <a:r>
              <a:rPr lang="en-US" sz="3600" dirty="0"/>
              <a:t>CLIC Layout at 3 TeV</a:t>
            </a:r>
          </a:p>
        </p:txBody>
      </p:sp>
      <p:sp>
        <p:nvSpPr>
          <p:cNvPr id="10" name="Rectangle 3"/>
          <p:cNvSpPr>
            <a:spLocks noChangeArrowheads="1"/>
          </p:cNvSpPr>
          <p:nvPr/>
        </p:nvSpPr>
        <p:spPr bwMode="auto">
          <a:xfrm>
            <a:off x="4869890" y="723900"/>
            <a:ext cx="1315269" cy="738646"/>
          </a:xfrm>
          <a:prstGeom prst="rect">
            <a:avLst/>
          </a:prstGeom>
          <a:solidFill>
            <a:schemeClr val="bg1">
              <a:lumMod val="95000"/>
            </a:schemeClr>
          </a:solidFill>
          <a:ln w="0">
            <a:noFill/>
            <a:miter lim="800000"/>
            <a:headEnd/>
            <a:tailEnd/>
          </a:ln>
          <a:effectLst>
            <a:outerShdw blurRad="50800" dist="38100" dir="2700000" algn="tl" rotWithShape="0">
              <a:srgbClr val="000000">
                <a:alpha val="43000"/>
              </a:srgbClr>
            </a:outerShdw>
          </a:effectLst>
        </p:spPr>
        <p:txBody>
          <a:bodyPr wrap="square" lIns="91422" tIns="45711" rIns="91422" bIns="45711">
            <a:prstTxWarp prst="textNoShape">
              <a:avLst/>
            </a:prstTxWarp>
            <a:spAutoFit/>
          </a:bodyPr>
          <a:lstStyle/>
          <a:p>
            <a:pPr defTabSz="913660">
              <a:defRPr/>
            </a:pPr>
            <a:r>
              <a:rPr lang="en-US" sz="1400" b="1" dirty="0">
                <a:solidFill>
                  <a:srgbClr val="0000FF"/>
                </a:solidFill>
              </a:rPr>
              <a:t>Drive Beam Generation Complex</a:t>
            </a:r>
          </a:p>
        </p:txBody>
      </p:sp>
      <p:sp>
        <p:nvSpPr>
          <p:cNvPr id="11" name="Rectangle 3"/>
          <p:cNvSpPr>
            <a:spLocks noChangeArrowheads="1"/>
          </p:cNvSpPr>
          <p:nvPr/>
        </p:nvSpPr>
        <p:spPr bwMode="auto">
          <a:xfrm>
            <a:off x="2212455" y="5749079"/>
            <a:ext cx="1150923" cy="738646"/>
          </a:xfrm>
          <a:prstGeom prst="rect">
            <a:avLst/>
          </a:prstGeom>
          <a:solidFill>
            <a:schemeClr val="bg1">
              <a:lumMod val="95000"/>
            </a:schemeClr>
          </a:solidFill>
          <a:ln w="0">
            <a:noFill/>
            <a:miter lim="800000"/>
            <a:headEnd/>
            <a:tailEnd/>
          </a:ln>
          <a:effectLst>
            <a:outerShdw blurRad="50800" dist="38100" dir="2700000">
              <a:srgbClr val="000000">
                <a:alpha val="43000"/>
              </a:srgbClr>
            </a:outerShdw>
          </a:effectLst>
        </p:spPr>
        <p:txBody>
          <a:bodyPr lIns="91422" tIns="45711" rIns="91422" bIns="45711">
            <a:prstTxWarp prst="textNoShape">
              <a:avLst/>
            </a:prstTxWarp>
            <a:spAutoFit/>
          </a:bodyPr>
          <a:lstStyle/>
          <a:p>
            <a:pPr defTabSz="913660">
              <a:defRPr/>
            </a:pPr>
            <a:r>
              <a:rPr lang="en-US" sz="1400" b="1" dirty="0">
                <a:solidFill>
                  <a:srgbClr val="0000FF"/>
                </a:solidFill>
              </a:rPr>
              <a:t>Main Beam Generation Complex</a:t>
            </a:r>
          </a:p>
        </p:txBody>
      </p:sp>
      <p:grpSp>
        <p:nvGrpSpPr>
          <p:cNvPr id="7" name="Group 2"/>
          <p:cNvGrpSpPr>
            <a:grpSpLocks/>
          </p:cNvGrpSpPr>
          <p:nvPr/>
        </p:nvGrpSpPr>
        <p:grpSpPr bwMode="auto">
          <a:xfrm>
            <a:off x="1637396" y="1175498"/>
            <a:ext cx="8898471" cy="1686236"/>
            <a:chOff x="54" y="3310"/>
            <a:chExt cx="5652" cy="954"/>
          </a:xfrm>
          <a:solidFill>
            <a:schemeClr val="bg1">
              <a:lumMod val="95000"/>
            </a:schemeClr>
          </a:solidFill>
        </p:grpSpPr>
        <p:sp>
          <p:nvSpPr>
            <p:cNvPr id="12" name="Rectangle 3"/>
            <p:cNvSpPr>
              <a:spLocks noChangeArrowheads="1"/>
            </p:cNvSpPr>
            <p:nvPr/>
          </p:nvSpPr>
          <p:spPr bwMode="auto">
            <a:xfrm>
              <a:off x="54" y="3310"/>
              <a:ext cx="5652" cy="954"/>
            </a:xfrm>
            <a:prstGeom prst="rect">
              <a:avLst/>
            </a:prstGeom>
            <a:grpFill/>
            <a:ln w="0">
              <a:solidFill>
                <a:srgbClr val="0000FF"/>
              </a:solidFill>
              <a:miter lim="800000"/>
              <a:headEnd/>
              <a:tailEnd/>
            </a:ln>
          </p:spPr>
          <p:txBody>
            <a:bodyPr wrap="none" anchor="ctr">
              <a:prstTxWarp prst="textNoShape">
                <a:avLst/>
              </a:prstTxWarp>
            </a:bodyPr>
            <a:lstStyle/>
            <a:p>
              <a:pPr>
                <a:lnSpc>
                  <a:spcPct val="93000"/>
                </a:lnSpc>
                <a:spcBef>
                  <a:spcPct val="50000"/>
                </a:spcBef>
                <a:spcAft>
                  <a:spcPts val="1075"/>
                </a:spcAft>
                <a:buClr>
                  <a:srgbClr val="000000"/>
                </a:buClr>
                <a:buSzPct val="68000"/>
              </a:pPr>
              <a:endParaRPr lang="fr-FR" sz="2500">
                <a:solidFill>
                  <a:srgbClr val="FF0000"/>
                </a:solidFill>
              </a:endParaRPr>
            </a:p>
          </p:txBody>
        </p:sp>
        <p:sp>
          <p:nvSpPr>
            <p:cNvPr id="13" name="Rectangle 4"/>
            <p:cNvSpPr>
              <a:spLocks noChangeArrowheads="1"/>
            </p:cNvSpPr>
            <p:nvPr/>
          </p:nvSpPr>
          <p:spPr bwMode="auto">
            <a:xfrm>
              <a:off x="3217" y="3600"/>
              <a:ext cx="2413" cy="576"/>
            </a:xfrm>
            <a:prstGeom prst="rect">
              <a:avLst/>
            </a:prstGeom>
            <a:grpFill/>
            <a:ln w="0">
              <a:solidFill>
                <a:srgbClr val="0000FF"/>
              </a:solidFill>
              <a:miter lim="800000"/>
              <a:headEnd/>
              <a:tailEnd/>
            </a:ln>
          </p:spPr>
          <p:txBody>
            <a:bodyPr wrap="none" anchor="ctr">
              <a:prstTxWarp prst="textNoShape">
                <a:avLst/>
              </a:prstTxWarp>
            </a:bodyPr>
            <a:lstStyle/>
            <a:p>
              <a:pPr>
                <a:lnSpc>
                  <a:spcPct val="93000"/>
                </a:lnSpc>
                <a:spcBef>
                  <a:spcPct val="50000"/>
                </a:spcBef>
                <a:spcAft>
                  <a:spcPts val="1075"/>
                </a:spcAft>
                <a:buClr>
                  <a:srgbClr val="000000"/>
                </a:buClr>
                <a:buSzPct val="68000"/>
              </a:pPr>
              <a:endParaRPr lang="fr-FR" sz="2500">
                <a:solidFill>
                  <a:srgbClr val="FF0000"/>
                </a:solidFill>
              </a:endParaRPr>
            </a:p>
          </p:txBody>
        </p:sp>
        <p:sp>
          <p:nvSpPr>
            <p:cNvPr id="14" name="Rectangle 5"/>
            <p:cNvSpPr>
              <a:spLocks noChangeArrowheads="1"/>
            </p:cNvSpPr>
            <p:nvPr/>
          </p:nvSpPr>
          <p:spPr bwMode="auto">
            <a:xfrm>
              <a:off x="157" y="3599"/>
              <a:ext cx="2286" cy="601"/>
            </a:xfrm>
            <a:prstGeom prst="rect">
              <a:avLst/>
            </a:prstGeom>
            <a:grpFill/>
            <a:ln w="0">
              <a:solidFill>
                <a:srgbClr val="0000FF"/>
              </a:solidFill>
              <a:miter lim="800000"/>
              <a:headEnd/>
              <a:tailEnd/>
            </a:ln>
          </p:spPr>
          <p:txBody>
            <a:bodyPr wrap="none" anchor="ctr">
              <a:prstTxWarp prst="textNoShape">
                <a:avLst/>
              </a:prstTxWarp>
            </a:bodyPr>
            <a:lstStyle/>
            <a:p>
              <a:pPr>
                <a:lnSpc>
                  <a:spcPct val="93000"/>
                </a:lnSpc>
                <a:spcBef>
                  <a:spcPct val="50000"/>
                </a:spcBef>
                <a:spcAft>
                  <a:spcPts val="1075"/>
                </a:spcAft>
                <a:buClr>
                  <a:srgbClr val="000000"/>
                </a:buClr>
                <a:buSzPct val="68000"/>
              </a:pPr>
              <a:endParaRPr lang="fr-FR" sz="2500">
                <a:solidFill>
                  <a:srgbClr val="FF0000"/>
                </a:solidFill>
              </a:endParaRPr>
            </a:p>
          </p:txBody>
        </p:sp>
        <p:sp>
          <p:nvSpPr>
            <p:cNvPr id="15" name="Line 6"/>
            <p:cNvSpPr>
              <a:spLocks noChangeShapeType="1"/>
            </p:cNvSpPr>
            <p:nvPr/>
          </p:nvSpPr>
          <p:spPr bwMode="auto">
            <a:xfrm>
              <a:off x="270" y="3915"/>
              <a:ext cx="2083" cy="0"/>
            </a:xfrm>
            <a:prstGeom prst="line">
              <a:avLst/>
            </a:prstGeom>
            <a:grpFill/>
            <a:ln w="0">
              <a:solidFill>
                <a:srgbClr val="000000"/>
              </a:solidFill>
              <a:round/>
              <a:headEnd/>
              <a:tailEnd/>
            </a:ln>
          </p:spPr>
          <p:txBody>
            <a:bodyPr>
              <a:prstTxWarp prst="textNoShape">
                <a:avLst/>
              </a:prstTxWarp>
            </a:bodyPr>
            <a:lstStyle/>
            <a:p>
              <a:endParaRPr lang="en-US"/>
            </a:p>
          </p:txBody>
        </p:sp>
        <p:sp>
          <p:nvSpPr>
            <p:cNvPr id="16" name="Rectangle 7"/>
            <p:cNvSpPr>
              <a:spLocks noChangeArrowheads="1"/>
            </p:cNvSpPr>
            <p:nvPr/>
          </p:nvSpPr>
          <p:spPr bwMode="auto">
            <a:xfrm>
              <a:off x="239" y="3969"/>
              <a:ext cx="2124" cy="192"/>
            </a:xfrm>
            <a:prstGeom prst="rect">
              <a:avLst/>
            </a:prstGeom>
            <a:grpFill/>
            <a:ln w="9525">
              <a:noFill/>
              <a:miter lim="800000"/>
              <a:headEnd/>
              <a:tailEnd/>
            </a:ln>
          </p:spPr>
          <p:txBody>
            <a:bodyPr lIns="0" tIns="0" rIns="0" bIns="0">
              <a:prstTxWarp prst="textNoShape">
                <a:avLst/>
              </a:prstTxWarp>
              <a:spAutoFit/>
            </a:bodyPr>
            <a:lstStyle/>
            <a:p>
              <a:pPr defTabSz="957263"/>
              <a:r>
                <a:rPr lang="en-US" sz="1100" dirty="0">
                  <a:solidFill>
                    <a:srgbClr val="000000"/>
                  </a:solidFill>
                  <a:latin typeface="Comic Sans MS" charset="0"/>
                </a:rPr>
                <a:t>140 </a:t>
              </a:r>
              <a:r>
                <a:rPr lang="en-US" sz="1100" dirty="0" err="1">
                  <a:solidFill>
                    <a:srgbClr val="000000"/>
                  </a:solidFill>
                  <a:latin typeface="Symbol" charset="2"/>
                </a:rPr>
                <a:t>m</a:t>
              </a:r>
              <a:r>
                <a:rPr lang="en-US" sz="1100" dirty="0" err="1">
                  <a:solidFill>
                    <a:srgbClr val="000000"/>
                  </a:solidFill>
                  <a:latin typeface="Comic Sans MS" charset="0"/>
                </a:rPr>
                <a:t>s</a:t>
              </a:r>
              <a:r>
                <a:rPr lang="en-US" sz="1100" dirty="0">
                  <a:solidFill>
                    <a:srgbClr val="000000"/>
                  </a:solidFill>
                  <a:latin typeface="Comic Sans MS" charset="0"/>
                </a:rPr>
                <a:t> train length - 24 </a:t>
              </a:r>
              <a:r>
                <a:rPr lang="en-US" sz="1100" dirty="0">
                  <a:solidFill>
                    <a:srgbClr val="000000"/>
                  </a:solidFill>
                  <a:latin typeface="Comic Sans MS" charset="0"/>
                  <a:sym typeface="Symbol" charset="2"/>
                </a:rPr>
                <a:t> 24 </a:t>
              </a:r>
              <a:r>
                <a:rPr lang="en-US" sz="1100" dirty="0">
                  <a:solidFill>
                    <a:srgbClr val="000000"/>
                  </a:solidFill>
                  <a:latin typeface="Comic Sans MS" charset="0"/>
                </a:rPr>
                <a:t>sub-pulses</a:t>
              </a:r>
            </a:p>
            <a:p>
              <a:pPr defTabSz="957263"/>
              <a:r>
                <a:rPr lang="en-US" sz="1100" b="1" dirty="0">
                  <a:solidFill>
                    <a:srgbClr val="FF0000"/>
                  </a:solidFill>
                  <a:latin typeface="Comic Sans MS" charset="0"/>
                </a:rPr>
                <a:t>4.2 A</a:t>
              </a:r>
              <a:r>
                <a:rPr lang="en-US" sz="1100" dirty="0">
                  <a:solidFill>
                    <a:srgbClr val="000000"/>
                  </a:solidFill>
                  <a:latin typeface="Comic Sans MS" charset="0"/>
                </a:rPr>
                <a:t> - 2.4 </a:t>
              </a:r>
              <a:r>
                <a:rPr lang="en-US" sz="1100" dirty="0" err="1">
                  <a:solidFill>
                    <a:srgbClr val="000000"/>
                  </a:solidFill>
                  <a:latin typeface="Comic Sans MS" charset="0"/>
                </a:rPr>
                <a:t>GeV</a:t>
              </a:r>
              <a:r>
                <a:rPr lang="en-US" sz="1100" dirty="0">
                  <a:solidFill>
                    <a:srgbClr val="000000"/>
                  </a:solidFill>
                  <a:latin typeface="Comic Sans MS" charset="0"/>
                </a:rPr>
                <a:t> – 60 cm between bunches</a:t>
              </a:r>
            </a:p>
          </p:txBody>
        </p:sp>
        <p:grpSp>
          <p:nvGrpSpPr>
            <p:cNvPr id="17" name="Group 8"/>
            <p:cNvGrpSpPr>
              <a:grpSpLocks/>
            </p:cNvGrpSpPr>
            <p:nvPr/>
          </p:nvGrpSpPr>
          <p:grpSpPr bwMode="auto">
            <a:xfrm>
              <a:off x="433" y="3819"/>
              <a:ext cx="336" cy="96"/>
              <a:chOff x="288" y="3600"/>
              <a:chExt cx="336" cy="96"/>
            </a:xfrm>
            <a:grpFill/>
          </p:grpSpPr>
          <p:sp>
            <p:nvSpPr>
              <p:cNvPr id="224" name="Line 9"/>
              <p:cNvSpPr>
                <a:spLocks noChangeShapeType="1"/>
              </p:cNvSpPr>
              <p:nvPr/>
            </p:nvSpPr>
            <p:spPr bwMode="auto">
              <a:xfrm>
                <a:off x="288"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225" name="Line 10"/>
              <p:cNvSpPr>
                <a:spLocks noChangeShapeType="1"/>
              </p:cNvSpPr>
              <p:nvPr/>
            </p:nvSpPr>
            <p:spPr bwMode="auto">
              <a:xfrm>
                <a:off x="336"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226" name="Line 11"/>
              <p:cNvSpPr>
                <a:spLocks noChangeShapeType="1"/>
              </p:cNvSpPr>
              <p:nvPr/>
            </p:nvSpPr>
            <p:spPr bwMode="auto">
              <a:xfrm>
                <a:off x="384"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227" name="Line 12"/>
              <p:cNvSpPr>
                <a:spLocks noChangeShapeType="1"/>
              </p:cNvSpPr>
              <p:nvPr/>
            </p:nvSpPr>
            <p:spPr bwMode="auto">
              <a:xfrm>
                <a:off x="432"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228" name="Line 13"/>
              <p:cNvSpPr>
                <a:spLocks noChangeShapeType="1"/>
              </p:cNvSpPr>
              <p:nvPr/>
            </p:nvSpPr>
            <p:spPr bwMode="auto">
              <a:xfrm>
                <a:off x="480"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229" name="Line 14"/>
              <p:cNvSpPr>
                <a:spLocks noChangeShapeType="1"/>
              </p:cNvSpPr>
              <p:nvPr/>
            </p:nvSpPr>
            <p:spPr bwMode="auto">
              <a:xfrm>
                <a:off x="528"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230" name="Line 15"/>
              <p:cNvSpPr>
                <a:spLocks noChangeShapeType="1"/>
              </p:cNvSpPr>
              <p:nvPr/>
            </p:nvSpPr>
            <p:spPr bwMode="auto">
              <a:xfrm>
                <a:off x="576"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231" name="Line 16"/>
              <p:cNvSpPr>
                <a:spLocks noChangeShapeType="1"/>
              </p:cNvSpPr>
              <p:nvPr/>
            </p:nvSpPr>
            <p:spPr bwMode="auto">
              <a:xfrm>
                <a:off x="624"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grpSp>
        <p:grpSp>
          <p:nvGrpSpPr>
            <p:cNvPr id="18" name="Group 17"/>
            <p:cNvGrpSpPr>
              <a:grpSpLocks/>
            </p:cNvGrpSpPr>
            <p:nvPr/>
          </p:nvGrpSpPr>
          <p:grpSpPr bwMode="auto">
            <a:xfrm>
              <a:off x="1201" y="3819"/>
              <a:ext cx="336" cy="96"/>
              <a:chOff x="288" y="3600"/>
              <a:chExt cx="336" cy="96"/>
            </a:xfrm>
            <a:grpFill/>
          </p:grpSpPr>
          <p:sp>
            <p:nvSpPr>
              <p:cNvPr id="216" name="Line 18"/>
              <p:cNvSpPr>
                <a:spLocks noChangeShapeType="1"/>
              </p:cNvSpPr>
              <p:nvPr/>
            </p:nvSpPr>
            <p:spPr bwMode="auto">
              <a:xfrm>
                <a:off x="288"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217" name="Line 19"/>
              <p:cNvSpPr>
                <a:spLocks noChangeShapeType="1"/>
              </p:cNvSpPr>
              <p:nvPr/>
            </p:nvSpPr>
            <p:spPr bwMode="auto">
              <a:xfrm>
                <a:off x="336"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218" name="Line 20"/>
              <p:cNvSpPr>
                <a:spLocks noChangeShapeType="1"/>
              </p:cNvSpPr>
              <p:nvPr/>
            </p:nvSpPr>
            <p:spPr bwMode="auto">
              <a:xfrm>
                <a:off x="384"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219" name="Line 21"/>
              <p:cNvSpPr>
                <a:spLocks noChangeShapeType="1"/>
              </p:cNvSpPr>
              <p:nvPr/>
            </p:nvSpPr>
            <p:spPr bwMode="auto">
              <a:xfrm>
                <a:off x="432"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220" name="Line 22"/>
              <p:cNvSpPr>
                <a:spLocks noChangeShapeType="1"/>
              </p:cNvSpPr>
              <p:nvPr/>
            </p:nvSpPr>
            <p:spPr bwMode="auto">
              <a:xfrm>
                <a:off x="480"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221" name="Line 23"/>
              <p:cNvSpPr>
                <a:spLocks noChangeShapeType="1"/>
              </p:cNvSpPr>
              <p:nvPr/>
            </p:nvSpPr>
            <p:spPr bwMode="auto">
              <a:xfrm>
                <a:off x="528"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222" name="Line 24"/>
              <p:cNvSpPr>
                <a:spLocks noChangeShapeType="1"/>
              </p:cNvSpPr>
              <p:nvPr/>
            </p:nvSpPr>
            <p:spPr bwMode="auto">
              <a:xfrm>
                <a:off x="576"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223" name="Line 25"/>
              <p:cNvSpPr>
                <a:spLocks noChangeShapeType="1"/>
              </p:cNvSpPr>
              <p:nvPr/>
            </p:nvSpPr>
            <p:spPr bwMode="auto">
              <a:xfrm>
                <a:off x="624"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grpSp>
        <p:grpSp>
          <p:nvGrpSpPr>
            <p:cNvPr id="19" name="Group 26"/>
            <p:cNvGrpSpPr>
              <a:grpSpLocks/>
            </p:cNvGrpSpPr>
            <p:nvPr/>
          </p:nvGrpSpPr>
          <p:grpSpPr bwMode="auto">
            <a:xfrm>
              <a:off x="817" y="3819"/>
              <a:ext cx="336" cy="96"/>
              <a:chOff x="288" y="3600"/>
              <a:chExt cx="336" cy="96"/>
            </a:xfrm>
            <a:grpFill/>
          </p:grpSpPr>
          <p:sp>
            <p:nvSpPr>
              <p:cNvPr id="208" name="Line 27"/>
              <p:cNvSpPr>
                <a:spLocks noChangeShapeType="1"/>
              </p:cNvSpPr>
              <p:nvPr/>
            </p:nvSpPr>
            <p:spPr bwMode="auto">
              <a:xfrm>
                <a:off x="288"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209" name="Line 28"/>
              <p:cNvSpPr>
                <a:spLocks noChangeShapeType="1"/>
              </p:cNvSpPr>
              <p:nvPr/>
            </p:nvSpPr>
            <p:spPr bwMode="auto">
              <a:xfrm>
                <a:off x="336"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210" name="Line 29"/>
              <p:cNvSpPr>
                <a:spLocks noChangeShapeType="1"/>
              </p:cNvSpPr>
              <p:nvPr/>
            </p:nvSpPr>
            <p:spPr bwMode="auto">
              <a:xfrm>
                <a:off x="384"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211" name="Line 30"/>
              <p:cNvSpPr>
                <a:spLocks noChangeShapeType="1"/>
              </p:cNvSpPr>
              <p:nvPr/>
            </p:nvSpPr>
            <p:spPr bwMode="auto">
              <a:xfrm>
                <a:off x="432"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212" name="Line 31"/>
              <p:cNvSpPr>
                <a:spLocks noChangeShapeType="1"/>
              </p:cNvSpPr>
              <p:nvPr/>
            </p:nvSpPr>
            <p:spPr bwMode="auto">
              <a:xfrm>
                <a:off x="480"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213" name="Line 32"/>
              <p:cNvSpPr>
                <a:spLocks noChangeShapeType="1"/>
              </p:cNvSpPr>
              <p:nvPr/>
            </p:nvSpPr>
            <p:spPr bwMode="auto">
              <a:xfrm>
                <a:off x="528"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214" name="Line 33"/>
              <p:cNvSpPr>
                <a:spLocks noChangeShapeType="1"/>
              </p:cNvSpPr>
              <p:nvPr/>
            </p:nvSpPr>
            <p:spPr bwMode="auto">
              <a:xfrm>
                <a:off x="576"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215" name="Line 34"/>
              <p:cNvSpPr>
                <a:spLocks noChangeShapeType="1"/>
              </p:cNvSpPr>
              <p:nvPr/>
            </p:nvSpPr>
            <p:spPr bwMode="auto">
              <a:xfrm>
                <a:off x="624"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grpSp>
        <p:grpSp>
          <p:nvGrpSpPr>
            <p:cNvPr id="20" name="Group 35"/>
            <p:cNvGrpSpPr>
              <a:grpSpLocks/>
            </p:cNvGrpSpPr>
            <p:nvPr/>
          </p:nvGrpSpPr>
          <p:grpSpPr bwMode="auto">
            <a:xfrm>
              <a:off x="1537" y="3819"/>
              <a:ext cx="336" cy="96"/>
              <a:chOff x="288" y="3600"/>
              <a:chExt cx="336" cy="96"/>
            </a:xfrm>
            <a:grpFill/>
          </p:grpSpPr>
          <p:sp>
            <p:nvSpPr>
              <p:cNvPr id="200" name="Line 36"/>
              <p:cNvSpPr>
                <a:spLocks noChangeShapeType="1"/>
              </p:cNvSpPr>
              <p:nvPr/>
            </p:nvSpPr>
            <p:spPr bwMode="auto">
              <a:xfrm>
                <a:off x="288"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201" name="Line 37"/>
              <p:cNvSpPr>
                <a:spLocks noChangeShapeType="1"/>
              </p:cNvSpPr>
              <p:nvPr/>
            </p:nvSpPr>
            <p:spPr bwMode="auto">
              <a:xfrm>
                <a:off x="336"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202" name="Line 38"/>
              <p:cNvSpPr>
                <a:spLocks noChangeShapeType="1"/>
              </p:cNvSpPr>
              <p:nvPr/>
            </p:nvSpPr>
            <p:spPr bwMode="auto">
              <a:xfrm>
                <a:off x="384"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203" name="Line 39"/>
              <p:cNvSpPr>
                <a:spLocks noChangeShapeType="1"/>
              </p:cNvSpPr>
              <p:nvPr/>
            </p:nvSpPr>
            <p:spPr bwMode="auto">
              <a:xfrm>
                <a:off x="432"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204" name="Line 40"/>
              <p:cNvSpPr>
                <a:spLocks noChangeShapeType="1"/>
              </p:cNvSpPr>
              <p:nvPr/>
            </p:nvSpPr>
            <p:spPr bwMode="auto">
              <a:xfrm>
                <a:off x="480"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205" name="Line 41"/>
              <p:cNvSpPr>
                <a:spLocks noChangeShapeType="1"/>
              </p:cNvSpPr>
              <p:nvPr/>
            </p:nvSpPr>
            <p:spPr bwMode="auto">
              <a:xfrm>
                <a:off x="528"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206" name="Line 42"/>
              <p:cNvSpPr>
                <a:spLocks noChangeShapeType="1"/>
              </p:cNvSpPr>
              <p:nvPr/>
            </p:nvSpPr>
            <p:spPr bwMode="auto">
              <a:xfrm>
                <a:off x="576"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207" name="Line 43"/>
              <p:cNvSpPr>
                <a:spLocks noChangeShapeType="1"/>
              </p:cNvSpPr>
              <p:nvPr/>
            </p:nvSpPr>
            <p:spPr bwMode="auto">
              <a:xfrm>
                <a:off x="624"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grpSp>
        <p:grpSp>
          <p:nvGrpSpPr>
            <p:cNvPr id="21" name="Group 44"/>
            <p:cNvGrpSpPr>
              <a:grpSpLocks/>
            </p:cNvGrpSpPr>
            <p:nvPr/>
          </p:nvGrpSpPr>
          <p:grpSpPr bwMode="auto">
            <a:xfrm>
              <a:off x="1921" y="3819"/>
              <a:ext cx="336" cy="96"/>
              <a:chOff x="288" y="3600"/>
              <a:chExt cx="336" cy="96"/>
            </a:xfrm>
            <a:grpFill/>
          </p:grpSpPr>
          <p:sp>
            <p:nvSpPr>
              <p:cNvPr id="192" name="Line 45"/>
              <p:cNvSpPr>
                <a:spLocks noChangeShapeType="1"/>
              </p:cNvSpPr>
              <p:nvPr/>
            </p:nvSpPr>
            <p:spPr bwMode="auto">
              <a:xfrm>
                <a:off x="288"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193" name="Line 46"/>
              <p:cNvSpPr>
                <a:spLocks noChangeShapeType="1"/>
              </p:cNvSpPr>
              <p:nvPr/>
            </p:nvSpPr>
            <p:spPr bwMode="auto">
              <a:xfrm>
                <a:off x="336"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194" name="Line 47"/>
              <p:cNvSpPr>
                <a:spLocks noChangeShapeType="1"/>
              </p:cNvSpPr>
              <p:nvPr/>
            </p:nvSpPr>
            <p:spPr bwMode="auto">
              <a:xfrm>
                <a:off x="384"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195" name="Line 48"/>
              <p:cNvSpPr>
                <a:spLocks noChangeShapeType="1"/>
              </p:cNvSpPr>
              <p:nvPr/>
            </p:nvSpPr>
            <p:spPr bwMode="auto">
              <a:xfrm>
                <a:off x="432"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196" name="Line 49"/>
              <p:cNvSpPr>
                <a:spLocks noChangeShapeType="1"/>
              </p:cNvSpPr>
              <p:nvPr/>
            </p:nvSpPr>
            <p:spPr bwMode="auto">
              <a:xfrm>
                <a:off x="480"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197" name="Line 50"/>
              <p:cNvSpPr>
                <a:spLocks noChangeShapeType="1"/>
              </p:cNvSpPr>
              <p:nvPr/>
            </p:nvSpPr>
            <p:spPr bwMode="auto">
              <a:xfrm>
                <a:off x="528"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198" name="Line 51"/>
              <p:cNvSpPr>
                <a:spLocks noChangeShapeType="1"/>
              </p:cNvSpPr>
              <p:nvPr/>
            </p:nvSpPr>
            <p:spPr bwMode="auto">
              <a:xfrm>
                <a:off x="576"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199" name="Line 52"/>
              <p:cNvSpPr>
                <a:spLocks noChangeShapeType="1"/>
              </p:cNvSpPr>
              <p:nvPr/>
            </p:nvSpPr>
            <p:spPr bwMode="auto">
              <a:xfrm>
                <a:off x="624"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grpSp>
        <p:sp>
          <p:nvSpPr>
            <p:cNvPr id="22" name="Line 53"/>
            <p:cNvSpPr>
              <a:spLocks noChangeShapeType="1"/>
            </p:cNvSpPr>
            <p:nvPr/>
          </p:nvSpPr>
          <p:spPr bwMode="auto">
            <a:xfrm>
              <a:off x="1541" y="3772"/>
              <a:ext cx="336" cy="0"/>
            </a:xfrm>
            <a:prstGeom prst="line">
              <a:avLst/>
            </a:prstGeom>
            <a:grpFill/>
            <a:ln w="0">
              <a:solidFill>
                <a:srgbClr val="000000"/>
              </a:solidFill>
              <a:round/>
              <a:headEnd type="stealth" w="med" len="med"/>
              <a:tailEnd type="stealth" w="med" len="med"/>
            </a:ln>
          </p:spPr>
          <p:txBody>
            <a:bodyPr wrap="none" anchor="ctr">
              <a:prstTxWarp prst="textNoShape">
                <a:avLst/>
              </a:prstTxWarp>
            </a:bodyPr>
            <a:lstStyle/>
            <a:p>
              <a:endParaRPr lang="en-US"/>
            </a:p>
          </p:txBody>
        </p:sp>
        <p:sp>
          <p:nvSpPr>
            <p:cNvPr id="23" name="Rectangle 54"/>
            <p:cNvSpPr>
              <a:spLocks noChangeArrowheads="1"/>
            </p:cNvSpPr>
            <p:nvPr/>
          </p:nvSpPr>
          <p:spPr bwMode="auto">
            <a:xfrm>
              <a:off x="1527" y="3594"/>
              <a:ext cx="411" cy="153"/>
            </a:xfrm>
            <a:prstGeom prst="rect">
              <a:avLst/>
            </a:prstGeom>
            <a:grpFill/>
            <a:ln w="0">
              <a:noFill/>
              <a:miter lim="800000"/>
              <a:headEnd/>
              <a:tailEnd/>
            </a:ln>
          </p:spPr>
          <p:txBody>
            <a:bodyPr wrap="none" lIns="100772" tIns="50387" rIns="100772" bIns="50387" anchor="ctr">
              <a:prstTxWarp prst="textNoShape">
                <a:avLst/>
              </a:prstTxWarp>
              <a:spAutoFit/>
            </a:bodyPr>
            <a:lstStyle/>
            <a:p>
              <a:pPr defTabSz="957263"/>
              <a:r>
                <a:rPr lang="en-US" sz="1100">
                  <a:solidFill>
                    <a:srgbClr val="000000"/>
                  </a:solidFill>
                  <a:latin typeface="Comic Sans MS" charset="0"/>
                </a:rPr>
                <a:t>240 ns</a:t>
              </a:r>
            </a:p>
          </p:txBody>
        </p:sp>
        <p:sp>
          <p:nvSpPr>
            <p:cNvPr id="24" name="Line 55"/>
            <p:cNvSpPr>
              <a:spLocks noChangeShapeType="1"/>
            </p:cNvSpPr>
            <p:nvPr/>
          </p:nvSpPr>
          <p:spPr bwMode="auto">
            <a:xfrm>
              <a:off x="3276" y="4009"/>
              <a:ext cx="2112" cy="0"/>
            </a:xfrm>
            <a:prstGeom prst="line">
              <a:avLst/>
            </a:prstGeom>
            <a:grpFill/>
            <a:ln w="0">
              <a:solidFill>
                <a:srgbClr val="000000"/>
              </a:solidFill>
              <a:round/>
              <a:headEnd/>
              <a:tailEnd/>
            </a:ln>
          </p:spPr>
          <p:txBody>
            <a:bodyPr wrap="none" anchor="ctr">
              <a:prstTxWarp prst="textNoShape">
                <a:avLst/>
              </a:prstTxWarp>
            </a:bodyPr>
            <a:lstStyle/>
            <a:p>
              <a:endParaRPr lang="en-US"/>
            </a:p>
          </p:txBody>
        </p:sp>
        <p:sp>
          <p:nvSpPr>
            <p:cNvPr id="25" name="Rectangle 56"/>
            <p:cNvSpPr>
              <a:spLocks noChangeArrowheads="1"/>
            </p:cNvSpPr>
            <p:nvPr/>
          </p:nvSpPr>
          <p:spPr bwMode="auto">
            <a:xfrm>
              <a:off x="3612" y="4057"/>
              <a:ext cx="2016" cy="96"/>
            </a:xfrm>
            <a:prstGeom prst="rect">
              <a:avLst/>
            </a:prstGeom>
            <a:grpFill/>
            <a:ln w="9525">
              <a:noFill/>
              <a:miter lim="800000"/>
              <a:headEnd/>
              <a:tailEnd/>
            </a:ln>
          </p:spPr>
          <p:txBody>
            <a:bodyPr lIns="0" tIns="0" rIns="0" bIns="0">
              <a:prstTxWarp prst="textNoShape">
                <a:avLst/>
              </a:prstTxWarp>
              <a:spAutoFit/>
            </a:bodyPr>
            <a:lstStyle/>
            <a:p>
              <a:pPr defTabSz="957263"/>
              <a:r>
                <a:rPr lang="en-US" sz="1100">
                  <a:solidFill>
                    <a:srgbClr val="000000"/>
                  </a:solidFill>
                  <a:latin typeface="Comic Sans MS" charset="0"/>
                  <a:sym typeface="Symbol" charset="2"/>
                </a:rPr>
                <a:t> 24</a:t>
              </a:r>
              <a:r>
                <a:rPr lang="en-US" sz="1100">
                  <a:solidFill>
                    <a:srgbClr val="000000"/>
                  </a:solidFill>
                  <a:latin typeface="Comic Sans MS" charset="0"/>
                </a:rPr>
                <a:t> pulses – </a:t>
              </a:r>
              <a:r>
                <a:rPr lang="en-US" sz="1100" b="1">
                  <a:solidFill>
                    <a:srgbClr val="FF0000"/>
                  </a:solidFill>
                  <a:latin typeface="Comic Sans MS" charset="0"/>
                </a:rPr>
                <a:t>101 A </a:t>
              </a:r>
              <a:r>
                <a:rPr lang="en-US" sz="1100">
                  <a:latin typeface="Comic Sans MS" charset="0"/>
                </a:rPr>
                <a:t>– 2.5 cm between bunches</a:t>
              </a:r>
            </a:p>
          </p:txBody>
        </p:sp>
        <p:sp>
          <p:nvSpPr>
            <p:cNvPr id="26" name="Line 57"/>
            <p:cNvSpPr>
              <a:spLocks noChangeShapeType="1"/>
            </p:cNvSpPr>
            <p:nvPr/>
          </p:nvSpPr>
          <p:spPr bwMode="auto">
            <a:xfrm flipV="1">
              <a:off x="3324" y="3817"/>
              <a:ext cx="336" cy="0"/>
            </a:xfrm>
            <a:prstGeom prst="line">
              <a:avLst/>
            </a:prstGeom>
            <a:grpFill/>
            <a:ln w="0">
              <a:solidFill>
                <a:srgbClr val="000000"/>
              </a:solidFill>
              <a:round/>
              <a:headEnd type="stealth" w="med" len="med"/>
              <a:tailEnd type="stealth" w="med" len="med"/>
            </a:ln>
          </p:spPr>
          <p:txBody>
            <a:bodyPr wrap="none" anchor="ctr">
              <a:prstTxWarp prst="textNoShape">
                <a:avLst/>
              </a:prstTxWarp>
            </a:bodyPr>
            <a:lstStyle/>
            <a:p>
              <a:endParaRPr lang="en-US"/>
            </a:p>
          </p:txBody>
        </p:sp>
        <p:sp>
          <p:nvSpPr>
            <p:cNvPr id="27" name="Line 58"/>
            <p:cNvSpPr>
              <a:spLocks noChangeShapeType="1"/>
            </p:cNvSpPr>
            <p:nvPr/>
          </p:nvSpPr>
          <p:spPr bwMode="auto">
            <a:xfrm flipV="1">
              <a:off x="3660" y="3865"/>
              <a:ext cx="1728" cy="0"/>
            </a:xfrm>
            <a:prstGeom prst="line">
              <a:avLst/>
            </a:prstGeom>
            <a:grpFill/>
            <a:ln w="0">
              <a:solidFill>
                <a:srgbClr val="000000"/>
              </a:solidFill>
              <a:round/>
              <a:headEnd type="stealth" w="med" len="med"/>
              <a:tailEnd type="stealth" w="med" len="med"/>
            </a:ln>
          </p:spPr>
          <p:txBody>
            <a:bodyPr wrap="none" anchor="ctr">
              <a:prstTxWarp prst="textNoShape">
                <a:avLst/>
              </a:prstTxWarp>
            </a:bodyPr>
            <a:lstStyle/>
            <a:p>
              <a:endParaRPr lang="en-US"/>
            </a:p>
          </p:txBody>
        </p:sp>
        <p:sp>
          <p:nvSpPr>
            <p:cNvPr id="28" name="Rectangle 59"/>
            <p:cNvSpPr>
              <a:spLocks noChangeArrowheads="1"/>
            </p:cNvSpPr>
            <p:nvPr/>
          </p:nvSpPr>
          <p:spPr bwMode="auto">
            <a:xfrm>
              <a:off x="3312" y="3634"/>
              <a:ext cx="411" cy="153"/>
            </a:xfrm>
            <a:prstGeom prst="rect">
              <a:avLst/>
            </a:prstGeom>
            <a:grpFill/>
            <a:ln w="0">
              <a:noFill/>
              <a:miter lim="800000"/>
              <a:headEnd/>
              <a:tailEnd/>
            </a:ln>
          </p:spPr>
          <p:txBody>
            <a:bodyPr wrap="none" lIns="100772" tIns="50387" rIns="100772" bIns="50387" anchor="ctr">
              <a:prstTxWarp prst="textNoShape">
                <a:avLst/>
              </a:prstTxWarp>
              <a:spAutoFit/>
            </a:bodyPr>
            <a:lstStyle/>
            <a:p>
              <a:pPr defTabSz="957263"/>
              <a:r>
                <a:rPr lang="en-US" sz="1100">
                  <a:solidFill>
                    <a:srgbClr val="000000"/>
                  </a:solidFill>
                  <a:latin typeface="Comic Sans MS" charset="0"/>
                </a:rPr>
                <a:t>240 ns</a:t>
              </a:r>
            </a:p>
          </p:txBody>
        </p:sp>
        <p:sp>
          <p:nvSpPr>
            <p:cNvPr id="29" name="Rectangle 60"/>
            <p:cNvSpPr>
              <a:spLocks noChangeArrowheads="1"/>
            </p:cNvSpPr>
            <p:nvPr/>
          </p:nvSpPr>
          <p:spPr bwMode="auto">
            <a:xfrm>
              <a:off x="4133" y="3698"/>
              <a:ext cx="384" cy="153"/>
            </a:xfrm>
            <a:prstGeom prst="rect">
              <a:avLst/>
            </a:prstGeom>
            <a:grpFill/>
            <a:ln w="0">
              <a:noFill/>
              <a:miter lim="800000"/>
              <a:headEnd/>
              <a:tailEnd/>
            </a:ln>
          </p:spPr>
          <p:txBody>
            <a:bodyPr wrap="none" lIns="100772" tIns="50387" rIns="100772" bIns="50387" anchor="ctr">
              <a:prstTxWarp prst="textNoShape">
                <a:avLst/>
              </a:prstTxWarp>
              <a:spAutoFit/>
            </a:bodyPr>
            <a:lstStyle/>
            <a:p>
              <a:pPr defTabSz="957263"/>
              <a:r>
                <a:rPr lang="en-US" sz="1100">
                  <a:solidFill>
                    <a:srgbClr val="000000"/>
                  </a:solidFill>
                  <a:latin typeface="Comic Sans MS" charset="0"/>
                </a:rPr>
                <a:t>5.8 </a:t>
              </a:r>
              <a:r>
                <a:rPr lang="en-US" sz="1100">
                  <a:solidFill>
                    <a:srgbClr val="000000"/>
                  </a:solidFill>
                  <a:latin typeface="Symbol" charset="2"/>
                </a:rPr>
                <a:t>m</a:t>
              </a:r>
              <a:r>
                <a:rPr lang="en-US" sz="1100">
                  <a:solidFill>
                    <a:srgbClr val="000000"/>
                  </a:solidFill>
                  <a:latin typeface="Comic Sans MS" charset="0"/>
                </a:rPr>
                <a:t>s</a:t>
              </a:r>
            </a:p>
          </p:txBody>
        </p:sp>
        <p:sp>
          <p:nvSpPr>
            <p:cNvPr id="30" name="Line 61"/>
            <p:cNvSpPr>
              <a:spLocks noChangeShapeType="1"/>
            </p:cNvSpPr>
            <p:nvPr/>
          </p:nvSpPr>
          <p:spPr bwMode="auto">
            <a:xfrm flipV="1">
              <a:off x="5383" y="4007"/>
              <a:ext cx="202" cy="2"/>
            </a:xfrm>
            <a:prstGeom prst="line">
              <a:avLst/>
            </a:prstGeom>
            <a:grpFill/>
            <a:ln w="0">
              <a:solidFill>
                <a:srgbClr val="000000"/>
              </a:solidFill>
              <a:prstDash val="dash"/>
              <a:round/>
              <a:headEnd/>
              <a:tailEnd/>
            </a:ln>
          </p:spPr>
          <p:txBody>
            <a:bodyPr wrap="none" anchor="ctr">
              <a:prstTxWarp prst="textNoShape">
                <a:avLst/>
              </a:prstTxWarp>
            </a:bodyPr>
            <a:lstStyle/>
            <a:p>
              <a:endParaRPr lang="en-US"/>
            </a:p>
          </p:txBody>
        </p:sp>
        <p:grpSp>
          <p:nvGrpSpPr>
            <p:cNvPr id="31" name="Group 62"/>
            <p:cNvGrpSpPr>
              <a:grpSpLocks/>
            </p:cNvGrpSpPr>
            <p:nvPr/>
          </p:nvGrpSpPr>
          <p:grpSpPr bwMode="auto">
            <a:xfrm>
              <a:off x="3324" y="3913"/>
              <a:ext cx="336" cy="96"/>
              <a:chOff x="1488" y="3360"/>
              <a:chExt cx="672" cy="96"/>
            </a:xfrm>
            <a:grpFill/>
          </p:grpSpPr>
          <p:grpSp>
            <p:nvGrpSpPr>
              <p:cNvPr id="114" name="Group 63"/>
              <p:cNvGrpSpPr>
                <a:grpSpLocks/>
              </p:cNvGrpSpPr>
              <p:nvPr/>
            </p:nvGrpSpPr>
            <p:grpSpPr bwMode="auto">
              <a:xfrm>
                <a:off x="1488" y="3360"/>
                <a:ext cx="336" cy="96"/>
                <a:chOff x="1056" y="1968"/>
                <a:chExt cx="672" cy="96"/>
              </a:xfrm>
              <a:grpFill/>
            </p:grpSpPr>
            <p:grpSp>
              <p:nvGrpSpPr>
                <p:cNvPr id="154" name="Group 64"/>
                <p:cNvGrpSpPr>
                  <a:grpSpLocks/>
                </p:cNvGrpSpPr>
                <p:nvPr/>
              </p:nvGrpSpPr>
              <p:grpSpPr bwMode="auto">
                <a:xfrm>
                  <a:off x="1392" y="1968"/>
                  <a:ext cx="336" cy="96"/>
                  <a:chOff x="1632" y="1248"/>
                  <a:chExt cx="720" cy="96"/>
                </a:xfrm>
                <a:grpFill/>
              </p:grpSpPr>
              <p:grpSp>
                <p:nvGrpSpPr>
                  <p:cNvPr id="174" name="Group 65"/>
                  <p:cNvGrpSpPr>
                    <a:grpSpLocks/>
                  </p:cNvGrpSpPr>
                  <p:nvPr/>
                </p:nvGrpSpPr>
                <p:grpSpPr bwMode="auto">
                  <a:xfrm>
                    <a:off x="1680" y="1248"/>
                    <a:ext cx="672" cy="96"/>
                    <a:chOff x="288" y="3600"/>
                    <a:chExt cx="336" cy="96"/>
                  </a:xfrm>
                  <a:grpFill/>
                </p:grpSpPr>
                <p:sp>
                  <p:nvSpPr>
                    <p:cNvPr id="184" name="Line 66"/>
                    <p:cNvSpPr>
                      <a:spLocks noChangeShapeType="1"/>
                    </p:cNvSpPr>
                    <p:nvPr/>
                  </p:nvSpPr>
                  <p:spPr bwMode="auto">
                    <a:xfrm>
                      <a:off x="288"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185" name="Line 67"/>
                    <p:cNvSpPr>
                      <a:spLocks noChangeShapeType="1"/>
                    </p:cNvSpPr>
                    <p:nvPr/>
                  </p:nvSpPr>
                  <p:spPr bwMode="auto">
                    <a:xfrm>
                      <a:off x="336"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186" name="Line 68"/>
                    <p:cNvSpPr>
                      <a:spLocks noChangeShapeType="1"/>
                    </p:cNvSpPr>
                    <p:nvPr/>
                  </p:nvSpPr>
                  <p:spPr bwMode="auto">
                    <a:xfrm>
                      <a:off x="384"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187" name="Line 69"/>
                    <p:cNvSpPr>
                      <a:spLocks noChangeShapeType="1"/>
                    </p:cNvSpPr>
                    <p:nvPr/>
                  </p:nvSpPr>
                  <p:spPr bwMode="auto">
                    <a:xfrm>
                      <a:off x="432"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188" name="Line 70"/>
                    <p:cNvSpPr>
                      <a:spLocks noChangeShapeType="1"/>
                    </p:cNvSpPr>
                    <p:nvPr/>
                  </p:nvSpPr>
                  <p:spPr bwMode="auto">
                    <a:xfrm>
                      <a:off x="480"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189" name="Line 71"/>
                    <p:cNvSpPr>
                      <a:spLocks noChangeShapeType="1"/>
                    </p:cNvSpPr>
                    <p:nvPr/>
                  </p:nvSpPr>
                  <p:spPr bwMode="auto">
                    <a:xfrm>
                      <a:off x="528"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190" name="Line 72"/>
                    <p:cNvSpPr>
                      <a:spLocks noChangeShapeType="1"/>
                    </p:cNvSpPr>
                    <p:nvPr/>
                  </p:nvSpPr>
                  <p:spPr bwMode="auto">
                    <a:xfrm>
                      <a:off x="576"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191" name="Line 73"/>
                    <p:cNvSpPr>
                      <a:spLocks noChangeShapeType="1"/>
                    </p:cNvSpPr>
                    <p:nvPr/>
                  </p:nvSpPr>
                  <p:spPr bwMode="auto">
                    <a:xfrm>
                      <a:off x="624"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grpSp>
              <p:grpSp>
                <p:nvGrpSpPr>
                  <p:cNvPr id="175" name="Group 74"/>
                  <p:cNvGrpSpPr>
                    <a:grpSpLocks/>
                  </p:cNvGrpSpPr>
                  <p:nvPr/>
                </p:nvGrpSpPr>
                <p:grpSpPr bwMode="auto">
                  <a:xfrm>
                    <a:off x="1632" y="1248"/>
                    <a:ext cx="672" cy="96"/>
                    <a:chOff x="288" y="3600"/>
                    <a:chExt cx="336" cy="96"/>
                  </a:xfrm>
                  <a:grpFill/>
                </p:grpSpPr>
                <p:sp>
                  <p:nvSpPr>
                    <p:cNvPr id="176" name="Line 75"/>
                    <p:cNvSpPr>
                      <a:spLocks noChangeShapeType="1"/>
                    </p:cNvSpPr>
                    <p:nvPr/>
                  </p:nvSpPr>
                  <p:spPr bwMode="auto">
                    <a:xfrm>
                      <a:off x="288"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177" name="Line 76"/>
                    <p:cNvSpPr>
                      <a:spLocks noChangeShapeType="1"/>
                    </p:cNvSpPr>
                    <p:nvPr/>
                  </p:nvSpPr>
                  <p:spPr bwMode="auto">
                    <a:xfrm>
                      <a:off x="336"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178" name="Line 77"/>
                    <p:cNvSpPr>
                      <a:spLocks noChangeShapeType="1"/>
                    </p:cNvSpPr>
                    <p:nvPr/>
                  </p:nvSpPr>
                  <p:spPr bwMode="auto">
                    <a:xfrm>
                      <a:off x="384"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179" name="Line 78"/>
                    <p:cNvSpPr>
                      <a:spLocks noChangeShapeType="1"/>
                    </p:cNvSpPr>
                    <p:nvPr/>
                  </p:nvSpPr>
                  <p:spPr bwMode="auto">
                    <a:xfrm>
                      <a:off x="432"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180" name="Line 79"/>
                    <p:cNvSpPr>
                      <a:spLocks noChangeShapeType="1"/>
                    </p:cNvSpPr>
                    <p:nvPr/>
                  </p:nvSpPr>
                  <p:spPr bwMode="auto">
                    <a:xfrm>
                      <a:off x="480"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181" name="Line 80"/>
                    <p:cNvSpPr>
                      <a:spLocks noChangeShapeType="1"/>
                    </p:cNvSpPr>
                    <p:nvPr/>
                  </p:nvSpPr>
                  <p:spPr bwMode="auto">
                    <a:xfrm>
                      <a:off x="528"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182" name="Line 81"/>
                    <p:cNvSpPr>
                      <a:spLocks noChangeShapeType="1"/>
                    </p:cNvSpPr>
                    <p:nvPr/>
                  </p:nvSpPr>
                  <p:spPr bwMode="auto">
                    <a:xfrm>
                      <a:off x="576"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183" name="Line 82"/>
                    <p:cNvSpPr>
                      <a:spLocks noChangeShapeType="1"/>
                    </p:cNvSpPr>
                    <p:nvPr/>
                  </p:nvSpPr>
                  <p:spPr bwMode="auto">
                    <a:xfrm>
                      <a:off x="624"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grpSp>
            </p:grpSp>
            <p:grpSp>
              <p:nvGrpSpPr>
                <p:cNvPr id="155" name="Group 83"/>
                <p:cNvGrpSpPr>
                  <a:grpSpLocks/>
                </p:cNvGrpSpPr>
                <p:nvPr/>
              </p:nvGrpSpPr>
              <p:grpSpPr bwMode="auto">
                <a:xfrm>
                  <a:off x="1056" y="1968"/>
                  <a:ext cx="336" cy="96"/>
                  <a:chOff x="1632" y="1248"/>
                  <a:chExt cx="720" cy="96"/>
                </a:xfrm>
                <a:grpFill/>
              </p:grpSpPr>
              <p:grpSp>
                <p:nvGrpSpPr>
                  <p:cNvPr id="156" name="Group 84"/>
                  <p:cNvGrpSpPr>
                    <a:grpSpLocks/>
                  </p:cNvGrpSpPr>
                  <p:nvPr/>
                </p:nvGrpSpPr>
                <p:grpSpPr bwMode="auto">
                  <a:xfrm>
                    <a:off x="1680" y="1248"/>
                    <a:ext cx="672" cy="96"/>
                    <a:chOff x="288" y="3600"/>
                    <a:chExt cx="336" cy="96"/>
                  </a:xfrm>
                  <a:grpFill/>
                </p:grpSpPr>
                <p:sp>
                  <p:nvSpPr>
                    <p:cNvPr id="166" name="Line 85"/>
                    <p:cNvSpPr>
                      <a:spLocks noChangeShapeType="1"/>
                    </p:cNvSpPr>
                    <p:nvPr/>
                  </p:nvSpPr>
                  <p:spPr bwMode="auto">
                    <a:xfrm>
                      <a:off x="288"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167" name="Line 86"/>
                    <p:cNvSpPr>
                      <a:spLocks noChangeShapeType="1"/>
                    </p:cNvSpPr>
                    <p:nvPr/>
                  </p:nvSpPr>
                  <p:spPr bwMode="auto">
                    <a:xfrm>
                      <a:off x="336"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168" name="Line 87"/>
                    <p:cNvSpPr>
                      <a:spLocks noChangeShapeType="1"/>
                    </p:cNvSpPr>
                    <p:nvPr/>
                  </p:nvSpPr>
                  <p:spPr bwMode="auto">
                    <a:xfrm>
                      <a:off x="384"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169" name="Line 88"/>
                    <p:cNvSpPr>
                      <a:spLocks noChangeShapeType="1"/>
                    </p:cNvSpPr>
                    <p:nvPr/>
                  </p:nvSpPr>
                  <p:spPr bwMode="auto">
                    <a:xfrm>
                      <a:off x="432"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170" name="Line 89"/>
                    <p:cNvSpPr>
                      <a:spLocks noChangeShapeType="1"/>
                    </p:cNvSpPr>
                    <p:nvPr/>
                  </p:nvSpPr>
                  <p:spPr bwMode="auto">
                    <a:xfrm>
                      <a:off x="480"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171" name="Line 90"/>
                    <p:cNvSpPr>
                      <a:spLocks noChangeShapeType="1"/>
                    </p:cNvSpPr>
                    <p:nvPr/>
                  </p:nvSpPr>
                  <p:spPr bwMode="auto">
                    <a:xfrm>
                      <a:off x="528"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172" name="Line 91"/>
                    <p:cNvSpPr>
                      <a:spLocks noChangeShapeType="1"/>
                    </p:cNvSpPr>
                    <p:nvPr/>
                  </p:nvSpPr>
                  <p:spPr bwMode="auto">
                    <a:xfrm>
                      <a:off x="576"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173" name="Line 92"/>
                    <p:cNvSpPr>
                      <a:spLocks noChangeShapeType="1"/>
                    </p:cNvSpPr>
                    <p:nvPr/>
                  </p:nvSpPr>
                  <p:spPr bwMode="auto">
                    <a:xfrm>
                      <a:off x="624"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grpSp>
              <p:grpSp>
                <p:nvGrpSpPr>
                  <p:cNvPr id="157" name="Group 93"/>
                  <p:cNvGrpSpPr>
                    <a:grpSpLocks/>
                  </p:cNvGrpSpPr>
                  <p:nvPr/>
                </p:nvGrpSpPr>
                <p:grpSpPr bwMode="auto">
                  <a:xfrm>
                    <a:off x="1632" y="1248"/>
                    <a:ext cx="672" cy="96"/>
                    <a:chOff x="288" y="3600"/>
                    <a:chExt cx="336" cy="96"/>
                  </a:xfrm>
                  <a:grpFill/>
                </p:grpSpPr>
                <p:sp>
                  <p:nvSpPr>
                    <p:cNvPr id="158" name="Line 94"/>
                    <p:cNvSpPr>
                      <a:spLocks noChangeShapeType="1"/>
                    </p:cNvSpPr>
                    <p:nvPr/>
                  </p:nvSpPr>
                  <p:spPr bwMode="auto">
                    <a:xfrm>
                      <a:off x="288"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159" name="Line 95"/>
                    <p:cNvSpPr>
                      <a:spLocks noChangeShapeType="1"/>
                    </p:cNvSpPr>
                    <p:nvPr/>
                  </p:nvSpPr>
                  <p:spPr bwMode="auto">
                    <a:xfrm>
                      <a:off x="336"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160" name="Line 96"/>
                    <p:cNvSpPr>
                      <a:spLocks noChangeShapeType="1"/>
                    </p:cNvSpPr>
                    <p:nvPr/>
                  </p:nvSpPr>
                  <p:spPr bwMode="auto">
                    <a:xfrm>
                      <a:off x="384"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161" name="Line 97"/>
                    <p:cNvSpPr>
                      <a:spLocks noChangeShapeType="1"/>
                    </p:cNvSpPr>
                    <p:nvPr/>
                  </p:nvSpPr>
                  <p:spPr bwMode="auto">
                    <a:xfrm>
                      <a:off x="432"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162" name="Line 98"/>
                    <p:cNvSpPr>
                      <a:spLocks noChangeShapeType="1"/>
                    </p:cNvSpPr>
                    <p:nvPr/>
                  </p:nvSpPr>
                  <p:spPr bwMode="auto">
                    <a:xfrm>
                      <a:off x="480"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163" name="Line 99"/>
                    <p:cNvSpPr>
                      <a:spLocks noChangeShapeType="1"/>
                    </p:cNvSpPr>
                    <p:nvPr/>
                  </p:nvSpPr>
                  <p:spPr bwMode="auto">
                    <a:xfrm>
                      <a:off x="528"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164" name="Line 100"/>
                    <p:cNvSpPr>
                      <a:spLocks noChangeShapeType="1"/>
                    </p:cNvSpPr>
                    <p:nvPr/>
                  </p:nvSpPr>
                  <p:spPr bwMode="auto">
                    <a:xfrm>
                      <a:off x="576"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165" name="Line 101"/>
                    <p:cNvSpPr>
                      <a:spLocks noChangeShapeType="1"/>
                    </p:cNvSpPr>
                    <p:nvPr/>
                  </p:nvSpPr>
                  <p:spPr bwMode="auto">
                    <a:xfrm>
                      <a:off x="624"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grpSp>
            </p:grpSp>
          </p:grpSp>
          <p:grpSp>
            <p:nvGrpSpPr>
              <p:cNvPr id="115" name="Group 102"/>
              <p:cNvGrpSpPr>
                <a:grpSpLocks/>
              </p:cNvGrpSpPr>
              <p:nvPr/>
            </p:nvGrpSpPr>
            <p:grpSpPr bwMode="auto">
              <a:xfrm>
                <a:off x="1824" y="3360"/>
                <a:ext cx="336" cy="96"/>
                <a:chOff x="1056" y="1968"/>
                <a:chExt cx="672" cy="96"/>
              </a:xfrm>
              <a:grpFill/>
            </p:grpSpPr>
            <p:grpSp>
              <p:nvGrpSpPr>
                <p:cNvPr id="116" name="Group 103"/>
                <p:cNvGrpSpPr>
                  <a:grpSpLocks/>
                </p:cNvGrpSpPr>
                <p:nvPr/>
              </p:nvGrpSpPr>
              <p:grpSpPr bwMode="auto">
                <a:xfrm>
                  <a:off x="1392" y="1968"/>
                  <a:ext cx="336" cy="96"/>
                  <a:chOff x="1632" y="1248"/>
                  <a:chExt cx="720" cy="96"/>
                </a:xfrm>
                <a:grpFill/>
              </p:grpSpPr>
              <p:grpSp>
                <p:nvGrpSpPr>
                  <p:cNvPr id="136" name="Group 104"/>
                  <p:cNvGrpSpPr>
                    <a:grpSpLocks/>
                  </p:cNvGrpSpPr>
                  <p:nvPr/>
                </p:nvGrpSpPr>
                <p:grpSpPr bwMode="auto">
                  <a:xfrm>
                    <a:off x="1680" y="1248"/>
                    <a:ext cx="672" cy="96"/>
                    <a:chOff x="288" y="3600"/>
                    <a:chExt cx="336" cy="96"/>
                  </a:xfrm>
                  <a:grpFill/>
                </p:grpSpPr>
                <p:sp>
                  <p:nvSpPr>
                    <p:cNvPr id="146" name="Line 105"/>
                    <p:cNvSpPr>
                      <a:spLocks noChangeShapeType="1"/>
                    </p:cNvSpPr>
                    <p:nvPr/>
                  </p:nvSpPr>
                  <p:spPr bwMode="auto">
                    <a:xfrm>
                      <a:off x="288"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147" name="Line 106"/>
                    <p:cNvSpPr>
                      <a:spLocks noChangeShapeType="1"/>
                    </p:cNvSpPr>
                    <p:nvPr/>
                  </p:nvSpPr>
                  <p:spPr bwMode="auto">
                    <a:xfrm>
                      <a:off x="336"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148" name="Line 107"/>
                    <p:cNvSpPr>
                      <a:spLocks noChangeShapeType="1"/>
                    </p:cNvSpPr>
                    <p:nvPr/>
                  </p:nvSpPr>
                  <p:spPr bwMode="auto">
                    <a:xfrm>
                      <a:off x="384"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149" name="Line 108"/>
                    <p:cNvSpPr>
                      <a:spLocks noChangeShapeType="1"/>
                    </p:cNvSpPr>
                    <p:nvPr/>
                  </p:nvSpPr>
                  <p:spPr bwMode="auto">
                    <a:xfrm>
                      <a:off x="432"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150" name="Line 109"/>
                    <p:cNvSpPr>
                      <a:spLocks noChangeShapeType="1"/>
                    </p:cNvSpPr>
                    <p:nvPr/>
                  </p:nvSpPr>
                  <p:spPr bwMode="auto">
                    <a:xfrm>
                      <a:off x="480"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151" name="Line 110"/>
                    <p:cNvSpPr>
                      <a:spLocks noChangeShapeType="1"/>
                    </p:cNvSpPr>
                    <p:nvPr/>
                  </p:nvSpPr>
                  <p:spPr bwMode="auto">
                    <a:xfrm>
                      <a:off x="528"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152" name="Line 111"/>
                    <p:cNvSpPr>
                      <a:spLocks noChangeShapeType="1"/>
                    </p:cNvSpPr>
                    <p:nvPr/>
                  </p:nvSpPr>
                  <p:spPr bwMode="auto">
                    <a:xfrm>
                      <a:off x="576"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153" name="Line 112"/>
                    <p:cNvSpPr>
                      <a:spLocks noChangeShapeType="1"/>
                    </p:cNvSpPr>
                    <p:nvPr/>
                  </p:nvSpPr>
                  <p:spPr bwMode="auto">
                    <a:xfrm>
                      <a:off x="624"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grpSp>
              <p:grpSp>
                <p:nvGrpSpPr>
                  <p:cNvPr id="137" name="Group 113"/>
                  <p:cNvGrpSpPr>
                    <a:grpSpLocks/>
                  </p:cNvGrpSpPr>
                  <p:nvPr/>
                </p:nvGrpSpPr>
                <p:grpSpPr bwMode="auto">
                  <a:xfrm>
                    <a:off x="1632" y="1248"/>
                    <a:ext cx="672" cy="96"/>
                    <a:chOff x="288" y="3600"/>
                    <a:chExt cx="336" cy="96"/>
                  </a:xfrm>
                  <a:grpFill/>
                </p:grpSpPr>
                <p:sp>
                  <p:nvSpPr>
                    <p:cNvPr id="138" name="Line 114"/>
                    <p:cNvSpPr>
                      <a:spLocks noChangeShapeType="1"/>
                    </p:cNvSpPr>
                    <p:nvPr/>
                  </p:nvSpPr>
                  <p:spPr bwMode="auto">
                    <a:xfrm>
                      <a:off x="288"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139" name="Line 115"/>
                    <p:cNvSpPr>
                      <a:spLocks noChangeShapeType="1"/>
                    </p:cNvSpPr>
                    <p:nvPr/>
                  </p:nvSpPr>
                  <p:spPr bwMode="auto">
                    <a:xfrm>
                      <a:off x="336"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140" name="Line 116"/>
                    <p:cNvSpPr>
                      <a:spLocks noChangeShapeType="1"/>
                    </p:cNvSpPr>
                    <p:nvPr/>
                  </p:nvSpPr>
                  <p:spPr bwMode="auto">
                    <a:xfrm>
                      <a:off x="384"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141" name="Line 117"/>
                    <p:cNvSpPr>
                      <a:spLocks noChangeShapeType="1"/>
                    </p:cNvSpPr>
                    <p:nvPr/>
                  </p:nvSpPr>
                  <p:spPr bwMode="auto">
                    <a:xfrm>
                      <a:off x="432"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142" name="Line 118"/>
                    <p:cNvSpPr>
                      <a:spLocks noChangeShapeType="1"/>
                    </p:cNvSpPr>
                    <p:nvPr/>
                  </p:nvSpPr>
                  <p:spPr bwMode="auto">
                    <a:xfrm>
                      <a:off x="480"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143" name="Line 119"/>
                    <p:cNvSpPr>
                      <a:spLocks noChangeShapeType="1"/>
                    </p:cNvSpPr>
                    <p:nvPr/>
                  </p:nvSpPr>
                  <p:spPr bwMode="auto">
                    <a:xfrm>
                      <a:off x="528"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144" name="Line 120"/>
                    <p:cNvSpPr>
                      <a:spLocks noChangeShapeType="1"/>
                    </p:cNvSpPr>
                    <p:nvPr/>
                  </p:nvSpPr>
                  <p:spPr bwMode="auto">
                    <a:xfrm>
                      <a:off x="576"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145" name="Line 121"/>
                    <p:cNvSpPr>
                      <a:spLocks noChangeShapeType="1"/>
                    </p:cNvSpPr>
                    <p:nvPr/>
                  </p:nvSpPr>
                  <p:spPr bwMode="auto">
                    <a:xfrm>
                      <a:off x="624"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grpSp>
            </p:grpSp>
            <p:grpSp>
              <p:nvGrpSpPr>
                <p:cNvPr id="117" name="Group 122"/>
                <p:cNvGrpSpPr>
                  <a:grpSpLocks/>
                </p:cNvGrpSpPr>
                <p:nvPr/>
              </p:nvGrpSpPr>
              <p:grpSpPr bwMode="auto">
                <a:xfrm>
                  <a:off x="1056" y="1968"/>
                  <a:ext cx="336" cy="96"/>
                  <a:chOff x="1632" y="1248"/>
                  <a:chExt cx="720" cy="96"/>
                </a:xfrm>
                <a:grpFill/>
              </p:grpSpPr>
              <p:grpSp>
                <p:nvGrpSpPr>
                  <p:cNvPr id="118" name="Group 123"/>
                  <p:cNvGrpSpPr>
                    <a:grpSpLocks/>
                  </p:cNvGrpSpPr>
                  <p:nvPr/>
                </p:nvGrpSpPr>
                <p:grpSpPr bwMode="auto">
                  <a:xfrm>
                    <a:off x="1680" y="1248"/>
                    <a:ext cx="672" cy="96"/>
                    <a:chOff x="288" y="3600"/>
                    <a:chExt cx="336" cy="96"/>
                  </a:xfrm>
                  <a:grpFill/>
                </p:grpSpPr>
                <p:sp>
                  <p:nvSpPr>
                    <p:cNvPr id="128" name="Line 124"/>
                    <p:cNvSpPr>
                      <a:spLocks noChangeShapeType="1"/>
                    </p:cNvSpPr>
                    <p:nvPr/>
                  </p:nvSpPr>
                  <p:spPr bwMode="auto">
                    <a:xfrm>
                      <a:off x="288"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129" name="Line 125"/>
                    <p:cNvSpPr>
                      <a:spLocks noChangeShapeType="1"/>
                    </p:cNvSpPr>
                    <p:nvPr/>
                  </p:nvSpPr>
                  <p:spPr bwMode="auto">
                    <a:xfrm>
                      <a:off x="336"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130" name="Line 126"/>
                    <p:cNvSpPr>
                      <a:spLocks noChangeShapeType="1"/>
                    </p:cNvSpPr>
                    <p:nvPr/>
                  </p:nvSpPr>
                  <p:spPr bwMode="auto">
                    <a:xfrm>
                      <a:off x="384"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131" name="Line 127"/>
                    <p:cNvSpPr>
                      <a:spLocks noChangeShapeType="1"/>
                    </p:cNvSpPr>
                    <p:nvPr/>
                  </p:nvSpPr>
                  <p:spPr bwMode="auto">
                    <a:xfrm>
                      <a:off x="432"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132" name="Line 128"/>
                    <p:cNvSpPr>
                      <a:spLocks noChangeShapeType="1"/>
                    </p:cNvSpPr>
                    <p:nvPr/>
                  </p:nvSpPr>
                  <p:spPr bwMode="auto">
                    <a:xfrm>
                      <a:off x="480"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133" name="Line 129"/>
                    <p:cNvSpPr>
                      <a:spLocks noChangeShapeType="1"/>
                    </p:cNvSpPr>
                    <p:nvPr/>
                  </p:nvSpPr>
                  <p:spPr bwMode="auto">
                    <a:xfrm>
                      <a:off x="528"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134" name="Line 130"/>
                    <p:cNvSpPr>
                      <a:spLocks noChangeShapeType="1"/>
                    </p:cNvSpPr>
                    <p:nvPr/>
                  </p:nvSpPr>
                  <p:spPr bwMode="auto">
                    <a:xfrm>
                      <a:off x="576"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135" name="Line 131"/>
                    <p:cNvSpPr>
                      <a:spLocks noChangeShapeType="1"/>
                    </p:cNvSpPr>
                    <p:nvPr/>
                  </p:nvSpPr>
                  <p:spPr bwMode="auto">
                    <a:xfrm>
                      <a:off x="624"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grpSp>
              <p:grpSp>
                <p:nvGrpSpPr>
                  <p:cNvPr id="119" name="Group 132"/>
                  <p:cNvGrpSpPr>
                    <a:grpSpLocks/>
                  </p:cNvGrpSpPr>
                  <p:nvPr/>
                </p:nvGrpSpPr>
                <p:grpSpPr bwMode="auto">
                  <a:xfrm>
                    <a:off x="1632" y="1248"/>
                    <a:ext cx="672" cy="96"/>
                    <a:chOff x="288" y="3600"/>
                    <a:chExt cx="336" cy="96"/>
                  </a:xfrm>
                  <a:grpFill/>
                </p:grpSpPr>
                <p:sp>
                  <p:nvSpPr>
                    <p:cNvPr id="120" name="Line 133"/>
                    <p:cNvSpPr>
                      <a:spLocks noChangeShapeType="1"/>
                    </p:cNvSpPr>
                    <p:nvPr/>
                  </p:nvSpPr>
                  <p:spPr bwMode="auto">
                    <a:xfrm>
                      <a:off x="288"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121" name="Line 134"/>
                    <p:cNvSpPr>
                      <a:spLocks noChangeShapeType="1"/>
                    </p:cNvSpPr>
                    <p:nvPr/>
                  </p:nvSpPr>
                  <p:spPr bwMode="auto">
                    <a:xfrm>
                      <a:off x="336"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122" name="Line 135"/>
                    <p:cNvSpPr>
                      <a:spLocks noChangeShapeType="1"/>
                    </p:cNvSpPr>
                    <p:nvPr/>
                  </p:nvSpPr>
                  <p:spPr bwMode="auto">
                    <a:xfrm>
                      <a:off x="384"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123" name="Line 136"/>
                    <p:cNvSpPr>
                      <a:spLocks noChangeShapeType="1"/>
                    </p:cNvSpPr>
                    <p:nvPr/>
                  </p:nvSpPr>
                  <p:spPr bwMode="auto">
                    <a:xfrm>
                      <a:off x="432"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124" name="Line 137"/>
                    <p:cNvSpPr>
                      <a:spLocks noChangeShapeType="1"/>
                    </p:cNvSpPr>
                    <p:nvPr/>
                  </p:nvSpPr>
                  <p:spPr bwMode="auto">
                    <a:xfrm>
                      <a:off x="480"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125" name="Line 138"/>
                    <p:cNvSpPr>
                      <a:spLocks noChangeShapeType="1"/>
                    </p:cNvSpPr>
                    <p:nvPr/>
                  </p:nvSpPr>
                  <p:spPr bwMode="auto">
                    <a:xfrm>
                      <a:off x="528"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126" name="Line 139"/>
                    <p:cNvSpPr>
                      <a:spLocks noChangeShapeType="1"/>
                    </p:cNvSpPr>
                    <p:nvPr/>
                  </p:nvSpPr>
                  <p:spPr bwMode="auto">
                    <a:xfrm>
                      <a:off x="576"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127" name="Line 140"/>
                    <p:cNvSpPr>
                      <a:spLocks noChangeShapeType="1"/>
                    </p:cNvSpPr>
                    <p:nvPr/>
                  </p:nvSpPr>
                  <p:spPr bwMode="auto">
                    <a:xfrm>
                      <a:off x="624"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grpSp>
            </p:grpSp>
          </p:grpSp>
        </p:grpSp>
        <p:grpSp>
          <p:nvGrpSpPr>
            <p:cNvPr id="32" name="Group 141"/>
            <p:cNvGrpSpPr>
              <a:grpSpLocks/>
            </p:cNvGrpSpPr>
            <p:nvPr/>
          </p:nvGrpSpPr>
          <p:grpSpPr bwMode="auto">
            <a:xfrm>
              <a:off x="5052" y="3913"/>
              <a:ext cx="336" cy="96"/>
              <a:chOff x="1488" y="3360"/>
              <a:chExt cx="672" cy="96"/>
            </a:xfrm>
            <a:grpFill/>
          </p:grpSpPr>
          <p:grpSp>
            <p:nvGrpSpPr>
              <p:cNvPr id="36" name="Group 142"/>
              <p:cNvGrpSpPr>
                <a:grpSpLocks/>
              </p:cNvGrpSpPr>
              <p:nvPr/>
            </p:nvGrpSpPr>
            <p:grpSpPr bwMode="auto">
              <a:xfrm>
                <a:off x="1488" y="3360"/>
                <a:ext cx="336" cy="96"/>
                <a:chOff x="1056" y="1968"/>
                <a:chExt cx="672" cy="96"/>
              </a:xfrm>
              <a:grpFill/>
            </p:grpSpPr>
            <p:grpSp>
              <p:nvGrpSpPr>
                <p:cNvPr id="76" name="Group 143"/>
                <p:cNvGrpSpPr>
                  <a:grpSpLocks/>
                </p:cNvGrpSpPr>
                <p:nvPr/>
              </p:nvGrpSpPr>
              <p:grpSpPr bwMode="auto">
                <a:xfrm>
                  <a:off x="1392" y="1968"/>
                  <a:ext cx="336" cy="96"/>
                  <a:chOff x="1632" y="1248"/>
                  <a:chExt cx="720" cy="96"/>
                </a:xfrm>
                <a:grpFill/>
              </p:grpSpPr>
              <p:grpSp>
                <p:nvGrpSpPr>
                  <p:cNvPr id="96" name="Group 144"/>
                  <p:cNvGrpSpPr>
                    <a:grpSpLocks/>
                  </p:cNvGrpSpPr>
                  <p:nvPr/>
                </p:nvGrpSpPr>
                <p:grpSpPr bwMode="auto">
                  <a:xfrm>
                    <a:off x="1680" y="1248"/>
                    <a:ext cx="672" cy="96"/>
                    <a:chOff x="288" y="3600"/>
                    <a:chExt cx="336" cy="96"/>
                  </a:xfrm>
                  <a:grpFill/>
                </p:grpSpPr>
                <p:sp>
                  <p:nvSpPr>
                    <p:cNvPr id="106" name="Line 145"/>
                    <p:cNvSpPr>
                      <a:spLocks noChangeShapeType="1"/>
                    </p:cNvSpPr>
                    <p:nvPr/>
                  </p:nvSpPr>
                  <p:spPr bwMode="auto">
                    <a:xfrm>
                      <a:off x="288"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107" name="Line 146"/>
                    <p:cNvSpPr>
                      <a:spLocks noChangeShapeType="1"/>
                    </p:cNvSpPr>
                    <p:nvPr/>
                  </p:nvSpPr>
                  <p:spPr bwMode="auto">
                    <a:xfrm>
                      <a:off x="336"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108" name="Line 147"/>
                    <p:cNvSpPr>
                      <a:spLocks noChangeShapeType="1"/>
                    </p:cNvSpPr>
                    <p:nvPr/>
                  </p:nvSpPr>
                  <p:spPr bwMode="auto">
                    <a:xfrm>
                      <a:off x="384"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109" name="Line 148"/>
                    <p:cNvSpPr>
                      <a:spLocks noChangeShapeType="1"/>
                    </p:cNvSpPr>
                    <p:nvPr/>
                  </p:nvSpPr>
                  <p:spPr bwMode="auto">
                    <a:xfrm>
                      <a:off x="432"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110" name="Line 149"/>
                    <p:cNvSpPr>
                      <a:spLocks noChangeShapeType="1"/>
                    </p:cNvSpPr>
                    <p:nvPr/>
                  </p:nvSpPr>
                  <p:spPr bwMode="auto">
                    <a:xfrm>
                      <a:off x="480"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111" name="Line 150"/>
                    <p:cNvSpPr>
                      <a:spLocks noChangeShapeType="1"/>
                    </p:cNvSpPr>
                    <p:nvPr/>
                  </p:nvSpPr>
                  <p:spPr bwMode="auto">
                    <a:xfrm>
                      <a:off x="528"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112" name="Line 151"/>
                    <p:cNvSpPr>
                      <a:spLocks noChangeShapeType="1"/>
                    </p:cNvSpPr>
                    <p:nvPr/>
                  </p:nvSpPr>
                  <p:spPr bwMode="auto">
                    <a:xfrm>
                      <a:off x="576"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113" name="Line 152"/>
                    <p:cNvSpPr>
                      <a:spLocks noChangeShapeType="1"/>
                    </p:cNvSpPr>
                    <p:nvPr/>
                  </p:nvSpPr>
                  <p:spPr bwMode="auto">
                    <a:xfrm>
                      <a:off x="624"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grpSp>
              <p:grpSp>
                <p:nvGrpSpPr>
                  <p:cNvPr id="97" name="Group 153"/>
                  <p:cNvGrpSpPr>
                    <a:grpSpLocks/>
                  </p:cNvGrpSpPr>
                  <p:nvPr/>
                </p:nvGrpSpPr>
                <p:grpSpPr bwMode="auto">
                  <a:xfrm>
                    <a:off x="1632" y="1248"/>
                    <a:ext cx="672" cy="96"/>
                    <a:chOff x="288" y="3600"/>
                    <a:chExt cx="336" cy="96"/>
                  </a:xfrm>
                  <a:grpFill/>
                </p:grpSpPr>
                <p:sp>
                  <p:nvSpPr>
                    <p:cNvPr id="98" name="Line 154"/>
                    <p:cNvSpPr>
                      <a:spLocks noChangeShapeType="1"/>
                    </p:cNvSpPr>
                    <p:nvPr/>
                  </p:nvSpPr>
                  <p:spPr bwMode="auto">
                    <a:xfrm>
                      <a:off x="288"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99" name="Line 155"/>
                    <p:cNvSpPr>
                      <a:spLocks noChangeShapeType="1"/>
                    </p:cNvSpPr>
                    <p:nvPr/>
                  </p:nvSpPr>
                  <p:spPr bwMode="auto">
                    <a:xfrm>
                      <a:off x="336"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100" name="Line 156"/>
                    <p:cNvSpPr>
                      <a:spLocks noChangeShapeType="1"/>
                    </p:cNvSpPr>
                    <p:nvPr/>
                  </p:nvSpPr>
                  <p:spPr bwMode="auto">
                    <a:xfrm>
                      <a:off x="384"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101" name="Line 157"/>
                    <p:cNvSpPr>
                      <a:spLocks noChangeShapeType="1"/>
                    </p:cNvSpPr>
                    <p:nvPr/>
                  </p:nvSpPr>
                  <p:spPr bwMode="auto">
                    <a:xfrm>
                      <a:off x="432"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102" name="Line 158"/>
                    <p:cNvSpPr>
                      <a:spLocks noChangeShapeType="1"/>
                    </p:cNvSpPr>
                    <p:nvPr/>
                  </p:nvSpPr>
                  <p:spPr bwMode="auto">
                    <a:xfrm>
                      <a:off x="480"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103" name="Line 159"/>
                    <p:cNvSpPr>
                      <a:spLocks noChangeShapeType="1"/>
                    </p:cNvSpPr>
                    <p:nvPr/>
                  </p:nvSpPr>
                  <p:spPr bwMode="auto">
                    <a:xfrm>
                      <a:off x="528"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104" name="Line 160"/>
                    <p:cNvSpPr>
                      <a:spLocks noChangeShapeType="1"/>
                    </p:cNvSpPr>
                    <p:nvPr/>
                  </p:nvSpPr>
                  <p:spPr bwMode="auto">
                    <a:xfrm>
                      <a:off x="576"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105" name="Line 161"/>
                    <p:cNvSpPr>
                      <a:spLocks noChangeShapeType="1"/>
                    </p:cNvSpPr>
                    <p:nvPr/>
                  </p:nvSpPr>
                  <p:spPr bwMode="auto">
                    <a:xfrm>
                      <a:off x="624"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grpSp>
            </p:grpSp>
            <p:grpSp>
              <p:nvGrpSpPr>
                <p:cNvPr id="77" name="Group 162"/>
                <p:cNvGrpSpPr>
                  <a:grpSpLocks/>
                </p:cNvGrpSpPr>
                <p:nvPr/>
              </p:nvGrpSpPr>
              <p:grpSpPr bwMode="auto">
                <a:xfrm>
                  <a:off x="1056" y="1968"/>
                  <a:ext cx="336" cy="96"/>
                  <a:chOff x="1632" y="1248"/>
                  <a:chExt cx="720" cy="96"/>
                </a:xfrm>
                <a:grpFill/>
              </p:grpSpPr>
              <p:grpSp>
                <p:nvGrpSpPr>
                  <p:cNvPr id="78" name="Group 163"/>
                  <p:cNvGrpSpPr>
                    <a:grpSpLocks/>
                  </p:cNvGrpSpPr>
                  <p:nvPr/>
                </p:nvGrpSpPr>
                <p:grpSpPr bwMode="auto">
                  <a:xfrm>
                    <a:off x="1680" y="1248"/>
                    <a:ext cx="672" cy="96"/>
                    <a:chOff x="288" y="3600"/>
                    <a:chExt cx="336" cy="96"/>
                  </a:xfrm>
                  <a:grpFill/>
                </p:grpSpPr>
                <p:sp>
                  <p:nvSpPr>
                    <p:cNvPr id="88" name="Line 164"/>
                    <p:cNvSpPr>
                      <a:spLocks noChangeShapeType="1"/>
                    </p:cNvSpPr>
                    <p:nvPr/>
                  </p:nvSpPr>
                  <p:spPr bwMode="auto">
                    <a:xfrm>
                      <a:off x="288"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89" name="Line 165"/>
                    <p:cNvSpPr>
                      <a:spLocks noChangeShapeType="1"/>
                    </p:cNvSpPr>
                    <p:nvPr/>
                  </p:nvSpPr>
                  <p:spPr bwMode="auto">
                    <a:xfrm>
                      <a:off x="336"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90" name="Line 166"/>
                    <p:cNvSpPr>
                      <a:spLocks noChangeShapeType="1"/>
                    </p:cNvSpPr>
                    <p:nvPr/>
                  </p:nvSpPr>
                  <p:spPr bwMode="auto">
                    <a:xfrm>
                      <a:off x="384"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91" name="Line 167"/>
                    <p:cNvSpPr>
                      <a:spLocks noChangeShapeType="1"/>
                    </p:cNvSpPr>
                    <p:nvPr/>
                  </p:nvSpPr>
                  <p:spPr bwMode="auto">
                    <a:xfrm>
                      <a:off x="432"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92" name="Line 168"/>
                    <p:cNvSpPr>
                      <a:spLocks noChangeShapeType="1"/>
                    </p:cNvSpPr>
                    <p:nvPr/>
                  </p:nvSpPr>
                  <p:spPr bwMode="auto">
                    <a:xfrm>
                      <a:off x="480"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93" name="Line 169"/>
                    <p:cNvSpPr>
                      <a:spLocks noChangeShapeType="1"/>
                    </p:cNvSpPr>
                    <p:nvPr/>
                  </p:nvSpPr>
                  <p:spPr bwMode="auto">
                    <a:xfrm>
                      <a:off x="528"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94" name="Line 170"/>
                    <p:cNvSpPr>
                      <a:spLocks noChangeShapeType="1"/>
                    </p:cNvSpPr>
                    <p:nvPr/>
                  </p:nvSpPr>
                  <p:spPr bwMode="auto">
                    <a:xfrm>
                      <a:off x="576"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95" name="Line 171"/>
                    <p:cNvSpPr>
                      <a:spLocks noChangeShapeType="1"/>
                    </p:cNvSpPr>
                    <p:nvPr/>
                  </p:nvSpPr>
                  <p:spPr bwMode="auto">
                    <a:xfrm>
                      <a:off x="624"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grpSp>
              <p:grpSp>
                <p:nvGrpSpPr>
                  <p:cNvPr id="79" name="Group 172"/>
                  <p:cNvGrpSpPr>
                    <a:grpSpLocks/>
                  </p:cNvGrpSpPr>
                  <p:nvPr/>
                </p:nvGrpSpPr>
                <p:grpSpPr bwMode="auto">
                  <a:xfrm>
                    <a:off x="1632" y="1248"/>
                    <a:ext cx="672" cy="96"/>
                    <a:chOff x="288" y="3600"/>
                    <a:chExt cx="336" cy="96"/>
                  </a:xfrm>
                  <a:grpFill/>
                </p:grpSpPr>
                <p:sp>
                  <p:nvSpPr>
                    <p:cNvPr id="80" name="Line 173"/>
                    <p:cNvSpPr>
                      <a:spLocks noChangeShapeType="1"/>
                    </p:cNvSpPr>
                    <p:nvPr/>
                  </p:nvSpPr>
                  <p:spPr bwMode="auto">
                    <a:xfrm>
                      <a:off x="288"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81" name="Line 174"/>
                    <p:cNvSpPr>
                      <a:spLocks noChangeShapeType="1"/>
                    </p:cNvSpPr>
                    <p:nvPr/>
                  </p:nvSpPr>
                  <p:spPr bwMode="auto">
                    <a:xfrm>
                      <a:off x="336"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82" name="Line 175"/>
                    <p:cNvSpPr>
                      <a:spLocks noChangeShapeType="1"/>
                    </p:cNvSpPr>
                    <p:nvPr/>
                  </p:nvSpPr>
                  <p:spPr bwMode="auto">
                    <a:xfrm>
                      <a:off x="384"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83" name="Line 176"/>
                    <p:cNvSpPr>
                      <a:spLocks noChangeShapeType="1"/>
                    </p:cNvSpPr>
                    <p:nvPr/>
                  </p:nvSpPr>
                  <p:spPr bwMode="auto">
                    <a:xfrm>
                      <a:off x="432"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84" name="Line 177"/>
                    <p:cNvSpPr>
                      <a:spLocks noChangeShapeType="1"/>
                    </p:cNvSpPr>
                    <p:nvPr/>
                  </p:nvSpPr>
                  <p:spPr bwMode="auto">
                    <a:xfrm>
                      <a:off x="480"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85" name="Line 178"/>
                    <p:cNvSpPr>
                      <a:spLocks noChangeShapeType="1"/>
                    </p:cNvSpPr>
                    <p:nvPr/>
                  </p:nvSpPr>
                  <p:spPr bwMode="auto">
                    <a:xfrm>
                      <a:off x="528"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86" name="Line 179"/>
                    <p:cNvSpPr>
                      <a:spLocks noChangeShapeType="1"/>
                    </p:cNvSpPr>
                    <p:nvPr/>
                  </p:nvSpPr>
                  <p:spPr bwMode="auto">
                    <a:xfrm>
                      <a:off x="576"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87" name="Line 180"/>
                    <p:cNvSpPr>
                      <a:spLocks noChangeShapeType="1"/>
                    </p:cNvSpPr>
                    <p:nvPr/>
                  </p:nvSpPr>
                  <p:spPr bwMode="auto">
                    <a:xfrm>
                      <a:off x="624"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grpSp>
            </p:grpSp>
          </p:grpSp>
          <p:grpSp>
            <p:nvGrpSpPr>
              <p:cNvPr id="37" name="Group 181"/>
              <p:cNvGrpSpPr>
                <a:grpSpLocks/>
              </p:cNvGrpSpPr>
              <p:nvPr/>
            </p:nvGrpSpPr>
            <p:grpSpPr bwMode="auto">
              <a:xfrm>
                <a:off x="1824" y="3360"/>
                <a:ext cx="336" cy="96"/>
                <a:chOff x="1056" y="1968"/>
                <a:chExt cx="672" cy="96"/>
              </a:xfrm>
              <a:grpFill/>
            </p:grpSpPr>
            <p:grpSp>
              <p:nvGrpSpPr>
                <p:cNvPr id="38" name="Group 182"/>
                <p:cNvGrpSpPr>
                  <a:grpSpLocks/>
                </p:cNvGrpSpPr>
                <p:nvPr/>
              </p:nvGrpSpPr>
              <p:grpSpPr bwMode="auto">
                <a:xfrm>
                  <a:off x="1392" y="1968"/>
                  <a:ext cx="336" cy="96"/>
                  <a:chOff x="1632" y="1248"/>
                  <a:chExt cx="720" cy="96"/>
                </a:xfrm>
                <a:grpFill/>
              </p:grpSpPr>
              <p:grpSp>
                <p:nvGrpSpPr>
                  <p:cNvPr id="58" name="Group 183"/>
                  <p:cNvGrpSpPr>
                    <a:grpSpLocks/>
                  </p:cNvGrpSpPr>
                  <p:nvPr/>
                </p:nvGrpSpPr>
                <p:grpSpPr bwMode="auto">
                  <a:xfrm>
                    <a:off x="1680" y="1248"/>
                    <a:ext cx="672" cy="96"/>
                    <a:chOff x="288" y="3600"/>
                    <a:chExt cx="336" cy="96"/>
                  </a:xfrm>
                  <a:grpFill/>
                </p:grpSpPr>
                <p:sp>
                  <p:nvSpPr>
                    <p:cNvPr id="68" name="Line 184"/>
                    <p:cNvSpPr>
                      <a:spLocks noChangeShapeType="1"/>
                    </p:cNvSpPr>
                    <p:nvPr/>
                  </p:nvSpPr>
                  <p:spPr bwMode="auto">
                    <a:xfrm>
                      <a:off x="288"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69" name="Line 185"/>
                    <p:cNvSpPr>
                      <a:spLocks noChangeShapeType="1"/>
                    </p:cNvSpPr>
                    <p:nvPr/>
                  </p:nvSpPr>
                  <p:spPr bwMode="auto">
                    <a:xfrm>
                      <a:off x="336"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70" name="Line 186"/>
                    <p:cNvSpPr>
                      <a:spLocks noChangeShapeType="1"/>
                    </p:cNvSpPr>
                    <p:nvPr/>
                  </p:nvSpPr>
                  <p:spPr bwMode="auto">
                    <a:xfrm>
                      <a:off x="384"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71" name="Line 187"/>
                    <p:cNvSpPr>
                      <a:spLocks noChangeShapeType="1"/>
                    </p:cNvSpPr>
                    <p:nvPr/>
                  </p:nvSpPr>
                  <p:spPr bwMode="auto">
                    <a:xfrm>
                      <a:off x="432"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72" name="Line 188"/>
                    <p:cNvSpPr>
                      <a:spLocks noChangeShapeType="1"/>
                    </p:cNvSpPr>
                    <p:nvPr/>
                  </p:nvSpPr>
                  <p:spPr bwMode="auto">
                    <a:xfrm>
                      <a:off x="480"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73" name="Line 189"/>
                    <p:cNvSpPr>
                      <a:spLocks noChangeShapeType="1"/>
                    </p:cNvSpPr>
                    <p:nvPr/>
                  </p:nvSpPr>
                  <p:spPr bwMode="auto">
                    <a:xfrm>
                      <a:off x="528"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74" name="Line 190"/>
                    <p:cNvSpPr>
                      <a:spLocks noChangeShapeType="1"/>
                    </p:cNvSpPr>
                    <p:nvPr/>
                  </p:nvSpPr>
                  <p:spPr bwMode="auto">
                    <a:xfrm>
                      <a:off x="576"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75" name="Line 191"/>
                    <p:cNvSpPr>
                      <a:spLocks noChangeShapeType="1"/>
                    </p:cNvSpPr>
                    <p:nvPr/>
                  </p:nvSpPr>
                  <p:spPr bwMode="auto">
                    <a:xfrm>
                      <a:off x="624"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grpSp>
              <p:grpSp>
                <p:nvGrpSpPr>
                  <p:cNvPr id="59" name="Group 192"/>
                  <p:cNvGrpSpPr>
                    <a:grpSpLocks/>
                  </p:cNvGrpSpPr>
                  <p:nvPr/>
                </p:nvGrpSpPr>
                <p:grpSpPr bwMode="auto">
                  <a:xfrm>
                    <a:off x="1632" y="1248"/>
                    <a:ext cx="672" cy="96"/>
                    <a:chOff x="288" y="3600"/>
                    <a:chExt cx="336" cy="96"/>
                  </a:xfrm>
                  <a:grpFill/>
                </p:grpSpPr>
                <p:sp>
                  <p:nvSpPr>
                    <p:cNvPr id="60" name="Line 193"/>
                    <p:cNvSpPr>
                      <a:spLocks noChangeShapeType="1"/>
                    </p:cNvSpPr>
                    <p:nvPr/>
                  </p:nvSpPr>
                  <p:spPr bwMode="auto">
                    <a:xfrm>
                      <a:off x="288"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61" name="Line 194"/>
                    <p:cNvSpPr>
                      <a:spLocks noChangeShapeType="1"/>
                    </p:cNvSpPr>
                    <p:nvPr/>
                  </p:nvSpPr>
                  <p:spPr bwMode="auto">
                    <a:xfrm>
                      <a:off x="336"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62" name="Line 195"/>
                    <p:cNvSpPr>
                      <a:spLocks noChangeShapeType="1"/>
                    </p:cNvSpPr>
                    <p:nvPr/>
                  </p:nvSpPr>
                  <p:spPr bwMode="auto">
                    <a:xfrm>
                      <a:off x="384"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63" name="Line 196"/>
                    <p:cNvSpPr>
                      <a:spLocks noChangeShapeType="1"/>
                    </p:cNvSpPr>
                    <p:nvPr/>
                  </p:nvSpPr>
                  <p:spPr bwMode="auto">
                    <a:xfrm>
                      <a:off x="432"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64" name="Line 197"/>
                    <p:cNvSpPr>
                      <a:spLocks noChangeShapeType="1"/>
                    </p:cNvSpPr>
                    <p:nvPr/>
                  </p:nvSpPr>
                  <p:spPr bwMode="auto">
                    <a:xfrm>
                      <a:off x="480"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65" name="Line 198"/>
                    <p:cNvSpPr>
                      <a:spLocks noChangeShapeType="1"/>
                    </p:cNvSpPr>
                    <p:nvPr/>
                  </p:nvSpPr>
                  <p:spPr bwMode="auto">
                    <a:xfrm>
                      <a:off x="528"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66" name="Line 199"/>
                    <p:cNvSpPr>
                      <a:spLocks noChangeShapeType="1"/>
                    </p:cNvSpPr>
                    <p:nvPr/>
                  </p:nvSpPr>
                  <p:spPr bwMode="auto">
                    <a:xfrm>
                      <a:off x="576"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67" name="Line 200"/>
                    <p:cNvSpPr>
                      <a:spLocks noChangeShapeType="1"/>
                    </p:cNvSpPr>
                    <p:nvPr/>
                  </p:nvSpPr>
                  <p:spPr bwMode="auto">
                    <a:xfrm>
                      <a:off x="624"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grpSp>
            </p:grpSp>
            <p:grpSp>
              <p:nvGrpSpPr>
                <p:cNvPr id="39" name="Group 201"/>
                <p:cNvGrpSpPr>
                  <a:grpSpLocks/>
                </p:cNvGrpSpPr>
                <p:nvPr/>
              </p:nvGrpSpPr>
              <p:grpSpPr bwMode="auto">
                <a:xfrm>
                  <a:off x="1056" y="1968"/>
                  <a:ext cx="336" cy="96"/>
                  <a:chOff x="1632" y="1248"/>
                  <a:chExt cx="720" cy="96"/>
                </a:xfrm>
                <a:grpFill/>
              </p:grpSpPr>
              <p:grpSp>
                <p:nvGrpSpPr>
                  <p:cNvPr id="40" name="Group 202"/>
                  <p:cNvGrpSpPr>
                    <a:grpSpLocks/>
                  </p:cNvGrpSpPr>
                  <p:nvPr/>
                </p:nvGrpSpPr>
                <p:grpSpPr bwMode="auto">
                  <a:xfrm>
                    <a:off x="1680" y="1248"/>
                    <a:ext cx="672" cy="96"/>
                    <a:chOff x="288" y="3600"/>
                    <a:chExt cx="336" cy="96"/>
                  </a:xfrm>
                  <a:grpFill/>
                </p:grpSpPr>
                <p:sp>
                  <p:nvSpPr>
                    <p:cNvPr id="50" name="Line 203"/>
                    <p:cNvSpPr>
                      <a:spLocks noChangeShapeType="1"/>
                    </p:cNvSpPr>
                    <p:nvPr/>
                  </p:nvSpPr>
                  <p:spPr bwMode="auto">
                    <a:xfrm>
                      <a:off x="288"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51" name="Line 204"/>
                    <p:cNvSpPr>
                      <a:spLocks noChangeShapeType="1"/>
                    </p:cNvSpPr>
                    <p:nvPr/>
                  </p:nvSpPr>
                  <p:spPr bwMode="auto">
                    <a:xfrm>
                      <a:off x="336"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52" name="Line 205"/>
                    <p:cNvSpPr>
                      <a:spLocks noChangeShapeType="1"/>
                    </p:cNvSpPr>
                    <p:nvPr/>
                  </p:nvSpPr>
                  <p:spPr bwMode="auto">
                    <a:xfrm>
                      <a:off x="384"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53" name="Line 206"/>
                    <p:cNvSpPr>
                      <a:spLocks noChangeShapeType="1"/>
                    </p:cNvSpPr>
                    <p:nvPr/>
                  </p:nvSpPr>
                  <p:spPr bwMode="auto">
                    <a:xfrm>
                      <a:off x="432"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54" name="Line 207"/>
                    <p:cNvSpPr>
                      <a:spLocks noChangeShapeType="1"/>
                    </p:cNvSpPr>
                    <p:nvPr/>
                  </p:nvSpPr>
                  <p:spPr bwMode="auto">
                    <a:xfrm>
                      <a:off x="480"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55" name="Line 208"/>
                    <p:cNvSpPr>
                      <a:spLocks noChangeShapeType="1"/>
                    </p:cNvSpPr>
                    <p:nvPr/>
                  </p:nvSpPr>
                  <p:spPr bwMode="auto">
                    <a:xfrm>
                      <a:off x="528"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56" name="Line 209"/>
                    <p:cNvSpPr>
                      <a:spLocks noChangeShapeType="1"/>
                    </p:cNvSpPr>
                    <p:nvPr/>
                  </p:nvSpPr>
                  <p:spPr bwMode="auto">
                    <a:xfrm>
                      <a:off x="576"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sp>
                  <p:nvSpPr>
                    <p:cNvPr id="57" name="Line 210"/>
                    <p:cNvSpPr>
                      <a:spLocks noChangeShapeType="1"/>
                    </p:cNvSpPr>
                    <p:nvPr/>
                  </p:nvSpPr>
                  <p:spPr bwMode="auto">
                    <a:xfrm>
                      <a:off x="624" y="3600"/>
                      <a:ext cx="0" cy="96"/>
                    </a:xfrm>
                    <a:prstGeom prst="line">
                      <a:avLst/>
                    </a:prstGeom>
                    <a:grpFill/>
                    <a:ln w="0">
                      <a:solidFill>
                        <a:srgbClr val="FF0000"/>
                      </a:solidFill>
                      <a:round/>
                      <a:headEnd/>
                      <a:tailEnd/>
                    </a:ln>
                  </p:spPr>
                  <p:txBody>
                    <a:bodyPr wrap="none" anchor="ctr">
                      <a:prstTxWarp prst="textNoShape">
                        <a:avLst/>
                      </a:prstTxWarp>
                    </a:bodyPr>
                    <a:lstStyle/>
                    <a:p>
                      <a:endParaRPr lang="en-US"/>
                    </a:p>
                  </p:txBody>
                </p:sp>
              </p:grpSp>
              <p:grpSp>
                <p:nvGrpSpPr>
                  <p:cNvPr id="41" name="Group 211"/>
                  <p:cNvGrpSpPr>
                    <a:grpSpLocks/>
                  </p:cNvGrpSpPr>
                  <p:nvPr/>
                </p:nvGrpSpPr>
                <p:grpSpPr bwMode="auto">
                  <a:xfrm>
                    <a:off x="1632" y="1248"/>
                    <a:ext cx="672" cy="96"/>
                    <a:chOff x="288" y="3600"/>
                    <a:chExt cx="336" cy="96"/>
                  </a:xfrm>
                  <a:grpFill/>
                </p:grpSpPr>
                <p:sp>
                  <p:nvSpPr>
                    <p:cNvPr id="42" name="Line 212"/>
                    <p:cNvSpPr>
                      <a:spLocks noChangeShapeType="1"/>
                    </p:cNvSpPr>
                    <p:nvPr/>
                  </p:nvSpPr>
                  <p:spPr bwMode="auto">
                    <a:xfrm>
                      <a:off x="288"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43" name="Line 213"/>
                    <p:cNvSpPr>
                      <a:spLocks noChangeShapeType="1"/>
                    </p:cNvSpPr>
                    <p:nvPr/>
                  </p:nvSpPr>
                  <p:spPr bwMode="auto">
                    <a:xfrm>
                      <a:off x="336"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44" name="Line 214"/>
                    <p:cNvSpPr>
                      <a:spLocks noChangeShapeType="1"/>
                    </p:cNvSpPr>
                    <p:nvPr/>
                  </p:nvSpPr>
                  <p:spPr bwMode="auto">
                    <a:xfrm>
                      <a:off x="384"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45" name="Line 215"/>
                    <p:cNvSpPr>
                      <a:spLocks noChangeShapeType="1"/>
                    </p:cNvSpPr>
                    <p:nvPr/>
                  </p:nvSpPr>
                  <p:spPr bwMode="auto">
                    <a:xfrm>
                      <a:off x="432"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46" name="Line 216"/>
                    <p:cNvSpPr>
                      <a:spLocks noChangeShapeType="1"/>
                    </p:cNvSpPr>
                    <p:nvPr/>
                  </p:nvSpPr>
                  <p:spPr bwMode="auto">
                    <a:xfrm>
                      <a:off x="480"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47" name="Line 217"/>
                    <p:cNvSpPr>
                      <a:spLocks noChangeShapeType="1"/>
                    </p:cNvSpPr>
                    <p:nvPr/>
                  </p:nvSpPr>
                  <p:spPr bwMode="auto">
                    <a:xfrm>
                      <a:off x="528"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48" name="Line 218"/>
                    <p:cNvSpPr>
                      <a:spLocks noChangeShapeType="1"/>
                    </p:cNvSpPr>
                    <p:nvPr/>
                  </p:nvSpPr>
                  <p:spPr bwMode="auto">
                    <a:xfrm>
                      <a:off x="576"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sp>
                  <p:nvSpPr>
                    <p:cNvPr id="49" name="Line 219"/>
                    <p:cNvSpPr>
                      <a:spLocks noChangeShapeType="1"/>
                    </p:cNvSpPr>
                    <p:nvPr/>
                  </p:nvSpPr>
                  <p:spPr bwMode="auto">
                    <a:xfrm>
                      <a:off x="624" y="3600"/>
                      <a:ext cx="0" cy="96"/>
                    </a:xfrm>
                    <a:prstGeom prst="line">
                      <a:avLst/>
                    </a:prstGeom>
                    <a:grpFill/>
                    <a:ln w="0">
                      <a:solidFill>
                        <a:srgbClr val="0000FF"/>
                      </a:solidFill>
                      <a:round/>
                      <a:headEnd/>
                      <a:tailEnd/>
                    </a:ln>
                  </p:spPr>
                  <p:txBody>
                    <a:bodyPr wrap="none" anchor="ctr">
                      <a:prstTxWarp prst="textNoShape">
                        <a:avLst/>
                      </a:prstTxWarp>
                    </a:bodyPr>
                    <a:lstStyle/>
                    <a:p>
                      <a:endParaRPr lang="en-US"/>
                    </a:p>
                  </p:txBody>
                </p:sp>
              </p:grpSp>
            </p:grpSp>
          </p:grpSp>
        </p:grpSp>
        <p:sp>
          <p:nvSpPr>
            <p:cNvPr id="33" name="AutoShape 220"/>
            <p:cNvSpPr>
              <a:spLocks noChangeArrowheads="1"/>
            </p:cNvSpPr>
            <p:nvPr/>
          </p:nvSpPr>
          <p:spPr bwMode="auto">
            <a:xfrm rot="-5400000">
              <a:off x="2724" y="3757"/>
              <a:ext cx="230" cy="325"/>
            </a:xfrm>
            <a:prstGeom prst="downArrow">
              <a:avLst>
                <a:gd name="adj1" fmla="val 51389"/>
                <a:gd name="adj2" fmla="val 57001"/>
              </a:avLst>
            </a:prstGeom>
            <a:solidFill>
              <a:schemeClr val="tx1"/>
            </a:solidFill>
            <a:ln w="9525">
              <a:solidFill>
                <a:schemeClr val="bg1"/>
              </a:solidFill>
              <a:miter lim="800000"/>
              <a:headEnd/>
              <a:tailEnd/>
            </a:ln>
            <a:effectLst>
              <a:outerShdw dist="107763" dir="2700000" algn="ctr" rotWithShape="0">
                <a:schemeClr val="bg2"/>
              </a:outerShdw>
            </a:effectLst>
          </p:spPr>
          <p:txBody>
            <a:bodyPr wrap="none" anchor="ctr">
              <a:prstTxWarp prst="textNoShape">
                <a:avLst/>
              </a:prstTxWarp>
            </a:bodyPr>
            <a:lstStyle/>
            <a:p>
              <a:pPr>
                <a:lnSpc>
                  <a:spcPct val="93000"/>
                </a:lnSpc>
                <a:spcBef>
                  <a:spcPct val="50000"/>
                </a:spcBef>
                <a:spcAft>
                  <a:spcPts val="1075"/>
                </a:spcAft>
                <a:buClr>
                  <a:srgbClr val="000000"/>
                </a:buClr>
                <a:buSzPct val="68000"/>
                <a:defRPr/>
              </a:pPr>
              <a:endParaRPr lang="en-US" sz="2500">
                <a:solidFill>
                  <a:srgbClr val="FF0000"/>
                </a:solidFill>
              </a:endParaRPr>
            </a:p>
          </p:txBody>
        </p:sp>
        <p:sp>
          <p:nvSpPr>
            <p:cNvPr id="34" name="Rectangle 221"/>
            <p:cNvSpPr>
              <a:spLocks noChangeArrowheads="1"/>
            </p:cNvSpPr>
            <p:nvPr/>
          </p:nvSpPr>
          <p:spPr bwMode="auto">
            <a:xfrm>
              <a:off x="104" y="3346"/>
              <a:ext cx="2495" cy="214"/>
            </a:xfrm>
            <a:prstGeom prst="rect">
              <a:avLst/>
            </a:prstGeom>
            <a:grpFill/>
            <a:ln w="12700">
              <a:noFill/>
              <a:miter lim="800000"/>
              <a:headEnd type="none" w="sm" len="sm"/>
              <a:tailEnd type="none" w="sm" len="sm"/>
            </a:ln>
          </p:spPr>
          <p:txBody>
            <a:bodyPr lIns="100772" tIns="50387" rIns="100772" bIns="50387">
              <a:prstTxWarp prst="textNoShape">
                <a:avLst/>
              </a:prstTxWarp>
              <a:spAutoFit/>
            </a:bodyPr>
            <a:lstStyle/>
            <a:p>
              <a:pPr defTabSz="957263"/>
              <a:r>
                <a:rPr lang="en-US" u="sng" dirty="0">
                  <a:solidFill>
                    <a:srgbClr val="0000FF"/>
                  </a:solidFill>
                </a:rPr>
                <a:t>Drive beam time structure - initial</a:t>
              </a:r>
              <a:endParaRPr lang="en-US" u="sng" dirty="0">
                <a:solidFill>
                  <a:srgbClr val="0000FF"/>
                </a:solidFill>
                <a:sym typeface="Symbol" charset="2"/>
              </a:endParaRPr>
            </a:p>
          </p:txBody>
        </p:sp>
        <p:sp>
          <p:nvSpPr>
            <p:cNvPr id="35" name="Rectangle 222"/>
            <p:cNvSpPr>
              <a:spLocks noChangeArrowheads="1"/>
            </p:cNvSpPr>
            <p:nvPr/>
          </p:nvSpPr>
          <p:spPr bwMode="auto">
            <a:xfrm>
              <a:off x="3198" y="3353"/>
              <a:ext cx="2496" cy="214"/>
            </a:xfrm>
            <a:prstGeom prst="rect">
              <a:avLst/>
            </a:prstGeom>
            <a:grpFill/>
            <a:ln w="12700">
              <a:noFill/>
              <a:miter lim="800000"/>
              <a:headEnd type="none" w="sm" len="sm"/>
              <a:tailEnd type="none" w="sm" len="sm"/>
            </a:ln>
          </p:spPr>
          <p:txBody>
            <a:bodyPr lIns="100772" tIns="50387" rIns="100772" bIns="50387">
              <a:prstTxWarp prst="textNoShape">
                <a:avLst/>
              </a:prstTxWarp>
              <a:spAutoFit/>
            </a:bodyPr>
            <a:lstStyle/>
            <a:p>
              <a:pPr defTabSz="957263"/>
              <a:r>
                <a:rPr lang="en-US" u="sng" dirty="0">
                  <a:solidFill>
                    <a:srgbClr val="0000FF"/>
                  </a:solidFill>
                </a:rPr>
                <a:t>Drive beam time structure - final</a:t>
              </a:r>
              <a:endParaRPr lang="en-US" u="sng" dirty="0">
                <a:solidFill>
                  <a:srgbClr val="0000FF"/>
                </a:solidFill>
                <a:sym typeface="Symbol" charset="2"/>
              </a:endParaRPr>
            </a:p>
          </p:txBody>
        </p:sp>
      </p:grpSp>
      <p:pic>
        <p:nvPicPr>
          <p:cNvPr id="232" name="Picture 231" descr="CLIC_twobeam-nocaption.eps"/>
          <p:cNvPicPr>
            <a:picLocks noChangeAspect="1"/>
          </p:cNvPicPr>
          <p:nvPr/>
        </p:nvPicPr>
        <p:blipFill>
          <a:blip r:embed="rId3"/>
          <a:stretch>
            <a:fillRect/>
          </a:stretch>
        </p:blipFill>
        <p:spPr>
          <a:xfrm>
            <a:off x="3734835" y="2861734"/>
            <a:ext cx="6771715" cy="2970990"/>
          </a:xfrm>
          <a:prstGeom prst="rect">
            <a:avLst/>
          </a:prstGeom>
          <a:solidFill>
            <a:schemeClr val="bg1"/>
          </a:solidFill>
        </p:spPr>
      </p:pic>
      <p:sp>
        <p:nvSpPr>
          <p:cNvPr id="3" name="Footer Placeholder 2"/>
          <p:cNvSpPr>
            <a:spLocks noGrp="1"/>
          </p:cNvSpPr>
          <p:nvPr>
            <p:ph type="ftr" sz="quarter" idx="11"/>
          </p:nvPr>
        </p:nvSpPr>
        <p:spPr/>
        <p:txBody>
          <a:bodyPr/>
          <a:lstStyle/>
          <a:p>
            <a:r>
              <a:rPr lang="en-US" smtClean="0"/>
              <a:t>ALCWS, SLAC 26-30 June 2017</a:t>
            </a:r>
            <a:endParaRPr lang="en-US"/>
          </a:p>
        </p:txBody>
      </p:sp>
    </p:spTree>
    <p:extLst>
      <p:ext uri="{BB962C8B-B14F-4D97-AF65-F5344CB8AC3E}">
        <p14:creationId xmlns:p14="http://schemas.microsoft.com/office/powerpoint/2010/main" val="1968538002"/>
      </p:ext>
    </p:extLst>
  </p:cSld>
  <p:clrMapOvr>
    <a:masterClrMapping/>
  </p:clrMapOvr>
  <mc:AlternateContent xmlns:mc="http://schemas.openxmlformats.org/markup-compatibility/2006" xmlns:p14="http://schemas.microsoft.com/office/powerpoint/2010/main">
    <mc:Choice Requires="p14">
      <p:transition p14:dur="10">
        <p14:prism isContent="1"/>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02380" y="130916"/>
            <a:ext cx="6096000" cy="6740307"/>
          </a:xfrm>
          <a:prstGeom prst="rect">
            <a:avLst/>
          </a:prstGeom>
        </p:spPr>
        <p:txBody>
          <a:bodyPr>
            <a:spAutoFit/>
          </a:bodyPr>
          <a:lstStyle/>
          <a:p>
            <a:pPr algn="just">
              <a:lnSpc>
                <a:spcPct val="120000"/>
              </a:lnSpc>
              <a:spcAft>
                <a:spcPts val="0"/>
              </a:spcAft>
            </a:pPr>
            <a:r>
              <a:rPr lang="en-US" b="1" kern="100" dirty="0" smtClean="0">
                <a:effectLst/>
                <a:latin typeface="Arial" charset="0"/>
                <a:ea typeface="Yu Mincho" charset="-128"/>
                <a:cs typeface="Times New Roman" charset="0"/>
              </a:rPr>
              <a:t>Minimal Requirements for the International Situation: </a:t>
            </a:r>
            <a:endParaRPr lang="en-GB" kern="100" dirty="0" smtClean="0">
              <a:effectLst/>
              <a:latin typeface="Yu Mincho" charset="-128"/>
              <a:ea typeface="Yu Mincho" charset="-128"/>
              <a:cs typeface="Times New Roman" charset="0"/>
            </a:endParaRPr>
          </a:p>
          <a:p>
            <a:pPr algn="just">
              <a:lnSpc>
                <a:spcPct val="120000"/>
              </a:lnSpc>
              <a:spcAft>
                <a:spcPts val="0"/>
              </a:spcAft>
            </a:pPr>
            <a:r>
              <a:rPr lang="en-US" b="1" u="sng" kern="100" dirty="0" smtClean="0">
                <a:effectLst/>
                <a:latin typeface="Arial" charset="0"/>
                <a:ea typeface="Yu Mincho" charset="-128"/>
                <a:cs typeface="Times New Roman" charset="0"/>
              </a:rPr>
              <a:t>August 2017 – end of 2017: Three Requirements </a:t>
            </a:r>
            <a:endParaRPr lang="en-GB" kern="100" dirty="0" smtClean="0">
              <a:effectLst/>
              <a:latin typeface="Yu Mincho" charset="-128"/>
              <a:ea typeface="Yu Mincho" charset="-128"/>
              <a:cs typeface="Times New Roman" charset="0"/>
            </a:endParaRPr>
          </a:p>
          <a:p>
            <a:pPr marL="342900" lvl="0" indent="-342900" algn="just">
              <a:lnSpc>
                <a:spcPct val="120000"/>
              </a:lnSpc>
              <a:spcAft>
                <a:spcPts val="0"/>
              </a:spcAft>
              <a:buFont typeface="+mj-lt"/>
              <a:buAutoNum type="arabicPeriod"/>
            </a:pPr>
            <a:r>
              <a:rPr lang="en-US" b="1" kern="100" dirty="0" smtClean="0">
                <a:effectLst/>
                <a:latin typeface="Arial" charset="0"/>
                <a:ea typeface="Yu Mincho" charset="-128"/>
                <a:cs typeface="Times New Roman" charset="0"/>
              </a:rPr>
              <a:t>Budget request for FY2018 (August):</a:t>
            </a:r>
            <a:r>
              <a:rPr lang="en-US" kern="100" dirty="0" smtClean="0">
                <a:effectLst/>
                <a:latin typeface="Arial" charset="0"/>
                <a:ea typeface="Yu Mincho" charset="-128"/>
                <a:cs typeface="Times New Roman" charset="0"/>
              </a:rPr>
              <a:t> From MEXT to MOF, propose sufficient budget on “Improving superconducting accelerator technology” which will be separate from the KEK operational budget and will connect directly to the US-Japan cost reduction discussion (US DOE/Congress and Europe are watching)</a:t>
            </a:r>
            <a:endParaRPr lang="en-GB" kern="100" dirty="0" smtClean="0">
              <a:effectLst/>
              <a:latin typeface="Yu Mincho" charset="-128"/>
              <a:ea typeface="Yu Mincho" charset="-128"/>
              <a:cs typeface="Times New Roman" charset="0"/>
            </a:endParaRPr>
          </a:p>
          <a:p>
            <a:pPr marL="342900" lvl="0" indent="-342900" algn="just">
              <a:lnSpc>
                <a:spcPct val="120000"/>
              </a:lnSpc>
              <a:spcAft>
                <a:spcPts val="0"/>
              </a:spcAft>
              <a:buFont typeface="+mj-lt"/>
              <a:buAutoNum type="arabicPeriod"/>
            </a:pPr>
            <a:r>
              <a:rPr lang="en-US" b="1" kern="100" dirty="0" smtClean="0">
                <a:effectLst/>
                <a:latin typeface="Arial" charset="0"/>
                <a:ea typeface="Yu Mincho" charset="-128"/>
                <a:cs typeface="Times New Roman" charset="0"/>
              </a:rPr>
              <a:t>MEXT attitude at FALC (November):</a:t>
            </a:r>
            <a:r>
              <a:rPr lang="en-US" kern="100" dirty="0" smtClean="0">
                <a:effectLst/>
                <a:latin typeface="Arial" charset="0"/>
                <a:ea typeface="Yu Mincho" charset="-128"/>
                <a:cs typeface="Times New Roman" charset="0"/>
              </a:rPr>
              <a:t> MEXT official’s report on ILC, including the conversational attitude, is being carefully watched and is reported immediately to the respective home countries. </a:t>
            </a:r>
            <a:endParaRPr lang="en-GB" kern="100" dirty="0" smtClean="0">
              <a:effectLst/>
              <a:latin typeface="Yu Mincho" charset="-128"/>
              <a:ea typeface="Yu Mincho" charset="-128"/>
              <a:cs typeface="Times New Roman" charset="0"/>
            </a:endParaRPr>
          </a:p>
          <a:p>
            <a:pPr marL="342900" lvl="0" indent="-342900" algn="just">
              <a:lnSpc>
                <a:spcPct val="120000"/>
              </a:lnSpc>
              <a:spcAft>
                <a:spcPts val="0"/>
              </a:spcAft>
              <a:buFont typeface="+mj-lt"/>
              <a:buAutoNum type="arabicPeriod"/>
            </a:pPr>
            <a:r>
              <a:rPr lang="en-US" b="1" kern="100" dirty="0" smtClean="0">
                <a:effectLst/>
                <a:latin typeface="Arial" charset="0"/>
                <a:ea typeface="Yu Mincho" charset="-128"/>
                <a:cs typeface="Times New Roman" charset="0"/>
              </a:rPr>
              <a:t>Within this year, working with the Federation: </a:t>
            </a:r>
            <a:r>
              <a:rPr lang="en-US" kern="100" dirty="0" smtClean="0">
                <a:effectLst/>
                <a:latin typeface="Arial" charset="0"/>
                <a:ea typeface="Yu Mincho" charset="-128"/>
                <a:cs typeface="Times New Roman" charset="0"/>
              </a:rPr>
              <a:t>Preparations to start bilateral discussion in Europe as well (especially Germany and France). For Europe as a whole, CERN can be the place for the coordination. Target end of October.</a:t>
            </a:r>
            <a:endParaRPr lang="en-GB" kern="100" dirty="0" smtClean="0">
              <a:effectLst/>
              <a:latin typeface="Yu Mincho" charset="-128"/>
              <a:ea typeface="Yu Mincho" charset="-128"/>
              <a:cs typeface="Times New Roman" charset="0"/>
            </a:endParaRPr>
          </a:p>
          <a:p>
            <a:pPr marL="609600" algn="just">
              <a:lnSpc>
                <a:spcPct val="120000"/>
              </a:lnSpc>
              <a:spcAft>
                <a:spcPts val="0"/>
              </a:spcAft>
            </a:pPr>
            <a:r>
              <a:rPr lang="en-US" kern="100" dirty="0" smtClean="0">
                <a:effectLst/>
                <a:latin typeface="Arial" charset="0"/>
                <a:ea typeface="Yu Mincho" charset="-128"/>
                <a:cs typeface="Times New Roman" charset="0"/>
              </a:rPr>
              <a:t> </a:t>
            </a:r>
            <a:endParaRPr lang="en-GB" kern="100" dirty="0" smtClean="0">
              <a:effectLst/>
              <a:latin typeface="Yu Mincho" charset="-128"/>
              <a:ea typeface="Yu Mincho" charset="-128"/>
              <a:cs typeface="Times New Roman" charset="0"/>
            </a:endParaRPr>
          </a:p>
          <a:p>
            <a:pPr algn="just">
              <a:lnSpc>
                <a:spcPct val="120000"/>
              </a:lnSpc>
              <a:spcAft>
                <a:spcPts val="0"/>
              </a:spcAft>
            </a:pPr>
            <a:r>
              <a:rPr lang="en-US" b="1" u="sng" kern="100" dirty="0" smtClean="0">
                <a:effectLst/>
                <a:latin typeface="Arial" charset="0"/>
                <a:ea typeface="Yu Mincho" charset="-128"/>
                <a:cs typeface="Times New Roman" charset="0"/>
              </a:rPr>
              <a:t>.</a:t>
            </a:r>
            <a:endParaRPr lang="en-GB" kern="100" dirty="0">
              <a:effectLst/>
              <a:latin typeface="Yu Mincho" charset="-128"/>
              <a:ea typeface="Yu Mincho" charset="-128"/>
              <a:cs typeface="Times New Roman" charset="0"/>
            </a:endParaRPr>
          </a:p>
        </p:txBody>
      </p:sp>
      <p:sp>
        <p:nvSpPr>
          <p:cNvPr id="3" name="Footer Placeholder 2"/>
          <p:cNvSpPr>
            <a:spLocks noGrp="1"/>
          </p:cNvSpPr>
          <p:nvPr>
            <p:ph type="ftr" sz="quarter" idx="11"/>
          </p:nvPr>
        </p:nvSpPr>
        <p:spPr/>
        <p:txBody>
          <a:bodyPr/>
          <a:lstStyle/>
          <a:p>
            <a:r>
              <a:rPr lang="en-US" smtClean="0"/>
              <a:t>ALCWS, SLAC 26-30 June 2017</a:t>
            </a:r>
            <a:endParaRPr lang="en-US"/>
          </a:p>
        </p:txBody>
      </p:sp>
    </p:spTree>
    <p:extLst>
      <p:ext uri="{BB962C8B-B14F-4D97-AF65-F5344CB8AC3E}">
        <p14:creationId xmlns:p14="http://schemas.microsoft.com/office/powerpoint/2010/main" val="183759904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723644"/>
            <a:ext cx="6096000" cy="5410712"/>
          </a:xfrm>
          <a:prstGeom prst="rect">
            <a:avLst/>
          </a:prstGeom>
        </p:spPr>
        <p:txBody>
          <a:bodyPr>
            <a:spAutoFit/>
          </a:bodyPr>
          <a:lstStyle/>
          <a:p>
            <a:pPr algn="just">
              <a:lnSpc>
                <a:spcPct val="120000"/>
              </a:lnSpc>
              <a:spcAft>
                <a:spcPts val="0"/>
              </a:spcAft>
            </a:pPr>
            <a:r>
              <a:rPr lang="en-US" b="1" u="sng" kern="100" dirty="0" smtClean="0">
                <a:effectLst/>
                <a:latin typeface="Arial" charset="0"/>
                <a:ea typeface="Yu Mincho" charset="-128"/>
                <a:cs typeface="Times New Roman" charset="0"/>
              </a:rPr>
              <a:t>Needed by first half of 2018:</a:t>
            </a:r>
            <a:r>
              <a:rPr lang="en-US" kern="100" dirty="0" smtClean="0">
                <a:effectLst/>
                <a:latin typeface="Arial" charset="0"/>
                <a:ea typeface="Yu Mincho" charset="-128"/>
                <a:cs typeface="Times New Roman" charset="0"/>
              </a:rPr>
              <a:t> Start of concrete discussions as early as possible</a:t>
            </a:r>
            <a:endParaRPr lang="en-GB" kern="100" dirty="0" smtClean="0">
              <a:effectLst/>
              <a:latin typeface="Yu Mincho" charset="-128"/>
              <a:ea typeface="Yu Mincho" charset="-128"/>
              <a:cs typeface="Times New Roman" charset="0"/>
            </a:endParaRPr>
          </a:p>
          <a:p>
            <a:pPr algn="just">
              <a:lnSpc>
                <a:spcPct val="120000"/>
              </a:lnSpc>
              <a:spcAft>
                <a:spcPts val="0"/>
              </a:spcAft>
            </a:pPr>
            <a:r>
              <a:rPr lang="en-US" kern="100" dirty="0" smtClean="0">
                <a:effectLst/>
                <a:latin typeface="Arial" charset="0"/>
                <a:ea typeface="Yu Mincho" charset="-128"/>
                <a:cs typeface="Times New Roman" charset="0"/>
              </a:rPr>
              <a:t>(Before making the decision as a government on whether or not to go ahead)</a:t>
            </a:r>
            <a:endParaRPr lang="en-GB" kern="100" dirty="0" smtClean="0">
              <a:effectLst/>
              <a:latin typeface="Yu Mincho" charset="-128"/>
              <a:ea typeface="Yu Mincho" charset="-128"/>
              <a:cs typeface="Times New Roman" charset="0"/>
            </a:endParaRPr>
          </a:p>
          <a:p>
            <a:pPr algn="just">
              <a:lnSpc>
                <a:spcPct val="120000"/>
              </a:lnSpc>
              <a:spcAft>
                <a:spcPts val="0"/>
              </a:spcAft>
            </a:pPr>
            <a:r>
              <a:rPr lang="en-US" u="sng" kern="100" dirty="0" smtClean="0">
                <a:effectLst/>
                <a:latin typeface="Arial" charset="0"/>
                <a:ea typeface="Yu Mincho" charset="-128"/>
                <a:cs typeface="Times New Roman" charset="0"/>
              </a:rPr>
              <a:t>Without commitment</a:t>
            </a:r>
            <a:r>
              <a:rPr lang="en-US" kern="100" dirty="0" smtClean="0">
                <a:effectLst/>
                <a:latin typeface="Arial" charset="0"/>
                <a:ea typeface="Yu Mincho" charset="-128"/>
                <a:cs typeface="Times New Roman" charset="0"/>
              </a:rPr>
              <a:t>, </a:t>
            </a:r>
            <a:r>
              <a:rPr lang="en-US" u="sng" kern="100" dirty="0" smtClean="0">
                <a:effectLst/>
                <a:latin typeface="Arial" charset="0"/>
                <a:ea typeface="Yu Mincho" charset="-128"/>
                <a:cs typeface="Times New Roman" charset="0"/>
              </a:rPr>
              <a:t>begin discussion on the possible scenarios of sharing of cost, technology, and human resources.</a:t>
            </a:r>
            <a:endParaRPr lang="en-GB" kern="100" dirty="0" smtClean="0">
              <a:effectLst/>
              <a:latin typeface="Yu Mincho" charset="-128"/>
              <a:ea typeface="Yu Mincho" charset="-128"/>
              <a:cs typeface="Times New Roman" charset="0"/>
            </a:endParaRPr>
          </a:p>
          <a:p>
            <a:pPr algn="just">
              <a:lnSpc>
                <a:spcPct val="120000"/>
              </a:lnSpc>
              <a:spcAft>
                <a:spcPts val="0"/>
              </a:spcAft>
            </a:pPr>
            <a:r>
              <a:rPr lang="en-US" kern="100" dirty="0" smtClean="0">
                <a:effectLst/>
                <a:latin typeface="Arial" charset="0"/>
                <a:ea typeface="Yu Mincho" charset="-128"/>
                <a:cs typeface="Arial" charset="0"/>
                <a:sym typeface="Wingdings" charset="2"/>
              </a:rPr>
              <a:t></a:t>
            </a:r>
            <a:r>
              <a:rPr lang="en-US" kern="100" dirty="0" smtClean="0">
                <a:effectLst/>
                <a:latin typeface="Arial" charset="0"/>
                <a:ea typeface="Yu Mincho" charset="-128"/>
                <a:cs typeface="Times New Roman" charset="0"/>
              </a:rPr>
              <a:t>European Strategy (begins in latter half of 2018 and conclude in 2019), P5 report in US must include the ILC project for its realization.</a:t>
            </a:r>
            <a:endParaRPr lang="en-GB" kern="100" dirty="0" smtClean="0">
              <a:effectLst/>
              <a:latin typeface="Yu Mincho" charset="-128"/>
              <a:ea typeface="Yu Mincho" charset="-128"/>
              <a:cs typeface="Times New Roman" charset="0"/>
            </a:endParaRPr>
          </a:p>
          <a:p>
            <a:pPr algn="just">
              <a:lnSpc>
                <a:spcPct val="120000"/>
              </a:lnSpc>
              <a:spcAft>
                <a:spcPts val="0"/>
              </a:spcAft>
            </a:pPr>
            <a:r>
              <a:rPr lang="en-US" kern="100" dirty="0" smtClean="0">
                <a:effectLst/>
                <a:latin typeface="Arial" charset="0"/>
                <a:ea typeface="Yu Mincho" charset="-128"/>
                <a:cs typeface="Times New Roman" charset="0"/>
              </a:rPr>
              <a:t> </a:t>
            </a:r>
            <a:endParaRPr lang="en-GB" kern="100" dirty="0" smtClean="0">
              <a:effectLst/>
              <a:latin typeface="Yu Mincho" charset="-128"/>
              <a:ea typeface="Yu Mincho" charset="-128"/>
              <a:cs typeface="Times New Roman" charset="0"/>
            </a:endParaRPr>
          </a:p>
          <a:p>
            <a:pPr algn="just">
              <a:lnSpc>
                <a:spcPct val="120000"/>
              </a:lnSpc>
              <a:spcAft>
                <a:spcPts val="0"/>
              </a:spcAft>
            </a:pPr>
            <a:r>
              <a:rPr lang="en-US" kern="100" dirty="0" smtClean="0">
                <a:effectLst/>
                <a:latin typeface="Arial" charset="0"/>
                <a:ea typeface="Yu Mincho" charset="-128"/>
                <a:cs typeface="Arial" charset="0"/>
                <a:sym typeface="Wingdings" charset="2"/>
              </a:rPr>
              <a:t></a:t>
            </a:r>
            <a:r>
              <a:rPr lang="en-US" kern="100" dirty="0" smtClean="0">
                <a:effectLst/>
                <a:latin typeface="Arial" charset="0"/>
                <a:ea typeface="Yu Mincho" charset="-128"/>
                <a:cs typeface="Times New Roman" charset="0"/>
              </a:rPr>
              <a:t>Then,</a:t>
            </a:r>
            <a:r>
              <a:rPr lang="en-US" b="1" kern="100" dirty="0" smtClean="0">
                <a:effectLst/>
                <a:latin typeface="Arial" charset="0"/>
                <a:ea typeface="Yu Mincho" charset="-128"/>
                <a:cs typeface="Times New Roman" charset="0"/>
              </a:rPr>
              <a:t> only after looking at the sharing of budget, human resources, and technology, </a:t>
            </a:r>
            <a:r>
              <a:rPr lang="en-US" kern="100" dirty="0" smtClean="0">
                <a:effectLst/>
                <a:latin typeface="Arial" charset="0"/>
                <a:ea typeface="Yu Mincho" charset="-128"/>
                <a:cs typeface="Times New Roman" charset="0"/>
              </a:rPr>
              <a:t>make a decision by the government</a:t>
            </a:r>
            <a:r>
              <a:rPr lang="en-US" b="1" kern="100" dirty="0" smtClean="0">
                <a:effectLst/>
                <a:latin typeface="Arial" charset="0"/>
                <a:ea typeface="Yu Mincho" charset="-128"/>
                <a:cs typeface="Times New Roman" charset="0"/>
              </a:rPr>
              <a:t> </a:t>
            </a:r>
            <a:r>
              <a:rPr lang="en-US" kern="100" dirty="0" smtClean="0">
                <a:effectLst/>
                <a:latin typeface="Arial" charset="0"/>
                <a:ea typeface="Yu Mincho" charset="-128"/>
                <a:cs typeface="Times New Roman" charset="0"/>
              </a:rPr>
              <a:t>(which is in accord with report by Science Council of Japan and MEXT ILC Advisory Panel interim report)</a:t>
            </a:r>
            <a:endParaRPr lang="en-GB" kern="100" dirty="0">
              <a:effectLst/>
              <a:latin typeface="Yu Mincho" charset="-128"/>
              <a:ea typeface="Yu Mincho" charset="-128"/>
              <a:cs typeface="Times New Roman" charset="0"/>
            </a:endParaRPr>
          </a:p>
        </p:txBody>
      </p:sp>
      <p:sp>
        <p:nvSpPr>
          <p:cNvPr id="3" name="Footer Placeholder 2"/>
          <p:cNvSpPr>
            <a:spLocks noGrp="1"/>
          </p:cNvSpPr>
          <p:nvPr>
            <p:ph type="ftr" sz="quarter" idx="11"/>
          </p:nvPr>
        </p:nvSpPr>
        <p:spPr/>
        <p:txBody>
          <a:bodyPr/>
          <a:lstStyle/>
          <a:p>
            <a:r>
              <a:rPr lang="en-US" smtClean="0"/>
              <a:t>ALCWS, SLAC 26-30 June 2017</a:t>
            </a:r>
            <a:endParaRPr lang="en-US"/>
          </a:p>
        </p:txBody>
      </p:sp>
    </p:spTree>
    <p:extLst>
      <p:ext uri="{BB962C8B-B14F-4D97-AF65-F5344CB8AC3E}">
        <p14:creationId xmlns:p14="http://schemas.microsoft.com/office/powerpoint/2010/main" val="15648386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6CB4B4D-7CA3-9044-876B-883B54F8677D}" type="slidenum">
              <a:rPr lang="uk-UA" smtClean="0">
                <a:solidFill>
                  <a:prstClr val="black">
                    <a:tint val="75000"/>
                  </a:prstClr>
                </a:solidFill>
                <a:latin typeface="Gill Sans"/>
                <a:ea typeface="Gill Sans"/>
                <a:cs typeface="Gill Sans"/>
              </a:rPr>
              <a:pPr/>
              <a:t>22</a:t>
            </a:fld>
            <a:endParaRPr lang="uk-UA">
              <a:solidFill>
                <a:prstClr val="black">
                  <a:tint val="75000"/>
                </a:prstClr>
              </a:solidFill>
              <a:latin typeface="Gill Sans"/>
              <a:ea typeface="Gill Sans"/>
              <a:cs typeface="Gill Sans"/>
            </a:endParaRPr>
          </a:p>
        </p:txBody>
      </p:sp>
      <p:sp>
        <p:nvSpPr>
          <p:cNvPr id="5" name="テキスト プレースホルダー 2"/>
          <p:cNvSpPr txBox="1">
            <a:spLocks/>
          </p:cNvSpPr>
          <p:nvPr/>
        </p:nvSpPr>
        <p:spPr>
          <a:xfrm>
            <a:off x="2076450" y="1035051"/>
            <a:ext cx="8153400" cy="1752600"/>
          </a:xfrm>
          <a:prstGeom prst="rect">
            <a:avLst/>
          </a:prstGeom>
          <a:solidFill>
            <a:srgbClr val="FFFFFF"/>
          </a:solidFill>
          <a:effectLst>
            <a:outerShdw blurRad="63500" sx="102000" sy="102000" algn="ctr" rotWithShape="0">
              <a:prstClr val="black">
                <a:alpha val="40000"/>
              </a:prstClr>
            </a:outerShdw>
          </a:effectLst>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10000"/>
              </a:lnSpc>
              <a:buNone/>
            </a:pPr>
            <a:r>
              <a:rPr lang="en-US" altLang="ja-JP" sz="1600"/>
              <a:t>Okada 2016:</a:t>
            </a:r>
            <a:endParaRPr lang="en-US" altLang="ja-JP" sz="1600" dirty="0"/>
          </a:p>
          <a:p>
            <a:pPr marL="0" indent="0">
              <a:lnSpc>
                <a:spcPct val="110000"/>
              </a:lnSpc>
              <a:buNone/>
            </a:pPr>
            <a:r>
              <a:rPr lang="en-US" altLang="ja-JP" sz="1600" dirty="0"/>
              <a:t>“Producing a EAP (European Action Plan) for the ILC in timely manner is very important. After having established a discussion group with DOE,  discussions with Europe are likely to become the next important topic for MEXT. MEXT is closely monitoring ILC-related activities and EAP is yet another evidence of the European interest in the project.” </a:t>
            </a:r>
            <a:endParaRPr lang="ja-JP" altLang="en-US" sz="1600" dirty="0"/>
          </a:p>
        </p:txBody>
      </p:sp>
      <p:sp>
        <p:nvSpPr>
          <p:cNvPr id="6" name="タイトル 1"/>
          <p:cNvSpPr txBox="1">
            <a:spLocks/>
          </p:cNvSpPr>
          <p:nvPr/>
        </p:nvSpPr>
        <p:spPr>
          <a:xfrm>
            <a:off x="2209800" y="38100"/>
            <a:ext cx="7886700" cy="647700"/>
          </a:xfrm>
          <a:prstGeom prst="rect">
            <a:avLst/>
          </a:prstGeom>
          <a:solidFill>
            <a:schemeClr val="accent1">
              <a:lumMod val="75000"/>
            </a:schemeClr>
          </a:solidFill>
        </p:spPr>
        <p:style>
          <a:lnRef idx="2">
            <a:schemeClr val="accent5">
              <a:shade val="50000"/>
            </a:schemeClr>
          </a:lnRef>
          <a:fillRef idx="1">
            <a:schemeClr val="accent5"/>
          </a:fillRef>
          <a:effectRef idx="0">
            <a:schemeClr val="accent5"/>
          </a:effectRef>
          <a:fontRef idx="minor">
            <a:schemeClr val="lt1"/>
          </a:fontRef>
        </p:style>
        <p:txBody>
          <a:bodyPr/>
          <a:lstStyle>
            <a:lvl1pPr algn="l" defTabSz="914400" rtl="0" eaLnBrk="1" latinLnBrk="0" hangingPunct="1">
              <a:lnSpc>
                <a:spcPct val="90000"/>
              </a:lnSpc>
              <a:spcBef>
                <a:spcPct val="0"/>
              </a:spcBef>
              <a:buNone/>
              <a:defRPr kumimoji="1"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altLang="ja-JP" sz="3200" b="1" dirty="0"/>
              <a:t>European ILC Action Plan</a:t>
            </a:r>
            <a:endParaRPr lang="ja-JP" altLang="en-US" sz="3200" b="1" dirty="0"/>
          </a:p>
        </p:txBody>
      </p:sp>
      <p:sp>
        <p:nvSpPr>
          <p:cNvPr id="10" name="TextBox 9"/>
          <p:cNvSpPr txBox="1"/>
          <p:nvPr/>
        </p:nvSpPr>
        <p:spPr>
          <a:xfrm>
            <a:off x="2057400" y="3465256"/>
            <a:ext cx="8153400" cy="2800767"/>
          </a:xfrm>
          <a:prstGeom prst="rect">
            <a:avLst/>
          </a:prstGeom>
          <a:solidFill>
            <a:srgbClr val="FFFFFF"/>
          </a:solidFill>
          <a:effectLst>
            <a:outerShdw blurRad="63500" sx="102000" sy="102000" algn="ctr" rotWithShape="0">
              <a:prstClr val="black">
                <a:alpha val="40000"/>
              </a:prstClr>
            </a:outerShdw>
          </a:effectLst>
        </p:spPr>
        <p:txBody>
          <a:bodyPr wrap="square" rtlCol="0">
            <a:spAutoFit/>
          </a:bodyPr>
          <a:lstStyle/>
          <a:p>
            <a:r>
              <a:rPr lang="en-US" sz="1600" dirty="0"/>
              <a:t>Such a plan will also be important input to the European Strategy Update.</a:t>
            </a:r>
          </a:p>
          <a:p>
            <a:endParaRPr lang="en-US" sz="1600" dirty="0"/>
          </a:p>
          <a:p>
            <a:r>
              <a:rPr lang="en-US" sz="1600" dirty="0"/>
              <a:t>The work is underway </a:t>
            </a:r>
            <a:r>
              <a:rPr lang="mr-IN" sz="1600" dirty="0"/>
              <a:t>–</a:t>
            </a:r>
            <a:r>
              <a:rPr lang="en-US" sz="1600" dirty="0"/>
              <a:t> it was started in the autumn 2016. A draft exists and will be discussed with Japanese colleagues during the summer.</a:t>
            </a:r>
          </a:p>
          <a:p>
            <a:endParaRPr lang="en-US" sz="1600" dirty="0"/>
          </a:p>
          <a:p>
            <a:r>
              <a:rPr lang="en-US" sz="1600" dirty="0"/>
              <a:t>EJADE participants: </a:t>
            </a:r>
          </a:p>
          <a:p>
            <a:r>
              <a:rPr lang="en-US" sz="1600" dirty="0"/>
              <a:t>EJADE WP3 and centrally: Schoerner-Sadenius, Stanitzki</a:t>
            </a:r>
          </a:p>
          <a:p>
            <a:r>
              <a:rPr lang="en-US" sz="1600" dirty="0"/>
              <a:t>CERN; Stapnes (EJADE </a:t>
            </a:r>
            <a:r>
              <a:rPr lang="en-US" sz="1600" dirty="0" err="1"/>
              <a:t>Scient</a:t>
            </a:r>
            <a:r>
              <a:rPr lang="en-US" sz="1600" dirty="0"/>
              <a:t> </a:t>
            </a:r>
            <a:r>
              <a:rPr lang="en-US" sz="1600" dirty="0" err="1"/>
              <a:t>coord</a:t>
            </a:r>
            <a:r>
              <a:rPr lang="en-US" sz="1600" dirty="0"/>
              <a:t>)</a:t>
            </a:r>
          </a:p>
          <a:p>
            <a:r>
              <a:rPr lang="en-US" sz="1600" dirty="0"/>
              <a:t>CEA: Napoli, DESY: Walker/Weise/List, CNRS: </a:t>
            </a:r>
            <a:r>
              <a:rPr lang="en-US" sz="1600" dirty="0" err="1"/>
              <a:t>Bambade</a:t>
            </a:r>
            <a:r>
              <a:rPr lang="en-US" sz="1600" dirty="0"/>
              <a:t>/</a:t>
            </a:r>
            <a:r>
              <a:rPr lang="en-US" sz="1600" dirty="0" err="1"/>
              <a:t>Jeremie</a:t>
            </a:r>
            <a:endParaRPr lang="en-US" sz="1600" dirty="0"/>
          </a:p>
          <a:p>
            <a:r>
              <a:rPr lang="en-US" sz="1600" dirty="0"/>
              <a:t>UK: Burrows, CSIC (now CNRS): </a:t>
            </a:r>
            <a:r>
              <a:rPr lang="en-US" sz="1600" dirty="0" err="1"/>
              <a:t>Faus-Golfe</a:t>
            </a:r>
            <a:endParaRPr lang="en-US" sz="1600" dirty="0"/>
          </a:p>
          <a:p>
            <a:r>
              <a:rPr lang="en-US" sz="1600" dirty="0"/>
              <a:t>DESY and ILC TDR “memory”: Foster </a:t>
            </a:r>
          </a:p>
        </p:txBody>
      </p:sp>
      <p:sp>
        <p:nvSpPr>
          <p:cNvPr id="11" name="Footer Placeholder 10"/>
          <p:cNvSpPr>
            <a:spLocks noGrp="1"/>
          </p:cNvSpPr>
          <p:nvPr>
            <p:ph type="ftr" sz="quarter" idx="11"/>
          </p:nvPr>
        </p:nvSpPr>
        <p:spPr>
          <a:xfrm>
            <a:off x="6591300" y="6356352"/>
            <a:ext cx="3086100" cy="365125"/>
          </a:xfrm>
        </p:spPr>
        <p:txBody>
          <a:bodyPr/>
          <a:lstStyle/>
          <a:p>
            <a:r>
              <a:rPr lang="en-US" altLang="ja-JP" dirty="0" smtClean="0">
                <a:solidFill>
                  <a:prstClr val="black">
                    <a:tint val="75000"/>
                  </a:prstClr>
                </a:solidFill>
                <a:latin typeface="Calibri"/>
                <a:ea typeface="ＭＳ Ｐゴシック"/>
              </a:rPr>
              <a:t>Steinar Stapnes, CERN</a:t>
            </a:r>
            <a:endParaRPr lang="ja-JP" altLang="en-US" dirty="0">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0054281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Screen Shot 2015-09-03 at 23.44.07.pn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981687" y="1600200"/>
            <a:ext cx="3686313" cy="2590798"/>
          </a:xfrm>
          <a:prstGeom prst="rect">
            <a:avLst/>
          </a:prstGeom>
          <a:effectLst>
            <a:outerShdw blurRad="63500" sx="102000" sy="102000" algn="ctr" rotWithShape="0">
              <a:prstClr val="black">
                <a:alpha val="40000"/>
              </a:prstClr>
            </a:outerShdw>
          </a:effectLst>
        </p:spPr>
      </p:pic>
      <p:sp>
        <p:nvSpPr>
          <p:cNvPr id="35847" name="Title 1"/>
          <p:cNvSpPr>
            <a:spLocks noGrp="1"/>
          </p:cNvSpPr>
          <p:nvPr>
            <p:ph type="title"/>
          </p:nvPr>
        </p:nvSpPr>
        <p:spPr>
          <a:xfrm>
            <a:off x="2286000" y="1"/>
            <a:ext cx="4495800" cy="685799"/>
          </a:xfrm>
          <a:solidFill>
            <a:srgbClr val="2E75B6"/>
          </a:solidFill>
        </p:spPr>
        <p:txBody>
          <a:bodyPr>
            <a:normAutofit/>
          </a:bodyPr>
          <a:lstStyle/>
          <a:p>
            <a:pPr eaLnBrk="1" hangingPunct="1"/>
            <a:r>
              <a:rPr lang="en-US" sz="3200" b="1" dirty="0">
                <a:solidFill>
                  <a:srgbClr val="FFFFFF"/>
                </a:solidFill>
                <a:latin typeface="Calibri" charset="0"/>
              </a:rPr>
              <a:t>The CLIC project</a:t>
            </a:r>
          </a:p>
        </p:txBody>
      </p:sp>
      <p:sp>
        <p:nvSpPr>
          <p:cNvPr id="2" name="TextBox 1"/>
          <p:cNvSpPr txBox="1"/>
          <p:nvPr/>
        </p:nvSpPr>
        <p:spPr>
          <a:xfrm>
            <a:off x="1676400" y="943213"/>
            <a:ext cx="5105400" cy="2893100"/>
          </a:xfrm>
          <a:prstGeom prst="rect">
            <a:avLst/>
          </a:prstGeom>
          <a:solidFill>
            <a:srgbClr val="FFFFFF"/>
          </a:solidFill>
          <a:effectLst>
            <a:outerShdw blurRad="63500" sx="102000" sy="102000" algn="ctr" rotWithShape="0">
              <a:prstClr val="black">
                <a:alpha val="40000"/>
              </a:prstClr>
            </a:outerShdw>
          </a:effectLst>
        </p:spPr>
        <p:txBody>
          <a:bodyPr wrap="square" rtlCol="0">
            <a:spAutoFit/>
          </a:bodyPr>
          <a:lstStyle/>
          <a:p>
            <a:r>
              <a:rPr lang="en-US" sz="1400" dirty="0"/>
              <a:t>Timeline for the European Strategy ~2019, goal:</a:t>
            </a:r>
          </a:p>
          <a:p>
            <a:pPr marL="285753" indent="-285753">
              <a:buFont typeface="Arial"/>
              <a:buChar char="•"/>
            </a:pPr>
            <a:r>
              <a:rPr lang="en-US" sz="1400" dirty="0"/>
              <a:t>Cost and power </a:t>
            </a:r>
            <a:r>
              <a:rPr lang="en-US" sz="1400" dirty="0" err="1"/>
              <a:t>optimised</a:t>
            </a:r>
            <a:r>
              <a:rPr lang="en-US" sz="1400" dirty="0"/>
              <a:t> 380 </a:t>
            </a:r>
            <a:r>
              <a:rPr lang="en-US" sz="1400" dirty="0" err="1"/>
              <a:t>GeV</a:t>
            </a:r>
            <a:r>
              <a:rPr lang="en-US" sz="1400" dirty="0"/>
              <a:t> machine (~11 km)(</a:t>
            </a:r>
            <a:r>
              <a:rPr lang="en-US" sz="1400" dirty="0" err="1"/>
              <a:t>drivebeam</a:t>
            </a:r>
            <a:r>
              <a:rPr lang="en-US" sz="1400" dirty="0"/>
              <a:t> and klystrons) upgradeable to 3 </a:t>
            </a:r>
            <a:r>
              <a:rPr lang="en-US" sz="1400" dirty="0" err="1"/>
              <a:t>TeV</a:t>
            </a:r>
            <a:endParaRPr lang="en-US" sz="1400" dirty="0"/>
          </a:p>
          <a:p>
            <a:endParaRPr lang="en-US" sz="1400" dirty="0"/>
          </a:p>
          <a:p>
            <a:r>
              <a:rPr lang="en-US" sz="1400" dirty="0"/>
              <a:t>Key technical activities in the collaboration:</a:t>
            </a:r>
          </a:p>
          <a:p>
            <a:pPr marL="285753" indent="-285753">
              <a:buFont typeface="Arial"/>
              <a:buChar char="•"/>
            </a:pPr>
            <a:r>
              <a:rPr lang="en-US" sz="1400" dirty="0" err="1"/>
              <a:t>Xband</a:t>
            </a:r>
            <a:r>
              <a:rPr lang="en-US" sz="1400" dirty="0"/>
              <a:t> statistics and </a:t>
            </a:r>
            <a:r>
              <a:rPr lang="en-US" sz="1400" dirty="0" err="1"/>
              <a:t>optimisisation</a:t>
            </a:r>
            <a:r>
              <a:rPr lang="en-US" sz="1400" dirty="0"/>
              <a:t> for cost</a:t>
            </a:r>
          </a:p>
          <a:p>
            <a:pPr marL="285753" indent="-285753">
              <a:buFont typeface="Arial"/>
              <a:buChar char="•"/>
            </a:pPr>
            <a:r>
              <a:rPr lang="en-US" sz="1400" dirty="0"/>
              <a:t>Work with FEL labs for use in smaller machines </a:t>
            </a:r>
          </a:p>
          <a:p>
            <a:pPr marL="285753" indent="-285753">
              <a:buFont typeface="Arial"/>
              <a:buChar char="•"/>
            </a:pPr>
            <a:r>
              <a:rPr lang="en-US" sz="1400" dirty="0"/>
              <a:t>Permanent magnets (power)</a:t>
            </a:r>
          </a:p>
          <a:p>
            <a:pPr marL="285753" indent="-285753">
              <a:buFont typeface="Arial"/>
              <a:buChar char="•"/>
            </a:pPr>
            <a:r>
              <a:rPr lang="en-US" sz="1400" dirty="0"/>
              <a:t>High Efficiency klystrons (power and cost)</a:t>
            </a:r>
          </a:p>
          <a:p>
            <a:pPr marL="285753" indent="-285753">
              <a:buFont typeface="Arial"/>
              <a:buChar char="•"/>
            </a:pPr>
            <a:r>
              <a:rPr lang="en-US" sz="1400" dirty="0"/>
              <a:t>Stability and alignment (</a:t>
            </a:r>
            <a:r>
              <a:rPr lang="en-US" sz="1400" dirty="0" err="1"/>
              <a:t>lum</a:t>
            </a:r>
            <a:r>
              <a:rPr lang="en-US" sz="1400" dirty="0"/>
              <a:t> performance)</a:t>
            </a:r>
          </a:p>
          <a:p>
            <a:pPr marL="285753" indent="-285753">
              <a:buFont typeface="Arial"/>
              <a:buChar char="•"/>
            </a:pPr>
            <a:r>
              <a:rPr lang="en-US" sz="1400" dirty="0"/>
              <a:t>Tests CTF3, CLEAR (next slide), ATF2, Low </a:t>
            </a:r>
            <a:r>
              <a:rPr lang="en-US" sz="1400" dirty="0" err="1"/>
              <a:t>emittance</a:t>
            </a:r>
            <a:r>
              <a:rPr lang="en-US" sz="1400" dirty="0"/>
              <a:t> rings  </a:t>
            </a:r>
          </a:p>
          <a:p>
            <a:pPr marL="285753" indent="-285753">
              <a:buFont typeface="Arial"/>
              <a:buChar char="•"/>
            </a:pPr>
            <a:r>
              <a:rPr lang="en-US" sz="1400" dirty="0"/>
              <a:t>Physics and detectors </a:t>
            </a:r>
          </a:p>
          <a:p>
            <a:endParaRPr lang="en-US" sz="1400" dirty="0"/>
          </a:p>
        </p:txBody>
      </p:sp>
      <p:pic>
        <p:nvPicPr>
          <p:cNvPr id="9" name="Picture 8" descr="Picture1.jp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8229601" y="152400"/>
            <a:ext cx="1686673" cy="1123550"/>
          </a:xfrm>
          <a:prstGeom prst="rect">
            <a:avLst/>
          </a:prstGeom>
          <a:effectLst>
            <a:outerShdw blurRad="63500" sx="102000" sy="102000" algn="ctr" rotWithShape="0">
              <a:prstClr val="black">
                <a:alpha val="40000"/>
              </a:prstClr>
            </a:outerShdw>
          </a:effectLst>
        </p:spPr>
      </p:pic>
      <p:pic>
        <p:nvPicPr>
          <p:cNvPr id="3" name="Picture 2"/>
          <p:cNvPicPr>
            <a:picLocks noChangeAspect="1"/>
          </p:cNvPicPr>
          <p:nvPr/>
        </p:nvPicPr>
        <p:blipFill>
          <a:blip r:embed="rId6"/>
          <a:stretch>
            <a:fillRect/>
          </a:stretch>
        </p:blipFill>
        <p:spPr>
          <a:xfrm>
            <a:off x="2362200" y="4495800"/>
            <a:ext cx="3657600" cy="2046740"/>
          </a:xfrm>
          <a:prstGeom prst="rect">
            <a:avLst/>
          </a:prstGeom>
          <a:ln>
            <a:solidFill>
              <a:schemeClr val="bg1"/>
            </a:solidFill>
          </a:ln>
          <a:effectLst>
            <a:outerShdw blurRad="63500" sx="102000" sy="102000" algn="ctr" rotWithShape="0">
              <a:prstClr val="black">
                <a:alpha val="40000"/>
              </a:prstClr>
            </a:outerShdw>
          </a:effectLst>
        </p:spPr>
      </p:pic>
      <p:pic>
        <p:nvPicPr>
          <p:cNvPr id="18" name="Picture 17" descr="CLIC2014.pdf"/>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934201" y="4270784"/>
            <a:ext cx="3659591" cy="2587217"/>
          </a:xfrm>
          <a:prstGeom prst="rect">
            <a:avLst/>
          </a:prstGeom>
          <a:solidFill>
            <a:schemeClr val="bg1"/>
          </a:solidFill>
          <a:effectLst>
            <a:outerShdw blurRad="63500" sx="102000" sy="102000" algn="ctr" rotWithShape="0">
              <a:prstClr val="black">
                <a:alpha val="40000"/>
              </a:prstClr>
            </a:outerShdw>
          </a:effectLst>
        </p:spPr>
      </p:pic>
      <p:sp>
        <p:nvSpPr>
          <p:cNvPr id="4" name="Footer Placeholder 3"/>
          <p:cNvSpPr>
            <a:spLocks noGrp="1"/>
          </p:cNvSpPr>
          <p:nvPr>
            <p:ph type="ftr" sz="quarter" idx="11"/>
          </p:nvPr>
        </p:nvSpPr>
        <p:spPr/>
        <p:txBody>
          <a:bodyPr/>
          <a:lstStyle/>
          <a:p>
            <a:r>
              <a:rPr lang="en-US" smtClean="0"/>
              <a:t>ALCWS, SLAC 26-30 June 2017</a:t>
            </a:r>
            <a:endParaRPr lang="en-US"/>
          </a:p>
        </p:txBody>
      </p:sp>
    </p:spTree>
    <p:custDataLst>
      <p:tags r:id="rId1"/>
    </p:custDataLst>
    <p:extLst>
      <p:ext uri="{BB962C8B-B14F-4D97-AF65-F5344CB8AC3E}">
        <p14:creationId xmlns:p14="http://schemas.microsoft.com/office/powerpoint/2010/main" val="1292021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92042" y="72575"/>
            <a:ext cx="4889501" cy="544512"/>
          </a:xfrm>
          <a:solidFill>
            <a:schemeClr val="bg1"/>
          </a:solidFill>
        </p:spPr>
        <p:txBody>
          <a:bodyPr anchor="ctr">
            <a:normAutofit fontScale="90000"/>
          </a:bodyPr>
          <a:lstStyle/>
          <a:p>
            <a:pPr>
              <a:defRPr/>
            </a:pPr>
            <a:r>
              <a:rPr lang="en-GB" b="1" dirty="0" smtClean="0">
                <a:latin typeface="+mn-lt"/>
                <a:ea typeface="+mj-ea"/>
              </a:rPr>
              <a:t>ILC </a:t>
            </a:r>
            <a:r>
              <a:rPr lang="en-GB" b="1" dirty="0" smtClean="0">
                <a:latin typeface="+mn-lt"/>
              </a:rPr>
              <a:t>Accelerator in TDR</a:t>
            </a:r>
            <a:endParaRPr lang="en-GB" b="1" dirty="0">
              <a:latin typeface="+mn-lt"/>
              <a:ea typeface="+mj-ea"/>
            </a:endParaRPr>
          </a:p>
        </p:txBody>
      </p:sp>
      <p:pic>
        <p:nvPicPr>
          <p:cNvPr id="24580" name="Picture 5" descr="OT0105H.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1549614" y="969887"/>
            <a:ext cx="8715375" cy="50276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4581" name="TextBox 6"/>
          <p:cNvSpPr txBox="1">
            <a:spLocks noChangeArrowheads="1"/>
          </p:cNvSpPr>
          <p:nvPr/>
        </p:nvSpPr>
        <p:spPr bwMode="auto">
          <a:xfrm>
            <a:off x="4643652" y="969887"/>
            <a:ext cx="1762735"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r>
              <a:rPr lang="en-GB" sz="1800" dirty="0">
                <a:solidFill>
                  <a:prstClr val="black"/>
                </a:solidFill>
              </a:rPr>
              <a:t>Damping Rings</a:t>
            </a:r>
          </a:p>
        </p:txBody>
      </p:sp>
      <p:sp>
        <p:nvSpPr>
          <p:cNvPr id="24582" name="TextBox 9"/>
          <p:cNvSpPr txBox="1">
            <a:spLocks noChangeArrowheads="1"/>
          </p:cNvSpPr>
          <p:nvPr/>
        </p:nvSpPr>
        <p:spPr bwMode="auto">
          <a:xfrm>
            <a:off x="6859800" y="984175"/>
            <a:ext cx="2139950" cy="646331"/>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r>
              <a:rPr lang="en-GB" sz="1800" dirty="0">
                <a:solidFill>
                  <a:prstClr val="black"/>
                </a:solidFill>
              </a:rPr>
              <a:t>Polarised electron source</a:t>
            </a:r>
          </a:p>
        </p:txBody>
      </p:sp>
      <p:cxnSp>
        <p:nvCxnSpPr>
          <p:cNvPr id="24583" name="Straight Arrow Connector 11"/>
          <p:cNvCxnSpPr>
            <a:cxnSpLocks noChangeShapeType="1"/>
          </p:cNvCxnSpPr>
          <p:nvPr/>
        </p:nvCxnSpPr>
        <p:spPr bwMode="auto">
          <a:xfrm>
            <a:off x="7270962" y="1338188"/>
            <a:ext cx="0" cy="1360487"/>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xmlns="">
                <a:noFill/>
              </a14:hiddenFill>
            </a:ext>
          </a:extLst>
        </p:spPr>
      </p:cxnSp>
      <p:sp>
        <p:nvSpPr>
          <p:cNvPr id="24584" name="TextBox 15"/>
          <p:cNvSpPr txBox="1">
            <a:spLocks noChangeArrowheads="1"/>
          </p:cNvSpPr>
          <p:nvPr/>
        </p:nvSpPr>
        <p:spPr bwMode="auto">
          <a:xfrm>
            <a:off x="4027304" y="3958441"/>
            <a:ext cx="1279525" cy="369332"/>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r>
              <a:rPr lang="en-GB" sz="1800" dirty="0">
                <a:solidFill>
                  <a:prstClr val="black"/>
                </a:solidFill>
              </a:rPr>
              <a:t>E+ source</a:t>
            </a:r>
          </a:p>
        </p:txBody>
      </p:sp>
      <p:cxnSp>
        <p:nvCxnSpPr>
          <p:cNvPr id="24586" name="Straight Arrow Connector 17"/>
          <p:cNvCxnSpPr>
            <a:cxnSpLocks noChangeShapeType="1"/>
          </p:cNvCxnSpPr>
          <p:nvPr/>
        </p:nvCxnSpPr>
        <p:spPr bwMode="auto">
          <a:xfrm flipH="1" flipV="1">
            <a:off x="4736793" y="3825256"/>
            <a:ext cx="257599" cy="246990"/>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xmlns="">
                <a:noFill/>
              </a14:hiddenFill>
            </a:ext>
          </a:extLst>
        </p:spPr>
      </p:cxnSp>
      <p:sp>
        <p:nvSpPr>
          <p:cNvPr id="24588" name="Rectangle 22"/>
          <p:cNvSpPr>
            <a:spLocks noChangeArrowheads="1"/>
          </p:cNvSpPr>
          <p:nvPr/>
        </p:nvSpPr>
        <p:spPr bwMode="auto">
          <a:xfrm>
            <a:off x="5177050" y="1995411"/>
            <a:ext cx="565150" cy="366712"/>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lIns="91431" tIns="45715" rIns="91431" bIns="45715"/>
          <a:lstStyle/>
          <a:p>
            <a:endParaRPr lang="en-GB" sz="3200">
              <a:solidFill>
                <a:prstClr val="black"/>
              </a:solidFill>
              <a:latin typeface="Calibri"/>
              <a:cs typeface="Arial Unicode MS" charset="0"/>
            </a:endParaRPr>
          </a:p>
        </p:txBody>
      </p:sp>
      <p:cxnSp>
        <p:nvCxnSpPr>
          <p:cNvPr id="24589" name="Straight Arrow Connector 8"/>
          <p:cNvCxnSpPr>
            <a:cxnSpLocks noChangeShapeType="1"/>
          </p:cNvCxnSpPr>
          <p:nvPr/>
        </p:nvCxnSpPr>
        <p:spPr bwMode="auto">
          <a:xfrm>
            <a:off x="5451687" y="1384223"/>
            <a:ext cx="0" cy="977900"/>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xmlns="">
                <a:noFill/>
              </a14:hiddenFill>
            </a:ext>
          </a:extLst>
        </p:spPr>
      </p:cxnSp>
      <p:sp>
        <p:nvSpPr>
          <p:cNvPr id="24590" name="Rectangle 23"/>
          <p:cNvSpPr>
            <a:spLocks noChangeArrowheads="1"/>
          </p:cNvSpPr>
          <p:nvPr/>
        </p:nvSpPr>
        <p:spPr bwMode="auto">
          <a:xfrm>
            <a:off x="1865527" y="3097137"/>
            <a:ext cx="566737" cy="366712"/>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lIns="91431" tIns="45715" rIns="91431" bIns="45715"/>
          <a:lstStyle/>
          <a:p>
            <a:endParaRPr lang="en-GB" sz="3200">
              <a:solidFill>
                <a:prstClr val="black"/>
              </a:solidFill>
              <a:latin typeface="Calibri"/>
              <a:cs typeface="Arial Unicode MS" charset="0"/>
            </a:endParaRPr>
          </a:p>
        </p:txBody>
      </p:sp>
      <p:cxnSp>
        <p:nvCxnSpPr>
          <p:cNvPr id="24591" name="Straight Arrow Connector 24"/>
          <p:cNvCxnSpPr>
            <a:cxnSpLocks noChangeShapeType="1"/>
          </p:cNvCxnSpPr>
          <p:nvPr/>
        </p:nvCxnSpPr>
        <p:spPr bwMode="auto">
          <a:xfrm>
            <a:off x="2140162" y="2360458"/>
            <a:ext cx="0" cy="1555750"/>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xmlns="">
                <a:noFill/>
              </a14:hiddenFill>
            </a:ext>
          </a:extLst>
        </p:spPr>
      </p:cxnSp>
      <p:sp>
        <p:nvSpPr>
          <p:cNvPr id="24592" name="TextBox 26"/>
          <p:cNvSpPr txBox="1">
            <a:spLocks noChangeArrowheads="1"/>
          </p:cNvSpPr>
          <p:nvPr/>
        </p:nvSpPr>
        <p:spPr bwMode="auto">
          <a:xfrm>
            <a:off x="1564195" y="1447030"/>
            <a:ext cx="3094038" cy="9233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r>
              <a:rPr lang="en-GB" sz="1800" dirty="0">
                <a:solidFill>
                  <a:prstClr val="black"/>
                </a:solidFill>
              </a:rPr>
              <a:t>Ring to Main </a:t>
            </a:r>
            <a:r>
              <a:rPr lang="en-GB" sz="1800" dirty="0" err="1">
                <a:solidFill>
                  <a:prstClr val="black"/>
                </a:solidFill>
              </a:rPr>
              <a:t>Linac</a:t>
            </a:r>
            <a:r>
              <a:rPr lang="en-GB" sz="1800" dirty="0">
                <a:solidFill>
                  <a:prstClr val="black"/>
                </a:solidFill>
              </a:rPr>
              <a:t> (RTML)</a:t>
            </a:r>
          </a:p>
          <a:p>
            <a:r>
              <a:rPr lang="en-GB" sz="1800" dirty="0">
                <a:solidFill>
                  <a:prstClr val="black"/>
                </a:solidFill>
              </a:rPr>
              <a:t>(including </a:t>
            </a:r>
          </a:p>
          <a:p>
            <a:r>
              <a:rPr lang="en-GB" sz="1800" dirty="0">
                <a:solidFill>
                  <a:prstClr val="black"/>
                </a:solidFill>
              </a:rPr>
              <a:t> bunch compressors)</a:t>
            </a:r>
          </a:p>
        </p:txBody>
      </p:sp>
      <p:sp>
        <p:nvSpPr>
          <p:cNvPr id="24593" name="TextBox 25"/>
          <p:cNvSpPr txBox="1">
            <a:spLocks noChangeArrowheads="1"/>
          </p:cNvSpPr>
          <p:nvPr/>
        </p:nvSpPr>
        <p:spPr bwMode="auto">
          <a:xfrm>
            <a:off x="2415706" y="3022697"/>
            <a:ext cx="1871662" cy="369332"/>
          </a:xfrm>
          <a:prstGeom prst="rect">
            <a:avLst/>
          </a:prstGeom>
          <a:solidFill>
            <a:srgbClr val="CCFFCC"/>
          </a:solidFill>
          <a:ln>
            <a:noFill/>
          </a:ln>
          <a:extLst/>
        </p:spPr>
        <p:txBody>
          <a:bodyPr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r>
              <a:rPr lang="en-GB" sz="1800" dirty="0">
                <a:solidFill>
                  <a:srgbClr val="0000FF"/>
                </a:solidFill>
              </a:rPr>
              <a:t>e- Main </a:t>
            </a:r>
            <a:r>
              <a:rPr lang="en-GB" sz="1800" dirty="0" err="1">
                <a:solidFill>
                  <a:srgbClr val="0000FF"/>
                </a:solidFill>
              </a:rPr>
              <a:t>Linac</a:t>
            </a:r>
            <a:endParaRPr lang="en-GB" sz="1800" dirty="0">
              <a:solidFill>
                <a:srgbClr val="0000FF"/>
              </a:solidFill>
            </a:endParaRPr>
          </a:p>
        </p:txBody>
      </p:sp>
      <p:cxnSp>
        <p:nvCxnSpPr>
          <p:cNvPr id="24594" name="Straight Arrow Connector 29"/>
          <p:cNvCxnSpPr>
            <a:cxnSpLocks noChangeShapeType="1"/>
          </p:cNvCxnSpPr>
          <p:nvPr/>
        </p:nvCxnSpPr>
        <p:spPr bwMode="auto">
          <a:xfrm>
            <a:off x="4126125" y="2400563"/>
            <a:ext cx="365664" cy="942975"/>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xmlns="">
                <a:noFill/>
              </a14:hiddenFill>
            </a:ext>
          </a:extLst>
        </p:spPr>
      </p:cxnSp>
      <p:sp>
        <p:nvSpPr>
          <p:cNvPr id="24598" name="TextBox 32"/>
          <p:cNvSpPr txBox="1">
            <a:spLocks noChangeArrowheads="1"/>
          </p:cNvSpPr>
          <p:nvPr/>
        </p:nvSpPr>
        <p:spPr bwMode="auto">
          <a:xfrm>
            <a:off x="8466559" y="1430480"/>
            <a:ext cx="1865312" cy="400050"/>
          </a:xfrm>
          <a:prstGeom prst="rect">
            <a:avLst/>
          </a:prstGeom>
          <a:solidFill>
            <a:srgbClr val="CCFFCC"/>
          </a:solidFill>
          <a:ln>
            <a:noFill/>
          </a:ln>
          <a:extLst/>
        </p:spPr>
        <p:txBody>
          <a:bodyPr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r>
              <a:rPr lang="en-GB" sz="2000" dirty="0">
                <a:solidFill>
                  <a:srgbClr val="008000"/>
                </a:solidFill>
              </a:rPr>
              <a:t>e+ Main </a:t>
            </a:r>
            <a:r>
              <a:rPr lang="en-GB" sz="2000" dirty="0" err="1">
                <a:solidFill>
                  <a:srgbClr val="008000"/>
                </a:solidFill>
              </a:rPr>
              <a:t>Linac</a:t>
            </a:r>
            <a:endParaRPr lang="en-GB" sz="2000" dirty="0">
              <a:solidFill>
                <a:srgbClr val="008000"/>
              </a:solidFill>
            </a:endParaRPr>
          </a:p>
        </p:txBody>
      </p:sp>
      <p:graphicFrame>
        <p:nvGraphicFramePr>
          <p:cNvPr id="32" name="コンテンツ プレースホルダ 9"/>
          <p:cNvGraphicFramePr>
            <a:graphicFrameLocks/>
          </p:cNvGraphicFramePr>
          <p:nvPr>
            <p:extLst/>
          </p:nvPr>
        </p:nvGraphicFramePr>
        <p:xfrm>
          <a:off x="7057777" y="3653071"/>
          <a:ext cx="3435300" cy="2976999"/>
        </p:xfrm>
        <a:graphic>
          <a:graphicData uri="http://schemas.openxmlformats.org/drawingml/2006/table">
            <a:tbl>
              <a:tblPr firstRow="1">
                <a:tableStyleId>{93296810-A885-4BE3-A3E7-6D5BEEA58F35}</a:tableStyleId>
              </a:tblPr>
              <a:tblGrid>
                <a:gridCol w="1637991"/>
                <a:gridCol w="1797309"/>
              </a:tblGrid>
              <a:tr h="35236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400" u="none" strike="noStrike" cap="none" normalizeH="0" baseline="0" dirty="0" smtClean="0">
                          <a:ln>
                            <a:noFill/>
                          </a:ln>
                          <a:effectLst/>
                        </a:rPr>
                        <a:t>Parameters</a:t>
                      </a:r>
                      <a:endParaRPr kumimoji="1" lang="ja-JP" altLang="en-US" sz="1400" b="1" i="0" u="none" strike="noStrike" cap="none" normalizeH="0" baseline="0" dirty="0">
                        <a:ln>
                          <a:noFill/>
                        </a:ln>
                        <a:solidFill>
                          <a:schemeClr val="tx1"/>
                        </a:solidFill>
                        <a:effectLst/>
                        <a:latin typeface="+mn-lt"/>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u="none" strike="noStrike" cap="none" normalizeH="0" baseline="0" dirty="0">
                          <a:ln>
                            <a:noFill/>
                          </a:ln>
                          <a:effectLst/>
                        </a:rPr>
                        <a:t>Value</a:t>
                      </a:r>
                      <a:endParaRPr kumimoji="1" lang="ja-JP" altLang="en-US" sz="1400" b="1"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tr>
              <a:tr h="35236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400" u="none" strike="noStrike" cap="none" normalizeH="0" baseline="0" dirty="0">
                          <a:ln>
                            <a:noFill/>
                          </a:ln>
                          <a:effectLst/>
                        </a:rPr>
                        <a:t>C.M.  Energy</a:t>
                      </a:r>
                      <a:endParaRPr kumimoji="1" lang="ja-JP" altLang="en-US" sz="1400" b="0"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u="none" strike="noStrike" cap="none" normalizeH="0" baseline="0" dirty="0">
                          <a:ln>
                            <a:noFill/>
                          </a:ln>
                          <a:effectLst/>
                        </a:rPr>
                        <a:t>500 </a:t>
                      </a:r>
                      <a:r>
                        <a:rPr kumimoji="1" lang="en-US" altLang="ja-JP" sz="1400" u="none" strike="noStrike" cap="none" normalizeH="0" baseline="0" dirty="0" err="1">
                          <a:ln>
                            <a:noFill/>
                          </a:ln>
                          <a:effectLst/>
                        </a:rPr>
                        <a:t>GeV</a:t>
                      </a:r>
                      <a:endParaRPr kumimoji="1" lang="ja-JP" altLang="en-US" sz="1400" b="0"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tr>
              <a:tr h="35236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400" u="none" strike="noStrike" cap="none" normalizeH="0" baseline="0" dirty="0">
                          <a:ln>
                            <a:noFill/>
                          </a:ln>
                          <a:effectLst/>
                        </a:rPr>
                        <a:t>Peak luminosity</a:t>
                      </a:r>
                      <a:endParaRPr kumimoji="1" lang="ja-JP" altLang="en-US" sz="1400" b="0"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u="none" strike="noStrike" cap="none" normalizeH="0" baseline="0" dirty="0" smtClean="0">
                          <a:ln>
                            <a:noFill/>
                          </a:ln>
                          <a:effectLst/>
                        </a:rPr>
                        <a:t>1.8 x10</a:t>
                      </a:r>
                      <a:r>
                        <a:rPr kumimoji="1" lang="en-US" altLang="ja-JP" sz="1400" u="none" strike="noStrike" cap="none" normalizeH="0" baseline="30000" dirty="0" smtClean="0">
                          <a:ln>
                            <a:noFill/>
                          </a:ln>
                          <a:effectLst/>
                        </a:rPr>
                        <a:t>34</a:t>
                      </a:r>
                      <a:r>
                        <a:rPr kumimoji="1" lang="en-US" altLang="ja-JP" sz="1400" u="none" strike="noStrike" cap="none" normalizeH="0" baseline="0" dirty="0" smtClean="0">
                          <a:ln>
                            <a:noFill/>
                          </a:ln>
                          <a:effectLst/>
                        </a:rPr>
                        <a:t> </a:t>
                      </a:r>
                      <a:r>
                        <a:rPr kumimoji="1" lang="en-US" altLang="ja-JP" sz="1400" u="none" strike="noStrike" cap="none" normalizeH="0" baseline="0" dirty="0">
                          <a:ln>
                            <a:noFill/>
                          </a:ln>
                          <a:effectLst/>
                        </a:rPr>
                        <a:t>cm</a:t>
                      </a:r>
                      <a:r>
                        <a:rPr kumimoji="1" lang="en-US" altLang="ja-JP" sz="1400" u="none" strike="noStrike" cap="none" normalizeH="0" baseline="30000" dirty="0">
                          <a:ln>
                            <a:noFill/>
                          </a:ln>
                          <a:effectLst/>
                        </a:rPr>
                        <a:t>-2</a:t>
                      </a:r>
                      <a:r>
                        <a:rPr kumimoji="1" lang="en-US" altLang="ja-JP" sz="1400" u="none" strike="noStrike" cap="none" normalizeH="0" baseline="0" dirty="0">
                          <a:ln>
                            <a:noFill/>
                          </a:ln>
                          <a:effectLst/>
                        </a:rPr>
                        <a:t>s</a:t>
                      </a:r>
                      <a:r>
                        <a:rPr kumimoji="1" lang="en-US" altLang="ja-JP" sz="1400" u="none" strike="noStrike" cap="none" normalizeH="0" baseline="30000" dirty="0">
                          <a:ln>
                            <a:noFill/>
                          </a:ln>
                          <a:effectLst/>
                        </a:rPr>
                        <a:t>-1</a:t>
                      </a:r>
                      <a:endParaRPr kumimoji="1" lang="ja-JP" altLang="en-US" sz="1400" b="0" i="0" u="none" strike="noStrike" cap="none" normalizeH="0" baseline="30000" dirty="0">
                        <a:ln>
                          <a:noFill/>
                        </a:ln>
                        <a:solidFill>
                          <a:srgbClr val="000514"/>
                        </a:solidFill>
                        <a:effectLst/>
                        <a:latin typeface="+mn-lt"/>
                        <a:ea typeface="Osaka" pitchFamily="-108" charset="-128"/>
                        <a:cs typeface="Osaka" pitchFamily="-108" charset="-128"/>
                      </a:endParaRPr>
                    </a:p>
                  </a:txBody>
                  <a:tcPr marL="76200" marR="76200" horzOverflow="overflow"/>
                </a:tc>
              </a:tr>
              <a:tr h="35236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400" u="none" strike="noStrike" cap="none" normalizeH="0" baseline="0" dirty="0">
                          <a:ln>
                            <a:noFill/>
                          </a:ln>
                          <a:effectLst/>
                        </a:rPr>
                        <a:t>Beam Rep. rate</a:t>
                      </a:r>
                      <a:endParaRPr kumimoji="1" lang="ja-JP" altLang="en-US" sz="1400" b="0"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u="none" strike="noStrike" cap="none" normalizeH="0" baseline="0" dirty="0">
                          <a:ln>
                            <a:noFill/>
                          </a:ln>
                          <a:effectLst/>
                        </a:rPr>
                        <a:t>5 Hz</a:t>
                      </a:r>
                      <a:endParaRPr kumimoji="1" lang="ja-JP" altLang="en-US" sz="1400" b="0"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tr>
              <a:tr h="328979">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400" u="none" strike="noStrike" cap="none" normalizeH="0" baseline="0" dirty="0">
                          <a:ln>
                            <a:noFill/>
                          </a:ln>
                          <a:effectLst/>
                        </a:rPr>
                        <a:t>Pulse </a:t>
                      </a:r>
                      <a:r>
                        <a:rPr kumimoji="1" lang="en-US" altLang="ja-JP" sz="1400" u="none" strike="noStrike" cap="none" normalizeH="0" baseline="0" dirty="0" smtClean="0">
                          <a:ln>
                            <a:noFill/>
                          </a:ln>
                          <a:effectLst/>
                        </a:rPr>
                        <a:t>duration</a:t>
                      </a:r>
                      <a:endParaRPr kumimoji="1" lang="ja-JP" altLang="en-US" sz="1400" b="0"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u="none" strike="noStrike" cap="none" normalizeH="0" baseline="0" dirty="0" smtClean="0">
                          <a:ln>
                            <a:noFill/>
                          </a:ln>
                          <a:effectLst/>
                        </a:rPr>
                        <a:t>0.73 </a:t>
                      </a:r>
                      <a:r>
                        <a:rPr kumimoji="1" lang="en-US" altLang="ja-JP" sz="1400" u="none" strike="noStrike" cap="none" normalizeH="0" baseline="0" dirty="0" err="1">
                          <a:ln>
                            <a:noFill/>
                          </a:ln>
                          <a:effectLst/>
                        </a:rPr>
                        <a:t>ms</a:t>
                      </a:r>
                      <a:endParaRPr kumimoji="1" lang="ja-JP" altLang="en-US" sz="1400" b="0" i="0" u="none" strike="noStrike" cap="none" normalizeH="0" baseline="0" dirty="0">
                        <a:ln>
                          <a:noFill/>
                        </a:ln>
                        <a:solidFill>
                          <a:srgbClr val="FF0000"/>
                        </a:solidFill>
                        <a:effectLst/>
                        <a:latin typeface="+mn-lt"/>
                        <a:ea typeface="Osaka" pitchFamily="-108" charset="-128"/>
                        <a:cs typeface="Osaka" pitchFamily="-108" charset="-128"/>
                      </a:endParaRPr>
                    </a:p>
                  </a:txBody>
                  <a:tcPr marL="76200" marR="76200" horzOverflow="overflow"/>
                </a:tc>
              </a:tr>
              <a:tr h="360194">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400" u="none" strike="noStrike" cap="none" normalizeH="0" baseline="0" dirty="0">
                          <a:ln>
                            <a:noFill/>
                          </a:ln>
                          <a:effectLst/>
                        </a:rPr>
                        <a:t>Average </a:t>
                      </a:r>
                      <a:r>
                        <a:rPr kumimoji="1" lang="en-US" altLang="ja-JP" sz="1400" u="none" strike="noStrike" cap="none" normalizeH="0" baseline="0" dirty="0" smtClean="0">
                          <a:ln>
                            <a:noFill/>
                          </a:ln>
                          <a:effectLst/>
                        </a:rPr>
                        <a:t>current </a:t>
                      </a:r>
                      <a:endParaRPr kumimoji="1" lang="ja-JP" altLang="en-US" sz="1400" b="0"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u="none" strike="noStrike" cap="none" normalizeH="0" baseline="0" dirty="0" smtClean="0">
                          <a:ln>
                            <a:noFill/>
                          </a:ln>
                          <a:effectLst/>
                        </a:rPr>
                        <a:t> 5.8 mA (</a:t>
                      </a:r>
                      <a:r>
                        <a:rPr kumimoji="1" lang="en-US" altLang="ja-JP" sz="1400" u="none" strike="noStrike" cap="none" normalizeH="0" baseline="0" dirty="0">
                          <a:ln>
                            <a:noFill/>
                          </a:ln>
                          <a:effectLst/>
                        </a:rPr>
                        <a:t>in pulse)</a:t>
                      </a:r>
                      <a:endParaRPr kumimoji="1" lang="ja-JP" altLang="en-US" sz="1400" b="0"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tr>
              <a:tr h="360194">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514"/>
                          </a:solidFill>
                          <a:effectLst/>
                          <a:latin typeface="+mn-lt"/>
                          <a:ea typeface="Osaka" pitchFamily="-108" charset="-128"/>
                          <a:cs typeface="Osaka" pitchFamily="-108" charset="-128"/>
                        </a:rPr>
                        <a:t>FF beam size (y) </a:t>
                      </a:r>
                      <a:endParaRPr kumimoji="1" lang="ja-JP" altLang="en-US" sz="1400" b="0"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1" i="0" u="none" strike="noStrike" cap="none" normalizeH="0" baseline="0" dirty="0" smtClean="0">
                          <a:ln>
                            <a:noFill/>
                          </a:ln>
                          <a:solidFill>
                            <a:srgbClr val="FF0000"/>
                          </a:solidFill>
                          <a:effectLst/>
                          <a:latin typeface="+mn-lt"/>
                          <a:ea typeface="Osaka" pitchFamily="-108" charset="-128"/>
                          <a:cs typeface="Osaka" pitchFamily="-108" charset="-128"/>
                        </a:rPr>
                        <a:t>5.9</a:t>
                      </a:r>
                      <a:r>
                        <a:rPr kumimoji="1" lang="en-US" altLang="ja-JP" sz="1400" b="0" i="0" u="none" strike="noStrike" cap="none" normalizeH="0" baseline="0" dirty="0" smtClean="0">
                          <a:ln>
                            <a:noFill/>
                          </a:ln>
                          <a:solidFill>
                            <a:srgbClr val="000514"/>
                          </a:solidFill>
                          <a:effectLst/>
                          <a:latin typeface="+mn-lt"/>
                          <a:ea typeface="Osaka" pitchFamily="-108" charset="-128"/>
                          <a:cs typeface="Osaka" pitchFamily="-108" charset="-128"/>
                        </a:rPr>
                        <a:t> nm</a:t>
                      </a:r>
                      <a:endParaRPr kumimoji="1" lang="ja-JP" altLang="en-US" sz="1400" b="0"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tr>
              <a:tr h="51816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400" u="none" strike="noStrike" cap="none" normalizeH="0" baseline="0" dirty="0" smtClean="0">
                          <a:ln>
                            <a:noFill/>
                          </a:ln>
                          <a:effectLst/>
                        </a:rPr>
                        <a:t>E gradient in SCRF acc. cavity</a:t>
                      </a:r>
                      <a:endParaRPr kumimoji="1" lang="ja-JP" altLang="en-US" sz="1400" b="1" i="0" u="none" strike="noStrike" cap="none" normalizeH="0" baseline="0" dirty="0" smtClean="0">
                        <a:ln>
                          <a:noFill/>
                        </a:ln>
                        <a:solidFill>
                          <a:srgbClr val="3366FF"/>
                        </a:solidFill>
                        <a:effectLst/>
                        <a:latin typeface="+mn-lt"/>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1" u="none" strike="noStrike" cap="none" normalizeH="0" baseline="0" dirty="0">
                          <a:ln>
                            <a:noFill/>
                          </a:ln>
                          <a:solidFill>
                            <a:srgbClr val="FF0000"/>
                          </a:solidFill>
                          <a:effectLst/>
                        </a:rPr>
                        <a:t>31.5</a:t>
                      </a:r>
                      <a:r>
                        <a:rPr kumimoji="1" lang="en-US" altLang="ja-JP" sz="1400" u="none" strike="noStrike" cap="none" normalizeH="0" baseline="0" dirty="0">
                          <a:ln>
                            <a:noFill/>
                          </a:ln>
                          <a:effectLst/>
                        </a:rPr>
                        <a:t> MV/</a:t>
                      </a:r>
                      <a:r>
                        <a:rPr kumimoji="1" lang="en-US" altLang="ja-JP" sz="1400" u="none" strike="noStrike" cap="none" normalizeH="0" baseline="0" dirty="0" smtClean="0">
                          <a:ln>
                            <a:noFill/>
                          </a:ln>
                          <a:effectLst/>
                        </a:rPr>
                        <a:t>m +/-20%</a:t>
                      </a:r>
                    </a:p>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u="none" strike="noStrike" cap="none" normalizeH="0" baseline="0" dirty="0" smtClean="0">
                          <a:ln>
                            <a:noFill/>
                          </a:ln>
                          <a:effectLst/>
                        </a:rPr>
                        <a:t>Q</a:t>
                      </a:r>
                      <a:r>
                        <a:rPr kumimoji="1" lang="en-US" altLang="ja-JP" sz="1400" u="none" strike="noStrike" cap="none" normalizeH="0" baseline="-25000" dirty="0" smtClean="0">
                          <a:ln>
                            <a:noFill/>
                          </a:ln>
                          <a:effectLst/>
                        </a:rPr>
                        <a:t>0</a:t>
                      </a:r>
                      <a:r>
                        <a:rPr kumimoji="1" lang="en-US" altLang="ja-JP" sz="1400" u="none" strike="noStrike" cap="none" normalizeH="0" baseline="0" dirty="0" smtClean="0">
                          <a:ln>
                            <a:noFill/>
                          </a:ln>
                          <a:effectLst/>
                        </a:rPr>
                        <a:t> = 1E10</a:t>
                      </a:r>
                      <a:endParaRPr kumimoji="1" lang="ja-JP" altLang="en-US" sz="1400" b="1" i="0" u="none" strike="noStrike" cap="none" normalizeH="0" baseline="0" dirty="0">
                        <a:ln>
                          <a:noFill/>
                        </a:ln>
                        <a:solidFill>
                          <a:srgbClr val="3366FF"/>
                        </a:solidFill>
                        <a:effectLst/>
                        <a:latin typeface="+mn-lt"/>
                        <a:ea typeface="Osaka" pitchFamily="-108" charset="-128"/>
                        <a:cs typeface="Osaka" pitchFamily="-108" charset="-128"/>
                      </a:endParaRPr>
                    </a:p>
                  </a:txBody>
                  <a:tcPr marL="76200" marR="76200" horzOverflow="overflow"/>
                </a:tc>
              </a:tr>
            </a:tbl>
          </a:graphicData>
        </a:graphic>
      </p:graphicFrame>
      <p:pic>
        <p:nvPicPr>
          <p:cNvPr id="26" name="Picture 8" descr="ILDhall2s"/>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909440" y="4315677"/>
            <a:ext cx="2899066" cy="2320028"/>
          </a:xfrm>
          <a:prstGeom prst="rect">
            <a:avLst/>
          </a:prstGeom>
          <a:noFill/>
          <a:ln w="12700" cmpd="sng">
            <a:solidFill>
              <a:srgbClr val="3366FF"/>
            </a:solidFill>
            <a:miter lim="800000"/>
            <a:headEnd/>
            <a:tailEnd/>
          </a:ln>
          <a:extLst>
            <a:ext uri="{909E8E84-426E-40dd-AFC4-6F175D3DCCD1}">
              <a14:hiddenFill xmlns:a14="http://schemas.microsoft.com/office/drawing/2010/main" xmlns="">
                <a:solidFill>
                  <a:srgbClr val="FFFFFF"/>
                </a:solidFill>
              </a14:hiddenFill>
            </a:ext>
          </a:extLst>
        </p:spPr>
      </p:pic>
      <p:cxnSp>
        <p:nvCxnSpPr>
          <p:cNvPr id="4" name="直線矢印コネクタ 3"/>
          <p:cNvCxnSpPr/>
          <p:nvPr/>
        </p:nvCxnSpPr>
        <p:spPr bwMode="auto">
          <a:xfrm flipV="1">
            <a:off x="5451689" y="3463851"/>
            <a:ext cx="524019" cy="1250003"/>
          </a:xfrm>
          <a:prstGeom prst="straightConnector1">
            <a:avLst/>
          </a:prstGeom>
          <a:solidFill>
            <a:schemeClr val="accent1"/>
          </a:solidFill>
          <a:ln w="28575" cap="flat" cmpd="sng" algn="ctr">
            <a:solidFill>
              <a:srgbClr val="FF0000"/>
            </a:solidFill>
            <a:prstDash val="solid"/>
            <a:round/>
            <a:headEnd type="none" w="med" len="med"/>
            <a:tailEnd type="arrow"/>
          </a:ln>
          <a:effectLst/>
        </p:spPr>
      </p:cxnSp>
      <p:sp>
        <p:nvSpPr>
          <p:cNvPr id="3" name="テキスト ボックス 2"/>
          <p:cNvSpPr txBox="1"/>
          <p:nvPr/>
        </p:nvSpPr>
        <p:spPr>
          <a:xfrm>
            <a:off x="4736792" y="5123932"/>
            <a:ext cx="2297104" cy="369332"/>
          </a:xfrm>
          <a:prstGeom prst="rect">
            <a:avLst/>
          </a:prstGeom>
          <a:solidFill>
            <a:srgbClr val="CCFFCC"/>
          </a:solidFill>
          <a:ln>
            <a:solidFill>
              <a:srgbClr val="008000"/>
            </a:solidFill>
          </a:ln>
        </p:spPr>
        <p:txBody>
          <a:bodyPr wrap="none" rtlCol="0">
            <a:spAutoFit/>
          </a:bodyPr>
          <a:lstStyle/>
          <a:p>
            <a:r>
              <a:rPr kumimoji="1" lang="en-US" altLang="ja-JP" dirty="0"/>
              <a:t>Demonstrated in TDR  </a:t>
            </a:r>
            <a:endParaRPr kumimoji="1" lang="ja-JP" altLang="en-US" dirty="0"/>
          </a:p>
        </p:txBody>
      </p:sp>
      <p:sp>
        <p:nvSpPr>
          <p:cNvPr id="22" name="テキスト ボックス 21"/>
          <p:cNvSpPr txBox="1"/>
          <p:nvPr/>
        </p:nvSpPr>
        <p:spPr>
          <a:xfrm>
            <a:off x="5177637" y="5965776"/>
            <a:ext cx="1837041" cy="369332"/>
          </a:xfrm>
          <a:prstGeom prst="rect">
            <a:avLst/>
          </a:prstGeom>
          <a:solidFill>
            <a:srgbClr val="FFFF00"/>
          </a:solidFill>
          <a:ln>
            <a:solidFill>
              <a:srgbClr val="008000"/>
            </a:solidFill>
          </a:ln>
        </p:spPr>
        <p:txBody>
          <a:bodyPr wrap="none" rtlCol="0">
            <a:spAutoFit/>
          </a:bodyPr>
          <a:lstStyle/>
          <a:p>
            <a:r>
              <a:rPr kumimoji="1" lang="en-US" altLang="ja-JP" dirty="0">
                <a:solidFill>
                  <a:srgbClr val="FF0000"/>
                </a:solidFill>
              </a:rPr>
              <a:t>Progress in 2014  </a:t>
            </a:r>
            <a:endParaRPr kumimoji="1" lang="ja-JP" altLang="en-US" dirty="0">
              <a:solidFill>
                <a:srgbClr val="FF0000"/>
              </a:solidFill>
            </a:endParaRPr>
          </a:p>
        </p:txBody>
      </p:sp>
      <p:sp>
        <p:nvSpPr>
          <p:cNvPr id="6" name="左中かっこ 5"/>
          <p:cNvSpPr/>
          <p:nvPr/>
        </p:nvSpPr>
        <p:spPr>
          <a:xfrm>
            <a:off x="6962743" y="4903453"/>
            <a:ext cx="121495" cy="714352"/>
          </a:xfrm>
          <a:prstGeom prst="leftBrace">
            <a:avLst/>
          </a:prstGeom>
          <a:ln>
            <a:solidFill>
              <a:srgbClr val="008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24" name="左中かっこ 23"/>
          <p:cNvSpPr/>
          <p:nvPr/>
        </p:nvSpPr>
        <p:spPr>
          <a:xfrm>
            <a:off x="6954915" y="5893212"/>
            <a:ext cx="121495" cy="499932"/>
          </a:xfrm>
          <a:prstGeom prst="leftBrace">
            <a:avLst/>
          </a:prstGeom>
          <a:ln>
            <a:solidFill>
              <a:srgbClr val="008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8" name="フッター プレースホルダー 7"/>
          <p:cNvSpPr>
            <a:spLocks noGrp="1"/>
          </p:cNvSpPr>
          <p:nvPr>
            <p:ph type="ftr" sz="quarter" idx="11"/>
          </p:nvPr>
        </p:nvSpPr>
        <p:spPr/>
        <p:txBody>
          <a:bodyPr/>
          <a:lstStyle/>
          <a:p>
            <a:r>
              <a:rPr kumimoji="1" lang="en-US" altLang="ja-JP" smtClean="0"/>
              <a:t>ALCWS, SLAC 26-30 June 2017</a:t>
            </a:r>
            <a:endParaRPr kumimoji="1" lang="ja-JP" altLang="en-US"/>
          </a:p>
        </p:txBody>
      </p:sp>
    </p:spTree>
    <p:extLst>
      <p:ext uri="{BB962C8B-B14F-4D97-AF65-F5344CB8AC3E}">
        <p14:creationId xmlns:p14="http://schemas.microsoft.com/office/powerpoint/2010/main" val="2883110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2719422" y="119255"/>
            <a:ext cx="6400800" cy="628560"/>
          </a:xfrm>
        </p:spPr>
        <p:txBody>
          <a:bodyPr/>
          <a:lstStyle/>
          <a:p>
            <a:r>
              <a:rPr kumimoji="1" lang="en-US" altLang="ja-JP" dirty="0" smtClean="0">
                <a:solidFill>
                  <a:schemeClr val="tx1"/>
                </a:solidFill>
              </a:rPr>
              <a:t>Collaboration</a:t>
            </a:r>
            <a:r>
              <a:rPr kumimoji="1" lang="ja-JP" altLang="en-US" dirty="0" smtClean="0">
                <a:solidFill>
                  <a:schemeClr val="tx1"/>
                </a:solidFill>
              </a:rPr>
              <a:t> </a:t>
            </a:r>
            <a:r>
              <a:rPr kumimoji="1" lang="en-US" altLang="ja-JP" dirty="0" smtClean="0">
                <a:solidFill>
                  <a:schemeClr val="tx1"/>
                </a:solidFill>
              </a:rPr>
              <a:t>between</a:t>
            </a:r>
            <a:r>
              <a:rPr kumimoji="1" lang="ja-JP" altLang="en-US" dirty="0" smtClean="0">
                <a:solidFill>
                  <a:schemeClr val="tx1"/>
                </a:solidFill>
              </a:rPr>
              <a:t> </a:t>
            </a:r>
            <a:r>
              <a:rPr kumimoji="1" lang="en-US" altLang="ja-JP" dirty="0" smtClean="0">
                <a:solidFill>
                  <a:schemeClr val="tx1"/>
                </a:solidFill>
              </a:rPr>
              <a:t>KEK</a:t>
            </a:r>
            <a:r>
              <a:rPr kumimoji="1" lang="ja-JP" altLang="en-US" dirty="0" smtClean="0">
                <a:solidFill>
                  <a:schemeClr val="tx1"/>
                </a:solidFill>
              </a:rPr>
              <a:t> </a:t>
            </a:r>
            <a:r>
              <a:rPr kumimoji="1" lang="en-US" altLang="ja-JP" dirty="0" smtClean="0">
                <a:solidFill>
                  <a:schemeClr val="tx1"/>
                </a:solidFill>
              </a:rPr>
              <a:t>and</a:t>
            </a:r>
            <a:r>
              <a:rPr kumimoji="1" lang="ja-JP" altLang="en-US" dirty="0" smtClean="0">
                <a:solidFill>
                  <a:schemeClr val="tx1"/>
                </a:solidFill>
              </a:rPr>
              <a:t> </a:t>
            </a:r>
            <a:r>
              <a:rPr kumimoji="1" lang="en-US" altLang="ja-JP" dirty="0" smtClean="0">
                <a:solidFill>
                  <a:schemeClr val="tx1"/>
                </a:solidFill>
              </a:rPr>
              <a:t>FNAL</a:t>
            </a:r>
            <a:endParaRPr kumimoji="1" lang="ja-JP" altLang="en-US" dirty="0">
              <a:solidFill>
                <a:schemeClr val="tx1"/>
              </a:solidFill>
            </a:endParaRPr>
          </a:p>
        </p:txBody>
      </p:sp>
      <p:sp>
        <p:nvSpPr>
          <p:cNvPr id="22" name="正方形/長方形 21"/>
          <p:cNvSpPr/>
          <p:nvPr/>
        </p:nvSpPr>
        <p:spPr>
          <a:xfrm>
            <a:off x="2582864" y="12623800"/>
            <a:ext cx="7026275" cy="2232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a:p>
        </p:txBody>
      </p:sp>
      <p:cxnSp>
        <p:nvCxnSpPr>
          <p:cNvPr id="23" name="直線矢印コネクタ 22"/>
          <p:cNvCxnSpPr/>
          <p:nvPr/>
        </p:nvCxnSpPr>
        <p:spPr>
          <a:xfrm>
            <a:off x="5884863" y="13249275"/>
            <a:ext cx="19050" cy="942975"/>
          </a:xfrm>
          <a:prstGeom prst="straightConnector1">
            <a:avLst/>
          </a:prstGeom>
          <a:ln w="38100">
            <a:solidFill>
              <a:srgbClr val="00B050"/>
            </a:solidFill>
            <a:prstDash val="sysDash"/>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4" name="角丸四角形 23"/>
          <p:cNvSpPr/>
          <p:nvPr/>
        </p:nvSpPr>
        <p:spPr>
          <a:xfrm>
            <a:off x="3192464" y="14116050"/>
            <a:ext cx="5921375" cy="571500"/>
          </a:xfrm>
          <a:prstGeom prst="roundRect">
            <a:avLst/>
          </a:prstGeom>
          <a:solidFill>
            <a:schemeClr val="accent6">
              <a:lumMod val="40000"/>
              <a:lumOff val="6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a:p>
        </p:txBody>
      </p:sp>
      <p:sp>
        <p:nvSpPr>
          <p:cNvPr id="25" name="角丸四角形 24"/>
          <p:cNvSpPr/>
          <p:nvPr/>
        </p:nvSpPr>
        <p:spPr>
          <a:xfrm>
            <a:off x="3125789" y="12725400"/>
            <a:ext cx="5902325" cy="1136650"/>
          </a:xfrm>
          <a:prstGeom prst="roundRect">
            <a:avLst/>
          </a:prstGeom>
          <a:solidFill>
            <a:schemeClr val="accent5">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a:p>
        </p:txBody>
      </p:sp>
      <p:cxnSp>
        <p:nvCxnSpPr>
          <p:cNvPr id="26" name="直線矢印コネクタ 25"/>
          <p:cNvCxnSpPr/>
          <p:nvPr/>
        </p:nvCxnSpPr>
        <p:spPr>
          <a:xfrm flipV="1">
            <a:off x="6284914" y="12931775"/>
            <a:ext cx="9525" cy="1308100"/>
          </a:xfrm>
          <a:prstGeom prst="straightConnector1">
            <a:avLst/>
          </a:prstGeom>
          <a:ln w="38100">
            <a:solidFill>
              <a:srgbClr val="00B050"/>
            </a:solidFill>
            <a:prstDash val="sysDash"/>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27" name="右矢印 26"/>
          <p:cNvSpPr/>
          <p:nvPr/>
        </p:nvSpPr>
        <p:spPr>
          <a:xfrm>
            <a:off x="4979989" y="12880975"/>
            <a:ext cx="1228725" cy="1079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a:p>
        </p:txBody>
      </p:sp>
      <p:sp>
        <p:nvSpPr>
          <p:cNvPr id="28" name="テキスト ボックス 288"/>
          <p:cNvSpPr txBox="1"/>
          <p:nvPr/>
        </p:nvSpPr>
        <p:spPr>
          <a:xfrm>
            <a:off x="4929188" y="12931775"/>
            <a:ext cx="1206500" cy="265113"/>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kumimoji="1" lang="en-US" altLang="ja-JP"/>
              <a:t>4x 3 cell cav. eval.</a:t>
            </a:r>
            <a:endParaRPr kumimoji="1" lang="ja-JP" altLang="en-US"/>
          </a:p>
        </p:txBody>
      </p:sp>
      <p:sp>
        <p:nvSpPr>
          <p:cNvPr id="29" name="右矢印 28"/>
          <p:cNvSpPr/>
          <p:nvPr/>
        </p:nvSpPr>
        <p:spPr>
          <a:xfrm>
            <a:off x="6246813" y="12871450"/>
            <a:ext cx="1676400" cy="1365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a:p>
        </p:txBody>
      </p:sp>
      <p:sp>
        <p:nvSpPr>
          <p:cNvPr id="30" name="テキスト ボックス 290"/>
          <p:cNvSpPr txBox="1"/>
          <p:nvPr/>
        </p:nvSpPr>
        <p:spPr>
          <a:xfrm>
            <a:off x="6532563" y="12931775"/>
            <a:ext cx="1206500" cy="265113"/>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kumimoji="1" lang="en-US" altLang="ja-JP"/>
              <a:t>4x 9 cell cav. eval.</a:t>
            </a:r>
            <a:endParaRPr kumimoji="1" lang="ja-JP" altLang="en-US"/>
          </a:p>
        </p:txBody>
      </p:sp>
      <p:sp>
        <p:nvSpPr>
          <p:cNvPr id="31" name="右矢印 30"/>
          <p:cNvSpPr/>
          <p:nvPr/>
        </p:nvSpPr>
        <p:spPr>
          <a:xfrm>
            <a:off x="4999039" y="13173075"/>
            <a:ext cx="1209675" cy="889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a:p>
        </p:txBody>
      </p:sp>
      <p:sp>
        <p:nvSpPr>
          <p:cNvPr id="32" name="右矢印 31"/>
          <p:cNvSpPr/>
          <p:nvPr/>
        </p:nvSpPr>
        <p:spPr>
          <a:xfrm>
            <a:off x="6265863" y="13163550"/>
            <a:ext cx="800100" cy="952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a:p>
        </p:txBody>
      </p:sp>
      <p:sp>
        <p:nvSpPr>
          <p:cNvPr id="33" name="テキスト ボックス 293"/>
          <p:cNvSpPr txBox="1"/>
          <p:nvPr/>
        </p:nvSpPr>
        <p:spPr>
          <a:xfrm>
            <a:off x="4932364" y="13227050"/>
            <a:ext cx="1030287" cy="265113"/>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kumimoji="1" lang="en-US" altLang="ja-JP"/>
              <a:t>process survey</a:t>
            </a:r>
            <a:endParaRPr kumimoji="1" lang="ja-JP" altLang="en-US"/>
          </a:p>
        </p:txBody>
      </p:sp>
      <p:sp>
        <p:nvSpPr>
          <p:cNvPr id="34" name="テキスト ボックス 294"/>
          <p:cNvSpPr txBox="1"/>
          <p:nvPr/>
        </p:nvSpPr>
        <p:spPr>
          <a:xfrm>
            <a:off x="6294438" y="13220700"/>
            <a:ext cx="1206500" cy="265113"/>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kumimoji="1" lang="en-US" altLang="ja-JP"/>
              <a:t>1x 9 cell cav. eval.</a:t>
            </a:r>
            <a:endParaRPr lang="ja-JP" altLang="ja-JP"/>
          </a:p>
        </p:txBody>
      </p:sp>
      <p:sp>
        <p:nvSpPr>
          <p:cNvPr id="35" name="右矢印 34"/>
          <p:cNvSpPr/>
          <p:nvPr/>
        </p:nvSpPr>
        <p:spPr>
          <a:xfrm>
            <a:off x="6218238" y="13404850"/>
            <a:ext cx="1714500" cy="1079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a:p>
        </p:txBody>
      </p:sp>
      <p:sp>
        <p:nvSpPr>
          <p:cNvPr id="36" name="テキスト ボックス 296"/>
          <p:cNvSpPr txBox="1"/>
          <p:nvPr/>
        </p:nvSpPr>
        <p:spPr>
          <a:xfrm>
            <a:off x="6608763" y="13465175"/>
            <a:ext cx="1206500" cy="265113"/>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kumimoji="1" lang="en-US" altLang="ja-JP"/>
              <a:t>4x 9 cell cav. eval.</a:t>
            </a:r>
            <a:endParaRPr lang="ja-JP" altLang="ja-JP"/>
          </a:p>
        </p:txBody>
      </p:sp>
      <p:sp>
        <p:nvSpPr>
          <p:cNvPr id="37" name="右矢印 36"/>
          <p:cNvSpPr/>
          <p:nvPr/>
        </p:nvSpPr>
        <p:spPr>
          <a:xfrm>
            <a:off x="7989889" y="13404850"/>
            <a:ext cx="981075" cy="1174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a:p>
        </p:txBody>
      </p:sp>
      <p:sp>
        <p:nvSpPr>
          <p:cNvPr id="38" name="テキスト ボックス 298"/>
          <p:cNvSpPr txBox="1"/>
          <p:nvPr/>
        </p:nvSpPr>
        <p:spPr>
          <a:xfrm>
            <a:off x="8008939" y="13503275"/>
            <a:ext cx="714375" cy="265113"/>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kumimoji="1" lang="en-US" altLang="ja-JP"/>
              <a:t>STF-2</a:t>
            </a:r>
            <a:r>
              <a:rPr kumimoji="1" lang="ja-JP" altLang="en-US"/>
              <a:t> </a:t>
            </a:r>
            <a:r>
              <a:rPr kumimoji="1" lang="en-US" altLang="ja-JP"/>
              <a:t>op.</a:t>
            </a:r>
            <a:endParaRPr kumimoji="1" lang="ja-JP" altLang="en-US"/>
          </a:p>
        </p:txBody>
      </p:sp>
      <p:cxnSp>
        <p:nvCxnSpPr>
          <p:cNvPr id="39" name="直線矢印コネクタ 38"/>
          <p:cNvCxnSpPr/>
          <p:nvPr/>
        </p:nvCxnSpPr>
        <p:spPr>
          <a:xfrm>
            <a:off x="7939088" y="12960350"/>
            <a:ext cx="0" cy="434975"/>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0" name="直線矢印コネクタ 39"/>
          <p:cNvCxnSpPr/>
          <p:nvPr/>
        </p:nvCxnSpPr>
        <p:spPr>
          <a:xfrm>
            <a:off x="6227763" y="12931775"/>
            <a:ext cx="0" cy="415925"/>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1" name="右矢印 40"/>
          <p:cNvSpPr/>
          <p:nvPr/>
        </p:nvSpPr>
        <p:spPr>
          <a:xfrm>
            <a:off x="4522789" y="14192250"/>
            <a:ext cx="2543175" cy="57150"/>
          </a:xfrm>
          <a:prstGeom prst="right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a:p>
        </p:txBody>
      </p:sp>
      <p:sp>
        <p:nvSpPr>
          <p:cNvPr id="42" name="右矢印 41"/>
          <p:cNvSpPr/>
          <p:nvPr/>
        </p:nvSpPr>
        <p:spPr>
          <a:xfrm>
            <a:off x="5151439" y="14357350"/>
            <a:ext cx="1914525" cy="46038"/>
          </a:xfrm>
          <a:prstGeom prst="right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a:p>
        </p:txBody>
      </p:sp>
      <p:sp>
        <p:nvSpPr>
          <p:cNvPr id="43" name="テキスト ボックス 303"/>
          <p:cNvSpPr txBox="1"/>
          <p:nvPr/>
        </p:nvSpPr>
        <p:spPr>
          <a:xfrm>
            <a:off x="4192588" y="14281150"/>
            <a:ext cx="1301750" cy="265113"/>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kumimoji="1" lang="en-US" altLang="ja-JP"/>
              <a:t>single cell cav. eval.</a:t>
            </a:r>
            <a:endParaRPr kumimoji="1" lang="ja-JP" altLang="en-US"/>
          </a:p>
        </p:txBody>
      </p:sp>
      <p:sp>
        <p:nvSpPr>
          <p:cNvPr id="44" name="テキスト ボックス 304"/>
          <p:cNvSpPr txBox="1"/>
          <p:nvPr/>
        </p:nvSpPr>
        <p:spPr>
          <a:xfrm>
            <a:off x="5599114" y="14417675"/>
            <a:ext cx="1042987" cy="265113"/>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kumimoji="1" lang="en-US" altLang="ja-JP"/>
              <a:t>9 cell cav. eval.</a:t>
            </a:r>
            <a:endParaRPr kumimoji="1" lang="ja-JP" altLang="en-US"/>
          </a:p>
        </p:txBody>
      </p:sp>
      <p:sp>
        <p:nvSpPr>
          <p:cNvPr id="45" name="右矢印 44"/>
          <p:cNvSpPr/>
          <p:nvPr/>
        </p:nvSpPr>
        <p:spPr>
          <a:xfrm>
            <a:off x="7932739" y="14201775"/>
            <a:ext cx="981075" cy="53975"/>
          </a:xfrm>
          <a:prstGeom prst="right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a:p>
        </p:txBody>
      </p:sp>
      <p:sp>
        <p:nvSpPr>
          <p:cNvPr id="46" name="右矢印 45"/>
          <p:cNvSpPr/>
          <p:nvPr/>
        </p:nvSpPr>
        <p:spPr>
          <a:xfrm>
            <a:off x="7085014" y="14347825"/>
            <a:ext cx="847725" cy="66675"/>
          </a:xfrm>
          <a:prstGeom prst="right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a:p>
        </p:txBody>
      </p:sp>
      <p:sp>
        <p:nvSpPr>
          <p:cNvPr id="47" name="テキスト ボックス 307"/>
          <p:cNvSpPr txBox="1"/>
          <p:nvPr/>
        </p:nvSpPr>
        <p:spPr>
          <a:xfrm>
            <a:off x="7056439" y="14417675"/>
            <a:ext cx="1343025" cy="265113"/>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kumimoji="1" lang="en-US" altLang="ja-JP"/>
              <a:t>Field emission study</a:t>
            </a:r>
            <a:endParaRPr kumimoji="1" lang="ja-JP" altLang="en-US"/>
          </a:p>
        </p:txBody>
      </p:sp>
      <p:sp>
        <p:nvSpPr>
          <p:cNvPr id="48" name="テキスト ボックス 308"/>
          <p:cNvSpPr txBox="1"/>
          <p:nvPr/>
        </p:nvSpPr>
        <p:spPr>
          <a:xfrm>
            <a:off x="8018463" y="14249400"/>
            <a:ext cx="996950" cy="265113"/>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kumimoji="1" lang="en-US" altLang="ja-JP"/>
              <a:t>FNAL CM1</a:t>
            </a:r>
            <a:r>
              <a:rPr kumimoji="1" lang="ja-JP" altLang="en-US"/>
              <a:t> </a:t>
            </a:r>
            <a:r>
              <a:rPr kumimoji="1" lang="en-US" altLang="ja-JP"/>
              <a:t>op.</a:t>
            </a:r>
            <a:endParaRPr kumimoji="1" lang="ja-JP" altLang="en-US"/>
          </a:p>
        </p:txBody>
      </p:sp>
      <p:cxnSp>
        <p:nvCxnSpPr>
          <p:cNvPr id="49" name="直線矢印コネクタ 48"/>
          <p:cNvCxnSpPr/>
          <p:nvPr/>
        </p:nvCxnSpPr>
        <p:spPr>
          <a:xfrm>
            <a:off x="4999038" y="13230225"/>
            <a:ext cx="19050" cy="942975"/>
          </a:xfrm>
          <a:prstGeom prst="straightConnector1">
            <a:avLst/>
          </a:prstGeom>
          <a:ln w="38100">
            <a:solidFill>
              <a:srgbClr val="00B050"/>
            </a:solidFill>
            <a:prstDash val="sysDash"/>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50" name="テキスト ボックス 310"/>
          <p:cNvSpPr txBox="1"/>
          <p:nvPr/>
        </p:nvSpPr>
        <p:spPr>
          <a:xfrm>
            <a:off x="4560889" y="13601700"/>
            <a:ext cx="820737" cy="436563"/>
          </a:xfrm>
          <a:prstGeom prst="rect">
            <a:avLst/>
          </a:prstGeom>
          <a:solidFill>
            <a:srgbClr val="FFFF00"/>
          </a:solid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kumimoji="1" lang="en-US" altLang="ja-JP"/>
              <a:t>technology</a:t>
            </a:r>
          </a:p>
          <a:p>
            <a:r>
              <a:rPr kumimoji="1" lang="en-US" altLang="ja-JP"/>
              <a:t>transfer</a:t>
            </a:r>
            <a:endParaRPr kumimoji="1" lang="ja-JP" altLang="en-US"/>
          </a:p>
        </p:txBody>
      </p:sp>
      <p:sp>
        <p:nvSpPr>
          <p:cNvPr id="51" name="テキスト ボックス 311"/>
          <p:cNvSpPr txBox="1"/>
          <p:nvPr/>
        </p:nvSpPr>
        <p:spPr>
          <a:xfrm>
            <a:off x="6199189" y="13804900"/>
            <a:ext cx="1317625" cy="265113"/>
          </a:xfrm>
          <a:prstGeom prst="rect">
            <a:avLst/>
          </a:prstGeom>
          <a:solidFill>
            <a:srgbClr val="FFFF00"/>
          </a:solid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kumimoji="1" lang="en-US" altLang="ja-JP"/>
              <a:t>information sharing</a:t>
            </a:r>
            <a:endParaRPr kumimoji="1" lang="ja-JP" altLang="en-US"/>
          </a:p>
        </p:txBody>
      </p:sp>
      <p:sp>
        <p:nvSpPr>
          <p:cNvPr id="52" name="テキスト ボックス 312"/>
          <p:cNvSpPr txBox="1"/>
          <p:nvPr/>
        </p:nvSpPr>
        <p:spPr>
          <a:xfrm>
            <a:off x="5465764" y="13569950"/>
            <a:ext cx="985837" cy="265113"/>
          </a:xfrm>
          <a:prstGeom prst="rect">
            <a:avLst/>
          </a:prstGeom>
          <a:solidFill>
            <a:srgbClr val="FFFF00"/>
          </a:solid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kumimoji="1" lang="en-US" altLang="ja-JP"/>
              <a:t>cav. exchange</a:t>
            </a:r>
            <a:endParaRPr kumimoji="1" lang="ja-JP" altLang="en-US"/>
          </a:p>
        </p:txBody>
      </p:sp>
      <p:cxnSp>
        <p:nvCxnSpPr>
          <p:cNvPr id="53" name="直線矢印コネクタ 52"/>
          <p:cNvCxnSpPr/>
          <p:nvPr/>
        </p:nvCxnSpPr>
        <p:spPr>
          <a:xfrm>
            <a:off x="7923213" y="13423900"/>
            <a:ext cx="0" cy="993775"/>
          </a:xfrm>
          <a:prstGeom prst="straightConnector1">
            <a:avLst/>
          </a:prstGeom>
          <a:ln w="38100">
            <a:solidFill>
              <a:srgbClr val="00B050"/>
            </a:solidFill>
            <a:prstDash val="sysDash"/>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54" name="テキスト ボックス 314"/>
          <p:cNvSpPr txBox="1"/>
          <p:nvPr/>
        </p:nvSpPr>
        <p:spPr>
          <a:xfrm>
            <a:off x="7694614" y="13843000"/>
            <a:ext cx="1317625" cy="265113"/>
          </a:xfrm>
          <a:prstGeom prst="rect">
            <a:avLst/>
          </a:prstGeom>
          <a:solidFill>
            <a:srgbClr val="FFFF00"/>
          </a:solid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kumimoji="1" lang="en-US" altLang="ja-JP"/>
              <a:t>information sharing</a:t>
            </a:r>
          </a:p>
        </p:txBody>
      </p:sp>
      <p:sp>
        <p:nvSpPr>
          <p:cNvPr id="55" name="テキスト ボックス 315"/>
          <p:cNvSpPr txBox="1"/>
          <p:nvPr/>
        </p:nvSpPr>
        <p:spPr>
          <a:xfrm>
            <a:off x="3182939" y="13366750"/>
            <a:ext cx="536575" cy="374650"/>
          </a:xfrm>
          <a:prstGeom prst="rect">
            <a:avLst/>
          </a:prstGeom>
          <a:solidFill>
            <a:schemeClr val="accent5">
              <a:lumMod val="60000"/>
              <a:lumOff val="40000"/>
            </a:schemeClr>
          </a:solid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kumimoji="1" lang="en-US" altLang="ja-JP" sz="1800">
                <a:solidFill>
                  <a:schemeClr val="bg1"/>
                </a:solidFill>
              </a:rPr>
              <a:t>KEK</a:t>
            </a:r>
            <a:endParaRPr kumimoji="1" lang="ja-JP" altLang="en-US" sz="1800">
              <a:solidFill>
                <a:schemeClr val="bg1"/>
              </a:solidFill>
            </a:endParaRPr>
          </a:p>
        </p:txBody>
      </p:sp>
      <p:sp>
        <p:nvSpPr>
          <p:cNvPr id="56" name="テキスト ボックス 316"/>
          <p:cNvSpPr txBox="1"/>
          <p:nvPr/>
        </p:nvSpPr>
        <p:spPr>
          <a:xfrm>
            <a:off x="3201989" y="14392275"/>
            <a:ext cx="573087" cy="374650"/>
          </a:xfrm>
          <a:prstGeom prst="rect">
            <a:avLst/>
          </a:prstGeom>
          <a:solidFill>
            <a:schemeClr val="accent6">
              <a:lumMod val="75000"/>
            </a:schemeClr>
          </a:solid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kumimoji="1" lang="en-US" altLang="ja-JP" sz="1800">
                <a:solidFill>
                  <a:schemeClr val="bg1"/>
                </a:solidFill>
              </a:rPr>
              <a:t>USA</a:t>
            </a:r>
            <a:endParaRPr kumimoji="1" lang="ja-JP" altLang="en-US" sz="1800">
              <a:solidFill>
                <a:schemeClr val="bg1"/>
              </a:solidFill>
            </a:endParaRPr>
          </a:p>
        </p:txBody>
      </p:sp>
      <p:sp>
        <p:nvSpPr>
          <p:cNvPr id="57" name="テキスト ボックス 317"/>
          <p:cNvSpPr txBox="1"/>
          <p:nvPr/>
        </p:nvSpPr>
        <p:spPr>
          <a:xfrm>
            <a:off x="3656014" y="12811125"/>
            <a:ext cx="1209675" cy="280988"/>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kumimoji="1" lang="en-US" altLang="ja-JP" sz="1200"/>
              <a:t>A-1. Nb material</a:t>
            </a:r>
            <a:endParaRPr kumimoji="1" lang="ja-JP" altLang="en-US" sz="1200"/>
          </a:p>
        </p:txBody>
      </p:sp>
      <p:sp>
        <p:nvSpPr>
          <p:cNvPr id="58" name="テキスト ボックス 318"/>
          <p:cNvSpPr txBox="1"/>
          <p:nvPr/>
        </p:nvSpPr>
        <p:spPr>
          <a:xfrm>
            <a:off x="3509963" y="13071475"/>
            <a:ext cx="1346200" cy="280988"/>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kumimoji="1" lang="en-US" altLang="ja-JP" sz="1200"/>
              <a:t>A-2. High</a:t>
            </a:r>
            <a:r>
              <a:rPr kumimoji="1" lang="ja-JP" altLang="en-US" sz="1200"/>
              <a:t> </a:t>
            </a:r>
            <a:r>
              <a:rPr kumimoji="1" lang="en-US" altLang="ja-JP" sz="1200"/>
              <a:t>Q</a:t>
            </a:r>
            <a:r>
              <a:rPr kumimoji="1" lang="ja-JP" altLang="en-US" sz="1200"/>
              <a:t> </a:t>
            </a:r>
            <a:r>
              <a:rPr kumimoji="1" lang="en-US" altLang="ja-JP" sz="1200"/>
              <a:t>High</a:t>
            </a:r>
            <a:r>
              <a:rPr kumimoji="1" lang="ja-JP" altLang="en-US" sz="1200"/>
              <a:t> </a:t>
            </a:r>
            <a:r>
              <a:rPr kumimoji="1" lang="en-US" altLang="ja-JP" sz="1200"/>
              <a:t>G</a:t>
            </a:r>
            <a:endParaRPr kumimoji="1" lang="ja-JP" altLang="en-US" sz="1200"/>
          </a:p>
        </p:txBody>
      </p:sp>
      <p:sp>
        <p:nvSpPr>
          <p:cNvPr id="59" name="テキスト ボックス 319"/>
          <p:cNvSpPr txBox="1"/>
          <p:nvPr/>
        </p:nvSpPr>
        <p:spPr>
          <a:xfrm>
            <a:off x="3167064" y="14081125"/>
            <a:ext cx="1374775" cy="280988"/>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kumimoji="1" lang="en-US" altLang="ja-JP" sz="1200"/>
              <a:t>FNAL+JLab+Cornell</a:t>
            </a:r>
            <a:endParaRPr kumimoji="1" lang="ja-JP" altLang="en-US" sz="1200"/>
          </a:p>
        </p:txBody>
      </p:sp>
      <p:pic>
        <p:nvPicPr>
          <p:cNvPr id="60" name="図 59"/>
          <p:cNvPicPr>
            <a:picLocks noChangeAspect="1"/>
          </p:cNvPicPr>
          <p:nvPr/>
        </p:nvPicPr>
        <p:blipFill rotWithShape="1">
          <a:blip r:embed="rId2"/>
          <a:srcRect l="7138" r="3809"/>
          <a:stretch/>
        </p:blipFill>
        <p:spPr>
          <a:xfrm>
            <a:off x="1715387" y="747816"/>
            <a:ext cx="8697433" cy="3577149"/>
          </a:xfrm>
          <a:prstGeom prst="rect">
            <a:avLst/>
          </a:prstGeom>
        </p:spPr>
      </p:pic>
      <p:sp>
        <p:nvSpPr>
          <p:cNvPr id="2" name="テキスト ボックス 1"/>
          <p:cNvSpPr txBox="1"/>
          <p:nvPr/>
        </p:nvSpPr>
        <p:spPr>
          <a:xfrm>
            <a:off x="3000160" y="4446687"/>
            <a:ext cx="5087611" cy="2123658"/>
          </a:xfrm>
          <a:prstGeom prst="rect">
            <a:avLst/>
          </a:prstGeom>
          <a:noFill/>
        </p:spPr>
        <p:txBody>
          <a:bodyPr wrap="none" rtlCol="0">
            <a:spAutoFit/>
          </a:bodyPr>
          <a:lstStyle/>
          <a:p>
            <a:r>
              <a:rPr lang="en-US" altLang="ja-JP" sz="2400" dirty="0"/>
              <a:t>Budget request: KEK-&gt;MEXT</a:t>
            </a:r>
          </a:p>
          <a:p>
            <a:r>
              <a:rPr kumimoji="1" lang="en-US" altLang="ja-JP" dirty="0"/>
              <a:t>JFY2018 total ~3.7 M$ </a:t>
            </a:r>
          </a:p>
          <a:p>
            <a:pPr marL="285750" indent="-285750">
              <a:buFontTx/>
              <a:buChar char="-"/>
            </a:pPr>
            <a:r>
              <a:rPr kumimoji="1" lang="en-US" altLang="ja-JP" dirty="0"/>
              <a:t>fabricate 4 9-cell cavities (for </a:t>
            </a:r>
            <a:r>
              <a:rPr kumimoji="1" lang="en-US" altLang="ja-JP" dirty="0" err="1"/>
              <a:t>Nb</a:t>
            </a:r>
            <a:r>
              <a:rPr lang="en-US" altLang="ja-JP" dirty="0"/>
              <a:t> material R&amp;D) </a:t>
            </a:r>
          </a:p>
          <a:p>
            <a:pPr marL="285750" indent="-285750">
              <a:buFontTx/>
              <a:buChar char="-"/>
            </a:pPr>
            <a:r>
              <a:rPr lang="en-US" altLang="ja-JP" dirty="0"/>
              <a:t>fabricate 4 9-cell cavities (for High-Q, </a:t>
            </a:r>
            <a:r>
              <a:rPr lang="en-US" altLang="ja-JP" dirty="0" err="1"/>
              <a:t>HighG</a:t>
            </a:r>
            <a:r>
              <a:rPr lang="en-US" altLang="ja-JP" dirty="0"/>
              <a:t>)</a:t>
            </a:r>
          </a:p>
          <a:p>
            <a:r>
              <a:rPr kumimoji="1" lang="en-US" altLang="ja-JP" dirty="0"/>
              <a:t>JFY2019 total ~3.7 M$ </a:t>
            </a:r>
          </a:p>
          <a:p>
            <a:pPr marL="285750" indent="-285750">
              <a:buFontTx/>
              <a:buChar char="-"/>
            </a:pPr>
            <a:r>
              <a:rPr kumimoji="1" lang="en-US" altLang="ja-JP" dirty="0"/>
              <a:t>evaluate the performance</a:t>
            </a:r>
          </a:p>
          <a:p>
            <a:pPr marL="285750" indent="-285750">
              <a:buFontTx/>
              <a:buChar char="-"/>
            </a:pPr>
            <a:r>
              <a:rPr kumimoji="1" lang="en-US" altLang="ja-JP" dirty="0"/>
              <a:t>prepare the installation to STF-2</a:t>
            </a:r>
            <a:endParaRPr kumimoji="1" lang="ja-JP" altLang="en-US" dirty="0"/>
          </a:p>
        </p:txBody>
      </p:sp>
      <p:sp>
        <p:nvSpPr>
          <p:cNvPr id="4" name="Footer Placeholder 3"/>
          <p:cNvSpPr>
            <a:spLocks noGrp="1"/>
          </p:cNvSpPr>
          <p:nvPr>
            <p:ph type="ftr" sz="quarter" idx="11"/>
          </p:nvPr>
        </p:nvSpPr>
        <p:spPr/>
        <p:txBody>
          <a:bodyPr/>
          <a:lstStyle/>
          <a:p>
            <a:r>
              <a:rPr lang="en-US" smtClean="0"/>
              <a:t>ALCWS, SLAC 26-30 June 2017</a:t>
            </a:r>
            <a:endParaRPr lang="en-US"/>
          </a:p>
        </p:txBody>
      </p:sp>
    </p:spTree>
    <p:extLst>
      <p:ext uri="{BB962C8B-B14F-4D97-AF65-F5344CB8AC3E}">
        <p14:creationId xmlns:p14="http://schemas.microsoft.com/office/powerpoint/2010/main" val="190438427"/>
      </p:ext>
    </p:extLst>
  </p:cSld>
  <p:clrMapOvr>
    <a:masterClrMapping/>
  </p:clrMapOvr>
  <mc:AlternateContent xmlns:mc="http://schemas.openxmlformats.org/markup-compatibility/2006" xmlns:p14="http://schemas.microsoft.com/office/powerpoint/2010/main">
    <mc:Choice Requires="p14">
      <p:transition spd="slow" p14:dur="2000" advTm="81339"/>
    </mc:Choice>
    <mc:Fallback xmlns="">
      <p:transition spd="slow" advTm="81339"/>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a:xfrm>
            <a:off x="2062697" y="9464"/>
            <a:ext cx="8229600" cy="791670"/>
          </a:xfrm>
        </p:spPr>
        <p:txBody>
          <a:bodyPr>
            <a:normAutofit/>
          </a:bodyPr>
          <a:lstStyle/>
          <a:p>
            <a:r>
              <a:rPr lang="en-US" altLang="ja-JP" b="1" dirty="0" smtClean="0"/>
              <a:t>R&amp;D Plans at worldwide Labs</a:t>
            </a:r>
            <a:endParaRPr kumimoji="1" lang="ja-JP" altLang="en-US" b="1" dirty="0"/>
          </a:p>
        </p:txBody>
      </p:sp>
      <p:graphicFrame>
        <p:nvGraphicFramePr>
          <p:cNvPr id="9" name="コンテンツ プレースホルダー 8"/>
          <p:cNvGraphicFramePr>
            <a:graphicFrameLocks noGrp="1"/>
          </p:cNvGraphicFramePr>
          <p:nvPr>
            <p:ph idx="1"/>
            <p:extLst/>
          </p:nvPr>
        </p:nvGraphicFramePr>
        <p:xfrm>
          <a:off x="1806103" y="810278"/>
          <a:ext cx="8486194" cy="5854930"/>
        </p:xfrm>
        <a:graphic>
          <a:graphicData uri="http://schemas.openxmlformats.org/drawingml/2006/table">
            <a:tbl>
              <a:tblPr firstRow="1" bandRow="1">
                <a:tableStyleId>{5C22544A-7EE6-4342-B048-85BDC9FD1C3A}</a:tableStyleId>
              </a:tblPr>
              <a:tblGrid>
                <a:gridCol w="839215"/>
                <a:gridCol w="839215"/>
                <a:gridCol w="2935497"/>
                <a:gridCol w="1341548"/>
                <a:gridCol w="1472333"/>
                <a:gridCol w="1058386"/>
              </a:tblGrid>
              <a:tr h="382385">
                <a:tc>
                  <a:txBody>
                    <a:bodyPr/>
                    <a:lstStyle/>
                    <a:p>
                      <a:endParaRPr kumimoji="1" lang="ja-JP" altLang="en-US" sz="1400" dirty="0"/>
                    </a:p>
                  </a:txBody>
                  <a:tcPr marL="84406" marR="84406"/>
                </a:tc>
                <a:tc>
                  <a:txBody>
                    <a:bodyPr/>
                    <a:lstStyle/>
                    <a:p>
                      <a:r>
                        <a:rPr kumimoji="1" lang="en-US" altLang="ja-JP" sz="1400" dirty="0" smtClean="0"/>
                        <a:t>On-going</a:t>
                      </a:r>
                      <a:endParaRPr kumimoji="1" lang="ja-JP" altLang="en-US" sz="1400" dirty="0"/>
                    </a:p>
                  </a:txBody>
                  <a:tcPr marL="84406" marR="84406"/>
                </a:tc>
                <a:tc>
                  <a:txBody>
                    <a:bodyPr/>
                    <a:lstStyle/>
                    <a:p>
                      <a:r>
                        <a:rPr kumimoji="1" lang="en-US" altLang="ja-JP" sz="1400" dirty="0" smtClean="0"/>
                        <a:t>R&amp;D: ML Cavity  </a:t>
                      </a:r>
                      <a:endParaRPr kumimoji="1" lang="ja-JP" altLang="en-US" sz="1400" dirty="0"/>
                    </a:p>
                  </a:txBody>
                  <a:tcPr marL="84406" marR="84406"/>
                </a:tc>
                <a:tc>
                  <a:txBody>
                    <a:bodyPr/>
                    <a:lstStyle/>
                    <a:p>
                      <a:r>
                        <a:rPr kumimoji="1" lang="en-US" altLang="ja-JP" sz="1400" dirty="0" smtClean="0"/>
                        <a:t>Assoc.</a:t>
                      </a:r>
                      <a:r>
                        <a:rPr kumimoji="1" lang="en-US" altLang="ja-JP" sz="1400" baseline="0" dirty="0" smtClean="0"/>
                        <a:t> System</a:t>
                      </a:r>
                      <a:endParaRPr kumimoji="1" lang="ja-JP" altLang="en-US" sz="1400" dirty="0"/>
                    </a:p>
                  </a:txBody>
                  <a:tcPr marL="84406" marR="84406"/>
                </a:tc>
                <a:tc>
                  <a:txBody>
                    <a:bodyPr/>
                    <a:lstStyle/>
                    <a:p>
                      <a:r>
                        <a:rPr kumimoji="1" lang="en-US" altLang="ja-JP" sz="1400" dirty="0" err="1" smtClean="0"/>
                        <a:t>Cryomodule</a:t>
                      </a:r>
                      <a:endParaRPr kumimoji="1" lang="ja-JP" altLang="en-US" sz="1400" dirty="0"/>
                    </a:p>
                  </a:txBody>
                  <a:tcPr marL="84406" marR="84406"/>
                </a:tc>
                <a:tc>
                  <a:txBody>
                    <a:bodyPr/>
                    <a:lstStyle/>
                    <a:p>
                      <a:r>
                        <a:rPr kumimoji="1" lang="en-US" altLang="ja-JP" sz="1400" dirty="0" smtClean="0"/>
                        <a:t>RF</a:t>
                      </a:r>
                      <a:endParaRPr kumimoji="1" lang="ja-JP" altLang="en-US" sz="1400" dirty="0"/>
                    </a:p>
                  </a:txBody>
                  <a:tcPr marL="84406" marR="84406"/>
                </a:tc>
              </a:tr>
              <a:tr h="382385">
                <a:tc>
                  <a:txBody>
                    <a:bodyPr/>
                    <a:lstStyle/>
                    <a:p>
                      <a:r>
                        <a:rPr kumimoji="1" lang="en-US" altLang="ja-JP" sz="1400" dirty="0" err="1" smtClean="0"/>
                        <a:t>Fermilab</a:t>
                      </a:r>
                      <a:endParaRPr kumimoji="1" lang="ja-JP" altLang="en-US" sz="1400" dirty="0"/>
                    </a:p>
                  </a:txBody>
                  <a:tcPr marL="84406" marR="84406"/>
                </a:tc>
                <a:tc>
                  <a:txBody>
                    <a:bodyPr/>
                    <a:lstStyle/>
                    <a:p>
                      <a:r>
                        <a:rPr kumimoji="1" lang="en-US" altLang="ja-JP" sz="1400" dirty="0" smtClean="0"/>
                        <a:t>LCLS-II</a:t>
                      </a:r>
                      <a:endParaRPr kumimoji="1" lang="ja-JP" altLang="en-US" sz="1400" dirty="0"/>
                    </a:p>
                  </a:txBody>
                  <a:tcPr marL="84406" marR="84406"/>
                </a:tc>
                <a:tc>
                  <a:txBody>
                    <a:bodyPr/>
                    <a:lstStyle/>
                    <a:p>
                      <a:r>
                        <a:rPr kumimoji="1" lang="en-US" altLang="ja-JP" sz="1400" baseline="0" dirty="0" smtClean="0">
                          <a:solidFill>
                            <a:srgbClr val="FF0000"/>
                          </a:solidFill>
                        </a:rPr>
                        <a:t>N</a:t>
                      </a:r>
                      <a:r>
                        <a:rPr kumimoji="1" lang="en-US" altLang="ja-JP" sz="1400" baseline="-25000" dirty="0" smtClean="0">
                          <a:solidFill>
                            <a:srgbClr val="FF0000"/>
                          </a:solidFill>
                        </a:rPr>
                        <a:t>2</a:t>
                      </a:r>
                      <a:r>
                        <a:rPr kumimoji="1" lang="en-US" altLang="ja-JP" sz="1400" baseline="0" dirty="0" smtClean="0">
                          <a:solidFill>
                            <a:srgbClr val="FF0000"/>
                          </a:solidFill>
                        </a:rPr>
                        <a:t>-infusion </a:t>
                      </a:r>
                      <a:r>
                        <a:rPr kumimoji="1" lang="en-US" altLang="ja-JP" sz="1400" baseline="0" dirty="0" smtClean="0">
                          <a:solidFill>
                            <a:srgbClr val="000000"/>
                          </a:solidFill>
                        </a:rPr>
                        <a:t>(HQ-HG)</a:t>
                      </a:r>
                      <a:endParaRPr kumimoji="1" lang="ja-JP" altLang="en-US" sz="1400" dirty="0">
                        <a:solidFill>
                          <a:srgbClr val="000000"/>
                        </a:solidFill>
                      </a:endParaRPr>
                    </a:p>
                  </a:txBody>
                  <a:tcPr marL="84406" marR="84406"/>
                </a:tc>
                <a:tc>
                  <a:txBody>
                    <a:bodyPr/>
                    <a:lstStyle/>
                    <a:p>
                      <a:r>
                        <a:rPr kumimoji="1" lang="en-US" altLang="ja-JP" sz="1400" dirty="0" smtClean="0">
                          <a:solidFill>
                            <a:srgbClr val="3366FF"/>
                          </a:solidFill>
                        </a:rPr>
                        <a:t>Coupler </a:t>
                      </a:r>
                      <a:endParaRPr kumimoji="1" lang="ja-JP" altLang="en-US" sz="1400" dirty="0">
                        <a:solidFill>
                          <a:srgbClr val="3366FF"/>
                        </a:solidFill>
                      </a:endParaRPr>
                    </a:p>
                  </a:txBody>
                  <a:tcPr marL="84406" marR="84406"/>
                </a:tc>
                <a:tc>
                  <a:txBody>
                    <a:bodyPr/>
                    <a:lstStyle/>
                    <a:p>
                      <a:endParaRPr kumimoji="1" lang="ja-JP" altLang="en-US" sz="1400" dirty="0"/>
                    </a:p>
                  </a:txBody>
                  <a:tcPr marL="84406" marR="84406"/>
                </a:tc>
                <a:tc>
                  <a:txBody>
                    <a:bodyPr/>
                    <a:lstStyle/>
                    <a:p>
                      <a:endParaRPr kumimoji="1" lang="ja-JP" altLang="en-US" sz="1400" dirty="0"/>
                    </a:p>
                  </a:txBody>
                  <a:tcPr marL="84406" marR="84406"/>
                </a:tc>
              </a:tr>
              <a:tr h="518160">
                <a:tc>
                  <a:txBody>
                    <a:bodyPr/>
                    <a:lstStyle/>
                    <a:p>
                      <a:r>
                        <a:rPr kumimoji="1" lang="en-US" altLang="ja-JP" sz="1400" dirty="0" err="1" smtClean="0"/>
                        <a:t>JLab</a:t>
                      </a:r>
                      <a:endParaRPr kumimoji="1" lang="ja-JP" altLang="en-US" sz="1400" dirty="0"/>
                    </a:p>
                  </a:txBody>
                  <a:tcPr marL="84406" marR="84406"/>
                </a:tc>
                <a:tc>
                  <a:txBody>
                    <a:bodyPr/>
                    <a:lstStyle/>
                    <a:p>
                      <a:r>
                        <a:rPr kumimoji="1" lang="en-US" altLang="ja-JP" sz="1400" dirty="0" smtClean="0"/>
                        <a:t>LCLS-II</a:t>
                      </a:r>
                      <a:endParaRPr kumimoji="1" lang="ja-JP" altLang="en-US" sz="1400" dirty="0"/>
                    </a:p>
                  </a:txBody>
                  <a:tcPr marL="84406" marR="84406"/>
                </a:tc>
                <a:tc>
                  <a:txBody>
                    <a:bodyPr/>
                    <a:lstStyle/>
                    <a:p>
                      <a:r>
                        <a:rPr kumimoji="1" lang="en-US" altLang="ja-JP" sz="1400" dirty="0" err="1" smtClean="0">
                          <a:solidFill>
                            <a:srgbClr val="3366FF"/>
                          </a:solidFill>
                        </a:rPr>
                        <a:t>Nb</a:t>
                      </a:r>
                      <a:r>
                        <a:rPr kumimoji="1" lang="en-US" altLang="ja-JP" sz="1400" dirty="0" smtClean="0">
                          <a:solidFill>
                            <a:srgbClr val="3366FF"/>
                          </a:solidFill>
                        </a:rPr>
                        <a:t>-LG/FG </a:t>
                      </a:r>
                      <a:r>
                        <a:rPr kumimoji="1" lang="en-US" altLang="ja-JP" sz="1400" baseline="0" dirty="0" smtClean="0">
                          <a:solidFill>
                            <a:srgbClr val="3366FF"/>
                          </a:solidFill>
                        </a:rPr>
                        <a:t>(Ingot-sliced/rolled) </a:t>
                      </a:r>
                      <a:r>
                        <a:rPr kumimoji="1" lang="en-US" altLang="ja-JP" sz="1400" dirty="0" smtClean="0"/>
                        <a:t>,</a:t>
                      </a:r>
                      <a:r>
                        <a:rPr kumimoji="1" lang="en-US" altLang="ja-JP" sz="1400" baseline="0" dirty="0" smtClean="0"/>
                        <a:t> LSF cavity, </a:t>
                      </a:r>
                      <a:r>
                        <a:rPr kumimoji="1" lang="en-US" altLang="ja-JP" sz="1400" dirty="0" smtClean="0">
                          <a:solidFill>
                            <a:srgbClr val="FF0000"/>
                          </a:solidFill>
                        </a:rPr>
                        <a:t>N</a:t>
                      </a:r>
                      <a:r>
                        <a:rPr kumimoji="1" lang="en-US" altLang="ja-JP" sz="1400" baseline="-25000" dirty="0" smtClean="0">
                          <a:solidFill>
                            <a:srgbClr val="FF0000"/>
                          </a:solidFill>
                        </a:rPr>
                        <a:t>2</a:t>
                      </a:r>
                      <a:r>
                        <a:rPr kumimoji="1" lang="en-US" altLang="ja-JP" sz="1400" dirty="0" smtClean="0">
                          <a:solidFill>
                            <a:srgbClr val="FF0000"/>
                          </a:solidFill>
                        </a:rPr>
                        <a:t>-infusion</a:t>
                      </a:r>
                      <a:r>
                        <a:rPr kumimoji="1" lang="en-US" altLang="ja-JP" sz="1400" baseline="0" dirty="0" smtClean="0">
                          <a:solidFill>
                            <a:srgbClr val="FF0000"/>
                          </a:solidFill>
                        </a:rPr>
                        <a:t> </a:t>
                      </a:r>
                      <a:endParaRPr kumimoji="1" lang="ja-JP" altLang="en-US" sz="1400" dirty="0">
                        <a:solidFill>
                          <a:srgbClr val="FF0000"/>
                        </a:solidFill>
                      </a:endParaRPr>
                    </a:p>
                  </a:txBody>
                  <a:tcPr marL="84406" marR="84406"/>
                </a:tc>
                <a:tc>
                  <a:txBody>
                    <a:bodyPr/>
                    <a:lstStyle/>
                    <a:p>
                      <a:endParaRPr kumimoji="1" lang="ja-JP" altLang="en-US" sz="1400" dirty="0"/>
                    </a:p>
                  </a:txBody>
                  <a:tcPr marL="84406" marR="84406"/>
                </a:tc>
                <a:tc>
                  <a:txBody>
                    <a:bodyPr/>
                    <a:lstStyle/>
                    <a:p>
                      <a:endParaRPr kumimoji="1" lang="ja-JP" altLang="en-US" sz="1400" dirty="0"/>
                    </a:p>
                  </a:txBody>
                  <a:tcPr marL="84406" marR="84406"/>
                </a:tc>
                <a:tc>
                  <a:txBody>
                    <a:bodyPr/>
                    <a:lstStyle/>
                    <a:p>
                      <a:endParaRPr kumimoji="1" lang="ja-JP" altLang="en-US" sz="1400" dirty="0"/>
                    </a:p>
                  </a:txBody>
                  <a:tcPr marL="84406" marR="84406"/>
                </a:tc>
              </a:tr>
              <a:tr h="518160">
                <a:tc>
                  <a:txBody>
                    <a:bodyPr/>
                    <a:lstStyle/>
                    <a:p>
                      <a:r>
                        <a:rPr kumimoji="1" lang="en-US" altLang="ja-JP" sz="1400" dirty="0" smtClean="0"/>
                        <a:t>DESY</a:t>
                      </a:r>
                      <a:endParaRPr kumimoji="1" lang="ja-JP" altLang="en-US" sz="1400" dirty="0"/>
                    </a:p>
                  </a:txBody>
                  <a:tcPr marL="84406" marR="84406"/>
                </a:tc>
                <a:tc>
                  <a:txBody>
                    <a:bodyPr/>
                    <a:lstStyle/>
                    <a:p>
                      <a:r>
                        <a:rPr kumimoji="1" lang="en-US" altLang="ja-JP" sz="1400" dirty="0" smtClean="0"/>
                        <a:t>EXFEL</a:t>
                      </a:r>
                      <a:endParaRPr kumimoji="1" lang="ja-JP" altLang="en-US" sz="1400" dirty="0"/>
                    </a:p>
                  </a:txBody>
                  <a:tcPr marL="84406" marR="8440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sz="1400" dirty="0" smtClean="0">
                          <a:solidFill>
                            <a:srgbClr val="FF0000"/>
                          </a:solidFill>
                        </a:rPr>
                        <a:t>N</a:t>
                      </a:r>
                      <a:r>
                        <a:rPr kumimoji="1" lang="en-US" altLang="ja-JP" sz="1400" baseline="-25000" dirty="0" smtClean="0">
                          <a:solidFill>
                            <a:srgbClr val="FF0000"/>
                          </a:solidFill>
                        </a:rPr>
                        <a:t>2</a:t>
                      </a:r>
                      <a:r>
                        <a:rPr kumimoji="1" lang="en-US" altLang="ja-JP" sz="1400" dirty="0" smtClean="0">
                          <a:solidFill>
                            <a:srgbClr val="FF0000"/>
                          </a:solidFill>
                        </a:rPr>
                        <a:t>-infusion</a:t>
                      </a:r>
                    </a:p>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sz="1400" dirty="0" smtClean="0"/>
                        <a:t>Nano-Lab</a:t>
                      </a:r>
                      <a:r>
                        <a:rPr kumimoji="1" lang="en-US" altLang="ja-JP" sz="1400" baseline="0" dirty="0" smtClean="0"/>
                        <a:t> study</a:t>
                      </a:r>
                      <a:endParaRPr kumimoji="1" lang="ja-JP" altLang="en-US" sz="1400" dirty="0" smtClean="0"/>
                    </a:p>
                  </a:txBody>
                  <a:tcPr marL="84406" marR="8440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kumimoji="1" lang="ja-JP" altLang="en-US" sz="1400" dirty="0" smtClean="0"/>
                    </a:p>
                  </a:txBody>
                  <a:tcPr marL="84406" marR="8440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sz="1400" dirty="0" smtClean="0"/>
                        <a:t>High-performance CM</a:t>
                      </a:r>
                      <a:endParaRPr kumimoji="1" lang="ja-JP" altLang="en-US" sz="1400" dirty="0" smtClean="0"/>
                    </a:p>
                  </a:txBody>
                  <a:tcPr marL="84406" marR="8440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kumimoji="1" lang="ja-JP" altLang="en-US" sz="1400" dirty="0" smtClean="0"/>
                    </a:p>
                  </a:txBody>
                  <a:tcPr marL="84406" marR="84406"/>
                </a:tc>
              </a:tr>
              <a:tr h="518160">
                <a:tc>
                  <a:txBody>
                    <a:bodyPr/>
                    <a:lstStyle/>
                    <a:p>
                      <a:r>
                        <a:rPr kumimoji="1" lang="en-US" altLang="ja-JP" sz="1400" dirty="0" smtClean="0"/>
                        <a:t>INFN-LASA</a:t>
                      </a:r>
                      <a:endParaRPr kumimoji="1" lang="ja-JP" altLang="en-US" sz="1400" dirty="0"/>
                    </a:p>
                  </a:txBody>
                  <a:tcPr marL="84406" marR="84406"/>
                </a:tc>
                <a:tc>
                  <a:txBody>
                    <a:bodyPr/>
                    <a:lstStyle/>
                    <a:p>
                      <a:r>
                        <a:rPr kumimoji="1" lang="en-US" altLang="ja-JP" sz="1400" dirty="0" smtClean="0"/>
                        <a:t>ESS</a:t>
                      </a:r>
                      <a:endParaRPr kumimoji="1" lang="ja-JP" altLang="en-US" sz="1400" dirty="0"/>
                    </a:p>
                  </a:txBody>
                  <a:tcPr marL="84406" marR="84406"/>
                </a:tc>
                <a:tc>
                  <a:txBody>
                    <a:bodyPr/>
                    <a:lstStyle/>
                    <a:p>
                      <a:r>
                        <a:rPr kumimoji="1" lang="en-US" altLang="ja-JP" sz="1400" dirty="0" err="1" smtClean="0">
                          <a:solidFill>
                            <a:srgbClr val="3366FF"/>
                          </a:solidFill>
                        </a:rPr>
                        <a:t>Nb</a:t>
                      </a:r>
                      <a:r>
                        <a:rPr kumimoji="1" lang="en-US" altLang="ja-JP" sz="1400" dirty="0" smtClean="0">
                          <a:solidFill>
                            <a:srgbClr val="3366FF"/>
                          </a:solidFill>
                        </a:rPr>
                        <a:t>-LG/FG</a:t>
                      </a:r>
                      <a:r>
                        <a:rPr kumimoji="1" lang="en-US" altLang="ja-JP" sz="1400" baseline="0" dirty="0" smtClean="0">
                          <a:solidFill>
                            <a:srgbClr val="3366FF"/>
                          </a:solidFill>
                        </a:rPr>
                        <a:t> </a:t>
                      </a:r>
                      <a:r>
                        <a:rPr kumimoji="1" lang="en-US" altLang="ja-JP" sz="1400" baseline="0" dirty="0" smtClean="0"/>
                        <a:t>systematic study for ESS  </a:t>
                      </a:r>
                      <a:endParaRPr kumimoji="1" lang="ja-JP" altLang="en-US" sz="1400" dirty="0"/>
                    </a:p>
                  </a:txBody>
                  <a:tcPr marL="84406" marR="84406"/>
                </a:tc>
                <a:tc>
                  <a:txBody>
                    <a:bodyPr/>
                    <a:lstStyle/>
                    <a:p>
                      <a:endParaRPr kumimoji="1" lang="ja-JP" altLang="en-US" sz="1400" dirty="0"/>
                    </a:p>
                  </a:txBody>
                  <a:tcPr marL="84406" marR="84406"/>
                </a:tc>
                <a:tc>
                  <a:txBody>
                    <a:bodyPr/>
                    <a:lstStyle/>
                    <a:p>
                      <a:endParaRPr kumimoji="1" lang="ja-JP" altLang="en-US" sz="1400" dirty="0"/>
                    </a:p>
                  </a:txBody>
                  <a:tcPr marL="84406" marR="84406"/>
                </a:tc>
                <a:tc>
                  <a:txBody>
                    <a:bodyPr/>
                    <a:lstStyle/>
                    <a:p>
                      <a:endParaRPr kumimoji="1" lang="ja-JP" altLang="en-US" sz="1400" dirty="0"/>
                    </a:p>
                  </a:txBody>
                  <a:tcPr marL="84406" marR="84406"/>
                </a:tc>
              </a:tr>
              <a:tr h="731520">
                <a:tc>
                  <a:txBody>
                    <a:bodyPr/>
                    <a:lstStyle/>
                    <a:p>
                      <a:r>
                        <a:rPr kumimoji="1" lang="en-US" altLang="ja-JP" sz="1400" dirty="0" smtClean="0"/>
                        <a:t>CEA/</a:t>
                      </a:r>
                    </a:p>
                    <a:p>
                      <a:r>
                        <a:rPr kumimoji="1" lang="en-US" altLang="ja-JP" sz="1400" dirty="0" smtClean="0"/>
                        <a:t>CNRS-LAL</a:t>
                      </a:r>
                      <a:endParaRPr kumimoji="1" lang="ja-JP" altLang="en-US" sz="1400" dirty="0"/>
                    </a:p>
                  </a:txBody>
                  <a:tcPr marL="84406" marR="84406"/>
                </a:tc>
                <a:tc>
                  <a:txBody>
                    <a:bodyPr/>
                    <a:lstStyle/>
                    <a:p>
                      <a:r>
                        <a:rPr kumimoji="1" lang="en-US" altLang="ja-JP" sz="1400" dirty="0" smtClean="0"/>
                        <a:t>IFMIF</a:t>
                      </a:r>
                    </a:p>
                    <a:p>
                      <a:r>
                        <a:rPr kumimoji="1" lang="en-US" altLang="ja-JP" sz="1400" dirty="0" smtClean="0"/>
                        <a:t>ESS, </a:t>
                      </a:r>
                    </a:p>
                    <a:p>
                      <a:r>
                        <a:rPr kumimoji="1" lang="en-US" altLang="ja-JP" sz="1400" dirty="0" smtClean="0"/>
                        <a:t>SARAF</a:t>
                      </a:r>
                      <a:endParaRPr kumimoji="1" lang="ja-JP" altLang="en-US" sz="1400" dirty="0"/>
                    </a:p>
                  </a:txBody>
                  <a:tcPr marL="84406" marR="84406"/>
                </a:tc>
                <a:tc>
                  <a:txBody>
                    <a:bodyPr/>
                    <a:lstStyle/>
                    <a:p>
                      <a:r>
                        <a:rPr kumimoji="1" lang="en-US" altLang="ja-JP" sz="1400" dirty="0" smtClean="0"/>
                        <a:t>Vertical</a:t>
                      </a:r>
                      <a:r>
                        <a:rPr kumimoji="1" lang="en-US" altLang="ja-JP" sz="1400" baseline="0" dirty="0" smtClean="0"/>
                        <a:t> EP (VEP), </a:t>
                      </a:r>
                    </a:p>
                    <a:p>
                      <a:r>
                        <a:rPr kumimoji="1" lang="en-US" altLang="ja-JP" sz="1400" baseline="0" dirty="0" smtClean="0">
                          <a:solidFill>
                            <a:srgbClr val="FF0000"/>
                          </a:solidFill>
                        </a:rPr>
                        <a:t>N</a:t>
                      </a:r>
                      <a:r>
                        <a:rPr kumimoji="1" lang="en-US" altLang="ja-JP" sz="1400" baseline="-25000" dirty="0" smtClean="0">
                          <a:solidFill>
                            <a:srgbClr val="FF0000"/>
                          </a:solidFill>
                        </a:rPr>
                        <a:t>2</a:t>
                      </a:r>
                      <a:r>
                        <a:rPr kumimoji="1" lang="en-US" altLang="ja-JP" sz="1400" baseline="0" dirty="0" smtClean="0">
                          <a:solidFill>
                            <a:srgbClr val="FF0000"/>
                          </a:solidFill>
                        </a:rPr>
                        <a:t>-Infusion</a:t>
                      </a:r>
                      <a:endParaRPr kumimoji="1" lang="ja-JP" altLang="en-US" sz="1400" dirty="0">
                        <a:solidFill>
                          <a:srgbClr val="FF0000"/>
                        </a:solidFill>
                      </a:endParaRPr>
                    </a:p>
                  </a:txBody>
                  <a:tcPr marL="84406" marR="84406"/>
                </a:tc>
                <a:tc>
                  <a:txBody>
                    <a:bodyPr/>
                    <a:lstStyle/>
                    <a:p>
                      <a:r>
                        <a:rPr kumimoji="1" lang="en-US" altLang="ja-JP" sz="1400" dirty="0" smtClean="0"/>
                        <a:t>Magnetic shield</a:t>
                      </a:r>
                    </a:p>
                    <a:p>
                      <a:r>
                        <a:rPr kumimoji="1" lang="en-US" altLang="ja-JP" sz="1400" dirty="0" smtClean="0"/>
                        <a:t>Coupler</a:t>
                      </a:r>
                      <a:endParaRPr kumimoji="1" lang="ja-JP" altLang="en-US" sz="1400" dirty="0"/>
                    </a:p>
                  </a:txBody>
                  <a:tcPr marL="84406" marR="84406"/>
                </a:tc>
                <a:tc>
                  <a:txBody>
                    <a:bodyPr/>
                    <a:lstStyle/>
                    <a:p>
                      <a:pPr marL="0" marR="0" indent="0" algn="l" defTabSz="456812" rtl="0" eaLnBrk="1" fontAlgn="auto" latinLnBrk="0" hangingPunct="1">
                        <a:lnSpc>
                          <a:spcPct val="100000"/>
                        </a:lnSpc>
                        <a:spcBef>
                          <a:spcPts val="0"/>
                        </a:spcBef>
                        <a:spcAft>
                          <a:spcPts val="0"/>
                        </a:spcAft>
                        <a:buClrTx/>
                        <a:buSzTx/>
                        <a:buFontTx/>
                        <a:buNone/>
                        <a:tabLst/>
                        <a:defRPr/>
                      </a:pPr>
                      <a:r>
                        <a:rPr kumimoji="1" lang="en-US" altLang="ja-JP" sz="1400" baseline="0" dirty="0" smtClean="0"/>
                        <a:t>Assembly robotizing </a:t>
                      </a:r>
                      <a:endParaRPr kumimoji="1" lang="ja-JP" altLang="en-US" sz="1400" dirty="0" smtClean="0"/>
                    </a:p>
                    <a:p>
                      <a:endParaRPr kumimoji="1" lang="ja-JP" altLang="en-US" sz="1400" dirty="0"/>
                    </a:p>
                  </a:txBody>
                  <a:tcPr marL="84406" marR="84406"/>
                </a:tc>
                <a:tc>
                  <a:txBody>
                    <a:bodyPr/>
                    <a:lstStyle/>
                    <a:p>
                      <a:endParaRPr kumimoji="1" lang="ja-JP" altLang="en-US" sz="1400" dirty="0"/>
                    </a:p>
                  </a:txBody>
                  <a:tcPr marL="84406" marR="84406"/>
                </a:tc>
              </a:tr>
              <a:tr h="518160">
                <a:tc>
                  <a:txBody>
                    <a:bodyPr/>
                    <a:lstStyle/>
                    <a:p>
                      <a:r>
                        <a:rPr kumimoji="1" lang="en-US" altLang="ja-JP" sz="1400" dirty="0" smtClean="0"/>
                        <a:t>KEK</a:t>
                      </a:r>
                      <a:endParaRPr kumimoji="1" lang="ja-JP" altLang="en-US" sz="1400" dirty="0"/>
                    </a:p>
                  </a:txBody>
                  <a:tcPr marL="84406" marR="84406"/>
                </a:tc>
                <a:tc>
                  <a:txBody>
                    <a:bodyPr/>
                    <a:lstStyle/>
                    <a:p>
                      <a:r>
                        <a:rPr kumimoji="1" lang="en-US" altLang="ja-JP" sz="1400" dirty="0" smtClean="0"/>
                        <a:t>STF</a:t>
                      </a:r>
                      <a:endParaRPr kumimoji="1" lang="ja-JP" altLang="en-US" sz="1400" dirty="0"/>
                    </a:p>
                  </a:txBody>
                  <a:tcPr marL="84406" marR="84406"/>
                </a:tc>
                <a:tc>
                  <a:txBody>
                    <a:bodyPr/>
                    <a:lstStyle/>
                    <a:p>
                      <a:pPr marL="0" marR="0" indent="0" algn="l" defTabSz="456812" rtl="0" eaLnBrk="1" fontAlgn="auto" latinLnBrk="0" hangingPunct="1">
                        <a:lnSpc>
                          <a:spcPct val="100000"/>
                        </a:lnSpc>
                        <a:spcBef>
                          <a:spcPts val="0"/>
                        </a:spcBef>
                        <a:spcAft>
                          <a:spcPts val="0"/>
                        </a:spcAft>
                        <a:buClrTx/>
                        <a:buSzTx/>
                        <a:buFontTx/>
                        <a:buNone/>
                        <a:tabLst/>
                        <a:defRPr/>
                      </a:pPr>
                      <a:r>
                        <a:rPr kumimoji="1" lang="en-US" altLang="ja-JP" sz="1400" dirty="0" err="1" smtClean="0">
                          <a:solidFill>
                            <a:srgbClr val="3366FF"/>
                          </a:solidFill>
                        </a:rPr>
                        <a:t>Nb</a:t>
                      </a:r>
                      <a:r>
                        <a:rPr kumimoji="1" lang="en-US" altLang="ja-JP" sz="1400" dirty="0" smtClean="0">
                          <a:solidFill>
                            <a:srgbClr val="3366FF"/>
                          </a:solidFill>
                        </a:rPr>
                        <a:t>-LG/FG</a:t>
                      </a:r>
                    </a:p>
                    <a:p>
                      <a:r>
                        <a:rPr kumimoji="1" lang="en-US" altLang="ja-JP" sz="1400" dirty="0" smtClean="0">
                          <a:solidFill>
                            <a:srgbClr val="FF0000"/>
                          </a:solidFill>
                        </a:rPr>
                        <a:t>N</a:t>
                      </a:r>
                      <a:r>
                        <a:rPr kumimoji="1" lang="en-US" altLang="ja-JP" sz="1400" baseline="-25000" dirty="0" smtClean="0">
                          <a:solidFill>
                            <a:srgbClr val="FF0000"/>
                          </a:solidFill>
                        </a:rPr>
                        <a:t>2</a:t>
                      </a:r>
                      <a:r>
                        <a:rPr kumimoji="1" lang="en-US" altLang="ja-JP" sz="1400" dirty="0" smtClean="0">
                          <a:solidFill>
                            <a:srgbClr val="FF0000"/>
                          </a:solidFill>
                        </a:rPr>
                        <a:t>-infusion</a:t>
                      </a:r>
                    </a:p>
                  </a:txBody>
                  <a:tcPr marL="84406" marR="84406"/>
                </a:tc>
                <a:tc>
                  <a:txBody>
                    <a:bodyPr/>
                    <a:lstStyle/>
                    <a:p>
                      <a:r>
                        <a:rPr kumimoji="1" lang="en-US" altLang="ja-JP" sz="1400" dirty="0" smtClean="0">
                          <a:solidFill>
                            <a:srgbClr val="3366FF"/>
                          </a:solidFill>
                        </a:rPr>
                        <a:t>Coupler,</a:t>
                      </a:r>
                      <a:r>
                        <a:rPr kumimoji="1" lang="en-US" altLang="ja-JP" sz="1400" baseline="0" dirty="0" smtClean="0">
                          <a:solidFill>
                            <a:srgbClr val="3366FF"/>
                          </a:solidFill>
                        </a:rPr>
                        <a:t> </a:t>
                      </a:r>
                      <a:r>
                        <a:rPr kumimoji="1" lang="en-US" altLang="ja-JP" sz="1400" dirty="0" smtClean="0">
                          <a:solidFill>
                            <a:srgbClr val="3366FF"/>
                          </a:solidFill>
                        </a:rPr>
                        <a:t>Tuner</a:t>
                      </a:r>
                    </a:p>
                    <a:p>
                      <a:r>
                        <a:rPr kumimoji="1" lang="en-US" altLang="ja-JP" sz="1400" dirty="0" smtClean="0"/>
                        <a:t>Crab.</a:t>
                      </a:r>
                      <a:r>
                        <a:rPr kumimoji="1" lang="en-US" altLang="ja-JP" sz="1400" baseline="0" dirty="0" smtClean="0"/>
                        <a:t> C.</a:t>
                      </a:r>
                      <a:endParaRPr kumimoji="1" lang="ja-JP" altLang="en-US" sz="1400" dirty="0"/>
                    </a:p>
                  </a:txBody>
                  <a:tcPr marL="84406" marR="84406"/>
                </a:tc>
                <a:tc>
                  <a:txBody>
                    <a:bodyPr/>
                    <a:lstStyle/>
                    <a:p>
                      <a:endParaRPr kumimoji="1" lang="ja-JP" altLang="en-US" sz="1400" dirty="0"/>
                    </a:p>
                  </a:txBody>
                  <a:tcPr marL="84406" marR="84406"/>
                </a:tc>
                <a:tc>
                  <a:txBody>
                    <a:bodyPr/>
                    <a:lstStyle/>
                    <a:p>
                      <a:r>
                        <a:rPr kumimoji="1" lang="en-US" altLang="ja-JP" sz="1400" dirty="0" smtClean="0"/>
                        <a:t>Marx M.</a:t>
                      </a:r>
                      <a:endParaRPr kumimoji="1" lang="ja-JP" altLang="en-US" sz="1400" dirty="0"/>
                    </a:p>
                  </a:txBody>
                  <a:tcPr marL="84406" marR="84406"/>
                </a:tc>
              </a:tr>
              <a:tr h="518160">
                <a:tc>
                  <a:txBody>
                    <a:bodyPr/>
                    <a:lstStyle/>
                    <a:p>
                      <a:r>
                        <a:rPr kumimoji="1" lang="en-US" altLang="ja-JP" sz="1400" dirty="0" smtClean="0"/>
                        <a:t>IHEP</a:t>
                      </a:r>
                      <a:endParaRPr kumimoji="1" lang="ja-JP" altLang="en-US" sz="1400" dirty="0"/>
                    </a:p>
                  </a:txBody>
                  <a:tcPr marL="84406" marR="84406"/>
                </a:tc>
                <a:tc>
                  <a:txBody>
                    <a:bodyPr/>
                    <a:lstStyle/>
                    <a:p>
                      <a:r>
                        <a:rPr kumimoji="1" lang="en-US" altLang="ja-JP" sz="1400" dirty="0" smtClean="0"/>
                        <a:t>ADS</a:t>
                      </a:r>
                      <a:endParaRPr kumimoji="1" lang="ja-JP" altLang="en-US" sz="1400" dirty="0"/>
                    </a:p>
                  </a:txBody>
                  <a:tcPr marL="84406" marR="84406"/>
                </a:tc>
                <a:tc>
                  <a:txBody>
                    <a:bodyPr/>
                    <a:lstStyle/>
                    <a:p>
                      <a:r>
                        <a:rPr kumimoji="1" lang="en-US" altLang="ja-JP" sz="1400" dirty="0" smtClean="0">
                          <a:solidFill>
                            <a:srgbClr val="FF0000"/>
                          </a:solidFill>
                        </a:rPr>
                        <a:t>N</a:t>
                      </a:r>
                      <a:r>
                        <a:rPr kumimoji="1" lang="en-US" altLang="ja-JP" sz="1400" baseline="-25000" dirty="0" smtClean="0">
                          <a:solidFill>
                            <a:srgbClr val="FF0000"/>
                          </a:solidFill>
                        </a:rPr>
                        <a:t>2</a:t>
                      </a:r>
                      <a:r>
                        <a:rPr kumimoji="1" lang="en-US" altLang="ja-JP" sz="1400" dirty="0" smtClean="0">
                          <a:solidFill>
                            <a:srgbClr val="FF0000"/>
                          </a:solidFill>
                        </a:rPr>
                        <a:t>-infusion, </a:t>
                      </a:r>
                      <a:r>
                        <a:rPr kumimoji="1" lang="en-US" altLang="ja-JP" sz="1400" dirty="0" smtClean="0">
                          <a:solidFill>
                            <a:schemeClr val="tx1"/>
                          </a:solidFill>
                        </a:rPr>
                        <a:t>In</a:t>
                      </a:r>
                      <a:r>
                        <a:rPr kumimoji="1" lang="en-US" altLang="ja-JP" sz="1400" baseline="0" dirty="0" smtClean="0">
                          <a:solidFill>
                            <a:schemeClr val="tx1"/>
                          </a:solidFill>
                        </a:rPr>
                        <a:t>dustrialization</a:t>
                      </a:r>
                      <a:endParaRPr kumimoji="1" lang="ja-JP" altLang="en-US" sz="1400" dirty="0">
                        <a:solidFill>
                          <a:schemeClr val="tx1"/>
                        </a:solidFill>
                      </a:endParaRPr>
                    </a:p>
                  </a:txBody>
                  <a:tcPr marL="84406" marR="84406"/>
                </a:tc>
                <a:tc>
                  <a:txBody>
                    <a:bodyPr/>
                    <a:lstStyle/>
                    <a:p>
                      <a:endParaRPr kumimoji="1" lang="ja-JP" altLang="en-US" sz="1400" dirty="0"/>
                    </a:p>
                  </a:txBody>
                  <a:tcPr marL="84406" marR="84406"/>
                </a:tc>
                <a:tc>
                  <a:txBody>
                    <a:bodyPr/>
                    <a:lstStyle/>
                    <a:p>
                      <a:r>
                        <a:rPr kumimoji="1" lang="en-US" altLang="ja-JP" sz="1400" dirty="0" smtClean="0"/>
                        <a:t>Industrialization</a:t>
                      </a:r>
                      <a:endParaRPr kumimoji="1" lang="ja-JP" altLang="en-US" sz="1400" dirty="0"/>
                    </a:p>
                  </a:txBody>
                  <a:tcPr marL="84406" marR="84406"/>
                </a:tc>
                <a:tc>
                  <a:txBody>
                    <a:bodyPr/>
                    <a:lstStyle/>
                    <a:p>
                      <a:r>
                        <a:rPr kumimoji="1" lang="en-US" altLang="ja-JP" sz="1400" dirty="0" smtClean="0"/>
                        <a:t>Marx M. </a:t>
                      </a:r>
                    </a:p>
                    <a:p>
                      <a:r>
                        <a:rPr kumimoji="1" lang="en-US" altLang="ja-JP" sz="1400" dirty="0" err="1" smtClean="0"/>
                        <a:t>h.e.</a:t>
                      </a:r>
                      <a:r>
                        <a:rPr kumimoji="1" lang="en-US" altLang="ja-JP" sz="1400" baseline="0" dirty="0" smtClean="0"/>
                        <a:t> </a:t>
                      </a:r>
                      <a:r>
                        <a:rPr kumimoji="1" lang="en-US" altLang="ja-JP" sz="1400" dirty="0" smtClean="0"/>
                        <a:t>Klystron</a:t>
                      </a:r>
                      <a:endParaRPr kumimoji="1" lang="ja-JP" altLang="en-US" sz="1400" dirty="0"/>
                    </a:p>
                  </a:txBody>
                  <a:tcPr marL="84406" marR="84406"/>
                </a:tc>
              </a:tr>
              <a:tr h="518160">
                <a:tc>
                  <a:txBody>
                    <a:bodyPr/>
                    <a:lstStyle/>
                    <a:p>
                      <a:r>
                        <a:rPr kumimoji="1" lang="en-US" altLang="ja-JP" sz="1400" dirty="0" smtClean="0"/>
                        <a:t>CERN</a:t>
                      </a:r>
                      <a:endParaRPr kumimoji="1" lang="ja-JP" altLang="en-US" sz="1400" dirty="0"/>
                    </a:p>
                  </a:txBody>
                  <a:tcPr marL="84406" marR="84406"/>
                </a:tc>
                <a:tc>
                  <a:txBody>
                    <a:bodyPr/>
                    <a:lstStyle/>
                    <a:p>
                      <a:r>
                        <a:rPr kumimoji="1" lang="en-US" altLang="ja-JP" sz="1400" dirty="0" smtClean="0"/>
                        <a:t>HL-LHC</a:t>
                      </a:r>
                    </a:p>
                    <a:p>
                      <a:r>
                        <a:rPr kumimoji="1" lang="en-US" altLang="ja-JP" sz="1400" dirty="0" smtClean="0"/>
                        <a:t>Hi-</a:t>
                      </a:r>
                      <a:r>
                        <a:rPr kumimoji="1" lang="en-US" altLang="ja-JP" sz="1400" dirty="0" err="1" smtClean="0"/>
                        <a:t>Isolde</a:t>
                      </a:r>
                      <a:endParaRPr kumimoji="1" lang="ja-JP" altLang="en-US" sz="1400" dirty="0"/>
                    </a:p>
                  </a:txBody>
                  <a:tcPr marL="84406" marR="84406"/>
                </a:tc>
                <a:tc>
                  <a:txBody>
                    <a:bodyPr/>
                    <a:lstStyle/>
                    <a:p>
                      <a:r>
                        <a:rPr kumimoji="1" lang="en-US" altLang="ja-JP" sz="1400" dirty="0" smtClean="0"/>
                        <a:t>Thin-film (</a:t>
                      </a:r>
                      <a:r>
                        <a:rPr kumimoji="1" lang="en-US" altLang="ja-JP" sz="1400" dirty="0" err="1" smtClean="0"/>
                        <a:t>Nb</a:t>
                      </a:r>
                      <a:r>
                        <a:rPr kumimoji="1" lang="en-US" altLang="ja-JP" sz="1400" baseline="0" dirty="0" smtClean="0"/>
                        <a:t> on </a:t>
                      </a:r>
                      <a:r>
                        <a:rPr kumimoji="1" lang="en-US" altLang="ja-JP" sz="1400" dirty="0" smtClean="0"/>
                        <a:t>Cu)</a:t>
                      </a:r>
                      <a:r>
                        <a:rPr kumimoji="1" lang="en-US" altLang="ja-JP" sz="1400" baseline="0" dirty="0" smtClean="0"/>
                        <a:t> </a:t>
                      </a:r>
                      <a:endParaRPr kumimoji="1" lang="ja-JP" altLang="en-US" sz="1400" dirty="0"/>
                    </a:p>
                  </a:txBody>
                  <a:tcPr marL="84406" marR="84406"/>
                </a:tc>
                <a:tc>
                  <a:txBody>
                    <a:bodyPr/>
                    <a:lstStyle/>
                    <a:p>
                      <a:r>
                        <a:rPr kumimoji="1" lang="en-US" altLang="ja-JP" sz="1400" dirty="0" smtClean="0"/>
                        <a:t>Coupler</a:t>
                      </a:r>
                      <a:endParaRPr kumimoji="1" lang="ja-JP" altLang="en-US" sz="1400" dirty="0"/>
                    </a:p>
                  </a:txBody>
                  <a:tcPr marL="84406" marR="84406"/>
                </a:tc>
                <a:tc>
                  <a:txBody>
                    <a:bodyPr/>
                    <a:lstStyle/>
                    <a:p>
                      <a:endParaRPr kumimoji="1" lang="ja-JP" altLang="en-US" sz="1400" dirty="0"/>
                    </a:p>
                  </a:txBody>
                  <a:tcPr marL="84406" marR="84406"/>
                </a:tc>
                <a:tc>
                  <a:txBody>
                    <a:bodyPr/>
                    <a:lstStyle/>
                    <a:p>
                      <a:r>
                        <a:rPr kumimoji="1" lang="en-US" altLang="ja-JP" sz="1400" dirty="0" err="1" smtClean="0"/>
                        <a:t>h.e.</a:t>
                      </a:r>
                      <a:r>
                        <a:rPr kumimoji="1" lang="en-US" altLang="ja-JP" sz="1400" baseline="0" dirty="0" smtClean="0"/>
                        <a:t> </a:t>
                      </a:r>
                      <a:r>
                        <a:rPr kumimoji="1" lang="en-US" altLang="ja-JP" sz="1400" dirty="0" smtClean="0"/>
                        <a:t>Klystron</a:t>
                      </a:r>
                      <a:endParaRPr kumimoji="1" lang="ja-JP" altLang="en-US" sz="1400" dirty="0"/>
                    </a:p>
                  </a:txBody>
                  <a:tcPr marL="84406" marR="84406"/>
                </a:tc>
              </a:tr>
              <a:tr h="518160">
                <a:tc>
                  <a:txBody>
                    <a:bodyPr/>
                    <a:lstStyle/>
                    <a:p>
                      <a:r>
                        <a:rPr kumimoji="1" lang="en-US" altLang="ja-JP" sz="1400" dirty="0" smtClean="0"/>
                        <a:t>TRIUMF</a:t>
                      </a:r>
                      <a:endParaRPr kumimoji="1" lang="ja-JP" altLang="en-US" sz="1400" dirty="0"/>
                    </a:p>
                  </a:txBody>
                  <a:tcPr marL="84406" marR="84406"/>
                </a:tc>
                <a:tc>
                  <a:txBody>
                    <a:bodyPr/>
                    <a:lstStyle/>
                    <a:p>
                      <a:r>
                        <a:rPr kumimoji="1" lang="en-US" altLang="ja-JP" sz="1400" dirty="0" smtClean="0"/>
                        <a:t>ISAS-II, ARIEL</a:t>
                      </a:r>
                      <a:endParaRPr kumimoji="1" lang="ja-JP" altLang="en-US" sz="1400" dirty="0"/>
                    </a:p>
                  </a:txBody>
                  <a:tcPr marL="84406" marR="84406"/>
                </a:tc>
                <a:tc>
                  <a:txBody>
                    <a:bodyPr/>
                    <a:lstStyle/>
                    <a:p>
                      <a:r>
                        <a:rPr kumimoji="1" lang="en-US" altLang="ja-JP" sz="1400" dirty="0" smtClean="0"/>
                        <a:t>VEP, </a:t>
                      </a:r>
                      <a:r>
                        <a:rPr kumimoji="1" lang="en-US" altLang="ja-JP" sz="1400" dirty="0" err="1" smtClean="0"/>
                        <a:t>muSR</a:t>
                      </a:r>
                      <a:endParaRPr kumimoji="1" lang="ja-JP" altLang="en-US" sz="1400" dirty="0"/>
                    </a:p>
                  </a:txBody>
                  <a:tcPr marL="84406" marR="84406"/>
                </a:tc>
                <a:tc>
                  <a:txBody>
                    <a:bodyPr/>
                    <a:lstStyle/>
                    <a:p>
                      <a:endParaRPr kumimoji="1" lang="ja-JP" altLang="en-US" sz="1400" dirty="0"/>
                    </a:p>
                  </a:txBody>
                  <a:tcPr marL="84406" marR="84406"/>
                </a:tc>
                <a:tc>
                  <a:txBody>
                    <a:bodyPr/>
                    <a:lstStyle/>
                    <a:p>
                      <a:endParaRPr kumimoji="1" lang="ja-JP" altLang="en-US" sz="1400" dirty="0"/>
                    </a:p>
                  </a:txBody>
                  <a:tcPr marL="84406" marR="84406"/>
                </a:tc>
                <a:tc>
                  <a:txBody>
                    <a:bodyPr/>
                    <a:lstStyle/>
                    <a:p>
                      <a:endParaRPr kumimoji="1" lang="ja-JP" altLang="en-US" sz="1400" dirty="0"/>
                    </a:p>
                  </a:txBody>
                  <a:tcPr marL="84406" marR="84406"/>
                </a:tc>
              </a:tr>
              <a:tr h="382385">
                <a:tc>
                  <a:txBody>
                    <a:bodyPr/>
                    <a:lstStyle/>
                    <a:p>
                      <a:r>
                        <a:rPr kumimoji="1" lang="en-US" altLang="ja-JP" sz="1400" dirty="0" smtClean="0"/>
                        <a:t>(Cornell)</a:t>
                      </a:r>
                      <a:endParaRPr kumimoji="1" lang="ja-JP" altLang="en-US" sz="1400" dirty="0"/>
                    </a:p>
                  </a:txBody>
                  <a:tcPr marL="84406" marR="84406"/>
                </a:tc>
                <a:tc>
                  <a:txBody>
                    <a:bodyPr/>
                    <a:lstStyle/>
                    <a:p>
                      <a:endParaRPr kumimoji="1" lang="ja-JP" altLang="en-US" sz="1400" dirty="0"/>
                    </a:p>
                  </a:txBody>
                  <a:tcPr marL="84406" marR="84406"/>
                </a:tc>
                <a:tc>
                  <a:txBody>
                    <a:bodyPr/>
                    <a:lstStyle/>
                    <a:p>
                      <a:r>
                        <a:rPr kumimoji="1" lang="en-US" altLang="ja-JP" sz="1400" dirty="0" smtClean="0">
                          <a:solidFill>
                            <a:srgbClr val="FF0000"/>
                          </a:solidFill>
                        </a:rPr>
                        <a:t>N</a:t>
                      </a:r>
                      <a:r>
                        <a:rPr kumimoji="1" lang="en-US" altLang="ja-JP" sz="1400" baseline="-25000" dirty="0" smtClean="0">
                          <a:solidFill>
                            <a:srgbClr val="FF0000"/>
                          </a:solidFill>
                        </a:rPr>
                        <a:t>2</a:t>
                      </a:r>
                      <a:r>
                        <a:rPr kumimoji="1" lang="en-US" altLang="ja-JP" sz="1400" dirty="0" smtClean="0">
                          <a:solidFill>
                            <a:srgbClr val="FF0000"/>
                          </a:solidFill>
                        </a:rPr>
                        <a:t>-infusion</a:t>
                      </a:r>
                      <a:r>
                        <a:rPr kumimoji="1" lang="en-US" altLang="ja-JP" sz="1400" dirty="0" smtClean="0"/>
                        <a:t>, VEP</a:t>
                      </a:r>
                      <a:endParaRPr kumimoji="1" lang="ja-JP" altLang="en-US" sz="1400" dirty="0"/>
                    </a:p>
                  </a:txBody>
                  <a:tcPr marL="84406" marR="84406"/>
                </a:tc>
                <a:tc>
                  <a:txBody>
                    <a:bodyPr/>
                    <a:lstStyle/>
                    <a:p>
                      <a:endParaRPr kumimoji="1" lang="ja-JP" altLang="en-US" sz="1400" dirty="0"/>
                    </a:p>
                  </a:txBody>
                  <a:tcPr marL="84406" marR="84406"/>
                </a:tc>
                <a:tc>
                  <a:txBody>
                    <a:bodyPr/>
                    <a:lstStyle/>
                    <a:p>
                      <a:endParaRPr kumimoji="1" lang="ja-JP" altLang="en-US" sz="1400" dirty="0"/>
                    </a:p>
                  </a:txBody>
                  <a:tcPr marL="84406" marR="84406"/>
                </a:tc>
                <a:tc>
                  <a:txBody>
                    <a:bodyPr/>
                    <a:lstStyle/>
                    <a:p>
                      <a:endParaRPr kumimoji="1" lang="ja-JP" altLang="en-US" sz="1400" dirty="0"/>
                    </a:p>
                  </a:txBody>
                  <a:tcPr marL="84406" marR="84406"/>
                </a:tc>
              </a:tr>
            </a:tbl>
          </a:graphicData>
        </a:graphic>
      </p:graphicFrame>
      <p:sp>
        <p:nvSpPr>
          <p:cNvPr id="2" name="フッター プレースホルダー 1"/>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ALCWS, SLAC 26-30 June 2017</a:t>
            </a:r>
            <a:endParaRPr lang="ja-JP" altLang="en-US">
              <a:solidFill>
                <a:prstClr val="black">
                  <a:tint val="75000"/>
                </a:prstClr>
              </a:solidFill>
              <a:latin typeface="Calibri"/>
              <a:ea typeface="ＭＳ Ｐゴシック"/>
            </a:endParaRPr>
          </a:p>
        </p:txBody>
      </p:sp>
      <p:sp>
        <p:nvSpPr>
          <p:cNvPr id="4" name="テキスト ボックス 3"/>
          <p:cNvSpPr txBox="1"/>
          <p:nvPr/>
        </p:nvSpPr>
        <p:spPr>
          <a:xfrm>
            <a:off x="6334126" y="1752600"/>
            <a:ext cx="4333875" cy="369332"/>
          </a:xfrm>
          <a:prstGeom prst="rect">
            <a:avLst/>
          </a:prstGeom>
          <a:solidFill>
            <a:schemeClr val="bg1"/>
          </a:solidFill>
        </p:spPr>
        <p:txBody>
          <a:bodyPr wrap="square" rtlCol="0">
            <a:spAutoFit/>
          </a:bodyPr>
          <a:lstStyle/>
          <a:p>
            <a:r>
              <a:rPr lang="en-US" altLang="ja-JP" dirty="0">
                <a:solidFill>
                  <a:srgbClr val="FF0000"/>
                </a:solidFill>
              </a:rPr>
              <a:t>successful only at FNAL</a:t>
            </a:r>
            <a:endParaRPr kumimoji="1" lang="ja-JP" altLang="en-US" dirty="0">
              <a:solidFill>
                <a:srgbClr val="FF0000"/>
              </a:solidFill>
            </a:endParaRPr>
          </a:p>
        </p:txBody>
      </p:sp>
    </p:spTree>
    <p:extLst>
      <p:ext uri="{BB962C8B-B14F-4D97-AF65-F5344CB8AC3E}">
        <p14:creationId xmlns:p14="http://schemas.microsoft.com/office/powerpoint/2010/main" val="437762207"/>
      </p:ext>
    </p:extLst>
  </p:cSld>
  <p:clrMapOvr>
    <a:masterClrMapping/>
  </p:clrMapOvr>
  <mc:AlternateContent xmlns:mc="http://schemas.openxmlformats.org/markup-compatibility/2006" xmlns:p14="http://schemas.microsoft.com/office/powerpoint/2010/main">
    <mc:Choice Requires="p14">
      <p:transition spd="slow" p14:dur="2000" advTm="61459"/>
    </mc:Choice>
    <mc:Fallback xmlns="">
      <p:transition spd="slow" advTm="61459"/>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142022" y="4316576"/>
            <a:ext cx="5916271" cy="14420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099" name="Rectangle 5"/>
          <p:cNvSpPr>
            <a:spLocks noGrp="1" noChangeArrowheads="1"/>
          </p:cNvSpPr>
          <p:nvPr>
            <p:ph type="title"/>
          </p:nvPr>
        </p:nvSpPr>
        <p:spPr>
          <a:xfrm>
            <a:off x="2242720" y="104096"/>
            <a:ext cx="6478344" cy="505545"/>
          </a:xfrm>
          <a:solidFill>
            <a:srgbClr val="FFFFFF"/>
          </a:solidFill>
        </p:spPr>
        <p:txBody>
          <a:bodyPr anchor="ctr">
            <a:noAutofit/>
          </a:bodyPr>
          <a:lstStyle/>
          <a:p>
            <a:pPr eaLnBrk="1" hangingPunct="1"/>
            <a:r>
              <a:rPr lang="en-US" altLang="ja-JP" sz="3200" b="1" dirty="0">
                <a:solidFill>
                  <a:srgbClr val="3366FF"/>
                </a:solidFill>
              </a:rPr>
              <a:t>European XFEL</a:t>
            </a:r>
            <a:r>
              <a:rPr lang="en-US" altLang="ja-JP" sz="3200" b="1" dirty="0"/>
              <a:t> SRF being Completed </a:t>
            </a:r>
            <a:endParaRPr lang="en-GB" altLang="de-DE" sz="3200" b="1" dirty="0"/>
          </a:p>
        </p:txBody>
      </p:sp>
      <p:sp>
        <p:nvSpPr>
          <p:cNvPr id="4101" name="Text Box 7"/>
          <p:cNvSpPr txBox="1">
            <a:spLocks noChangeArrowheads="1"/>
          </p:cNvSpPr>
          <p:nvPr/>
        </p:nvSpPr>
        <p:spPr bwMode="auto">
          <a:xfrm>
            <a:off x="5350119" y="1021418"/>
            <a:ext cx="2536845" cy="929485"/>
          </a:xfrm>
          <a:prstGeom prst="rect">
            <a:avLst/>
          </a:prstGeom>
          <a:solidFill>
            <a:srgbClr val="CCFFCC"/>
          </a:solidFill>
          <a:ln>
            <a:noFill/>
          </a:ln>
          <a:extLst/>
        </p:spPr>
        <p:txBody>
          <a:bodyPr wrap="square">
            <a:spAutoFit/>
          </a:bodyPr>
          <a:lstStyle>
            <a:lvl1pPr eaLnBrk="0" hangingPunct="0">
              <a:defRPr sz="900">
                <a:solidFill>
                  <a:schemeClr val="tx1"/>
                </a:solidFill>
                <a:latin typeface="Arial" charset="0"/>
                <a:ea typeface="ＭＳ Ｐゴシック" pitchFamily="112" charset="-128"/>
              </a:defRPr>
            </a:lvl1pPr>
            <a:lvl2pPr marL="742950" indent="-285750" eaLnBrk="0" hangingPunct="0">
              <a:defRPr sz="900">
                <a:solidFill>
                  <a:schemeClr val="tx1"/>
                </a:solidFill>
                <a:latin typeface="Arial" charset="0"/>
                <a:ea typeface="ＭＳ Ｐゴシック" pitchFamily="112" charset="-128"/>
              </a:defRPr>
            </a:lvl2pPr>
            <a:lvl3pPr marL="1143000" indent="-228600" eaLnBrk="0" hangingPunct="0">
              <a:defRPr sz="900">
                <a:solidFill>
                  <a:schemeClr val="tx1"/>
                </a:solidFill>
                <a:latin typeface="Arial" charset="0"/>
                <a:ea typeface="ＭＳ Ｐゴシック" pitchFamily="112" charset="-128"/>
              </a:defRPr>
            </a:lvl3pPr>
            <a:lvl4pPr marL="1600200" indent="-228600" eaLnBrk="0" hangingPunct="0">
              <a:defRPr sz="900">
                <a:solidFill>
                  <a:schemeClr val="tx1"/>
                </a:solidFill>
                <a:latin typeface="Arial" charset="0"/>
                <a:ea typeface="ＭＳ Ｐゴシック" pitchFamily="112" charset="-128"/>
              </a:defRPr>
            </a:lvl4pPr>
            <a:lvl5pPr marL="2057400" indent="-228600" eaLnBrk="0" hangingPunct="0">
              <a:defRPr sz="900">
                <a:solidFill>
                  <a:schemeClr val="tx1"/>
                </a:solidFill>
                <a:latin typeface="Arial" charset="0"/>
                <a:ea typeface="ＭＳ Ｐゴシック" pitchFamily="112" charset="-128"/>
              </a:defRPr>
            </a:lvl5pPr>
            <a:lvl6pPr marL="25146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6pPr>
            <a:lvl7pPr marL="29718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7pPr>
            <a:lvl8pPr marL="34290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8pPr>
            <a:lvl9pPr marL="38862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9pPr>
          </a:lstStyle>
          <a:p>
            <a:pPr defTabSz="914409" eaLnBrk="1" fontAlgn="base" hangingPunct="1">
              <a:spcBef>
                <a:spcPct val="20000"/>
              </a:spcBef>
              <a:spcAft>
                <a:spcPct val="0"/>
              </a:spcAft>
              <a:buClr>
                <a:srgbClr val="F8B323"/>
              </a:buClr>
            </a:pPr>
            <a:r>
              <a:rPr lang="en-US" altLang="de-DE" sz="1600" b="1" dirty="0">
                <a:solidFill>
                  <a:srgbClr val="3366FF"/>
                </a:solidFill>
              </a:rPr>
              <a:t>1.3 GHz / 23.6 MV/m</a:t>
            </a:r>
            <a:endParaRPr lang="en-US" altLang="de-DE" sz="1600" b="1" dirty="0">
              <a:solidFill>
                <a:srgbClr val="26004D"/>
              </a:solidFill>
            </a:endParaRPr>
          </a:p>
          <a:p>
            <a:pPr defTabSz="914409" eaLnBrk="1" fontAlgn="base" hangingPunct="1">
              <a:spcBef>
                <a:spcPct val="20000"/>
              </a:spcBef>
              <a:spcAft>
                <a:spcPct val="0"/>
              </a:spcAft>
              <a:buClr>
                <a:srgbClr val="F8B323"/>
              </a:buClr>
            </a:pPr>
            <a:r>
              <a:rPr lang="en-US" altLang="de-DE" sz="1600" b="1" dirty="0">
                <a:solidFill>
                  <a:srgbClr val="FF0000"/>
                </a:solidFill>
              </a:rPr>
              <a:t>808</a:t>
            </a:r>
            <a:r>
              <a:rPr lang="en-US" altLang="de-DE" sz="1600" b="1" dirty="0">
                <a:solidFill>
                  <a:srgbClr val="26004D"/>
                </a:solidFill>
              </a:rPr>
              <a:t> SRF acc. Cavities</a:t>
            </a:r>
          </a:p>
          <a:p>
            <a:pPr defTabSz="914409" eaLnBrk="1" fontAlgn="base" hangingPunct="1">
              <a:spcBef>
                <a:spcPct val="20000"/>
              </a:spcBef>
              <a:spcAft>
                <a:spcPct val="0"/>
              </a:spcAft>
              <a:buClr>
                <a:srgbClr val="F8B323"/>
              </a:buClr>
            </a:pPr>
            <a:r>
              <a:rPr lang="en-US" altLang="de-DE" sz="1600" b="1" dirty="0">
                <a:solidFill>
                  <a:srgbClr val="008000"/>
                </a:solidFill>
              </a:rPr>
              <a:t>101</a:t>
            </a:r>
            <a:r>
              <a:rPr lang="en-US" altLang="de-DE" sz="1600" b="1" dirty="0">
                <a:solidFill>
                  <a:srgbClr val="26004D"/>
                </a:solidFill>
              </a:rPr>
              <a:t> </a:t>
            </a:r>
            <a:r>
              <a:rPr lang="en-US" altLang="de-DE" sz="1600" b="1" dirty="0" err="1">
                <a:solidFill>
                  <a:srgbClr val="26004D"/>
                </a:solidFill>
              </a:rPr>
              <a:t>Cryo</a:t>
            </a:r>
            <a:r>
              <a:rPr lang="en-US" altLang="de-DE" sz="1600" b="1" dirty="0">
                <a:solidFill>
                  <a:srgbClr val="26004D"/>
                </a:solidFill>
              </a:rPr>
              <a:t>-Modules (CM)</a:t>
            </a:r>
          </a:p>
        </p:txBody>
      </p:sp>
      <p:pic>
        <p:nvPicPr>
          <p:cNvPr id="4103" name="Picture 10"/>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350119" y="3993132"/>
            <a:ext cx="3370945" cy="4376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pic>
      <p:pic>
        <p:nvPicPr>
          <p:cNvPr id="4" name="図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309390" y="2176948"/>
            <a:ext cx="3508648" cy="1799142"/>
          </a:xfrm>
          <a:prstGeom prst="rect">
            <a:avLst/>
          </a:prstGeom>
        </p:spPr>
      </p:pic>
      <p:pic>
        <p:nvPicPr>
          <p:cNvPr id="5" name="図 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950259" y="2185418"/>
            <a:ext cx="1612180" cy="2351220"/>
          </a:xfrm>
          <a:prstGeom prst="rect">
            <a:avLst/>
          </a:prstGeom>
        </p:spPr>
      </p:pic>
      <p:cxnSp>
        <p:nvCxnSpPr>
          <p:cNvPr id="7" name="直線矢印コネクタ 6"/>
          <p:cNvCxnSpPr/>
          <p:nvPr/>
        </p:nvCxnSpPr>
        <p:spPr bwMode="auto">
          <a:xfrm flipV="1">
            <a:off x="9696624" y="2833104"/>
            <a:ext cx="17934" cy="1239408"/>
          </a:xfrm>
          <a:prstGeom prst="straightConnector1">
            <a:avLst/>
          </a:prstGeom>
          <a:noFill/>
          <a:ln w="28575" cap="flat" cmpd="sng" algn="ctr">
            <a:solidFill>
              <a:srgbClr val="FFFF00"/>
            </a:solidFill>
            <a:prstDash val="sysDash"/>
            <a:round/>
            <a:headEnd type="none" w="med" len="med"/>
            <a:tailEnd type="arrow"/>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cxnSp>
      <p:pic>
        <p:nvPicPr>
          <p:cNvPr id="12" name="図 1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146601" y="4652588"/>
            <a:ext cx="2415838" cy="1203201"/>
          </a:xfrm>
          <a:prstGeom prst="rect">
            <a:avLst/>
          </a:prstGeom>
        </p:spPr>
      </p:pic>
      <p:cxnSp>
        <p:nvCxnSpPr>
          <p:cNvPr id="202" name="直線矢印コネクタ 201"/>
          <p:cNvCxnSpPr/>
          <p:nvPr/>
        </p:nvCxnSpPr>
        <p:spPr bwMode="auto">
          <a:xfrm flipH="1" flipV="1">
            <a:off x="8214142" y="5328162"/>
            <a:ext cx="570680" cy="97984"/>
          </a:xfrm>
          <a:prstGeom prst="straightConnector1">
            <a:avLst/>
          </a:prstGeom>
          <a:noFill/>
          <a:ln w="28575" cap="flat" cmpd="sng" algn="ctr">
            <a:solidFill>
              <a:srgbClr val="FFFF00"/>
            </a:solidFill>
            <a:prstDash val="sysDash"/>
            <a:round/>
            <a:headEnd type="none" w="med" len="med"/>
            <a:tailEnd type="arrow"/>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cxnSp>
      <p:sp>
        <p:nvSpPr>
          <p:cNvPr id="15" name="テキスト ボックス 14"/>
          <p:cNvSpPr txBox="1"/>
          <p:nvPr/>
        </p:nvSpPr>
        <p:spPr>
          <a:xfrm>
            <a:off x="1643057" y="880697"/>
            <a:ext cx="3545158" cy="4478149"/>
          </a:xfrm>
          <a:prstGeom prst="rect">
            <a:avLst/>
          </a:prstGeom>
          <a:solidFill>
            <a:srgbClr val="FFFF00"/>
          </a:solidFill>
        </p:spPr>
        <p:txBody>
          <a:bodyPr wrap="square" rtlCol="0">
            <a:spAutoFit/>
          </a:bodyPr>
          <a:lstStyle/>
          <a:p>
            <a:pPr marL="268291" indent="-268291">
              <a:spcBef>
                <a:spcPts val="600"/>
              </a:spcBef>
              <a:buClr>
                <a:schemeClr val="accent2"/>
              </a:buClr>
              <a:buSzPct val="80000"/>
            </a:pPr>
            <a:r>
              <a:rPr lang="en-US" altLang="ja-JP" sz="2000" b="1" dirty="0">
                <a:solidFill>
                  <a:srgbClr val="3366FF"/>
                </a:solidFill>
              </a:rPr>
              <a:t>Progress:</a:t>
            </a:r>
            <a:endParaRPr kumimoji="1" lang="en-US" altLang="ja-JP" sz="2000" b="1" dirty="0">
              <a:solidFill>
                <a:srgbClr val="3366FF"/>
              </a:solidFill>
            </a:endParaRPr>
          </a:p>
          <a:p>
            <a:pPr marL="268291" indent="-268291">
              <a:spcBef>
                <a:spcPts val="600"/>
              </a:spcBef>
              <a:buClr>
                <a:schemeClr val="accent2"/>
              </a:buClr>
              <a:buSzPct val="80000"/>
            </a:pPr>
            <a:r>
              <a:rPr kumimoji="1" lang="en-US" altLang="ja-JP" sz="2000" dirty="0">
                <a:solidFill>
                  <a:srgbClr val="000000"/>
                </a:solidFill>
              </a:rPr>
              <a:t> </a:t>
            </a:r>
            <a:r>
              <a:rPr kumimoji="1" lang="en-US" altLang="ja-JP" sz="2000" dirty="0">
                <a:solidFill>
                  <a:srgbClr val="FF0000"/>
                </a:solidFill>
              </a:rPr>
              <a:t> 2013</a:t>
            </a:r>
            <a:r>
              <a:rPr kumimoji="1" lang="en-US" altLang="ja-JP" sz="2000" dirty="0">
                <a:solidFill>
                  <a:srgbClr val="000000"/>
                </a:solidFill>
              </a:rPr>
              <a:t>: </a:t>
            </a:r>
            <a:r>
              <a:rPr lang="en-US" altLang="ja-JP" sz="2000" dirty="0">
                <a:solidFill>
                  <a:srgbClr val="000000"/>
                </a:solidFill>
              </a:rPr>
              <a:t>Construction started</a:t>
            </a:r>
            <a:endParaRPr kumimoji="1" lang="en-US" altLang="ja-JP" sz="2000" dirty="0">
              <a:solidFill>
                <a:srgbClr val="000000"/>
              </a:solidFill>
            </a:endParaRPr>
          </a:p>
          <a:p>
            <a:pPr marL="268291" indent="-268291">
              <a:spcBef>
                <a:spcPts val="600"/>
              </a:spcBef>
              <a:buClr>
                <a:schemeClr val="accent2"/>
              </a:buClr>
              <a:buSzPct val="80000"/>
            </a:pPr>
            <a:r>
              <a:rPr kumimoji="1" lang="en-US" altLang="ja-JP" sz="2000" dirty="0">
                <a:solidFill>
                  <a:srgbClr val="000000"/>
                </a:solidFill>
              </a:rPr>
              <a:t>  2015: SRF</a:t>
            </a:r>
            <a:r>
              <a:rPr lang="en-US" altLang="ja-JP" sz="2000" dirty="0">
                <a:solidFill>
                  <a:srgbClr val="000000"/>
                </a:solidFill>
              </a:rPr>
              <a:t> cav. </a:t>
            </a:r>
            <a:r>
              <a:rPr kumimoji="1" lang="en-US" altLang="ja-JP" sz="2000" dirty="0">
                <a:solidFill>
                  <a:srgbClr val="000000"/>
                </a:solidFill>
              </a:rPr>
              <a:t>(100%) completed </a:t>
            </a:r>
          </a:p>
          <a:p>
            <a:pPr marL="268291" indent="-268291">
              <a:spcBef>
                <a:spcPts val="600"/>
              </a:spcBef>
              <a:buClr>
                <a:schemeClr val="accent2"/>
              </a:buClr>
              <a:buSzPct val="80000"/>
            </a:pPr>
            <a:r>
              <a:rPr lang="en-US" altLang="ja-JP" sz="2000" dirty="0">
                <a:solidFill>
                  <a:srgbClr val="000000"/>
                </a:solidFill>
              </a:rPr>
              <a:t>            CM (70%) progressed</a:t>
            </a:r>
            <a:endParaRPr kumimoji="1" lang="en-US" altLang="ja-JP" sz="2000" dirty="0">
              <a:solidFill>
                <a:srgbClr val="000000"/>
              </a:solidFill>
            </a:endParaRPr>
          </a:p>
          <a:p>
            <a:pPr marL="268291" indent="-268291">
              <a:spcBef>
                <a:spcPts val="600"/>
              </a:spcBef>
              <a:buClr>
                <a:schemeClr val="accent2"/>
              </a:buClr>
              <a:buSzPct val="80000"/>
            </a:pPr>
            <a:r>
              <a:rPr lang="en-US" altLang="ja-JP" sz="2000" b="1" dirty="0">
                <a:solidFill>
                  <a:srgbClr val="3366FF"/>
                </a:solidFill>
              </a:rPr>
              <a:t>Further Plan: </a:t>
            </a:r>
          </a:p>
          <a:p>
            <a:pPr marL="268291" indent="-268291">
              <a:spcBef>
                <a:spcPts val="600"/>
              </a:spcBef>
              <a:buClr>
                <a:schemeClr val="accent2"/>
              </a:buClr>
              <a:buSzPct val="80000"/>
            </a:pPr>
            <a:r>
              <a:rPr lang="en-US" altLang="ja-JP" sz="2000" dirty="0">
                <a:solidFill>
                  <a:schemeClr val="accent3"/>
                </a:solidFill>
              </a:rPr>
              <a:t> </a:t>
            </a:r>
            <a:r>
              <a:rPr lang="en-US" altLang="ja-JP" sz="2000" dirty="0"/>
              <a:t> 2016: E- XFEL acc. completion</a:t>
            </a:r>
          </a:p>
          <a:p>
            <a:pPr marL="268291" indent="-268291">
              <a:spcBef>
                <a:spcPts val="600"/>
              </a:spcBef>
              <a:buClr>
                <a:schemeClr val="accent2"/>
              </a:buClr>
              <a:buSzPct val="80000"/>
            </a:pPr>
            <a:r>
              <a:rPr kumimoji="1" lang="en-US" altLang="ja-JP" sz="2000" dirty="0"/>
              <a:t> </a:t>
            </a:r>
            <a:r>
              <a:rPr kumimoji="1" lang="en-US" altLang="ja-JP" sz="2000" dirty="0">
                <a:solidFill>
                  <a:srgbClr val="008000"/>
                </a:solidFill>
              </a:rPr>
              <a:t> 2016/E</a:t>
            </a:r>
            <a:r>
              <a:rPr kumimoji="1" lang="en-US" altLang="ja-JP" sz="2000" dirty="0"/>
              <a:t>: E-</a:t>
            </a:r>
            <a:r>
              <a:rPr lang="en-US" altLang="ja-JP" sz="2000" dirty="0"/>
              <a:t>XFEL beam to start</a:t>
            </a:r>
            <a:endParaRPr kumimoji="1" lang="en-US" altLang="ja-JP" sz="2000" dirty="0"/>
          </a:p>
          <a:p>
            <a:pPr marL="268291" indent="-268291">
              <a:spcBef>
                <a:spcPts val="600"/>
              </a:spcBef>
              <a:buClr>
                <a:schemeClr val="accent2"/>
              </a:buClr>
              <a:buSzPct val="80000"/>
            </a:pPr>
            <a:endParaRPr lang="en-US" altLang="ja-JP" sz="2000" dirty="0">
              <a:solidFill>
                <a:srgbClr val="3366FF"/>
              </a:solidFill>
            </a:endParaRPr>
          </a:p>
          <a:p>
            <a:pPr marL="268291" indent="-268291">
              <a:spcBef>
                <a:spcPts val="600"/>
              </a:spcBef>
              <a:buClr>
                <a:schemeClr val="accent2"/>
              </a:buClr>
              <a:buSzPct val="80000"/>
            </a:pPr>
            <a:r>
              <a:rPr lang="en-US" altLang="ja-JP" sz="2000" dirty="0"/>
              <a:t>Acc.  </a:t>
            </a:r>
            <a:r>
              <a:rPr lang="en-US" altLang="ja-JP" sz="2000" dirty="0">
                <a:solidFill>
                  <a:srgbClr val="FF0000"/>
                </a:solidFill>
              </a:rPr>
              <a:t>:  ~ 1/10 scale to ILC-ML</a:t>
            </a:r>
          </a:p>
          <a:p>
            <a:pPr marL="268291" indent="-268291">
              <a:spcBef>
                <a:spcPts val="600"/>
              </a:spcBef>
              <a:buClr>
                <a:schemeClr val="accent2"/>
              </a:buClr>
              <a:buSzPct val="80000"/>
            </a:pPr>
            <a:r>
              <a:rPr kumimoji="1" lang="en-US" altLang="ja-JP" sz="2000" dirty="0"/>
              <a:t>SRF system: ~ 1/20 scale </a:t>
            </a:r>
            <a:r>
              <a:rPr lang="en-US" altLang="ja-JP" sz="2000" dirty="0"/>
              <a:t>to ILC-SRF</a:t>
            </a:r>
            <a:endParaRPr kumimoji="1" lang="ja-JP" altLang="en-US" sz="2400" dirty="0"/>
          </a:p>
        </p:txBody>
      </p:sp>
      <p:pic>
        <p:nvPicPr>
          <p:cNvPr id="16" name="図 15"/>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722430" y="4985237"/>
            <a:ext cx="2318688" cy="870552"/>
          </a:xfrm>
          <a:prstGeom prst="rect">
            <a:avLst/>
          </a:prstGeom>
        </p:spPr>
      </p:pic>
      <p:sp>
        <p:nvSpPr>
          <p:cNvPr id="19" name="テキスト ボックス 18"/>
          <p:cNvSpPr txBox="1"/>
          <p:nvPr/>
        </p:nvSpPr>
        <p:spPr>
          <a:xfrm>
            <a:off x="9003743" y="2581729"/>
            <a:ext cx="522900" cy="307777"/>
          </a:xfrm>
          <a:prstGeom prst="rect">
            <a:avLst/>
          </a:prstGeom>
          <a:noFill/>
        </p:spPr>
        <p:txBody>
          <a:bodyPr wrap="none" rtlCol="0">
            <a:spAutoFit/>
          </a:bodyPr>
          <a:lstStyle/>
          <a:p>
            <a:pPr marL="268291" indent="-268291">
              <a:spcBef>
                <a:spcPts val="600"/>
              </a:spcBef>
              <a:buClr>
                <a:schemeClr val="accent2"/>
              </a:buClr>
              <a:buSzPct val="80000"/>
            </a:pPr>
            <a:r>
              <a:rPr kumimoji="1" lang="en-US" altLang="ja-JP" sz="1400" dirty="0">
                <a:solidFill>
                  <a:srgbClr val="FFFF00"/>
                </a:solidFill>
              </a:rPr>
              <a:t>XFEL</a:t>
            </a:r>
            <a:endParaRPr kumimoji="1" lang="ja-JP" altLang="en-US" sz="1400" dirty="0">
              <a:solidFill>
                <a:srgbClr val="FFFF00"/>
              </a:solidFill>
            </a:endParaRPr>
          </a:p>
        </p:txBody>
      </p:sp>
      <p:sp>
        <p:nvSpPr>
          <p:cNvPr id="209" name="テキスト ボックス 208"/>
          <p:cNvSpPr txBox="1"/>
          <p:nvPr/>
        </p:nvSpPr>
        <p:spPr>
          <a:xfrm>
            <a:off x="8983242" y="4046053"/>
            <a:ext cx="590226" cy="307777"/>
          </a:xfrm>
          <a:prstGeom prst="rect">
            <a:avLst/>
          </a:prstGeom>
          <a:noFill/>
        </p:spPr>
        <p:txBody>
          <a:bodyPr wrap="none" rtlCol="0">
            <a:spAutoFit/>
          </a:bodyPr>
          <a:lstStyle/>
          <a:p>
            <a:pPr marL="268291" indent="-268291">
              <a:spcBef>
                <a:spcPts val="600"/>
              </a:spcBef>
              <a:buClr>
                <a:schemeClr val="accent2"/>
              </a:buClr>
              <a:buSzPct val="80000"/>
            </a:pPr>
            <a:r>
              <a:rPr lang="en-US" altLang="ja-JP" sz="1400" dirty="0">
                <a:solidFill>
                  <a:srgbClr val="FFFF00"/>
                </a:solidFill>
              </a:rPr>
              <a:t>DESY </a:t>
            </a:r>
          </a:p>
        </p:txBody>
      </p:sp>
      <p:sp>
        <p:nvSpPr>
          <p:cNvPr id="210" name="テキスト ボックス 209"/>
          <p:cNvSpPr txBox="1"/>
          <p:nvPr/>
        </p:nvSpPr>
        <p:spPr>
          <a:xfrm>
            <a:off x="1729906" y="5475498"/>
            <a:ext cx="824072" cy="307777"/>
          </a:xfrm>
          <a:prstGeom prst="rect">
            <a:avLst/>
          </a:prstGeom>
          <a:noFill/>
        </p:spPr>
        <p:txBody>
          <a:bodyPr wrap="none" rtlCol="0">
            <a:spAutoFit/>
          </a:bodyPr>
          <a:lstStyle/>
          <a:p>
            <a:pPr marL="268291" indent="-268291">
              <a:spcBef>
                <a:spcPts val="600"/>
              </a:spcBef>
              <a:buClr>
                <a:schemeClr val="accent2"/>
              </a:buClr>
              <a:buSzPct val="80000"/>
            </a:pPr>
            <a:r>
              <a:rPr kumimoji="1" lang="en-US" altLang="ja-JP" sz="1400" dirty="0">
                <a:solidFill>
                  <a:srgbClr val="FFFF00"/>
                </a:solidFill>
              </a:rPr>
              <a:t>XFEL site</a:t>
            </a:r>
            <a:endParaRPr kumimoji="1" lang="ja-JP" altLang="en-US" sz="1400" dirty="0">
              <a:solidFill>
                <a:srgbClr val="FFFF00"/>
              </a:solidFill>
            </a:endParaRPr>
          </a:p>
        </p:txBody>
      </p:sp>
      <p:sp>
        <p:nvSpPr>
          <p:cNvPr id="211" name="テキスト ボックス 210"/>
          <p:cNvSpPr txBox="1"/>
          <p:nvPr/>
        </p:nvSpPr>
        <p:spPr>
          <a:xfrm>
            <a:off x="9698239" y="5485161"/>
            <a:ext cx="590226" cy="307777"/>
          </a:xfrm>
          <a:prstGeom prst="rect">
            <a:avLst/>
          </a:prstGeom>
          <a:noFill/>
        </p:spPr>
        <p:txBody>
          <a:bodyPr wrap="none" rtlCol="0">
            <a:spAutoFit/>
          </a:bodyPr>
          <a:lstStyle/>
          <a:p>
            <a:pPr marL="268291" indent="-268291">
              <a:spcBef>
                <a:spcPts val="600"/>
              </a:spcBef>
              <a:buClr>
                <a:schemeClr val="accent2"/>
              </a:buClr>
              <a:buSzPct val="80000"/>
            </a:pPr>
            <a:r>
              <a:rPr lang="en-US" altLang="ja-JP" sz="1400" dirty="0">
                <a:solidFill>
                  <a:srgbClr val="FFFF00"/>
                </a:solidFill>
              </a:rPr>
              <a:t>DESY </a:t>
            </a:r>
          </a:p>
        </p:txBody>
      </p:sp>
      <p:sp>
        <p:nvSpPr>
          <p:cNvPr id="26" name="正方形/長方形 25"/>
          <p:cNvSpPr/>
          <p:nvPr/>
        </p:nvSpPr>
        <p:spPr bwMode="auto">
          <a:xfrm>
            <a:off x="1616601" y="6509064"/>
            <a:ext cx="2711780" cy="335706"/>
          </a:xfrm>
          <a:prstGeom prst="rect">
            <a:avLst/>
          </a:prstGeom>
          <a:solidFill>
            <a:schemeClr val="bg1"/>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68291" indent="-268291" defTabSz="914409" fontAlgn="base">
              <a:spcBef>
                <a:spcPct val="20000"/>
              </a:spcBef>
              <a:spcAft>
                <a:spcPct val="0"/>
              </a:spcAft>
              <a:buClr>
                <a:schemeClr val="accent2"/>
              </a:buClr>
              <a:buSzPct val="80000"/>
              <a:buFont typeface="Wingdings" pitchFamily="2" charset="2"/>
              <a:buChar char="n"/>
            </a:pPr>
            <a:endParaRPr lang="ja-JP" altLang="en-US" sz="2000">
              <a:solidFill>
                <a:schemeClr val="accent3"/>
              </a:solidFill>
              <a:latin typeface="Arial" charset="0"/>
              <a:ea typeface="ＭＳ Ｐゴシック" pitchFamily="112" charset="-128"/>
            </a:endParaRPr>
          </a:p>
        </p:txBody>
      </p:sp>
      <p:sp>
        <p:nvSpPr>
          <p:cNvPr id="219" name="正方形/長方形 218"/>
          <p:cNvSpPr/>
          <p:nvPr/>
        </p:nvSpPr>
        <p:spPr>
          <a:xfrm>
            <a:off x="8691924" y="21790"/>
            <a:ext cx="1988337" cy="307777"/>
          </a:xfrm>
          <a:prstGeom prst="rect">
            <a:avLst/>
          </a:prstGeom>
          <a:solidFill>
            <a:srgbClr val="FFFF00"/>
          </a:solidFill>
        </p:spPr>
        <p:txBody>
          <a:bodyPr wrap="square">
            <a:spAutoFit/>
          </a:bodyPr>
          <a:lstStyle/>
          <a:p>
            <a:r>
              <a:rPr lang="en-US" altLang="ja-JP" sz="1400" dirty="0" err="1"/>
              <a:t>Media.xfel.au</a:t>
            </a:r>
            <a:r>
              <a:rPr lang="en-US" altLang="ja-JP" sz="1400" dirty="0"/>
              <a:t>, Dec. 2015</a:t>
            </a:r>
          </a:p>
        </p:txBody>
      </p:sp>
      <p:cxnSp>
        <p:nvCxnSpPr>
          <p:cNvPr id="28" name="直線コネクタ 27"/>
          <p:cNvCxnSpPr/>
          <p:nvPr/>
        </p:nvCxnSpPr>
        <p:spPr bwMode="auto">
          <a:xfrm>
            <a:off x="5518919" y="4444028"/>
            <a:ext cx="634954" cy="501518"/>
          </a:xfrm>
          <a:prstGeom prst="line">
            <a:avLst/>
          </a:prstGeom>
          <a:noFill/>
          <a:ln w="12700" cap="flat" cmpd="sng" algn="ctr">
            <a:solidFill>
              <a:schemeClr val="folHlink"/>
            </a:solidFill>
            <a:prstDash val="dot"/>
            <a:round/>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cxnSp>
      <p:cxnSp>
        <p:nvCxnSpPr>
          <p:cNvPr id="222" name="直線コネクタ 221"/>
          <p:cNvCxnSpPr/>
          <p:nvPr/>
        </p:nvCxnSpPr>
        <p:spPr bwMode="auto">
          <a:xfrm flipH="1">
            <a:off x="6306273" y="4483718"/>
            <a:ext cx="2076130" cy="501518"/>
          </a:xfrm>
          <a:prstGeom prst="line">
            <a:avLst/>
          </a:prstGeom>
          <a:noFill/>
          <a:ln w="12700" cap="flat" cmpd="sng" algn="ctr">
            <a:solidFill>
              <a:schemeClr val="folHlink"/>
            </a:solidFill>
            <a:prstDash val="dot"/>
            <a:round/>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cxnSp>
      <p:sp>
        <p:nvSpPr>
          <p:cNvPr id="31" name="テキスト ボックス 30"/>
          <p:cNvSpPr txBox="1"/>
          <p:nvPr/>
        </p:nvSpPr>
        <p:spPr>
          <a:xfrm>
            <a:off x="6458118" y="4665818"/>
            <a:ext cx="1295547" cy="307777"/>
          </a:xfrm>
          <a:prstGeom prst="rect">
            <a:avLst/>
          </a:prstGeom>
          <a:solidFill>
            <a:srgbClr val="CCFFCC"/>
          </a:solidFill>
        </p:spPr>
        <p:txBody>
          <a:bodyPr wrap="none" rtlCol="0">
            <a:spAutoFit/>
          </a:bodyPr>
          <a:lstStyle/>
          <a:p>
            <a:pPr marL="268291" indent="-268291">
              <a:spcBef>
                <a:spcPts val="600"/>
              </a:spcBef>
              <a:buClr>
                <a:schemeClr val="accent2"/>
              </a:buClr>
              <a:buSzPct val="80000"/>
            </a:pPr>
            <a:r>
              <a:rPr lang="en-US" altLang="ja-JP" sz="1400" dirty="0">
                <a:solidFill>
                  <a:schemeClr val="accent3"/>
                </a:solidFill>
              </a:rPr>
              <a:t>1</a:t>
            </a:r>
            <a:r>
              <a:rPr kumimoji="1" lang="en-US" altLang="ja-JP" sz="1400" dirty="0">
                <a:solidFill>
                  <a:schemeClr val="accent3"/>
                </a:solidFill>
              </a:rPr>
              <a:t> km SRF </a:t>
            </a:r>
            <a:r>
              <a:rPr kumimoji="1" lang="en-US" altLang="ja-JP" sz="1400" dirty="0" err="1">
                <a:solidFill>
                  <a:schemeClr val="accent3"/>
                </a:solidFill>
              </a:rPr>
              <a:t>Linac</a:t>
            </a:r>
            <a:r>
              <a:rPr kumimoji="1" lang="en-US" altLang="ja-JP" sz="1400" dirty="0">
                <a:solidFill>
                  <a:schemeClr val="accent3"/>
                </a:solidFill>
              </a:rPr>
              <a:t> </a:t>
            </a:r>
            <a:endParaRPr kumimoji="1" lang="ja-JP" altLang="en-US" sz="1400" dirty="0">
              <a:solidFill>
                <a:schemeClr val="accent3"/>
              </a:solidFill>
            </a:endParaRPr>
          </a:p>
        </p:txBody>
      </p:sp>
      <p:pic>
        <p:nvPicPr>
          <p:cNvPr id="226" name="Picture 4" descr="tesla9cell.pdf"/>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8027550" y="1175442"/>
            <a:ext cx="2445966" cy="752676"/>
          </a:xfrm>
          <a:prstGeom prst="rect">
            <a:avLst/>
          </a:prstGeom>
        </p:spPr>
      </p:pic>
      <p:sp>
        <p:nvSpPr>
          <p:cNvPr id="3" name="フッター プレースホルダー 2"/>
          <p:cNvSpPr>
            <a:spLocks noGrp="1"/>
          </p:cNvSpPr>
          <p:nvPr>
            <p:ph type="ftr" sz="quarter" idx="11"/>
          </p:nvPr>
        </p:nvSpPr>
        <p:spPr>
          <a:xfrm>
            <a:off x="5309390" y="6401870"/>
            <a:ext cx="1800183" cy="266700"/>
          </a:xfrm>
        </p:spPr>
        <p:txBody>
          <a:bodyPr/>
          <a:lstStyle/>
          <a:p>
            <a:pPr defTabSz="914409" fontAlgn="base">
              <a:spcBef>
                <a:spcPct val="20000"/>
              </a:spcBef>
              <a:spcAft>
                <a:spcPct val="0"/>
              </a:spcAft>
              <a:buClr>
                <a:srgbClr val="F8B323"/>
              </a:buClr>
              <a:defRPr/>
            </a:pPr>
            <a:r>
              <a:rPr lang="en-US" sz="900" smtClean="0">
                <a:latin typeface="Arial" charset="0"/>
                <a:ea typeface="ＭＳ Ｐゴシック" pitchFamily="112" charset="-128"/>
              </a:rPr>
              <a:t>ALCWS, SLAC 26-30 June 2017</a:t>
            </a:r>
            <a:endParaRPr lang="en-GB" sz="900" dirty="0">
              <a:latin typeface="Arial" charset="0"/>
              <a:ea typeface="ＭＳ Ｐゴシック" pitchFamily="112" charset="-128"/>
            </a:endParaRPr>
          </a:p>
        </p:txBody>
      </p:sp>
      <p:sp>
        <p:nvSpPr>
          <p:cNvPr id="27" name="スライド番号プレースホルダー 12"/>
          <p:cNvSpPr txBox="1">
            <a:spLocks/>
          </p:cNvSpPr>
          <p:nvPr/>
        </p:nvSpPr>
        <p:spPr>
          <a:xfrm>
            <a:off x="8257870" y="6402030"/>
            <a:ext cx="2133600" cy="365125"/>
          </a:xfrm>
          <a:prstGeom prst="rect">
            <a:avLst/>
          </a:prstGeom>
        </p:spPr>
        <p:txBody>
          <a:bodyPr/>
          <a:ls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a:lstStyle>
          <a:p>
            <a:pPr algn="r"/>
            <a:fld id="{AAB6FA28-7AEC-3F43-9C2D-3DB969CFEC6A}" type="slidenum">
              <a:rPr lang="en-US" sz="1100">
                <a:solidFill>
                  <a:srgbClr val="7F7F7F"/>
                </a:solidFill>
                <a:latin typeface="Arial"/>
                <a:ea typeface="Arial Unicode MS"/>
                <a:cs typeface="Arial Unicode MS"/>
              </a:rPr>
              <a:pPr algn="r"/>
              <a:t>7</a:t>
            </a:fld>
            <a:endParaRPr lang="en-US" sz="1100" dirty="0">
              <a:solidFill>
                <a:srgbClr val="7F7F7F"/>
              </a:solidFill>
              <a:latin typeface="Arial"/>
              <a:ea typeface="Arial Unicode MS"/>
              <a:cs typeface="Arial Unicode MS"/>
            </a:endParaRPr>
          </a:p>
        </p:txBody>
      </p:sp>
    </p:spTree>
    <p:extLst>
      <p:ext uri="{BB962C8B-B14F-4D97-AF65-F5344CB8AC3E}">
        <p14:creationId xmlns:p14="http://schemas.microsoft.com/office/powerpoint/2010/main" val="4816695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6481585" y="1068224"/>
            <a:ext cx="3642472" cy="2636470"/>
          </a:xfrm>
          <a:solidFill>
            <a:srgbClr val="CCFFCC"/>
          </a:solidFill>
          <a:ln>
            <a:solidFill>
              <a:srgbClr val="008000"/>
            </a:solidFill>
          </a:ln>
        </p:spPr>
        <p:txBody>
          <a:bodyPr>
            <a:noAutofit/>
          </a:bodyPr>
          <a:lstStyle/>
          <a:p>
            <a:pPr marL="0" indent="0"/>
            <a:r>
              <a:rPr lang="en-US" altLang="ja-JP" sz="1600" dirty="0">
                <a:latin typeface="Helvetica"/>
                <a:cs typeface="Helvetica"/>
              </a:rPr>
              <a:t>SRF cavity production/test </a:t>
            </a:r>
            <a:r>
              <a:rPr lang="ja-JP" altLang="en-US" sz="1600" dirty="0">
                <a:latin typeface="Helvetica"/>
                <a:cs typeface="Helvetica"/>
              </a:rPr>
              <a:t>；　</a:t>
            </a:r>
            <a:endParaRPr lang="en-US" altLang="ja-JP" sz="1600" dirty="0">
              <a:latin typeface="Helvetica"/>
              <a:cs typeface="Helvetica"/>
            </a:endParaRPr>
          </a:p>
          <a:p>
            <a:pPr marL="0" indent="0"/>
            <a:r>
              <a:rPr lang="ja-JP" altLang="en-US" sz="1600" dirty="0">
                <a:solidFill>
                  <a:srgbClr val="3366FF"/>
                </a:solidFill>
                <a:latin typeface="Helvetica"/>
                <a:cs typeface="Helvetica"/>
              </a:rPr>
              <a:t>　</a:t>
            </a:r>
            <a:r>
              <a:rPr lang="en-US" altLang="ja-JP" sz="1600" dirty="0">
                <a:solidFill>
                  <a:srgbClr val="3366FF"/>
                </a:solidFill>
                <a:latin typeface="Helvetica"/>
                <a:cs typeface="Helvetica"/>
              </a:rPr>
              <a:t>#</a:t>
            </a:r>
            <a:r>
              <a:rPr lang="en-US" altLang="ja-JP" sz="1600" dirty="0">
                <a:solidFill>
                  <a:srgbClr val="FF0000"/>
                </a:solidFill>
                <a:latin typeface="Helvetica"/>
                <a:cs typeface="Helvetica"/>
              </a:rPr>
              <a:t> RI </a:t>
            </a:r>
            <a:r>
              <a:rPr lang="en-US" altLang="ja-JP" sz="1600" dirty="0">
                <a:solidFill>
                  <a:srgbClr val="3366FF"/>
                </a:solidFill>
                <a:latin typeface="Helvetica"/>
                <a:cs typeface="Helvetica"/>
              </a:rPr>
              <a:t>Cavities</a:t>
            </a:r>
            <a:r>
              <a:rPr lang="en-US" altLang="ja-JP" sz="1600" dirty="0">
                <a:latin typeface="Helvetica"/>
                <a:cs typeface="Helvetica"/>
              </a:rPr>
              <a:t>, </a:t>
            </a:r>
            <a:r>
              <a:rPr lang="en-US" altLang="ja-JP" sz="1600" dirty="0">
                <a:solidFill>
                  <a:srgbClr val="FF0000"/>
                </a:solidFill>
                <a:latin typeface="Helvetica"/>
                <a:cs typeface="Helvetica"/>
              </a:rPr>
              <a:t>373 </a:t>
            </a:r>
            <a:r>
              <a:rPr lang="en-US" sz="1600" dirty="0">
                <a:latin typeface="Helvetica"/>
                <a:cs typeface="Helvetica"/>
              </a:rPr>
              <a:t> (as of Sept. 2015) </a:t>
            </a:r>
          </a:p>
          <a:p>
            <a:pPr lvl="2"/>
            <a:r>
              <a:rPr lang="en-US" sz="1600" dirty="0">
                <a:latin typeface="Helvetica"/>
                <a:cs typeface="Helvetica"/>
              </a:rPr>
              <a:t>Final process: 40 </a:t>
            </a:r>
            <a:r>
              <a:rPr lang="en-US" sz="1600" dirty="0">
                <a:latin typeface="Symbol" charset="2"/>
                <a:cs typeface="Symbol" charset="2"/>
              </a:rPr>
              <a:t>m</a:t>
            </a:r>
            <a:r>
              <a:rPr lang="en-US" sz="1600" dirty="0">
                <a:latin typeface="Helvetica"/>
                <a:cs typeface="Helvetica"/>
              </a:rPr>
              <a:t>m EP. </a:t>
            </a:r>
          </a:p>
          <a:p>
            <a:pPr lvl="3"/>
            <a:r>
              <a:rPr lang="en-US" altLang="ja-JP" sz="1400" dirty="0">
                <a:latin typeface="Helvetica"/>
                <a:cs typeface="Helvetica"/>
              </a:rPr>
              <a:t>w/ </a:t>
            </a:r>
            <a:r>
              <a:rPr lang="en-US" altLang="ja-JP" sz="1400" dirty="0">
                <a:solidFill>
                  <a:srgbClr val="FF6600"/>
                </a:solidFill>
                <a:latin typeface="Helvetica"/>
                <a:cs typeface="Helvetica"/>
              </a:rPr>
              <a:t>same recipe to</a:t>
            </a:r>
            <a:r>
              <a:rPr lang="en-US" altLang="ja-JP" sz="1400" dirty="0">
                <a:latin typeface="Helvetica"/>
                <a:cs typeface="Helvetica"/>
              </a:rPr>
              <a:t> </a:t>
            </a:r>
            <a:r>
              <a:rPr lang="en-US" altLang="ja-JP" sz="1400" dirty="0">
                <a:solidFill>
                  <a:schemeClr val="accent6">
                    <a:lumMod val="75000"/>
                  </a:schemeClr>
                </a:solidFill>
                <a:latin typeface="Helvetica"/>
                <a:cs typeface="Helvetica"/>
              </a:rPr>
              <a:t>ILC-SRF’s </a:t>
            </a:r>
            <a:endParaRPr lang="en-US" sz="1400" dirty="0">
              <a:latin typeface="Helvetica"/>
              <a:cs typeface="Helvetica"/>
            </a:endParaRPr>
          </a:p>
          <a:p>
            <a:pPr lvl="2"/>
            <a:r>
              <a:rPr lang="en-US" altLang="ja-JP" sz="1600" dirty="0">
                <a:latin typeface="Helvetica"/>
                <a:cs typeface="Helvetica"/>
              </a:rPr>
              <a:t>Tested at DESY-AMTF</a:t>
            </a:r>
            <a:endParaRPr lang="en-US" altLang="ja-JP" sz="1400" dirty="0">
              <a:solidFill>
                <a:srgbClr val="FF0000"/>
              </a:solidFill>
              <a:latin typeface="Helvetica"/>
              <a:cs typeface="Helvetica"/>
            </a:endParaRPr>
          </a:p>
          <a:p>
            <a:pPr marL="0" indent="0"/>
            <a:r>
              <a:rPr lang="en-US" altLang="ja-JP" sz="1400" dirty="0">
                <a:latin typeface="Helvetica"/>
                <a:cs typeface="Helvetica"/>
              </a:rPr>
              <a:t>Notes:</a:t>
            </a:r>
            <a:r>
              <a:rPr lang="ja-JP" altLang="en-US" sz="1400" dirty="0">
                <a:latin typeface="Helvetica"/>
                <a:cs typeface="Helvetica"/>
              </a:rPr>
              <a:t>：</a:t>
            </a:r>
            <a:endParaRPr lang="en-US" altLang="ja-JP" sz="1400" dirty="0">
              <a:latin typeface="Helvetica"/>
              <a:cs typeface="Helvetica"/>
            </a:endParaRPr>
          </a:p>
          <a:p>
            <a:pPr marL="601655" lvl="2" indent="-285753"/>
            <a:r>
              <a:rPr lang="en-US" sz="1400" dirty="0">
                <a:latin typeface="Helvetica"/>
                <a:cs typeface="Helvetica"/>
              </a:rPr>
              <a:t>“Ultra-pure water rinsing as the 2nd process improving the gradient performance (&gt; ~10%)  for lower-performed cavities (not shown here). </a:t>
            </a:r>
          </a:p>
        </p:txBody>
      </p:sp>
      <p:sp>
        <p:nvSpPr>
          <p:cNvPr id="4" name="Title 3"/>
          <p:cNvSpPr>
            <a:spLocks noGrp="1"/>
          </p:cNvSpPr>
          <p:nvPr>
            <p:ph type="title"/>
          </p:nvPr>
        </p:nvSpPr>
        <p:spPr>
          <a:xfrm>
            <a:off x="1696407" y="164134"/>
            <a:ext cx="8401360" cy="701432"/>
          </a:xfrm>
          <a:solidFill>
            <a:srgbClr val="FFFFFF"/>
          </a:solidFill>
        </p:spPr>
        <p:txBody>
          <a:bodyPr>
            <a:normAutofit fontScale="90000"/>
          </a:bodyPr>
          <a:lstStyle/>
          <a:p>
            <a:r>
              <a:rPr lang="en-US" sz="3600" dirty="0">
                <a:solidFill>
                  <a:srgbClr val="3366FF"/>
                </a:solidFill>
              </a:rPr>
              <a:t>   E-XFEL: </a:t>
            </a:r>
            <a:r>
              <a:rPr lang="en-US" sz="3600" dirty="0"/>
              <a:t>SRF Cavity Performance</a:t>
            </a:r>
            <a:r>
              <a:rPr lang="en-US" dirty="0" smtClean="0"/>
              <a:t> </a:t>
            </a:r>
            <a:r>
              <a:rPr lang="en-US" dirty="0" smtClean="0">
                <a:solidFill>
                  <a:srgbClr val="3366FF"/>
                </a:solidFill>
              </a:rPr>
              <a:t>(as received)</a:t>
            </a:r>
            <a:endParaRPr lang="en-US" dirty="0">
              <a:solidFill>
                <a:srgbClr val="3366FF"/>
              </a:solidFill>
            </a:endParaRPr>
          </a:p>
        </p:txBody>
      </p:sp>
      <p:sp>
        <p:nvSpPr>
          <p:cNvPr id="23" name="正方形/長方形 22"/>
          <p:cNvSpPr/>
          <p:nvPr/>
        </p:nvSpPr>
        <p:spPr>
          <a:xfrm>
            <a:off x="8309231" y="2682"/>
            <a:ext cx="2321661" cy="307777"/>
          </a:xfrm>
          <a:prstGeom prst="rect">
            <a:avLst/>
          </a:prstGeom>
          <a:solidFill>
            <a:srgbClr val="FFFF00"/>
          </a:solidFill>
        </p:spPr>
        <p:txBody>
          <a:bodyPr wrap="none">
            <a:spAutoFit/>
          </a:bodyPr>
          <a:lstStyle/>
          <a:p>
            <a:r>
              <a:rPr lang="en-US" altLang="ja-JP" sz="1400" dirty="0"/>
              <a:t>N. Walker, D. </a:t>
            </a:r>
            <a:r>
              <a:rPr lang="en-US" altLang="ja-JP" sz="1400" dirty="0" err="1"/>
              <a:t>Reschke</a:t>
            </a:r>
            <a:r>
              <a:rPr lang="en-US" altLang="ja-JP" sz="1400" dirty="0"/>
              <a:t>, SRF’15</a:t>
            </a:r>
          </a:p>
        </p:txBody>
      </p:sp>
      <p:pic>
        <p:nvPicPr>
          <p:cNvPr id="12" name="Picture 1"/>
          <p:cNvPicPr>
            <a:picLocks noChangeAspect="1"/>
          </p:cNvPicPr>
          <p:nvPr/>
        </p:nvPicPr>
        <p:blipFill rotWithShape="1">
          <a:blip r:embed="rId2"/>
          <a:srcRect r="21327"/>
          <a:stretch/>
        </p:blipFill>
        <p:spPr>
          <a:xfrm>
            <a:off x="1562588" y="818526"/>
            <a:ext cx="4704174" cy="3485364"/>
          </a:xfrm>
          <a:prstGeom prst="rect">
            <a:avLst/>
          </a:prstGeom>
        </p:spPr>
      </p:pic>
      <p:pic>
        <p:nvPicPr>
          <p:cNvPr id="9" name="Content Placeholder 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265830" y="4291932"/>
            <a:ext cx="3268063" cy="1851040"/>
          </a:xfrm>
          <a:prstGeom prst="rect">
            <a:avLst/>
          </a:prstGeom>
          <a:ln>
            <a:solidFill>
              <a:srgbClr val="3366FF"/>
            </a:solidFill>
          </a:ln>
        </p:spPr>
      </p:pic>
      <p:cxnSp>
        <p:nvCxnSpPr>
          <p:cNvPr id="5" name="直線コネクタ 4"/>
          <p:cNvCxnSpPr/>
          <p:nvPr/>
        </p:nvCxnSpPr>
        <p:spPr>
          <a:xfrm flipV="1">
            <a:off x="4528469" y="900061"/>
            <a:ext cx="0" cy="2973036"/>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cxnSp>
        <p:nvCxnSpPr>
          <p:cNvPr id="13" name="直線コネクタ 12"/>
          <p:cNvCxnSpPr/>
          <p:nvPr/>
        </p:nvCxnSpPr>
        <p:spPr>
          <a:xfrm flipV="1">
            <a:off x="4229313" y="856266"/>
            <a:ext cx="0" cy="3029480"/>
          </a:xfrm>
          <a:prstGeom prst="line">
            <a:avLst/>
          </a:prstGeom>
          <a:ln>
            <a:solidFill>
              <a:srgbClr val="3366FF"/>
            </a:solidFill>
            <a:prstDash val="dash"/>
          </a:ln>
        </p:spPr>
        <p:style>
          <a:lnRef idx="2">
            <a:schemeClr val="accent1"/>
          </a:lnRef>
          <a:fillRef idx="0">
            <a:schemeClr val="accent1"/>
          </a:fillRef>
          <a:effectRef idx="1">
            <a:schemeClr val="accent1"/>
          </a:effectRef>
          <a:fontRef idx="minor">
            <a:schemeClr val="tx1"/>
          </a:fontRef>
        </p:style>
      </p:cxnSp>
      <p:cxnSp>
        <p:nvCxnSpPr>
          <p:cNvPr id="14" name="直線コネクタ 13"/>
          <p:cNvCxnSpPr/>
          <p:nvPr/>
        </p:nvCxnSpPr>
        <p:spPr>
          <a:xfrm>
            <a:off x="2590339" y="4929285"/>
            <a:ext cx="1861943" cy="0"/>
          </a:xfrm>
          <a:prstGeom prst="line">
            <a:avLst/>
          </a:prstGeom>
          <a:ln w="38100" cmpd="sng">
            <a:prstDash val="sysDash"/>
          </a:ln>
        </p:spPr>
        <p:style>
          <a:lnRef idx="2">
            <a:schemeClr val="accent1"/>
          </a:lnRef>
          <a:fillRef idx="0">
            <a:schemeClr val="accent1"/>
          </a:fillRef>
          <a:effectRef idx="1">
            <a:schemeClr val="accent1"/>
          </a:effectRef>
          <a:fontRef idx="minor">
            <a:schemeClr val="tx1"/>
          </a:fontRef>
        </p:style>
      </p:cxnSp>
      <p:cxnSp>
        <p:nvCxnSpPr>
          <p:cNvPr id="17" name="直線コネクタ 16"/>
          <p:cNvCxnSpPr/>
          <p:nvPr/>
        </p:nvCxnSpPr>
        <p:spPr>
          <a:xfrm>
            <a:off x="2590339" y="5267529"/>
            <a:ext cx="2237477" cy="12346"/>
          </a:xfrm>
          <a:prstGeom prst="line">
            <a:avLst/>
          </a:prstGeom>
          <a:ln w="38100" cmpd="sng">
            <a:solidFill>
              <a:srgbClr val="FF0000"/>
            </a:solidFill>
            <a:prstDash val="dash"/>
          </a:ln>
        </p:spPr>
        <p:style>
          <a:lnRef idx="2">
            <a:schemeClr val="accent1"/>
          </a:lnRef>
          <a:fillRef idx="0">
            <a:schemeClr val="accent1"/>
          </a:fillRef>
          <a:effectRef idx="1">
            <a:schemeClr val="accent1"/>
          </a:effectRef>
          <a:fontRef idx="minor">
            <a:schemeClr val="tx1"/>
          </a:fontRef>
        </p:style>
      </p:cxnSp>
      <p:sp>
        <p:nvSpPr>
          <p:cNvPr id="18" name="円/楕円 17"/>
          <p:cNvSpPr/>
          <p:nvPr/>
        </p:nvSpPr>
        <p:spPr>
          <a:xfrm>
            <a:off x="4377675" y="4881108"/>
            <a:ext cx="154501" cy="138766"/>
          </a:xfrm>
          <a:prstGeom prst="ellipse">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a:p>
        </p:txBody>
      </p:sp>
      <p:sp>
        <p:nvSpPr>
          <p:cNvPr id="21" name="円/楕円 20"/>
          <p:cNvSpPr/>
          <p:nvPr/>
        </p:nvSpPr>
        <p:spPr>
          <a:xfrm>
            <a:off x="4765993" y="5237464"/>
            <a:ext cx="154501" cy="13876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a:p>
        </p:txBody>
      </p:sp>
      <p:sp>
        <p:nvSpPr>
          <p:cNvPr id="19" name="テキスト ボックス 18"/>
          <p:cNvSpPr txBox="1"/>
          <p:nvPr/>
        </p:nvSpPr>
        <p:spPr>
          <a:xfrm>
            <a:off x="4410584" y="2906889"/>
            <a:ext cx="862031" cy="400110"/>
          </a:xfrm>
          <a:prstGeom prst="rect">
            <a:avLst/>
          </a:prstGeom>
          <a:solidFill>
            <a:schemeClr val="accent6">
              <a:lumMod val="60000"/>
              <a:lumOff val="40000"/>
            </a:schemeClr>
          </a:solidFill>
        </p:spPr>
        <p:txBody>
          <a:bodyPr wrap="none" rtlCol="0">
            <a:spAutoFit/>
          </a:bodyPr>
          <a:lstStyle/>
          <a:p>
            <a:r>
              <a:rPr kumimoji="1" lang="en-US" altLang="ja-JP" sz="2000" dirty="0"/>
              <a:t>G-max</a:t>
            </a:r>
            <a:endParaRPr kumimoji="1" lang="ja-JP" altLang="en-US" sz="2000" dirty="0"/>
          </a:p>
        </p:txBody>
      </p:sp>
      <p:sp>
        <p:nvSpPr>
          <p:cNvPr id="24" name="テキスト ボックス 23"/>
          <p:cNvSpPr txBox="1"/>
          <p:nvPr/>
        </p:nvSpPr>
        <p:spPr>
          <a:xfrm>
            <a:off x="3417809" y="3408554"/>
            <a:ext cx="1106393" cy="400110"/>
          </a:xfrm>
          <a:prstGeom prst="rect">
            <a:avLst/>
          </a:prstGeom>
          <a:solidFill>
            <a:schemeClr val="accent1">
              <a:lumMod val="40000"/>
              <a:lumOff val="60000"/>
            </a:schemeClr>
          </a:solidFill>
        </p:spPr>
        <p:txBody>
          <a:bodyPr wrap="none" rtlCol="0">
            <a:spAutoFit/>
          </a:bodyPr>
          <a:lstStyle/>
          <a:p>
            <a:r>
              <a:rPr kumimoji="1" lang="en-US" altLang="ja-JP" sz="2000" dirty="0"/>
              <a:t>G-usable</a:t>
            </a:r>
            <a:endParaRPr kumimoji="1" lang="ja-JP" altLang="en-US" sz="2000" dirty="0"/>
          </a:p>
        </p:txBody>
      </p:sp>
      <p:sp>
        <p:nvSpPr>
          <p:cNvPr id="25" name="円/楕円 24"/>
          <p:cNvSpPr/>
          <p:nvPr/>
        </p:nvSpPr>
        <p:spPr>
          <a:xfrm>
            <a:off x="4144647" y="1032156"/>
            <a:ext cx="169334" cy="158609"/>
          </a:xfrm>
          <a:prstGeom prst="ellipse">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a:p>
        </p:txBody>
      </p:sp>
      <p:sp>
        <p:nvSpPr>
          <p:cNvPr id="26" name="円/楕円 25"/>
          <p:cNvSpPr/>
          <p:nvPr/>
        </p:nvSpPr>
        <p:spPr>
          <a:xfrm>
            <a:off x="4429999" y="1032156"/>
            <a:ext cx="169334" cy="158609"/>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a:p>
        </p:txBody>
      </p:sp>
      <p:sp>
        <p:nvSpPr>
          <p:cNvPr id="15" name="フッター プレースホルダー 14"/>
          <p:cNvSpPr>
            <a:spLocks noGrp="1"/>
          </p:cNvSpPr>
          <p:nvPr>
            <p:ph type="ftr" sz="quarter" idx="4294967295"/>
          </p:nvPr>
        </p:nvSpPr>
        <p:spPr>
          <a:xfrm>
            <a:off x="8001000" y="6356350"/>
            <a:ext cx="1639455" cy="365125"/>
          </a:xfrm>
          <a:prstGeom prst="rect">
            <a:avLst/>
          </a:prstGeom>
        </p:spPr>
        <p:txBody>
          <a:bodyPr/>
          <a:lstStyle/>
          <a:p>
            <a:r>
              <a:rPr lang="en-US" smtClean="0">
                <a:latin typeface="Calibri"/>
              </a:rPr>
              <a:t>ALCWS, SLAC 26-30 June 2017</a:t>
            </a:r>
            <a:endParaRPr lang="en-US" dirty="0">
              <a:latin typeface="Calibri"/>
            </a:endParaRPr>
          </a:p>
        </p:txBody>
      </p:sp>
      <p:graphicFrame>
        <p:nvGraphicFramePr>
          <p:cNvPr id="10" name="Table 9"/>
          <p:cNvGraphicFramePr>
            <a:graphicFrameLocks noGrp="1"/>
          </p:cNvGraphicFramePr>
          <p:nvPr>
            <p:extLst/>
          </p:nvPr>
        </p:nvGraphicFramePr>
        <p:xfrm>
          <a:off x="5828898" y="4202336"/>
          <a:ext cx="4368444" cy="2297084"/>
        </p:xfrm>
        <a:graphic>
          <a:graphicData uri="http://schemas.openxmlformats.org/drawingml/2006/table">
            <a:tbl>
              <a:tblPr firstRow="1" bandRow="1">
                <a:tableStyleId>{6E25E649-3F16-4E02-A733-19D2CDBF48F0}</a:tableStyleId>
              </a:tblPr>
              <a:tblGrid>
                <a:gridCol w="1150072"/>
                <a:gridCol w="1198420"/>
                <a:gridCol w="1009976"/>
                <a:gridCol w="1009976"/>
              </a:tblGrid>
              <a:tr h="1005840">
                <a:tc>
                  <a:txBody>
                    <a:bodyPr/>
                    <a:lstStyle/>
                    <a:p>
                      <a:endParaRPr lang="en-US" sz="2000" dirty="0"/>
                    </a:p>
                  </a:txBody>
                  <a:tcPr marL="68598" marR="68598"/>
                </a:tc>
                <a:tc>
                  <a:txBody>
                    <a:bodyPr/>
                    <a:lstStyle/>
                    <a:p>
                      <a:pPr algn="ctr"/>
                      <a:r>
                        <a:rPr lang="en-US" sz="2000" dirty="0" smtClean="0">
                          <a:solidFill>
                            <a:schemeClr val="bg1"/>
                          </a:solidFill>
                        </a:rPr>
                        <a:t>G</a:t>
                      </a:r>
                      <a:r>
                        <a:rPr lang="en-US" sz="2000" baseline="0" dirty="0" smtClean="0">
                          <a:solidFill>
                            <a:schemeClr val="bg1"/>
                          </a:solidFill>
                        </a:rPr>
                        <a:t>-usable</a:t>
                      </a:r>
                    </a:p>
                    <a:p>
                      <a:pPr algn="ctr"/>
                      <a:r>
                        <a:rPr lang="en-US" sz="2000" baseline="0" dirty="0" smtClean="0">
                          <a:solidFill>
                            <a:schemeClr val="bg1"/>
                          </a:solidFill>
                        </a:rPr>
                        <a:t>(Q</a:t>
                      </a:r>
                      <a:r>
                        <a:rPr lang="en-US" sz="2000" baseline="-25000" dirty="0" smtClean="0">
                          <a:solidFill>
                            <a:schemeClr val="bg1"/>
                          </a:solidFill>
                        </a:rPr>
                        <a:t>0</a:t>
                      </a:r>
                      <a:r>
                        <a:rPr lang="en-US" sz="2000" baseline="0" dirty="0" smtClean="0">
                          <a:solidFill>
                            <a:schemeClr val="bg1"/>
                          </a:solidFill>
                        </a:rPr>
                        <a:t>&gt; 10</a:t>
                      </a:r>
                      <a:r>
                        <a:rPr lang="en-US" sz="2000" baseline="30000" dirty="0" smtClean="0">
                          <a:solidFill>
                            <a:schemeClr val="bg1"/>
                          </a:solidFill>
                        </a:rPr>
                        <a:t>10</a:t>
                      </a:r>
                      <a:r>
                        <a:rPr lang="en-US" sz="2000" dirty="0" smtClean="0">
                          <a:solidFill>
                            <a:schemeClr val="bg1"/>
                          </a:solidFill>
                        </a:rPr>
                        <a:t> )</a:t>
                      </a:r>
                      <a:endParaRPr lang="en-US" sz="2000" dirty="0">
                        <a:solidFill>
                          <a:schemeClr val="bg1"/>
                        </a:solidFill>
                      </a:endParaRPr>
                    </a:p>
                  </a:txBody>
                  <a:tcPr marL="68598" marR="68598" anchor="ctr"/>
                </a:tc>
                <a:tc>
                  <a:txBody>
                    <a:bodyPr/>
                    <a:lstStyle/>
                    <a:p>
                      <a:pPr algn="ctr"/>
                      <a:r>
                        <a:rPr lang="en-US" sz="2000" dirty="0" smtClean="0"/>
                        <a:t>G-</a:t>
                      </a:r>
                      <a:r>
                        <a:rPr lang="en-US" sz="2000" dirty="0" smtClean="0">
                          <a:solidFill>
                            <a:schemeClr val="accent6">
                              <a:lumMod val="60000"/>
                              <a:lumOff val="40000"/>
                            </a:schemeClr>
                          </a:solidFill>
                        </a:rPr>
                        <a:t>max</a:t>
                      </a:r>
                      <a:endParaRPr lang="en-US" sz="2000" dirty="0">
                        <a:solidFill>
                          <a:schemeClr val="accent6">
                            <a:lumMod val="60000"/>
                            <a:lumOff val="40000"/>
                          </a:schemeClr>
                        </a:solidFill>
                      </a:endParaRPr>
                    </a:p>
                  </a:txBody>
                  <a:tcPr marL="68598" marR="68598" anchor="ctr"/>
                </a:tc>
                <a:tc>
                  <a:txBody>
                    <a:bodyPr/>
                    <a:lstStyle/>
                    <a:p>
                      <a:pPr algn="ctr"/>
                      <a:r>
                        <a:rPr lang="en-US" sz="2000" dirty="0" smtClean="0">
                          <a:solidFill>
                            <a:schemeClr val="accent6">
                              <a:lumMod val="60000"/>
                              <a:lumOff val="40000"/>
                            </a:schemeClr>
                          </a:solidFill>
                        </a:rPr>
                        <a:t>(ILC)</a:t>
                      </a:r>
                      <a:endParaRPr lang="en-US" sz="2000" dirty="0">
                        <a:solidFill>
                          <a:schemeClr val="accent6">
                            <a:lumMod val="60000"/>
                            <a:lumOff val="40000"/>
                          </a:schemeClr>
                        </a:solidFill>
                      </a:endParaRPr>
                    </a:p>
                  </a:txBody>
                  <a:tcPr marL="68598" marR="68598" anchor="ctr"/>
                </a:tc>
              </a:tr>
              <a:tr h="645622">
                <a:tc>
                  <a:txBody>
                    <a:bodyPr/>
                    <a:lstStyle/>
                    <a:p>
                      <a:r>
                        <a:rPr lang="en-US" sz="1800" dirty="0" smtClean="0"/>
                        <a:t>&lt;G&gt; </a:t>
                      </a:r>
                    </a:p>
                    <a:p>
                      <a:r>
                        <a:rPr lang="en-US" sz="1800" dirty="0" smtClean="0"/>
                        <a:t>MV/m</a:t>
                      </a:r>
                      <a:endParaRPr lang="en-US" sz="1800" dirty="0"/>
                    </a:p>
                  </a:txBody>
                  <a:tcPr marL="68598" marR="68598"/>
                </a:tc>
                <a:tc>
                  <a:txBody>
                    <a:bodyPr/>
                    <a:lstStyle/>
                    <a:p>
                      <a:pPr algn="ctr"/>
                      <a:r>
                        <a:rPr lang="en-US" sz="2400" b="1" dirty="0" smtClean="0">
                          <a:solidFill>
                            <a:srgbClr val="3366FF"/>
                          </a:solidFill>
                        </a:rPr>
                        <a:t>29.4</a:t>
                      </a:r>
                      <a:endParaRPr lang="en-US" sz="2400" b="1" dirty="0">
                        <a:solidFill>
                          <a:srgbClr val="3366FF"/>
                        </a:solidFill>
                      </a:endParaRPr>
                    </a:p>
                  </a:txBody>
                  <a:tcPr marL="68598" marR="68598" anchor="ctr"/>
                </a:tc>
                <a:tc>
                  <a:txBody>
                    <a:bodyPr/>
                    <a:lstStyle/>
                    <a:p>
                      <a:pPr algn="ctr"/>
                      <a:r>
                        <a:rPr lang="en-US" sz="2400" b="1" dirty="0" smtClean="0">
                          <a:solidFill>
                            <a:schemeClr val="accent6">
                              <a:lumMod val="75000"/>
                            </a:schemeClr>
                          </a:solidFill>
                        </a:rPr>
                        <a:t>33</a:t>
                      </a:r>
                      <a:endParaRPr lang="en-US" sz="2400" b="1" dirty="0">
                        <a:solidFill>
                          <a:schemeClr val="accent6">
                            <a:lumMod val="75000"/>
                          </a:schemeClr>
                        </a:solidFill>
                      </a:endParaRPr>
                    </a:p>
                  </a:txBody>
                  <a:tcPr marL="68598" marR="68598" anchor="ctr"/>
                </a:tc>
                <a:tc>
                  <a:txBody>
                    <a:bodyPr/>
                    <a:lstStyle/>
                    <a:p>
                      <a:pPr algn="ctr"/>
                      <a:r>
                        <a:rPr lang="en-US" sz="2400" b="1" dirty="0" smtClean="0">
                          <a:solidFill>
                            <a:schemeClr val="accent6">
                              <a:lumMod val="75000"/>
                            </a:schemeClr>
                          </a:solidFill>
                        </a:rPr>
                        <a:t>(35)</a:t>
                      </a:r>
                      <a:endParaRPr lang="en-US" sz="2400" b="1" dirty="0">
                        <a:solidFill>
                          <a:schemeClr val="accent6">
                            <a:lumMod val="75000"/>
                          </a:schemeClr>
                        </a:solidFill>
                      </a:endParaRPr>
                    </a:p>
                  </a:txBody>
                  <a:tcPr marL="68598" marR="68598" anchor="ctr"/>
                </a:tc>
              </a:tr>
              <a:tr h="645622">
                <a:tc>
                  <a:txBody>
                    <a:bodyPr/>
                    <a:lstStyle/>
                    <a:p>
                      <a:r>
                        <a:rPr lang="en-US" sz="1800" dirty="0" smtClean="0"/>
                        <a:t>Yield at </a:t>
                      </a:r>
                    </a:p>
                    <a:p>
                      <a:r>
                        <a:rPr lang="en-US" sz="1800" dirty="0" smtClean="0"/>
                        <a:t>28MV/m</a:t>
                      </a:r>
                      <a:endParaRPr lang="en-US" sz="1800" dirty="0"/>
                    </a:p>
                  </a:txBody>
                  <a:tcPr marL="68598" marR="68598"/>
                </a:tc>
                <a:tc>
                  <a:txBody>
                    <a:bodyPr/>
                    <a:lstStyle/>
                    <a:p>
                      <a:pPr algn="ctr"/>
                      <a:r>
                        <a:rPr lang="en-US" sz="1800" b="1" dirty="0" smtClean="0">
                          <a:solidFill>
                            <a:srgbClr val="000000"/>
                          </a:solidFill>
                        </a:rPr>
                        <a:t>66%</a:t>
                      </a:r>
                      <a:endParaRPr lang="en-US" sz="1800" b="1" dirty="0">
                        <a:solidFill>
                          <a:srgbClr val="000000"/>
                        </a:solidFill>
                      </a:endParaRPr>
                    </a:p>
                  </a:txBody>
                  <a:tcPr marL="68598" marR="68598" anchor="ctr"/>
                </a:tc>
                <a:tc>
                  <a:txBody>
                    <a:bodyPr/>
                    <a:lstStyle/>
                    <a:p>
                      <a:pPr algn="ctr"/>
                      <a:r>
                        <a:rPr lang="en-US" sz="1800" b="1" dirty="0" smtClean="0">
                          <a:solidFill>
                            <a:schemeClr val="tx1"/>
                          </a:solidFill>
                        </a:rPr>
                        <a:t>86%</a:t>
                      </a:r>
                      <a:endParaRPr lang="en-US" sz="1800" b="1" dirty="0">
                        <a:solidFill>
                          <a:schemeClr val="tx1"/>
                        </a:solidFill>
                      </a:endParaRPr>
                    </a:p>
                  </a:txBody>
                  <a:tcPr marL="68598" marR="68598" anchor="ctr"/>
                </a:tc>
                <a:tc>
                  <a:txBody>
                    <a:bodyPr/>
                    <a:lstStyle/>
                    <a:p>
                      <a:pPr algn="ctr"/>
                      <a:r>
                        <a:rPr lang="en-US" sz="1800" b="1" dirty="0" smtClean="0">
                          <a:solidFill>
                            <a:schemeClr val="tx1"/>
                          </a:solidFill>
                        </a:rPr>
                        <a:t>(90%)</a:t>
                      </a:r>
                      <a:endParaRPr lang="en-US" sz="1800" b="1" dirty="0">
                        <a:solidFill>
                          <a:schemeClr val="tx1"/>
                        </a:solidFill>
                      </a:endParaRPr>
                    </a:p>
                  </a:txBody>
                  <a:tcPr marL="68598" marR="68598" anchor="ctr"/>
                </a:tc>
              </a:tr>
            </a:tbl>
          </a:graphicData>
        </a:graphic>
      </p:graphicFrame>
    </p:spTree>
    <p:extLst>
      <p:ext uri="{BB962C8B-B14F-4D97-AF65-F5344CB8AC3E}">
        <p14:creationId xmlns:p14="http://schemas.microsoft.com/office/powerpoint/2010/main" val="155347137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15641" indent="-415641">
              <a:buFont typeface="Arial" charset="0"/>
              <a:buChar char="•"/>
            </a:pPr>
            <a:r>
              <a:rPr lang="en-US" dirty="0" smtClean="0">
                <a:solidFill>
                  <a:srgbClr val="00B050"/>
                </a:solidFill>
              </a:rPr>
              <a:t>Bilateral DOE/MEXT decision to concentrate effort on cost reduction.</a:t>
            </a:r>
          </a:p>
          <a:p>
            <a:pPr marL="415641" indent="-415641">
              <a:buFont typeface="Arial" charset="0"/>
              <a:buChar char="•"/>
            </a:pPr>
            <a:r>
              <a:rPr lang="en-US" dirty="0" smtClean="0">
                <a:solidFill>
                  <a:srgbClr val="FF0000"/>
                </a:solidFill>
              </a:rPr>
              <a:t>Unwanted consequence is that all design effort has to stop in USA.</a:t>
            </a:r>
          </a:p>
          <a:p>
            <a:pPr marL="415641" indent="-415641">
              <a:buFont typeface="Arial" charset="0"/>
              <a:buChar char="•"/>
            </a:pPr>
            <a:r>
              <a:rPr lang="en-US" dirty="0" smtClean="0"/>
              <a:t>More effort on SCRF.</a:t>
            </a:r>
            <a:endParaRPr lang="en-US" dirty="0"/>
          </a:p>
        </p:txBody>
      </p:sp>
      <p:sp>
        <p:nvSpPr>
          <p:cNvPr id="4" name="Title 3"/>
          <p:cNvSpPr>
            <a:spLocks noGrp="1"/>
          </p:cNvSpPr>
          <p:nvPr>
            <p:ph type="title"/>
          </p:nvPr>
        </p:nvSpPr>
        <p:spPr/>
        <p:txBody>
          <a:bodyPr/>
          <a:lstStyle/>
          <a:p>
            <a:r>
              <a:rPr lang="en-US" dirty="0" smtClean="0"/>
              <a:t>Cost reduction efforts</a:t>
            </a:r>
            <a:endParaRPr lang="en-US" dirty="0"/>
          </a:p>
        </p:txBody>
      </p:sp>
      <p:sp>
        <p:nvSpPr>
          <p:cNvPr id="6" name="Footer Placeholder 5"/>
          <p:cNvSpPr>
            <a:spLocks noGrp="1"/>
          </p:cNvSpPr>
          <p:nvPr>
            <p:ph type="ftr" sz="quarter" idx="4294967295"/>
          </p:nvPr>
        </p:nvSpPr>
        <p:spPr>
          <a:xfrm>
            <a:off x="8001000" y="6356350"/>
            <a:ext cx="1639455" cy="365125"/>
          </a:xfrm>
          <a:prstGeom prst="rect">
            <a:avLst/>
          </a:prstGeom>
        </p:spPr>
        <p:txBody>
          <a:bodyPr/>
          <a:lstStyle/>
          <a:p>
            <a:r>
              <a:rPr lang="en-US" smtClean="0"/>
              <a:t>ALCWS, SLAC 26-30 June 2017</a:t>
            </a:r>
            <a:endParaRPr lang="en-US" dirty="0"/>
          </a:p>
        </p:txBody>
      </p:sp>
    </p:spTree>
    <p:extLst>
      <p:ext uri="{BB962C8B-B14F-4D97-AF65-F5344CB8AC3E}">
        <p14:creationId xmlns:p14="http://schemas.microsoft.com/office/powerpoint/2010/main" val="137456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TIMING" val="|13.5"/>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126</TotalTime>
  <Words>2038</Words>
  <Application>Microsoft Macintosh PowerPoint</Application>
  <PresentationFormat>Widescreen</PresentationFormat>
  <Paragraphs>466</Paragraphs>
  <Slides>22</Slides>
  <Notes>3</Notes>
  <HiddenSlides>0</HiddenSlides>
  <MMClips>0</MMClips>
  <ScaleCrop>false</ScaleCrop>
  <HeadingPairs>
    <vt:vector size="6" baseType="variant">
      <vt:variant>
        <vt:lpstr>Fonts Used</vt:lpstr>
      </vt:variant>
      <vt:variant>
        <vt:i4>18</vt:i4>
      </vt:variant>
      <vt:variant>
        <vt:lpstr>Theme</vt:lpstr>
      </vt:variant>
      <vt:variant>
        <vt:i4>1</vt:i4>
      </vt:variant>
      <vt:variant>
        <vt:lpstr>Slide Titles</vt:lpstr>
      </vt:variant>
      <vt:variant>
        <vt:i4>22</vt:i4>
      </vt:variant>
    </vt:vector>
  </HeadingPairs>
  <TitlesOfParts>
    <vt:vector size="41" baseType="lpstr">
      <vt:lpstr>Arial Unicode MS</vt:lpstr>
      <vt:lpstr>Calibri</vt:lpstr>
      <vt:lpstr>Calibri Light</vt:lpstr>
      <vt:lpstr>Century</vt:lpstr>
      <vt:lpstr>Comic Sans MS</vt:lpstr>
      <vt:lpstr>Gill Sans</vt:lpstr>
      <vt:lpstr>Helvetica</vt:lpstr>
      <vt:lpstr>Mangal</vt:lpstr>
      <vt:lpstr>ＭＳ Ｐゴシック</vt:lpstr>
      <vt:lpstr>ＭＳ 明朝</vt:lpstr>
      <vt:lpstr>Osaka</vt:lpstr>
      <vt:lpstr>Symbol</vt:lpstr>
      <vt:lpstr>Times New Roman</vt:lpstr>
      <vt:lpstr>Wingdings</vt:lpstr>
      <vt:lpstr>Yu Gothic</vt:lpstr>
      <vt:lpstr>Yu Gothic Light</vt:lpstr>
      <vt:lpstr>Yu Mincho</vt:lpstr>
      <vt:lpstr>Arial</vt:lpstr>
      <vt:lpstr>Office Theme</vt:lpstr>
      <vt:lpstr>LCC Report</vt:lpstr>
      <vt:lpstr>CLIC Layout at 3 TeV</vt:lpstr>
      <vt:lpstr>The CLIC project</vt:lpstr>
      <vt:lpstr>ILC Accelerator in TDR</vt:lpstr>
      <vt:lpstr>PowerPoint Presentation</vt:lpstr>
      <vt:lpstr>R&amp;D Plans at worldwide Labs</vt:lpstr>
      <vt:lpstr>European XFEL SRF being Completed </vt:lpstr>
      <vt:lpstr>   E-XFEL: SRF Cavity Performance (as received)</vt:lpstr>
      <vt:lpstr>Cost reduction efforts</vt:lpstr>
      <vt:lpstr>ILC ML Tunnel X-Section Reduced </vt:lpstr>
      <vt:lpstr>Power input coupler fabrication</vt:lpstr>
      <vt:lpstr>Results comparison  “standard” 120C bake vs “N infused” 120C bake</vt:lpstr>
      <vt:lpstr>Issues and questions</vt:lpstr>
      <vt:lpstr>Cost reduction</vt:lpstr>
      <vt:lpstr>PowerPoint Presentation</vt:lpstr>
      <vt:lpstr>PowerPoint Presentation</vt:lpstr>
      <vt:lpstr>PowerPoint Presentation</vt:lpstr>
      <vt:lpstr>PowerPoint Presentation</vt:lpstr>
      <vt:lpstr>Timeline for ILC</vt:lpstr>
      <vt:lpstr>PowerPoint Presentation</vt:lpstr>
      <vt:lpstr>PowerPoint Presentation</vt:lpstr>
      <vt:lpstr>PowerPoint Presentation</vt:lpstr>
    </vt:vector>
  </TitlesOfParts>
  <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Lyn Evans</dc:creator>
  <cp:lastModifiedBy>Lyn Evans</cp:lastModifiedBy>
  <cp:revision>16</cp:revision>
  <dcterms:created xsi:type="dcterms:W3CDTF">2017-06-21T11:38:14Z</dcterms:created>
  <dcterms:modified xsi:type="dcterms:W3CDTF">2017-06-29T13:10:05Z</dcterms:modified>
</cp:coreProperties>
</file>