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4"/>
  </p:sldMasterIdLst>
  <p:notesMasterIdLst>
    <p:notesMasterId r:id="rId18"/>
  </p:notesMasterIdLst>
  <p:sldIdLst>
    <p:sldId id="284" r:id="rId5"/>
    <p:sldId id="286" r:id="rId6"/>
    <p:sldId id="297" r:id="rId7"/>
    <p:sldId id="288" r:id="rId8"/>
    <p:sldId id="290" r:id="rId9"/>
    <p:sldId id="291" r:id="rId10"/>
    <p:sldId id="292" r:id="rId11"/>
    <p:sldId id="293" r:id="rId12"/>
    <p:sldId id="295" r:id="rId13"/>
    <p:sldId id="298" r:id="rId14"/>
    <p:sldId id="294" r:id="rId15"/>
    <p:sldId id="296" r:id="rId16"/>
    <p:sldId id="262" r:id="rId17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432" userDrawn="1">
          <p15:clr>
            <a:srgbClr val="A4A3A4"/>
          </p15:clr>
        </p15:guide>
        <p15:guide id="4" pos="41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A0B4"/>
    <a:srgbClr val="7896AC"/>
    <a:srgbClr val="7A99AC"/>
    <a:srgbClr val="7292A6"/>
    <a:srgbClr val="063144"/>
    <a:srgbClr val="F9998F"/>
    <a:srgbClr val="E31F26"/>
    <a:srgbClr val="DF0526"/>
    <a:srgbClr val="0C3343"/>
    <a:srgbClr val="BFCC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9" autoAdjust="0"/>
    <p:restoredTop sz="92041" autoAdjust="0"/>
  </p:normalViewPr>
  <p:slideViewPr>
    <p:cSldViewPr snapToGrid="0" showGuides="1">
      <p:cViewPr>
        <p:scale>
          <a:sx n="90" d="100"/>
          <a:sy n="90" d="100"/>
        </p:scale>
        <p:origin x="-714" y="-72"/>
      </p:cViewPr>
      <p:guideLst>
        <p:guide orient="horz" pos="2160"/>
        <p:guide orient="horz" pos="2432"/>
        <p:guide pos="3840"/>
        <p:guide pos="41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7766D-5F5A-0343-9F57-0F547930CE9A}" type="datetimeFigureOut">
              <a:rPr kumimoji="1" lang="ja-JP" altLang="en-US" smtClean="0"/>
              <a:t>2017/6/26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13D39-F233-FB43-8431-33B0120636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5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with phot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96" y="984701"/>
            <a:ext cx="11649456" cy="5190744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412" y="246160"/>
            <a:ext cx="2987040" cy="539496"/>
          </a:xfrm>
          <a:prstGeom prst="rect">
            <a:avLst/>
          </a:prstGeom>
        </p:spPr>
      </p:pic>
      <p:sp>
        <p:nvSpPr>
          <p:cNvPr id="5" name="日付プレースホルダー 32"/>
          <p:cNvSpPr txBox="1">
            <a:spLocks/>
          </p:cNvSpPr>
          <p:nvPr userDrawn="1"/>
        </p:nvSpPr>
        <p:spPr>
          <a:xfrm>
            <a:off x="287560" y="6374490"/>
            <a:ext cx="7203141" cy="365125"/>
          </a:xfrm>
          <a:prstGeom prst="rect">
            <a:avLst/>
          </a:prstGeom>
          <a:ln>
            <a:noFill/>
          </a:ln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defTabSz="4572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kumimoji="1" sz="1000" kern="120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1pPr>
            <a:lvl2pPr marL="4572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z="700" dirty="0" smtClean="0">
                <a:solidFill>
                  <a:schemeClr val="tx1"/>
                </a:solidFill>
              </a:rPr>
              <a:t>© 2017 MITSUBISHI HEAVY INDUSTRIES EUROPE, LTD.  All Rights Reserved.</a:t>
            </a:r>
            <a:endParaRPr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1" hasCustomPrompt="1"/>
          </p:nvPr>
        </p:nvSpPr>
        <p:spPr>
          <a:xfrm>
            <a:off x="411635" y="5213696"/>
            <a:ext cx="3182799" cy="351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859E0DC5-A4BB-429D-90C8-B1D91DED353F}" type="datetime3">
              <a:rPr kumimoji="1" lang="en-US" altLang="ja-JP" smtClean="0"/>
              <a:t>26 June 2017</a:t>
            </a:fld>
            <a:endParaRPr kumimoji="1" lang="ja-JP" altLang="en-US" dirty="0" smtClean="0"/>
          </a:p>
        </p:txBody>
      </p:sp>
      <p:sp>
        <p:nvSpPr>
          <p:cNvPr id="12" name="タイトル 1"/>
          <p:cNvSpPr>
            <a:spLocks noGrp="1"/>
          </p:cNvSpPr>
          <p:nvPr>
            <p:ph type="title"/>
          </p:nvPr>
        </p:nvSpPr>
        <p:spPr>
          <a:xfrm>
            <a:off x="411635" y="2019506"/>
            <a:ext cx="4615223" cy="158430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3400" b="1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13" name="テキスト プレースホルダー 21"/>
          <p:cNvSpPr>
            <a:spLocks noGrp="1"/>
          </p:cNvSpPr>
          <p:nvPr>
            <p:ph type="body" sz="quarter" idx="12"/>
          </p:nvPr>
        </p:nvSpPr>
        <p:spPr>
          <a:xfrm>
            <a:off x="411635" y="3674837"/>
            <a:ext cx="4615223" cy="10223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368187" y="5573831"/>
            <a:ext cx="4658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Mitsubishi Heavy Industries</a:t>
            </a:r>
            <a:r>
              <a:rPr kumimoji="1" lang="en-US" altLang="ja-JP" sz="1400" baseline="0" dirty="0" smtClean="0">
                <a:solidFill>
                  <a:schemeClr val="bg1"/>
                </a:solidFill>
              </a:rPr>
              <a:t> Europe</a:t>
            </a:r>
            <a:r>
              <a:rPr kumimoji="1" lang="en-US" altLang="ja-JP" sz="1400" dirty="0" smtClean="0">
                <a:solidFill>
                  <a:schemeClr val="bg1"/>
                </a:solidFill>
              </a:rPr>
              <a:t>, LTD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510" y="6279398"/>
            <a:ext cx="1422473" cy="39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47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page with phot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96" y="231845"/>
            <a:ext cx="11649456" cy="5943600"/>
          </a:xfrm>
          <a:prstGeom prst="rect">
            <a:avLst/>
          </a:prstGeom>
        </p:spPr>
      </p:pic>
      <p:sp>
        <p:nvSpPr>
          <p:cNvPr id="5" name="日付プレースホルダー 32"/>
          <p:cNvSpPr txBox="1">
            <a:spLocks/>
          </p:cNvSpPr>
          <p:nvPr userDrawn="1"/>
        </p:nvSpPr>
        <p:spPr>
          <a:xfrm>
            <a:off x="287560" y="6374490"/>
            <a:ext cx="7203141" cy="365125"/>
          </a:xfrm>
          <a:prstGeom prst="rect">
            <a:avLst/>
          </a:prstGeom>
          <a:ln>
            <a:noFill/>
          </a:ln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defTabSz="4572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kumimoji="1" sz="1000" kern="120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1pPr>
            <a:lvl2pPr marL="4572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z="700" dirty="0" smtClean="0">
                <a:solidFill>
                  <a:schemeClr val="tx1"/>
                </a:solidFill>
              </a:rPr>
              <a:t>© 2017 MITSUBISHI HEAVY INDUSTRIES, LTD.  All Rights Reserved.</a:t>
            </a:r>
            <a:endParaRPr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1" hasCustomPrompt="1"/>
          </p:nvPr>
        </p:nvSpPr>
        <p:spPr>
          <a:xfrm>
            <a:off x="411635" y="5213696"/>
            <a:ext cx="3182799" cy="3512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AD6DB9DF-073F-4804-AEC6-28D1AB044009}" type="datetime3">
              <a:rPr kumimoji="1" lang="en-US" altLang="ja-JP" smtClean="0"/>
              <a:t>26 June 2017</a:t>
            </a:fld>
            <a:endParaRPr kumimoji="1" lang="ja-JP" altLang="en-US" dirty="0" smtClean="0"/>
          </a:p>
        </p:txBody>
      </p:sp>
      <p:sp>
        <p:nvSpPr>
          <p:cNvPr id="12" name="タイトル 1"/>
          <p:cNvSpPr>
            <a:spLocks noGrp="1"/>
          </p:cNvSpPr>
          <p:nvPr>
            <p:ph type="title"/>
          </p:nvPr>
        </p:nvSpPr>
        <p:spPr>
          <a:xfrm>
            <a:off x="411635" y="2349304"/>
            <a:ext cx="5652989" cy="1254507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3400" b="1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13" name="テキスト プレースホルダー 21"/>
          <p:cNvSpPr>
            <a:spLocks noGrp="1"/>
          </p:cNvSpPr>
          <p:nvPr>
            <p:ph type="body" sz="quarter" idx="12"/>
          </p:nvPr>
        </p:nvSpPr>
        <p:spPr>
          <a:xfrm>
            <a:off x="411635" y="3674837"/>
            <a:ext cx="5652989" cy="10223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368187" y="5573831"/>
            <a:ext cx="4162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Mitsubishi Heavy Industries, LTD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510" y="6279398"/>
            <a:ext cx="1422473" cy="39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426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8448" y="2601892"/>
            <a:ext cx="11509899" cy="577409"/>
          </a:xfrm>
          <a:prstGeom prst="rect">
            <a:avLst/>
          </a:prstGeom>
        </p:spPr>
        <p:txBody>
          <a:bodyPr/>
          <a:lstStyle>
            <a:lvl1pPr>
              <a:defRPr sz="34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5" name="テキスト プレースホルダー 7"/>
          <p:cNvSpPr>
            <a:spLocks noGrp="1"/>
          </p:cNvSpPr>
          <p:nvPr>
            <p:ph type="body" sz="quarter" idx="12"/>
          </p:nvPr>
        </p:nvSpPr>
        <p:spPr>
          <a:xfrm>
            <a:off x="411636" y="3248719"/>
            <a:ext cx="11510433" cy="1362748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2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96" y="231845"/>
            <a:ext cx="11649456" cy="94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590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read/ch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510" y="86021"/>
            <a:ext cx="1422473" cy="39372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59" y="6408926"/>
            <a:ext cx="11651085" cy="25342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444" y="136962"/>
            <a:ext cx="8520120" cy="349961"/>
          </a:xfrm>
          <a:prstGeom prst="rect">
            <a:avLst/>
          </a:prstGeom>
        </p:spPr>
        <p:txBody>
          <a:bodyPr/>
          <a:lstStyle>
            <a:lvl1pPr>
              <a:defRPr sz="2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71386" y="564204"/>
            <a:ext cx="116864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プレースホルダー 9"/>
          <p:cNvSpPr>
            <a:spLocks noGrp="1"/>
          </p:cNvSpPr>
          <p:nvPr>
            <p:ph type="body" sz="quarter" idx="10"/>
          </p:nvPr>
        </p:nvSpPr>
        <p:spPr>
          <a:xfrm>
            <a:off x="566665" y="797131"/>
            <a:ext cx="8519584" cy="652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3"/>
          </p:nvPr>
        </p:nvSpPr>
        <p:spPr>
          <a:xfrm>
            <a:off x="570616" y="1525209"/>
            <a:ext cx="11040812" cy="838164"/>
          </a:xfrm>
          <a:prstGeom prst="rect">
            <a:avLst/>
          </a:prstGeom>
        </p:spPr>
        <p:txBody>
          <a:bodyPr numCol="2" spcCol="540000"/>
          <a:lstStyle>
            <a:lvl1pPr marL="0" indent="0">
              <a:lnSpc>
                <a:spcPct val="120000"/>
              </a:lnSpc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20" name="テキスト プレースホルダー 18"/>
          <p:cNvSpPr>
            <a:spLocks noGrp="1"/>
          </p:cNvSpPr>
          <p:nvPr>
            <p:ph type="body" sz="quarter" idx="14"/>
          </p:nvPr>
        </p:nvSpPr>
        <p:spPr>
          <a:xfrm>
            <a:off x="570616" y="5434206"/>
            <a:ext cx="11040812" cy="838164"/>
          </a:xfrm>
          <a:prstGeom prst="rect">
            <a:avLst/>
          </a:prstGeom>
        </p:spPr>
        <p:txBody>
          <a:bodyPr numCol="2" spcCol="540000"/>
          <a:lstStyle>
            <a:lvl1pPr marL="0" indent="0">
              <a:lnSpc>
                <a:spcPct val="120000"/>
              </a:lnSpc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5"/>
          </p:nvPr>
        </p:nvSpPr>
        <p:spPr>
          <a:xfrm>
            <a:off x="566667" y="2517778"/>
            <a:ext cx="5449171" cy="27289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13" name="コンテンツ プレースホルダー 8"/>
          <p:cNvSpPr>
            <a:spLocks noGrp="1"/>
          </p:cNvSpPr>
          <p:nvPr>
            <p:ph sz="quarter" idx="16"/>
          </p:nvPr>
        </p:nvSpPr>
        <p:spPr>
          <a:xfrm>
            <a:off x="6162257" y="2517778"/>
            <a:ext cx="5449171" cy="27289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日付プレースホルダー 32"/>
          <p:cNvSpPr txBox="1">
            <a:spLocks/>
          </p:cNvSpPr>
          <p:nvPr userDrawn="1"/>
        </p:nvSpPr>
        <p:spPr>
          <a:xfrm>
            <a:off x="412896" y="6347991"/>
            <a:ext cx="7203141" cy="365125"/>
          </a:xfrm>
          <a:prstGeom prst="rect">
            <a:avLst/>
          </a:prstGeom>
          <a:ln>
            <a:noFill/>
          </a:ln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defTabSz="4572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kumimoji="1" sz="1000" kern="120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1pPr>
            <a:lvl2pPr marL="4572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z="700" dirty="0" smtClean="0">
                <a:solidFill>
                  <a:schemeClr val="bg1"/>
                </a:solidFill>
              </a:rPr>
              <a:t>© 2017 MITSUBISHI HEAVY INDUSTRIES, LTD.  All Rights Reserved.</a:t>
            </a:r>
            <a:endParaRPr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7" name="スライド番号プレースホルダー 5"/>
          <p:cNvSpPr txBox="1">
            <a:spLocks/>
          </p:cNvSpPr>
          <p:nvPr userDrawn="1"/>
        </p:nvSpPr>
        <p:spPr>
          <a:xfrm>
            <a:off x="11165417" y="6345227"/>
            <a:ext cx="694267" cy="365125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defTabSz="4572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kumimoji="1" sz="1000" b="0" kern="1200">
                <a:solidFill>
                  <a:srgbClr val="FFFFFF"/>
                </a:solidFill>
                <a:latin typeface="+mn-lt"/>
                <a:ea typeface="ＭＳ Ｐゴシック" pitchFamily="50" charset="-128"/>
                <a:cs typeface="+mn-cs"/>
              </a:defRPr>
            </a:lvl1pPr>
            <a:lvl2pPr marL="4572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>
              <a:defRPr/>
            </a:pPr>
            <a:fld id="{2336B973-55D6-4CA0-852C-851A571EFE2A}" type="slidenum">
              <a:rPr lang="ja-JP" altLang="en-US" sz="1000" smtClean="0">
                <a:latin typeface="Arial"/>
              </a:rPr>
              <a:pPr>
                <a:defRPr/>
              </a:pPr>
              <a:t>‹#›</a:t>
            </a:fld>
            <a:endParaRPr lang="en-US" altLang="ja-JP" sz="10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2081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read/ch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510" y="86021"/>
            <a:ext cx="1422473" cy="39372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59" y="6408926"/>
            <a:ext cx="11651085" cy="25342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444" y="136962"/>
            <a:ext cx="8520120" cy="349961"/>
          </a:xfrm>
          <a:prstGeom prst="rect">
            <a:avLst/>
          </a:prstGeom>
        </p:spPr>
        <p:txBody>
          <a:bodyPr/>
          <a:lstStyle>
            <a:lvl1pPr>
              <a:defRPr sz="2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 dirty="0" smtClean="0"/>
              <a:t>Click to edit Master title style</a:t>
            </a:r>
            <a:endParaRPr kumimoji="1" lang="ja-JP" alt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71386" y="564204"/>
            <a:ext cx="116864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プレースホルダー 9"/>
          <p:cNvSpPr>
            <a:spLocks noGrp="1"/>
          </p:cNvSpPr>
          <p:nvPr>
            <p:ph type="body" sz="quarter" idx="10"/>
          </p:nvPr>
        </p:nvSpPr>
        <p:spPr>
          <a:xfrm>
            <a:off x="566665" y="797131"/>
            <a:ext cx="8519584" cy="652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3"/>
          </p:nvPr>
        </p:nvSpPr>
        <p:spPr>
          <a:xfrm>
            <a:off x="570616" y="1525208"/>
            <a:ext cx="11040812" cy="4688555"/>
          </a:xfrm>
          <a:prstGeom prst="rect">
            <a:avLst/>
          </a:prstGeom>
        </p:spPr>
        <p:txBody>
          <a:bodyPr numCol="1" spcCol="540000"/>
          <a:lstStyle>
            <a:lvl1pPr marL="0" indent="0">
              <a:lnSpc>
                <a:spcPct val="120000"/>
              </a:lnSpc>
              <a:buNone/>
              <a:defRPr sz="2000"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dirty="0" smtClean="0"/>
              <a:t>Click to edit Master text styles</a:t>
            </a:r>
          </a:p>
        </p:txBody>
      </p:sp>
      <p:sp>
        <p:nvSpPr>
          <p:cNvPr id="4" name="日付プレースホルダー 32"/>
          <p:cNvSpPr txBox="1">
            <a:spLocks/>
          </p:cNvSpPr>
          <p:nvPr userDrawn="1"/>
        </p:nvSpPr>
        <p:spPr>
          <a:xfrm>
            <a:off x="412896" y="6347991"/>
            <a:ext cx="7203141" cy="365125"/>
          </a:xfrm>
          <a:prstGeom prst="rect">
            <a:avLst/>
          </a:prstGeom>
          <a:ln>
            <a:noFill/>
          </a:ln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defTabSz="4572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kumimoji="1" sz="1000" kern="120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1pPr>
            <a:lvl2pPr marL="4572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z="700" dirty="0" smtClean="0">
                <a:solidFill>
                  <a:schemeClr val="bg1"/>
                </a:solidFill>
              </a:rPr>
              <a:t>© 2017 MITSUBISHI HEAVY INDUSTRIES, LTD.  All Rights Reserved.</a:t>
            </a:r>
            <a:endParaRPr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7" name="スライド番号プレースホルダー 5"/>
          <p:cNvSpPr txBox="1">
            <a:spLocks/>
          </p:cNvSpPr>
          <p:nvPr userDrawn="1"/>
        </p:nvSpPr>
        <p:spPr>
          <a:xfrm>
            <a:off x="11165417" y="6345227"/>
            <a:ext cx="694267" cy="365125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defTabSz="4572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kumimoji="1" sz="1000" b="0" kern="1200">
                <a:solidFill>
                  <a:srgbClr val="FFFFFF"/>
                </a:solidFill>
                <a:latin typeface="+mn-lt"/>
                <a:ea typeface="ＭＳ Ｐゴシック" pitchFamily="50" charset="-128"/>
                <a:cs typeface="+mn-cs"/>
              </a:defRPr>
            </a:lvl1pPr>
            <a:lvl2pPr marL="4572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>
              <a:defRPr/>
            </a:pPr>
            <a:fld id="{2336B973-55D6-4CA0-852C-851A571EFE2A}" type="slidenum">
              <a:rPr lang="ja-JP" altLang="en-US" sz="1000" smtClean="0">
                <a:latin typeface="Arial"/>
              </a:rPr>
              <a:pPr>
                <a:defRPr/>
              </a:pPr>
              <a:t>‹#›</a:t>
            </a:fld>
            <a:endParaRPr lang="en-US" altLang="ja-JP" sz="10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7599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pread/ch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510" y="86021"/>
            <a:ext cx="1422473" cy="39372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59" y="6408926"/>
            <a:ext cx="11651085" cy="25342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444" y="136962"/>
            <a:ext cx="8520120" cy="349961"/>
          </a:xfrm>
          <a:prstGeom prst="rect">
            <a:avLst/>
          </a:prstGeom>
        </p:spPr>
        <p:txBody>
          <a:bodyPr/>
          <a:lstStyle>
            <a:lvl1pPr>
              <a:defRPr sz="2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271386" y="564204"/>
            <a:ext cx="116864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プレースホルダー 9"/>
          <p:cNvSpPr>
            <a:spLocks noGrp="1"/>
          </p:cNvSpPr>
          <p:nvPr>
            <p:ph type="body" sz="quarter" idx="10"/>
          </p:nvPr>
        </p:nvSpPr>
        <p:spPr>
          <a:xfrm>
            <a:off x="566665" y="797131"/>
            <a:ext cx="8519584" cy="652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3"/>
          </p:nvPr>
        </p:nvSpPr>
        <p:spPr>
          <a:xfrm>
            <a:off x="570616" y="1525208"/>
            <a:ext cx="11040812" cy="4688555"/>
          </a:xfrm>
          <a:prstGeom prst="rect">
            <a:avLst/>
          </a:prstGeom>
        </p:spPr>
        <p:txBody>
          <a:bodyPr numCol="1" spcCol="540000"/>
          <a:lstStyle>
            <a:lvl1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latin typeface="+mn-lt"/>
                <a:cs typeface="Arial" panose="020B0604020202020204" pitchFamily="34" charset="0"/>
              </a:defRPr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kumimoji="1" lang="en-US" altLang="ja-JP" dirty="0" smtClean="0"/>
              <a:t>Click to edit Master text styles</a:t>
            </a:r>
          </a:p>
          <a:p>
            <a:pPr lvl="1"/>
            <a:endParaRPr kumimoji="1" lang="en-US" altLang="ja-JP" dirty="0" smtClean="0"/>
          </a:p>
          <a:p>
            <a:pPr lvl="1"/>
            <a:endParaRPr kumimoji="1" lang="en-US" altLang="ja-JP" dirty="0" smtClean="0"/>
          </a:p>
          <a:p>
            <a:pPr lvl="2"/>
            <a:endParaRPr kumimoji="1" lang="en-US" altLang="ja-JP" dirty="0" smtClean="0"/>
          </a:p>
        </p:txBody>
      </p:sp>
      <p:sp>
        <p:nvSpPr>
          <p:cNvPr id="4" name="日付プレースホルダー 32"/>
          <p:cNvSpPr txBox="1">
            <a:spLocks/>
          </p:cNvSpPr>
          <p:nvPr userDrawn="1"/>
        </p:nvSpPr>
        <p:spPr>
          <a:xfrm>
            <a:off x="412896" y="6347991"/>
            <a:ext cx="7203141" cy="365125"/>
          </a:xfrm>
          <a:prstGeom prst="rect">
            <a:avLst/>
          </a:prstGeom>
          <a:ln>
            <a:noFill/>
          </a:ln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defTabSz="4572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kumimoji="1" sz="1000" kern="120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1pPr>
            <a:lvl2pPr marL="4572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z="700" dirty="0" smtClean="0">
                <a:solidFill>
                  <a:schemeClr val="bg1"/>
                </a:solidFill>
              </a:rPr>
              <a:t>© 2017 MITSUBISHI HEAVY INDUSTRIES, LTD.  All Rights Reserved.</a:t>
            </a:r>
            <a:endParaRPr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7" name="スライド番号プレースホルダー 5"/>
          <p:cNvSpPr txBox="1">
            <a:spLocks/>
          </p:cNvSpPr>
          <p:nvPr userDrawn="1"/>
        </p:nvSpPr>
        <p:spPr>
          <a:xfrm>
            <a:off x="11165417" y="6345227"/>
            <a:ext cx="694267" cy="365125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defTabSz="4572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kumimoji="1" sz="1000" b="0" kern="1200">
                <a:solidFill>
                  <a:srgbClr val="FFFFFF"/>
                </a:solidFill>
                <a:latin typeface="+mn-lt"/>
                <a:ea typeface="ＭＳ Ｐゴシック" pitchFamily="50" charset="-128"/>
                <a:cs typeface="+mn-cs"/>
              </a:defRPr>
            </a:lvl1pPr>
            <a:lvl2pPr marL="4572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ctr" defTabSz="4572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6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>
              <a:defRPr/>
            </a:pPr>
            <a:fld id="{2336B973-55D6-4CA0-852C-851A571EFE2A}" type="slidenum">
              <a:rPr lang="ja-JP" altLang="en-US" sz="1000" smtClean="0">
                <a:latin typeface="Arial"/>
              </a:rPr>
              <a:pPr>
                <a:defRPr/>
              </a:pPr>
              <a:t>‹#›</a:t>
            </a:fld>
            <a:endParaRPr lang="en-US" altLang="ja-JP" sz="10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0186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up Company Logo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876" y="2790304"/>
            <a:ext cx="5032248" cy="94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712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094" y="5808320"/>
            <a:ext cx="1229979" cy="73673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647" y="3232271"/>
            <a:ext cx="6544706" cy="39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938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58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9" r:id="rId2"/>
    <p:sldLayoutId id="2147483676" r:id="rId3"/>
    <p:sldLayoutId id="2147483677" r:id="rId4"/>
    <p:sldLayoutId id="2147483681" r:id="rId5"/>
    <p:sldLayoutId id="2147483682" r:id="rId6"/>
    <p:sldLayoutId id="2147483680" r:id="rId7"/>
    <p:sldLayoutId id="2147483678" r:id="rId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29 June 2017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U.S. Political Developments on the ILC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ja-JP" dirty="0" smtClean="0"/>
              <a:t>Christopher Romans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Senior Manager for Government Relations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Mitsubishi Heavy Industries America</a:t>
            </a:r>
          </a:p>
        </p:txBody>
      </p:sp>
    </p:spTree>
    <p:extLst>
      <p:ext uri="{BB962C8B-B14F-4D97-AF65-F5344CB8AC3E}">
        <p14:creationId xmlns:p14="http://schemas.microsoft.com/office/powerpoint/2010/main" val="136732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 for the Next Year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140846" y="797131"/>
            <a:ext cx="10182851" cy="652463"/>
          </a:xfrm>
        </p:spPr>
        <p:txBody>
          <a:bodyPr/>
          <a:lstStyle/>
          <a:p>
            <a:pPr algn="ctr"/>
            <a:r>
              <a:rPr lang="en-US" dirty="0" smtClean="0"/>
              <a:t>U.S. Activity is Focused on Two Primary Tracks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566667" y="1520456"/>
            <a:ext cx="5449171" cy="4795284"/>
          </a:xfrm>
        </p:spPr>
        <p:txBody>
          <a:bodyPr/>
          <a:lstStyle/>
          <a:p>
            <a:pPr algn="ctr"/>
            <a:r>
              <a:rPr lang="en-US" sz="1800" b="1" dirty="0" smtClean="0"/>
              <a:t>Information Flow</a:t>
            </a:r>
          </a:p>
          <a:p>
            <a:endParaRPr lang="en-US" sz="18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Monitor Congressional appropriations 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Monitor internal DOE decision making on projects and budget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Monitor personnel movements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Study the situation in Japan and report, as needed, to U.S. stakeholders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Update community members at appropriate venues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>
          <a:xfrm>
            <a:off x="6162257" y="1509824"/>
            <a:ext cx="5449171" cy="4816548"/>
          </a:xfrm>
        </p:spPr>
        <p:txBody>
          <a:bodyPr/>
          <a:lstStyle/>
          <a:p>
            <a:pPr algn="ctr"/>
            <a:r>
              <a:rPr lang="en-US" sz="1800" b="1" dirty="0" smtClean="0"/>
              <a:t>Preparation</a:t>
            </a:r>
          </a:p>
          <a:p>
            <a:pPr algn="ctr"/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Mirroring Diet Member Federation, create structure in U.S. Congress to support large HEP projects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Encourage White House to appoint science staff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Engage U.S. accelerator/detector industry and organize them to support the ILC when 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Organize the HEP community at the grassroots to advocate for the ILC and HEP in general</a:t>
            </a:r>
          </a:p>
        </p:txBody>
      </p:sp>
    </p:spTree>
    <p:extLst>
      <p:ext uri="{BB962C8B-B14F-4D97-AF65-F5344CB8AC3E}">
        <p14:creationId xmlns:p14="http://schemas.microsoft.com/office/powerpoint/2010/main" val="280670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448" y="3016579"/>
            <a:ext cx="11509899" cy="577409"/>
          </a:xfrm>
        </p:spPr>
        <p:txBody>
          <a:bodyPr/>
          <a:lstStyle/>
          <a:p>
            <a:pPr algn="ctr"/>
            <a:r>
              <a:rPr lang="en-US" sz="5400" dirty="0" smtClean="0"/>
              <a:t>A Call to Action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49226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the Community Do?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576800" y="797131"/>
            <a:ext cx="8519584" cy="652463"/>
          </a:xfrm>
        </p:spPr>
        <p:txBody>
          <a:bodyPr/>
          <a:lstStyle/>
          <a:p>
            <a:pPr algn="ctr"/>
            <a:r>
              <a:rPr lang="en-US" dirty="0" smtClean="0"/>
              <a:t>High Energy Physics Needs Your Help!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70616" y="1525208"/>
            <a:ext cx="6659524" cy="46885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Connecting with Congress</a:t>
            </a:r>
          </a:p>
          <a:p>
            <a:pPr marL="857250" lvl="1" indent="-342900"/>
            <a:r>
              <a:rPr lang="en-US" dirty="0" smtClean="0"/>
              <a:t>Members are influenced by their constituents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Writing Letters/Articles</a:t>
            </a:r>
          </a:p>
          <a:p>
            <a:pPr marL="857250" lvl="1" indent="-342900"/>
            <a:r>
              <a:rPr lang="en-US" dirty="0" smtClean="0"/>
              <a:t>Members pay attention to their local newspapers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Sharing Information</a:t>
            </a:r>
          </a:p>
          <a:p>
            <a:pPr marL="857250" lvl="1" indent="-342900"/>
            <a:r>
              <a:rPr lang="en-US" dirty="0" smtClean="0"/>
              <a:t>More information leads to better advocacy and strategy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How?</a:t>
            </a:r>
          </a:p>
          <a:p>
            <a:pPr marL="857250" lvl="1" indent="-342900"/>
            <a:r>
              <a:rPr lang="en-US" dirty="0" smtClean="0"/>
              <a:t>Existing Structures: APS, AAAS, Others?</a:t>
            </a:r>
          </a:p>
          <a:p>
            <a:pPr marL="857250" lvl="1" indent="-342900"/>
            <a:r>
              <a:rPr lang="en-US" dirty="0" smtClean="0"/>
              <a:t>New Structures: Frontier Science Coalition?</a:t>
            </a:r>
          </a:p>
          <a:p>
            <a:pPr marL="857250" lvl="1" indent="-342900"/>
            <a:r>
              <a:rPr lang="en-US" dirty="0" smtClean="0"/>
              <a:t>Ad Hoc?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127" y="1360965"/>
            <a:ext cx="3541280" cy="476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18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49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448" y="3016579"/>
            <a:ext cx="11509899" cy="577409"/>
          </a:xfrm>
        </p:spPr>
        <p:txBody>
          <a:bodyPr/>
          <a:lstStyle/>
          <a:p>
            <a:pPr algn="ctr"/>
            <a:r>
              <a:rPr lang="en-US" sz="5400" dirty="0" smtClean="0"/>
              <a:t>Current U.S. Political Climate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91911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Trump Administration Budget Request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140846" y="797131"/>
            <a:ext cx="10182851" cy="652463"/>
          </a:xfrm>
        </p:spPr>
        <p:txBody>
          <a:bodyPr/>
          <a:lstStyle/>
          <a:p>
            <a:pPr algn="ctr"/>
            <a:r>
              <a:rPr lang="en-US" dirty="0" smtClean="0"/>
              <a:t>HEP is Entering a Period of Considerable Budget Risk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566667" y="1520456"/>
            <a:ext cx="5449171" cy="4795284"/>
          </a:xfrm>
        </p:spPr>
        <p:txBody>
          <a:bodyPr/>
          <a:lstStyle/>
          <a:p>
            <a:pPr algn="ctr"/>
            <a:r>
              <a:rPr lang="en-US" sz="1800" b="1" dirty="0" smtClean="0"/>
              <a:t>FY18 Department of Energy Budget Request</a:t>
            </a:r>
          </a:p>
          <a:p>
            <a:pPr algn="ctr"/>
            <a:endParaRPr lang="en-US" sz="1800" b="1" dirty="0"/>
          </a:p>
          <a:p>
            <a:pPr algn="ctr"/>
            <a:r>
              <a:rPr lang="en-US" sz="1600" b="1" i="1" dirty="0" smtClean="0"/>
              <a:t>America First Budget</a:t>
            </a:r>
          </a:p>
          <a:p>
            <a:endParaRPr lang="en-US" sz="18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Proposed 18% reduction in Office of Science budget ($900 million)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HEP received proposed cut of $122 million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National Labs also received significant cuts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>
          <a:xfrm>
            <a:off x="6162257" y="1509824"/>
            <a:ext cx="5449171" cy="4816548"/>
          </a:xfrm>
        </p:spPr>
        <p:txBody>
          <a:bodyPr/>
          <a:lstStyle/>
          <a:p>
            <a:pPr algn="ctr"/>
            <a:r>
              <a:rPr lang="en-US" sz="1800" b="1" dirty="0" smtClean="0"/>
              <a:t>Congressional Response</a:t>
            </a:r>
          </a:p>
          <a:p>
            <a:pPr algn="ctr"/>
            <a:endParaRPr lang="en-US" sz="2000" b="1" dirty="0" smtClean="0"/>
          </a:p>
          <a:p>
            <a:pPr algn="ctr"/>
            <a:r>
              <a:rPr lang="en-US" sz="1600" b="1" i="1" dirty="0" smtClean="0"/>
              <a:t>“Dead on Arrival”</a:t>
            </a:r>
          </a:p>
          <a:p>
            <a:pPr algn="ctr"/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House E&amp;W Appropriations Subcommittee proposed Office of Science funding levels same as enacted FY17 levels.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Sen. Alexander has signaled his intent to mirror the House levels for his  bill.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However, the odds of regular order being followed are </a:t>
            </a:r>
            <a:r>
              <a:rPr lang="en-US" b="1" u="sng" dirty="0" smtClean="0"/>
              <a:t>low</a:t>
            </a:r>
            <a:r>
              <a:rPr lang="en-US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482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Staffing Challenges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07" y="828724"/>
            <a:ext cx="10713189" cy="515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78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448" y="3016579"/>
            <a:ext cx="11509899" cy="577409"/>
          </a:xfrm>
        </p:spPr>
        <p:txBody>
          <a:bodyPr/>
          <a:lstStyle/>
          <a:p>
            <a:pPr algn="ctr"/>
            <a:r>
              <a:rPr lang="en-US" sz="5400" dirty="0" smtClean="0"/>
              <a:t>ILC Activity to Date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17675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AAA Engagement in Washington DC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140846" y="797131"/>
            <a:ext cx="10182851" cy="652463"/>
          </a:xfrm>
        </p:spPr>
        <p:txBody>
          <a:bodyPr/>
          <a:lstStyle/>
          <a:p>
            <a:r>
              <a:rPr lang="en-US" dirty="0" smtClean="0"/>
              <a:t>AAA Representatives Have Visited DC on Average 2-3 times per year since 2015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566667" y="1520456"/>
            <a:ext cx="5449171" cy="4795284"/>
          </a:xfrm>
        </p:spPr>
        <p:txBody>
          <a:bodyPr/>
          <a:lstStyle/>
          <a:p>
            <a:pPr algn="ctr"/>
            <a:r>
              <a:rPr lang="en-US" sz="1800" b="1" dirty="0" smtClean="0"/>
              <a:t>House of Representatives</a:t>
            </a:r>
          </a:p>
          <a:p>
            <a:r>
              <a:rPr lang="en-US" sz="1200" b="1" dirty="0" smtClean="0"/>
              <a:t>U.S. – Japan Relationship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Japan Caucus</a:t>
            </a:r>
          </a:p>
          <a:p>
            <a:pPr marL="800100" lvl="1" indent="-285750"/>
            <a:r>
              <a:rPr lang="en-US" sz="1200" dirty="0" smtClean="0"/>
              <a:t>Rep. Joaquin Castro (D-TX)</a:t>
            </a:r>
          </a:p>
          <a:p>
            <a:pPr marL="800100" lvl="1" indent="-285750"/>
            <a:r>
              <a:rPr lang="en-US" sz="1200" dirty="0" smtClean="0"/>
              <a:t>Rep. Dave Reichert (R-TX)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Congressional Study Group on Japan</a:t>
            </a:r>
          </a:p>
          <a:p>
            <a:pPr marL="800100" lvl="1" indent="-285750"/>
            <a:r>
              <a:rPr lang="en-US" sz="1200" dirty="0" smtClean="0"/>
              <a:t>Rep. Diana DeGette (D-CO)</a:t>
            </a:r>
          </a:p>
          <a:p>
            <a:pPr marL="800100" lvl="1" indent="-285750"/>
            <a:r>
              <a:rPr lang="en-US" sz="1200" dirty="0" smtClean="0"/>
              <a:t>Rep. Billy Long (R-MO)</a:t>
            </a:r>
          </a:p>
          <a:p>
            <a:pPr marL="285750" indent="-285750"/>
            <a:r>
              <a:rPr lang="en-US" sz="1200" b="1" dirty="0" smtClean="0"/>
              <a:t>Committee Relationships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House Science Committee</a:t>
            </a:r>
          </a:p>
          <a:p>
            <a:pPr marL="800100" lvl="1" indent="-285750"/>
            <a:r>
              <a:rPr lang="en-US" sz="1200" dirty="0" smtClean="0"/>
              <a:t>Rep. Lamar Smith (R-TX)</a:t>
            </a:r>
          </a:p>
          <a:p>
            <a:pPr marL="800100" lvl="1" indent="-285750"/>
            <a:r>
              <a:rPr lang="en-US" sz="1200" dirty="0" smtClean="0"/>
              <a:t>Rep. Eddie Bernice Johnson (D-TX)</a:t>
            </a:r>
          </a:p>
          <a:p>
            <a:pPr marL="800100" lvl="1" indent="-285750"/>
            <a:r>
              <a:rPr lang="en-US" sz="1200" dirty="0" smtClean="0"/>
              <a:t>Rep. Randy Weber (R-TX)</a:t>
            </a:r>
          </a:p>
          <a:p>
            <a:pPr marL="800100" lvl="1" indent="-285750"/>
            <a:r>
              <a:rPr lang="en-US" sz="1200" dirty="0" smtClean="0"/>
              <a:t>Rep. Steven Knight (R-CA)</a:t>
            </a:r>
          </a:p>
          <a:p>
            <a:pPr marL="800100" lvl="1" indent="-285750"/>
            <a:r>
              <a:rPr lang="en-US" sz="1200" dirty="0" smtClean="0"/>
              <a:t>Rep. Don Beyer (D-VA)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House Appropriations Committee</a:t>
            </a:r>
          </a:p>
          <a:p>
            <a:pPr marL="800100" lvl="1" indent="-285750"/>
            <a:r>
              <a:rPr lang="en-US" sz="1200" dirty="0" smtClean="0"/>
              <a:t>Rep. Mike Simpson (R-ID)</a:t>
            </a:r>
          </a:p>
          <a:p>
            <a:pPr marL="800100" lvl="1" indent="-285750"/>
            <a:r>
              <a:rPr lang="en-US" sz="1200" dirty="0" smtClean="0"/>
              <a:t>Rep. Marcy Kaptur (D-OH)</a:t>
            </a:r>
            <a:endParaRPr lang="en-US" sz="12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>
          <a:xfrm>
            <a:off x="6162257" y="1509824"/>
            <a:ext cx="5449171" cy="4816548"/>
          </a:xfrm>
        </p:spPr>
        <p:txBody>
          <a:bodyPr/>
          <a:lstStyle/>
          <a:p>
            <a:pPr algn="ctr"/>
            <a:r>
              <a:rPr lang="en-US" sz="1800" b="1" dirty="0" smtClean="0"/>
              <a:t>Senate</a:t>
            </a:r>
            <a:endParaRPr lang="en-US" sz="2000" b="1" dirty="0" smtClean="0"/>
          </a:p>
          <a:p>
            <a:r>
              <a:rPr lang="en-US" sz="1200" b="1" dirty="0" smtClean="0"/>
              <a:t>Senate Energy and Natural Resources Committee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Sen. Lisa Murkowski (R-AK)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Sen. Maria Cantwell (D-WA)</a:t>
            </a:r>
          </a:p>
          <a:p>
            <a:r>
              <a:rPr lang="en-US" sz="1200" b="1" dirty="0" smtClean="0"/>
              <a:t>Senate Appropriations Committee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Sen. Lamar Alexander (R-TN)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Sen. Dianne Feinstein (D-CA)</a:t>
            </a:r>
          </a:p>
          <a:p>
            <a:r>
              <a:rPr lang="en-US" sz="1200" b="1" dirty="0" smtClean="0"/>
              <a:t>National Lab Relationships</a:t>
            </a: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Sen. Richard Durbin (D-IL)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Sen. Tammy Duckworth (D-IL)</a:t>
            </a:r>
          </a:p>
        </p:txBody>
      </p:sp>
    </p:spTree>
    <p:extLst>
      <p:ext uri="{BB962C8B-B14F-4D97-AF65-F5344CB8AC3E}">
        <p14:creationId xmlns:p14="http://schemas.microsoft.com/office/powerpoint/2010/main" val="342651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Diet Member Visits to Washington DC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895825" y="797131"/>
            <a:ext cx="8519584" cy="652463"/>
          </a:xfrm>
        </p:spPr>
        <p:txBody>
          <a:bodyPr/>
          <a:lstStyle/>
          <a:p>
            <a:pPr algn="ctr"/>
            <a:r>
              <a:rPr lang="en-US" dirty="0" smtClean="0"/>
              <a:t>Summary of Diet – USG Interaction since 2015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2015</a:t>
            </a:r>
          </a:p>
          <a:p>
            <a:pPr marL="857250" lvl="1" indent="-342900"/>
            <a:r>
              <a:rPr lang="en-US" dirty="0" smtClean="0"/>
              <a:t>Event on Science and Technology at Hudson Institute feat. Rep. Randy Hultgren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2016</a:t>
            </a:r>
          </a:p>
          <a:p>
            <a:pPr marL="857250" lvl="1" indent="-342900"/>
            <a:r>
              <a:rPr lang="en-US" dirty="0" smtClean="0"/>
              <a:t>Event at Rayburn Building on Science and Technology</a:t>
            </a:r>
          </a:p>
          <a:p>
            <a:pPr marL="857250" lvl="1" indent="-342900"/>
            <a:r>
              <a:rPr lang="en-US" dirty="0" smtClean="0"/>
              <a:t>In Person Visits with Reps. DeGette, Long, Castro</a:t>
            </a:r>
          </a:p>
          <a:p>
            <a:pPr marL="857250" lvl="1" indent="-342900"/>
            <a:r>
              <a:rPr lang="en-US" dirty="0" smtClean="0"/>
              <a:t>Launch Event for DOE – MEXT Working Group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2017 (Golden Week 2017)</a:t>
            </a:r>
          </a:p>
          <a:p>
            <a:pPr marL="857250" lvl="1" indent="-342900"/>
            <a:r>
              <a:rPr lang="en-US" dirty="0" smtClean="0"/>
              <a:t>In Person Visits with Reps. Castro, Johnson, Beyer, </a:t>
            </a:r>
            <a:r>
              <a:rPr lang="en-US" dirty="0" err="1" smtClean="0"/>
              <a:t>Veasey</a:t>
            </a:r>
            <a:r>
              <a:rPr lang="en-US" dirty="0" smtClean="0"/>
              <a:t>, Foster</a:t>
            </a:r>
          </a:p>
          <a:p>
            <a:pPr marL="857250" lvl="1" indent="-342900"/>
            <a:r>
              <a:rPr lang="en-US" dirty="0" smtClean="0"/>
              <a:t>In Person Visits with Senior Committee Staff in House and Senate</a:t>
            </a:r>
          </a:p>
          <a:p>
            <a:pPr marL="857250" lvl="1" indent="-342900"/>
            <a:r>
              <a:rPr lang="en-US" dirty="0" smtClean="0"/>
              <a:t>In Person Visit with Acting Office of Science Director Binkley</a:t>
            </a:r>
          </a:p>
          <a:p>
            <a:pPr marL="857250" lvl="1" indent="-342900"/>
            <a:r>
              <a:rPr lang="en-US" dirty="0" smtClean="0"/>
              <a:t>Participated in Reception Featuring Sen. </a:t>
            </a:r>
            <a:r>
              <a:rPr lang="en-US" dirty="0" err="1" smtClean="0"/>
              <a:t>Hirono</a:t>
            </a:r>
            <a:r>
              <a:rPr lang="en-US" dirty="0" smtClean="0"/>
              <a:t> and other Members of House</a:t>
            </a:r>
          </a:p>
          <a:p>
            <a:pPr marL="857250" lvl="1" indent="-342900"/>
            <a:r>
              <a:rPr lang="en-US" dirty="0" smtClean="0"/>
              <a:t>Other visits possible if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33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448" y="3016579"/>
            <a:ext cx="11509899" cy="577409"/>
          </a:xfrm>
        </p:spPr>
        <p:txBody>
          <a:bodyPr/>
          <a:lstStyle/>
          <a:p>
            <a:pPr algn="ctr"/>
            <a:r>
              <a:rPr lang="en-US" sz="5400" dirty="0" smtClean="0"/>
              <a:t>Future Outlook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54473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Foreseen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768195" y="797131"/>
            <a:ext cx="8519584" cy="652463"/>
          </a:xfrm>
        </p:spPr>
        <p:txBody>
          <a:bodyPr/>
          <a:lstStyle/>
          <a:p>
            <a:pPr algn="ctr"/>
            <a:r>
              <a:rPr lang="en-US" dirty="0" smtClean="0"/>
              <a:t>Roadblocks to ILC Participation in this Administration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Continued Pressure on the Discretionary Budget</a:t>
            </a:r>
          </a:p>
          <a:p>
            <a:pPr marL="857250" lvl="1" indent="-342900"/>
            <a:r>
              <a:rPr lang="en-US" dirty="0" smtClean="0"/>
              <a:t>DOE: OMB pressure downward will force the Department to plan based on reduced funding</a:t>
            </a:r>
          </a:p>
          <a:p>
            <a:pPr marL="857250" lvl="1" indent="-342900"/>
            <a:r>
              <a:rPr lang="en-US" dirty="0" smtClean="0"/>
              <a:t>Congress: Inter-factional fighting will hamper the regular appropriations process</a:t>
            </a:r>
          </a:p>
          <a:p>
            <a:pPr marL="342900" indent="-342900"/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Leadership Vacuum will Disrupt Decision Making</a:t>
            </a:r>
          </a:p>
          <a:p>
            <a:pPr marL="857250" lvl="1" indent="-342900"/>
            <a:r>
              <a:rPr lang="en-US" dirty="0" smtClean="0"/>
              <a:t>If choice is to leave seats empty, political decision cannot be made</a:t>
            </a:r>
          </a:p>
          <a:p>
            <a:pPr marL="857250" lvl="1" indent="-342900"/>
            <a:r>
              <a:rPr lang="en-US" dirty="0" smtClean="0"/>
              <a:t>Recruitment efforts hampered by reputation risk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Uncertainty from the White House</a:t>
            </a:r>
          </a:p>
          <a:p>
            <a:pPr marL="857250" lvl="1" indent="-342900"/>
            <a:r>
              <a:rPr lang="en-US" dirty="0" smtClean="0"/>
              <a:t>Ad hoc decision making</a:t>
            </a:r>
          </a:p>
          <a:p>
            <a:pPr marL="857250" lvl="1" indent="-342900"/>
            <a:r>
              <a:rPr lang="en-US" dirty="0" smtClean="0"/>
              <a:t>Focus: wins and scandal evasion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35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HI_PPT_MHIE_Single_16_9_ENG">
  <a:themeElements>
    <a:clrScheme name="mitsubishi_hic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63144"/>
      </a:accent1>
      <a:accent2>
        <a:srgbClr val="82A0AA"/>
      </a:accent2>
      <a:accent3>
        <a:srgbClr val="CDA11B"/>
      </a:accent3>
      <a:accent4>
        <a:srgbClr val="2B5831"/>
      </a:accent4>
      <a:accent5>
        <a:srgbClr val="E31F26"/>
      </a:accent5>
      <a:accent6>
        <a:srgbClr val="502D69"/>
      </a:accent6>
      <a:hlink>
        <a:srgbClr val="0563C1"/>
      </a:hlink>
      <a:folHlink>
        <a:srgbClr val="954F72"/>
      </a:folHlink>
    </a:clrScheme>
    <a:fontScheme name="MHI_PPT_fon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HI_ppt_color" id="{8714110F-2F40-4E20-B9EF-82653DE22CAC}" vid="{2E728569-002A-49DD-A6AB-1E30B9D445F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5B2910FF2DB64E80357AA3DEF8ADAC" ma:contentTypeVersion="0" ma:contentTypeDescription="Create a new document." ma:contentTypeScope="" ma:versionID="39d9a74f451b9607ecd975325b62116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D6F7BDD-757A-4E0D-8946-86B4537117A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5A94ED-7934-40D2-824B-C97CCCD37E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46B30A1-FD60-49F4-88F9-4C038B9B4614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MHI_PPT_MHIE_Single_16_9_ENG</Template>
  <TotalTime>4783</TotalTime>
  <Words>668</Words>
  <Application>Microsoft Office PowerPoint</Application>
  <PresentationFormat>Custom</PresentationFormat>
  <Paragraphs>119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MHI_PPT_MHIE_Single_16_9_ENG</vt:lpstr>
      <vt:lpstr>U.S. Political Developments on the ILC</vt:lpstr>
      <vt:lpstr>Current U.S. Political Climate</vt:lpstr>
      <vt:lpstr>Trump Administration Budget Request</vt:lpstr>
      <vt:lpstr>Staffing Challenges</vt:lpstr>
      <vt:lpstr>ILC Activity to Date</vt:lpstr>
      <vt:lpstr>AAA Engagement in Washington DC</vt:lpstr>
      <vt:lpstr>Diet Member Visits to Washington DC</vt:lpstr>
      <vt:lpstr>Future Outlook</vt:lpstr>
      <vt:lpstr>Challenges Foreseen</vt:lpstr>
      <vt:lpstr>Priorities for the Next Year</vt:lpstr>
      <vt:lpstr>A Call to Action</vt:lpstr>
      <vt:lpstr>What Can the Community Do?</vt:lpstr>
      <vt:lpstr>PowerPoint Presentation</vt:lpstr>
    </vt:vector>
  </TitlesOfParts>
  <Company>Mitsubishi Heavy Industries Europe, Ltd.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EMEA Marketing Communications Strategy</dc:title>
  <dc:creator>DANIELA STAWINOGACARRINGTON</dc:creator>
  <cp:lastModifiedBy>Christopher Romans/ROMANS　CHRISTOPHER</cp:lastModifiedBy>
  <cp:revision>75</cp:revision>
  <cp:lastPrinted>2016-08-31T12:36:16Z</cp:lastPrinted>
  <dcterms:created xsi:type="dcterms:W3CDTF">2017-05-17T15:38:19Z</dcterms:created>
  <dcterms:modified xsi:type="dcterms:W3CDTF">2017-06-29T19:02:40Z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0x0101004D5B2910FF2DB64E80357AA3DEF8ADAC</vt:lpwstr>
  </property>
</Properties>
</file>