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2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94" r:id="rId3"/>
    <p:sldMasterId id="2147483696" r:id="rId4"/>
    <p:sldMasterId id="2147483698" r:id="rId5"/>
    <p:sldMasterId id="2147483701" r:id="rId6"/>
  </p:sldMasterIdLst>
  <p:notesMasterIdLst>
    <p:notesMasterId r:id="rId30"/>
  </p:notesMasterIdLst>
  <p:handoutMasterIdLst>
    <p:handoutMasterId r:id="rId31"/>
  </p:handoutMasterIdLst>
  <p:sldIdLst>
    <p:sldId id="520" r:id="rId7"/>
    <p:sldId id="552" r:id="rId8"/>
    <p:sldId id="538" r:id="rId9"/>
    <p:sldId id="540" r:id="rId10"/>
    <p:sldId id="525" r:id="rId11"/>
    <p:sldId id="541" r:id="rId12"/>
    <p:sldId id="529" r:id="rId13"/>
    <p:sldId id="528" r:id="rId14"/>
    <p:sldId id="539" r:id="rId15"/>
    <p:sldId id="515" r:id="rId16"/>
    <p:sldId id="516" r:id="rId17"/>
    <p:sldId id="517" r:id="rId18"/>
    <p:sldId id="553" r:id="rId19"/>
    <p:sldId id="545" r:id="rId20"/>
    <p:sldId id="548" r:id="rId21"/>
    <p:sldId id="547" r:id="rId22"/>
    <p:sldId id="549" r:id="rId23"/>
    <p:sldId id="533" r:id="rId24"/>
    <p:sldId id="543" r:id="rId25"/>
    <p:sldId id="546" r:id="rId26"/>
    <p:sldId id="535" r:id="rId27"/>
    <p:sldId id="550" r:id="rId28"/>
    <p:sldId id="537" r:id="rId29"/>
  </p:sldIdLst>
  <p:sldSz cx="9144000" cy="6858000" type="screen4x3"/>
  <p:notesSz cx="6823075" cy="9971088"/>
  <p:defaultText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7DEE8"/>
    <a:srgbClr val="DDD9C3"/>
    <a:srgbClr val="FF33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24" y="5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6666" cy="498555"/>
          </a:xfrm>
          <a:prstGeom prst="rect">
            <a:avLst/>
          </a:prstGeom>
        </p:spPr>
        <p:txBody>
          <a:bodyPr vert="horz" lIns="91810" tIns="45905" rIns="91810" bIns="459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64832" y="0"/>
            <a:ext cx="2956666" cy="498555"/>
          </a:xfrm>
          <a:prstGeom prst="rect">
            <a:avLst/>
          </a:prstGeom>
        </p:spPr>
        <p:txBody>
          <a:bodyPr vert="horz" lIns="91810" tIns="45905" rIns="91810" bIns="45905" rtlCol="0"/>
          <a:lstStyle>
            <a:lvl1pPr algn="r">
              <a:defRPr sz="1200"/>
            </a:lvl1pPr>
          </a:lstStyle>
          <a:p>
            <a:fld id="{B6DF3A6F-8FF3-4E5C-BAE3-5056363E0E0F}" type="datetimeFigureOut">
              <a:rPr kumimoji="1" lang="ja-JP" altLang="en-US" smtClean="0"/>
              <a:t>2017/6/27</a:t>
            </a:fld>
            <a:endParaRPr kumimoji="1" lang="ja-JP" altLang="en-US"/>
          </a:p>
        </p:txBody>
      </p:sp>
      <p:sp>
        <p:nvSpPr>
          <p:cNvPr id="4" name="フッター プレースホルダー 3"/>
          <p:cNvSpPr>
            <a:spLocks noGrp="1"/>
          </p:cNvSpPr>
          <p:nvPr>
            <p:ph type="ftr" sz="quarter" idx="2"/>
          </p:nvPr>
        </p:nvSpPr>
        <p:spPr>
          <a:xfrm>
            <a:off x="1" y="9470803"/>
            <a:ext cx="2956666" cy="498555"/>
          </a:xfrm>
          <a:prstGeom prst="rect">
            <a:avLst/>
          </a:prstGeom>
        </p:spPr>
        <p:txBody>
          <a:bodyPr vert="horz" lIns="91810" tIns="45905" rIns="91810" bIns="459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64832" y="9470803"/>
            <a:ext cx="2956666" cy="498555"/>
          </a:xfrm>
          <a:prstGeom prst="rect">
            <a:avLst/>
          </a:prstGeom>
        </p:spPr>
        <p:txBody>
          <a:bodyPr vert="horz" lIns="91810" tIns="45905" rIns="91810" bIns="45905" rtlCol="0" anchor="b"/>
          <a:lstStyle>
            <a:lvl1pPr algn="r">
              <a:defRPr sz="1200"/>
            </a:lvl1pPr>
          </a:lstStyle>
          <a:p>
            <a:fld id="{D048C87E-9E76-4B9F-A84D-D89B35E3480A}" type="slidenum">
              <a:rPr kumimoji="1" lang="ja-JP" altLang="en-US" smtClean="0"/>
              <a:t>‹#›</a:t>
            </a:fld>
            <a:endParaRPr kumimoji="1" lang="ja-JP" altLang="en-US"/>
          </a:p>
        </p:txBody>
      </p:sp>
    </p:spTree>
    <p:extLst>
      <p:ext uri="{BB962C8B-B14F-4D97-AF65-F5344CB8AC3E}">
        <p14:creationId xmlns:p14="http://schemas.microsoft.com/office/powerpoint/2010/main" val="2598417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6666" cy="498555"/>
          </a:xfrm>
          <a:prstGeom prst="rect">
            <a:avLst/>
          </a:prstGeom>
        </p:spPr>
        <p:txBody>
          <a:bodyPr vert="horz" lIns="91810" tIns="45905" rIns="91810" bIns="459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64832" y="0"/>
            <a:ext cx="2956666" cy="498555"/>
          </a:xfrm>
          <a:prstGeom prst="rect">
            <a:avLst/>
          </a:prstGeom>
        </p:spPr>
        <p:txBody>
          <a:bodyPr vert="horz" lIns="91810" tIns="45905" rIns="91810" bIns="45905" rtlCol="0"/>
          <a:lstStyle>
            <a:lvl1pPr algn="r">
              <a:defRPr sz="1200"/>
            </a:lvl1pPr>
          </a:lstStyle>
          <a:p>
            <a:fld id="{BB227C70-C224-4FF7-93E6-AB0BEF1F1E18}" type="datetimeFigureOut">
              <a:rPr kumimoji="1" lang="ja-JP" altLang="en-US" smtClean="0"/>
              <a:t>2017/6/27</a:t>
            </a:fld>
            <a:endParaRPr kumimoji="1" lang="ja-JP" altLang="en-US"/>
          </a:p>
        </p:txBody>
      </p:sp>
      <p:sp>
        <p:nvSpPr>
          <p:cNvPr id="4" name="スライド イメージ プレースホルダー 3"/>
          <p:cNvSpPr>
            <a:spLocks noGrp="1" noRot="1" noChangeAspect="1"/>
          </p:cNvSpPr>
          <p:nvPr>
            <p:ph type="sldImg" idx="2"/>
          </p:nvPr>
        </p:nvSpPr>
        <p:spPr>
          <a:xfrm>
            <a:off x="920750" y="749300"/>
            <a:ext cx="4981575" cy="3736975"/>
          </a:xfrm>
          <a:prstGeom prst="rect">
            <a:avLst/>
          </a:prstGeom>
          <a:noFill/>
          <a:ln w="12700">
            <a:solidFill>
              <a:prstClr val="black"/>
            </a:solidFill>
          </a:ln>
        </p:spPr>
        <p:txBody>
          <a:bodyPr vert="horz" lIns="91810" tIns="45905" rIns="91810" bIns="45905" rtlCol="0" anchor="ctr"/>
          <a:lstStyle/>
          <a:p>
            <a:endParaRPr lang="ja-JP" altLang="en-US"/>
          </a:p>
        </p:txBody>
      </p:sp>
      <p:sp>
        <p:nvSpPr>
          <p:cNvPr id="5" name="ノート プレースホルダー 4"/>
          <p:cNvSpPr>
            <a:spLocks noGrp="1"/>
          </p:cNvSpPr>
          <p:nvPr>
            <p:ph type="body" sz="quarter" idx="3"/>
          </p:nvPr>
        </p:nvSpPr>
        <p:spPr>
          <a:xfrm>
            <a:off x="682309" y="4736268"/>
            <a:ext cx="5458460" cy="4486990"/>
          </a:xfrm>
          <a:prstGeom prst="rect">
            <a:avLst/>
          </a:prstGeom>
        </p:spPr>
        <p:txBody>
          <a:bodyPr vert="horz" lIns="91810" tIns="45905" rIns="91810" bIns="459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70803"/>
            <a:ext cx="2956666" cy="498555"/>
          </a:xfrm>
          <a:prstGeom prst="rect">
            <a:avLst/>
          </a:prstGeom>
        </p:spPr>
        <p:txBody>
          <a:bodyPr vert="horz" lIns="91810" tIns="45905" rIns="91810" bIns="459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64832" y="9470803"/>
            <a:ext cx="2956666" cy="498555"/>
          </a:xfrm>
          <a:prstGeom prst="rect">
            <a:avLst/>
          </a:prstGeom>
        </p:spPr>
        <p:txBody>
          <a:bodyPr vert="horz" lIns="91810" tIns="45905" rIns="91810" bIns="45905" rtlCol="0" anchor="b"/>
          <a:lstStyle>
            <a:lvl1pPr algn="r">
              <a:defRPr sz="1200"/>
            </a:lvl1pPr>
          </a:lstStyle>
          <a:p>
            <a:fld id="{09D3EF8C-EB0C-4B6B-8544-066368651C2D}" type="slidenum">
              <a:rPr kumimoji="1" lang="ja-JP" altLang="en-US" smtClean="0"/>
              <a:t>‹#›</a:t>
            </a:fld>
            <a:endParaRPr kumimoji="1" lang="ja-JP" altLang="en-US"/>
          </a:p>
        </p:txBody>
      </p:sp>
    </p:spTree>
    <p:extLst>
      <p:ext uri="{BB962C8B-B14F-4D97-AF65-F5344CB8AC3E}">
        <p14:creationId xmlns:p14="http://schemas.microsoft.com/office/powerpoint/2010/main" val="1218283251"/>
      </p:ext>
    </p:extLst>
  </p:cSld>
  <p:clrMap bg1="lt1" tx1="dk1" bg2="lt2" tx2="dk2" accent1="accent1" accent2="accent2" accent3="accent3" accent4="accent4" accent5="accent5" accent6="accent6" hlink="hlink" folHlink="folHlink"/>
  <p:notesStyle>
    <a:lvl1pPr marL="0" algn="l" defTabSz="912386" rtl="0" eaLnBrk="1" latinLnBrk="0" hangingPunct="1">
      <a:defRPr kumimoji="1" sz="1200" kern="1200">
        <a:solidFill>
          <a:schemeClr val="tx1"/>
        </a:solidFill>
        <a:latin typeface="+mn-lt"/>
        <a:ea typeface="+mn-ea"/>
        <a:cs typeface="+mn-cs"/>
      </a:defRPr>
    </a:lvl1pPr>
    <a:lvl2pPr marL="456183" algn="l" defTabSz="912386" rtl="0" eaLnBrk="1" latinLnBrk="0" hangingPunct="1">
      <a:defRPr kumimoji="1" sz="1200" kern="1200">
        <a:solidFill>
          <a:schemeClr val="tx1"/>
        </a:solidFill>
        <a:latin typeface="+mn-lt"/>
        <a:ea typeface="+mn-ea"/>
        <a:cs typeface="+mn-cs"/>
      </a:defRPr>
    </a:lvl2pPr>
    <a:lvl3pPr marL="912386" algn="l" defTabSz="912386" rtl="0" eaLnBrk="1" latinLnBrk="0" hangingPunct="1">
      <a:defRPr kumimoji="1" sz="1200" kern="1200">
        <a:solidFill>
          <a:schemeClr val="tx1"/>
        </a:solidFill>
        <a:latin typeface="+mn-lt"/>
        <a:ea typeface="+mn-ea"/>
        <a:cs typeface="+mn-cs"/>
      </a:defRPr>
    </a:lvl3pPr>
    <a:lvl4pPr marL="1368590" algn="l" defTabSz="912386" rtl="0" eaLnBrk="1" latinLnBrk="0" hangingPunct="1">
      <a:defRPr kumimoji="1" sz="1200" kern="1200">
        <a:solidFill>
          <a:schemeClr val="tx1"/>
        </a:solidFill>
        <a:latin typeface="+mn-lt"/>
        <a:ea typeface="+mn-ea"/>
        <a:cs typeface="+mn-cs"/>
      </a:defRPr>
    </a:lvl4pPr>
    <a:lvl5pPr marL="1824781" algn="l" defTabSz="912386" rtl="0" eaLnBrk="1" latinLnBrk="0" hangingPunct="1">
      <a:defRPr kumimoji="1" sz="1200" kern="1200">
        <a:solidFill>
          <a:schemeClr val="tx1"/>
        </a:solidFill>
        <a:latin typeface="+mn-lt"/>
        <a:ea typeface="+mn-ea"/>
        <a:cs typeface="+mn-cs"/>
      </a:defRPr>
    </a:lvl5pPr>
    <a:lvl6pPr marL="2280970" algn="l" defTabSz="912386" rtl="0" eaLnBrk="1" latinLnBrk="0" hangingPunct="1">
      <a:defRPr kumimoji="1" sz="1200" kern="1200">
        <a:solidFill>
          <a:schemeClr val="tx1"/>
        </a:solidFill>
        <a:latin typeface="+mn-lt"/>
        <a:ea typeface="+mn-ea"/>
        <a:cs typeface="+mn-cs"/>
      </a:defRPr>
    </a:lvl6pPr>
    <a:lvl7pPr marL="2737175" algn="l" defTabSz="912386" rtl="0" eaLnBrk="1" latinLnBrk="0" hangingPunct="1">
      <a:defRPr kumimoji="1" sz="1200" kern="1200">
        <a:solidFill>
          <a:schemeClr val="tx1"/>
        </a:solidFill>
        <a:latin typeface="+mn-lt"/>
        <a:ea typeface="+mn-ea"/>
        <a:cs typeface="+mn-cs"/>
      </a:defRPr>
    </a:lvl7pPr>
    <a:lvl8pPr marL="3193366" algn="l" defTabSz="912386" rtl="0" eaLnBrk="1" latinLnBrk="0" hangingPunct="1">
      <a:defRPr kumimoji="1" sz="1200" kern="1200">
        <a:solidFill>
          <a:schemeClr val="tx1"/>
        </a:solidFill>
        <a:latin typeface="+mn-lt"/>
        <a:ea typeface="+mn-ea"/>
        <a:cs typeface="+mn-cs"/>
      </a:defRPr>
    </a:lvl8pPr>
    <a:lvl9pPr marL="3649559" algn="l" defTabSz="912386"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スライド イメージ プレースホルダ 1"/>
          <p:cNvSpPr>
            <a:spLocks noGrp="1" noRot="1" noChangeAspect="1" noTextEdit="1"/>
          </p:cNvSpPr>
          <p:nvPr>
            <p:ph type="sldImg"/>
          </p:nvPr>
        </p:nvSpPr>
        <p:spPr>
          <a:ln/>
        </p:spPr>
      </p:sp>
      <p:sp>
        <p:nvSpPr>
          <p:cNvPr id="233475" name="ノート プレースホル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itchFamily="34" charset="0"/>
            </a:endParaRPr>
          </a:p>
        </p:txBody>
      </p:sp>
      <p:sp>
        <p:nvSpPr>
          <p:cNvPr id="233476"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ea typeface="ＭＳ Ｐ明朝" pitchFamily="18" charset="-128"/>
              </a:defRPr>
            </a:lvl1pPr>
            <a:lvl2pPr marL="769993" indent="-296151" eaLnBrk="0" hangingPunct="0">
              <a:spcBef>
                <a:spcPct val="30000"/>
              </a:spcBef>
              <a:defRPr kumimoji="1" sz="1200">
                <a:solidFill>
                  <a:schemeClr val="tx1"/>
                </a:solidFill>
                <a:latin typeface="Arial" pitchFamily="34" charset="0"/>
                <a:ea typeface="ＭＳ Ｐ明朝" pitchFamily="18" charset="-128"/>
              </a:defRPr>
            </a:lvl2pPr>
            <a:lvl3pPr marL="1184605" indent="-236921" eaLnBrk="0" hangingPunct="0">
              <a:spcBef>
                <a:spcPct val="30000"/>
              </a:spcBef>
              <a:defRPr kumimoji="1" sz="1200">
                <a:solidFill>
                  <a:schemeClr val="tx1"/>
                </a:solidFill>
                <a:latin typeface="Arial" pitchFamily="34" charset="0"/>
                <a:ea typeface="ＭＳ Ｐ明朝" pitchFamily="18" charset="-128"/>
              </a:defRPr>
            </a:lvl3pPr>
            <a:lvl4pPr marL="1658447" indent="-236921" eaLnBrk="0" hangingPunct="0">
              <a:spcBef>
                <a:spcPct val="30000"/>
              </a:spcBef>
              <a:defRPr kumimoji="1" sz="1200">
                <a:solidFill>
                  <a:schemeClr val="tx1"/>
                </a:solidFill>
                <a:latin typeface="Arial" pitchFamily="34" charset="0"/>
                <a:ea typeface="ＭＳ Ｐ明朝" pitchFamily="18" charset="-128"/>
              </a:defRPr>
            </a:lvl4pPr>
            <a:lvl5pPr marL="2132289" indent="-236921" eaLnBrk="0" hangingPunct="0">
              <a:spcBef>
                <a:spcPct val="30000"/>
              </a:spcBef>
              <a:defRPr kumimoji="1" sz="1200">
                <a:solidFill>
                  <a:schemeClr val="tx1"/>
                </a:solidFill>
                <a:latin typeface="Arial" pitchFamily="34" charset="0"/>
                <a:ea typeface="ＭＳ Ｐ明朝" pitchFamily="18" charset="-128"/>
              </a:defRPr>
            </a:lvl5pPr>
            <a:lvl6pPr marL="2606131"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6pPr>
            <a:lvl7pPr marL="3079974"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7pPr>
            <a:lvl8pPr marL="3553816"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8pPr>
            <a:lvl9pPr marL="4027658"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0642AC79-9C77-48A3-A944-F3107EE4CCD3}" type="slidenum">
              <a:rPr kumimoji="1" lang="en-US" altLang="ja-JP" sz="1200" b="0" i="0" u="none" strike="noStrike" kern="1200" cap="none" spc="0" normalizeH="0" baseline="0" noProof="0" smtClean="0">
                <a:ln>
                  <a:noFill/>
                </a:ln>
                <a:solidFill>
                  <a:srgbClr val="000000"/>
                </a:solidFill>
                <a:effectLst/>
                <a:uLnTx/>
                <a:uFillTx/>
                <a:latin typeface="Arial" pitchFamily="34" charset="0"/>
                <a:ea typeface="ＭＳ Ｐゴシック" pitchFamily="50"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2</a:t>
            </a:fld>
            <a:endParaRPr kumimoji="1" lang="en-US" altLang="ja-JP" sz="1200" b="0" i="0" u="none" strike="noStrike" kern="1200" cap="none" spc="0" normalizeH="0" baseline="0" noProof="0" smtClean="0">
              <a:ln>
                <a:noFill/>
              </a:ln>
              <a:solidFill>
                <a:srgbClr val="000000"/>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val="2672191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183" indent="0" algn="ctr">
              <a:buNone/>
              <a:defRPr>
                <a:solidFill>
                  <a:schemeClr val="tx1">
                    <a:tint val="75000"/>
                  </a:schemeClr>
                </a:solidFill>
              </a:defRPr>
            </a:lvl2pPr>
            <a:lvl3pPr marL="912386" indent="0" algn="ctr">
              <a:buNone/>
              <a:defRPr>
                <a:solidFill>
                  <a:schemeClr val="tx1">
                    <a:tint val="75000"/>
                  </a:schemeClr>
                </a:solidFill>
              </a:defRPr>
            </a:lvl3pPr>
            <a:lvl4pPr marL="1368590" indent="0" algn="ctr">
              <a:buNone/>
              <a:defRPr>
                <a:solidFill>
                  <a:schemeClr val="tx1">
                    <a:tint val="75000"/>
                  </a:schemeClr>
                </a:solidFill>
              </a:defRPr>
            </a:lvl4pPr>
            <a:lvl5pPr marL="1824781" indent="0" algn="ctr">
              <a:buNone/>
              <a:defRPr>
                <a:solidFill>
                  <a:schemeClr val="tx1">
                    <a:tint val="75000"/>
                  </a:schemeClr>
                </a:solidFill>
              </a:defRPr>
            </a:lvl5pPr>
            <a:lvl6pPr marL="2280970" indent="0" algn="ctr">
              <a:buNone/>
              <a:defRPr>
                <a:solidFill>
                  <a:schemeClr val="tx1">
                    <a:tint val="75000"/>
                  </a:schemeClr>
                </a:solidFill>
              </a:defRPr>
            </a:lvl6pPr>
            <a:lvl7pPr marL="2737175" indent="0" algn="ctr">
              <a:buNone/>
              <a:defRPr>
                <a:solidFill>
                  <a:schemeClr val="tx1">
                    <a:tint val="75000"/>
                  </a:schemeClr>
                </a:solidFill>
              </a:defRPr>
            </a:lvl7pPr>
            <a:lvl8pPr marL="3193366" indent="0" algn="ctr">
              <a:buNone/>
              <a:defRPr>
                <a:solidFill>
                  <a:schemeClr val="tx1">
                    <a:tint val="75000"/>
                  </a:schemeClr>
                </a:solidFill>
              </a:defRPr>
            </a:lvl8pPr>
            <a:lvl9pPr marL="364955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pic>
        <p:nvPicPr>
          <p:cNvPr id="7" name="Picture 13" descr="keklogo-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userDrawn="1"/>
        </p:nvSpPr>
        <p:spPr>
          <a:xfrm>
            <a:off x="560676" y="41617"/>
            <a:ext cx="671979" cy="461665"/>
          </a:xfrm>
          <a:prstGeom prst="rect">
            <a:avLst/>
          </a:prstGeom>
          <a:noFill/>
        </p:spPr>
        <p:txBody>
          <a:bodyPr wrap="none" lIns="91236" tIns="45619" rIns="91236" bIns="45619" rtlCol="0">
            <a:spAutoFit/>
          </a:bodyPr>
          <a:lstStyle/>
          <a:p>
            <a:r>
              <a:rPr kumimoji="1" lang="en-US" altLang="ja-JP" sz="2400" b="1" dirty="0"/>
              <a:t>KEK</a:t>
            </a:r>
            <a:endParaRPr kumimoji="1" lang="ja-JP" altLang="en-US" sz="2400" b="1" dirty="0"/>
          </a:p>
        </p:txBody>
      </p:sp>
      <p:sp>
        <p:nvSpPr>
          <p:cNvPr id="9" name="テキスト ボックス 8"/>
          <p:cNvSpPr txBox="1"/>
          <p:nvPr userDrawn="1"/>
        </p:nvSpPr>
        <p:spPr>
          <a:xfrm>
            <a:off x="44077" y="395442"/>
            <a:ext cx="1186131" cy="322961"/>
          </a:xfrm>
          <a:prstGeom prst="rect">
            <a:avLst/>
          </a:prstGeom>
          <a:noFill/>
        </p:spPr>
        <p:txBody>
          <a:bodyPr wrap="none" lIns="91236" tIns="45619" rIns="91236" bIns="45619" rtlCol="0">
            <a:spAutoFit/>
          </a:bodyPr>
          <a:lstStyle/>
          <a:p>
            <a:pPr>
              <a:lnSpc>
                <a:spcPts val="900"/>
              </a:lnSpc>
            </a:pPr>
            <a:r>
              <a:rPr kumimoji="1" lang="en-US" altLang="ja-JP" sz="800" dirty="0"/>
              <a:t>High Energy Accelerator</a:t>
            </a:r>
          </a:p>
          <a:p>
            <a:pPr>
              <a:lnSpc>
                <a:spcPts val="900"/>
              </a:lnSpc>
            </a:pPr>
            <a:r>
              <a:rPr kumimoji="1" lang="en-US" altLang="ja-JP" sz="800" dirty="0"/>
              <a:t>Research Organization</a:t>
            </a:r>
            <a:endParaRPr kumimoji="1" lang="ja-JP" altLang="en-US" sz="800" dirty="0"/>
          </a:p>
        </p:txBody>
      </p:sp>
      <p:sp>
        <p:nvSpPr>
          <p:cNvPr id="10" name="正方形/長方形 9"/>
          <p:cNvSpPr/>
          <p:nvPr userDrawn="1"/>
        </p:nvSpPr>
        <p:spPr>
          <a:xfrm>
            <a:off x="123262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a:endParaRPr kumimoji="1" lang="ja-JP" altLang="en-US" sz="3200" dirty="0"/>
          </a:p>
        </p:txBody>
      </p:sp>
    </p:spTree>
    <p:extLst>
      <p:ext uri="{BB962C8B-B14F-4D97-AF65-F5344CB8AC3E}">
        <p14:creationId xmlns:p14="http://schemas.microsoft.com/office/powerpoint/2010/main" val="3329678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495118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1"/>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81"/>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77637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p>
            <a:pPr lvl="0">
              <a:defRPr sz="1800"/>
            </a:pPr>
            <a:r>
              <a:rPr sz="4500"/>
              <a:t>タイトルテキスト</a:t>
            </a:r>
          </a:p>
        </p:txBody>
      </p:sp>
      <p:sp>
        <p:nvSpPr>
          <p:cNvPr id="13" name="Shape 13"/>
          <p:cNvSpPr>
            <a:spLocks noGrp="1"/>
          </p:cNvSpPr>
          <p:nvPr>
            <p:ph type="body" idx="1"/>
          </p:nvPr>
        </p:nvSpPr>
        <p:spPr>
          <a:prstGeom prst="rect">
            <a:avLst/>
          </a:prstGeom>
        </p:spPr>
        <p:txBody>
          <a:bodyPr/>
          <a:lstStyle/>
          <a:p>
            <a:pPr lvl="0">
              <a:defRPr sz="1800"/>
            </a:pPr>
            <a:r>
              <a:rPr sz="2800"/>
              <a:t>本文レベル1</a:t>
            </a:r>
          </a:p>
          <a:p>
            <a:pPr lvl="1">
              <a:defRPr sz="1800"/>
            </a:pPr>
            <a:r>
              <a:rPr sz="2800"/>
              <a:t>本文レベル2</a:t>
            </a:r>
          </a:p>
          <a:p>
            <a:pPr lvl="2">
              <a:defRPr sz="1800"/>
            </a:pPr>
            <a:r>
              <a:rPr sz="2800"/>
              <a:t>本文レベル3</a:t>
            </a:r>
          </a:p>
          <a:p>
            <a:pPr lvl="3">
              <a:defRPr sz="1800"/>
            </a:pPr>
            <a:r>
              <a:rPr sz="2800"/>
              <a:t>本文レベル4</a:t>
            </a:r>
          </a:p>
          <a:p>
            <a:pPr lvl="4">
              <a:defRPr sz="1800"/>
            </a:pPr>
            <a:r>
              <a:rPr sz="2800"/>
              <a:t>本文レベル 5</a:t>
            </a:r>
          </a:p>
        </p:txBody>
      </p:sp>
      <p:sp>
        <p:nvSpPr>
          <p:cNvPr id="14" name="Shape 14"/>
          <p:cNvSpPr>
            <a:spLocks noGrp="1"/>
          </p:cNvSpPr>
          <p:nvPr>
            <p:ph type="sldNum" sz="quarter" idx="2"/>
          </p:nvPr>
        </p:nvSpPr>
        <p:spPr>
          <a:prstGeom prst="rect">
            <a:avLst/>
          </a:prstGeom>
        </p:spPr>
        <p:txBody>
          <a:bodyPr/>
          <a:lstStyle/>
          <a:p>
            <a:fld id="{86CB4B4D-7CA3-9044-876B-883B54F8677D}" type="slidenum">
              <a:rPr>
                <a:latin typeface="Gill Sans"/>
                <a:ea typeface="Gill Sans"/>
                <a:cs typeface="Gill Sans"/>
              </a:rPr>
              <a:pPr/>
              <a:t>‹#›</a:t>
            </a:fld>
            <a:endParaRPr>
              <a:latin typeface="Gill Sans"/>
              <a:ea typeface="Gill Sans"/>
              <a:cs typeface="Gill Sans"/>
            </a:endParaRPr>
          </a:p>
        </p:txBody>
      </p:sp>
    </p:spTree>
    <p:extLst>
      <p:ext uri="{BB962C8B-B14F-4D97-AF65-F5344CB8AC3E}">
        <p14:creationId xmlns:p14="http://schemas.microsoft.com/office/powerpoint/2010/main" val="384506181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183" indent="0" algn="ctr">
              <a:buNone/>
              <a:defRPr>
                <a:solidFill>
                  <a:schemeClr val="tx1">
                    <a:tint val="75000"/>
                  </a:schemeClr>
                </a:solidFill>
              </a:defRPr>
            </a:lvl2pPr>
            <a:lvl3pPr marL="912386" indent="0" algn="ctr">
              <a:buNone/>
              <a:defRPr>
                <a:solidFill>
                  <a:schemeClr val="tx1">
                    <a:tint val="75000"/>
                  </a:schemeClr>
                </a:solidFill>
              </a:defRPr>
            </a:lvl3pPr>
            <a:lvl4pPr marL="1368590" indent="0" algn="ctr">
              <a:buNone/>
              <a:defRPr>
                <a:solidFill>
                  <a:schemeClr val="tx1">
                    <a:tint val="75000"/>
                  </a:schemeClr>
                </a:solidFill>
              </a:defRPr>
            </a:lvl4pPr>
            <a:lvl5pPr marL="1824781" indent="0" algn="ctr">
              <a:buNone/>
              <a:defRPr>
                <a:solidFill>
                  <a:schemeClr val="tx1">
                    <a:tint val="75000"/>
                  </a:schemeClr>
                </a:solidFill>
              </a:defRPr>
            </a:lvl5pPr>
            <a:lvl6pPr marL="2280970" indent="0" algn="ctr">
              <a:buNone/>
              <a:defRPr>
                <a:solidFill>
                  <a:schemeClr val="tx1">
                    <a:tint val="75000"/>
                  </a:schemeClr>
                </a:solidFill>
              </a:defRPr>
            </a:lvl6pPr>
            <a:lvl7pPr marL="2737175" indent="0" algn="ctr">
              <a:buNone/>
              <a:defRPr>
                <a:solidFill>
                  <a:schemeClr val="tx1">
                    <a:tint val="75000"/>
                  </a:schemeClr>
                </a:solidFill>
              </a:defRPr>
            </a:lvl7pPr>
            <a:lvl8pPr marL="3193366" indent="0" algn="ctr">
              <a:buNone/>
              <a:defRPr>
                <a:solidFill>
                  <a:schemeClr val="tx1">
                    <a:tint val="75000"/>
                  </a:schemeClr>
                </a:solidFill>
              </a:defRPr>
            </a:lvl8pPr>
            <a:lvl9pPr marL="364955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6313914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291508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43"/>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41"/>
            <a:ext cx="7772400" cy="1500187"/>
          </a:xfrm>
        </p:spPr>
        <p:txBody>
          <a:bodyPr anchor="b"/>
          <a:lstStyle>
            <a:lvl1pPr marL="0" indent="0">
              <a:buNone/>
              <a:defRPr sz="2000">
                <a:solidFill>
                  <a:schemeClr val="tx1">
                    <a:tint val="75000"/>
                  </a:schemeClr>
                </a:solidFill>
              </a:defRPr>
            </a:lvl1pPr>
            <a:lvl2pPr marL="456183" indent="0">
              <a:buNone/>
              <a:defRPr sz="1800">
                <a:solidFill>
                  <a:schemeClr val="tx1">
                    <a:tint val="75000"/>
                  </a:schemeClr>
                </a:solidFill>
              </a:defRPr>
            </a:lvl2pPr>
            <a:lvl3pPr marL="912386" indent="0">
              <a:buNone/>
              <a:defRPr sz="1600">
                <a:solidFill>
                  <a:schemeClr val="tx1">
                    <a:tint val="75000"/>
                  </a:schemeClr>
                </a:solidFill>
              </a:defRPr>
            </a:lvl3pPr>
            <a:lvl4pPr marL="1368590" indent="0">
              <a:buNone/>
              <a:defRPr sz="1400">
                <a:solidFill>
                  <a:schemeClr val="tx1">
                    <a:tint val="75000"/>
                  </a:schemeClr>
                </a:solidFill>
              </a:defRPr>
            </a:lvl4pPr>
            <a:lvl5pPr marL="1824781" indent="0">
              <a:buNone/>
              <a:defRPr sz="1400">
                <a:solidFill>
                  <a:schemeClr val="tx1">
                    <a:tint val="75000"/>
                  </a:schemeClr>
                </a:solidFill>
              </a:defRPr>
            </a:lvl5pPr>
            <a:lvl6pPr marL="2280970" indent="0">
              <a:buNone/>
              <a:defRPr sz="1400">
                <a:solidFill>
                  <a:schemeClr val="tx1">
                    <a:tint val="75000"/>
                  </a:schemeClr>
                </a:solidFill>
              </a:defRPr>
            </a:lvl6pPr>
            <a:lvl7pPr marL="2737175" indent="0">
              <a:buNone/>
              <a:defRPr sz="1400">
                <a:solidFill>
                  <a:schemeClr val="tx1">
                    <a:tint val="75000"/>
                  </a:schemeClr>
                </a:solidFill>
              </a:defRPr>
            </a:lvl7pPr>
            <a:lvl8pPr marL="3193366" indent="0">
              <a:buNone/>
              <a:defRPr sz="1400">
                <a:solidFill>
                  <a:schemeClr val="tx1">
                    <a:tint val="75000"/>
                  </a:schemeClr>
                </a:solidFill>
              </a:defRPr>
            </a:lvl8pPr>
            <a:lvl9pPr marL="364955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1770904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1331466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288325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2044747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729119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KEK Standard">
    <p:spTree>
      <p:nvGrpSpPr>
        <p:cNvPr id="1" name=""/>
        <p:cNvGrpSpPr/>
        <p:nvPr/>
      </p:nvGrpSpPr>
      <p:grpSpPr>
        <a:xfrm>
          <a:off x="0" y="0"/>
          <a:ext cx="0" cy="0"/>
          <a:chOff x="0" y="0"/>
          <a:chExt cx="0" cy="0"/>
        </a:xfrm>
      </p:grpSpPr>
      <p:sp>
        <p:nvSpPr>
          <p:cNvPr id="2" name="タイトル 1"/>
          <p:cNvSpPr>
            <a:spLocks noGrp="1"/>
          </p:cNvSpPr>
          <p:nvPr>
            <p:ph type="title"/>
          </p:nvPr>
        </p:nvSpPr>
        <p:spPr>
          <a:xfrm>
            <a:off x="1259632" y="80628"/>
            <a:ext cx="6876764" cy="540060"/>
          </a:xfrm>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lvl1pPr marL="342155" indent="-342155">
              <a:buSzPct val="80000"/>
              <a:buFont typeface="Wingdings" panose="05000000000000000000" pitchFamily="2" charset="2"/>
              <a:buChar char="n"/>
              <a:defRPr/>
            </a:lvl1pPr>
            <a:lvl2pPr marL="741316" indent="-285134">
              <a:buSzPct val="80000"/>
              <a:buFontTx/>
              <a:buBlip>
                <a:blip r:embed="rId2"/>
              </a:buBlip>
              <a:defRPr/>
            </a:lvl2pPr>
            <a:lvl3pPr marL="1140486" indent="-228091">
              <a:buFont typeface="Wingdings" panose="05000000000000000000" pitchFamily="2" charset="2"/>
              <a:buChar char="ü"/>
              <a:defRPr/>
            </a:lvl3pPr>
            <a:lvl4pPr marL="1596676" indent="-228091">
              <a:buFont typeface="Arial" panose="020B0604020202020204" pitchFamily="34" charset="0"/>
              <a:buChar char="•"/>
              <a:defRPr/>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9976495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3172991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183" indent="0">
              <a:buNone/>
              <a:defRPr sz="2800"/>
            </a:lvl2pPr>
            <a:lvl3pPr marL="912386" indent="0">
              <a:buNone/>
              <a:defRPr sz="2400"/>
            </a:lvl3pPr>
            <a:lvl4pPr marL="1368590" indent="0">
              <a:buNone/>
              <a:defRPr sz="2000"/>
            </a:lvl4pPr>
            <a:lvl5pPr marL="1824781" indent="0">
              <a:buNone/>
              <a:defRPr sz="2000"/>
            </a:lvl5pPr>
            <a:lvl6pPr marL="2280970" indent="0">
              <a:buNone/>
              <a:defRPr sz="2000"/>
            </a:lvl6pPr>
            <a:lvl7pPr marL="2737175" indent="0">
              <a:buNone/>
              <a:defRPr sz="2000"/>
            </a:lvl7pPr>
            <a:lvl8pPr marL="3193366" indent="0">
              <a:buNone/>
              <a:defRPr sz="2000"/>
            </a:lvl8pPr>
            <a:lvl9pPr marL="36495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724210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38646015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1"/>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81"/>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0201833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11D7202-CF98-4FBA-AC16-2A865504B95E}" type="datetimeFigureOut">
              <a:rPr kumimoji="1" lang="ja-JP" altLang="en-US" smtClean="0"/>
              <a:t>2017/6/27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312537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fontAlgn="base">
              <a:spcBef>
                <a:spcPct val="0"/>
              </a:spcBef>
              <a:spcAft>
                <a:spcPct val="0"/>
              </a:spcAft>
              <a:defRPr>
                <a:ea typeface="ＭＳ Ｐゴシック" charset="-128"/>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A470F041-357B-4ED3-B71C-2ACA78F876C1}" type="datetimeFigureOut">
              <a:rPr kumimoji="0" lang="ja-JP" altLang="en-US" sz="1200" b="0" i="0" u="none" strike="noStrike" kern="1200" cap="none" spc="0" normalizeH="0" baseline="0" noProof="0">
                <a:ln>
                  <a:noFill/>
                </a:ln>
                <a:solidFill>
                  <a:srgbClr val="000000"/>
                </a:solidFill>
                <a:effectLst/>
                <a:uLnTx/>
                <a:uFillTx/>
                <a:latin typeface="Verdana"/>
                <a:ea typeface="ＭＳ Ｐゴシック" charset="-128"/>
                <a:cs typeface="+mn-cs"/>
              </a:rPr>
              <a:pPr marL="0" marR="0" lvl="0" indent="0" algn="l" defTabSz="914400" rtl="0" eaLnBrk="1" fontAlgn="base" latinLnBrk="0" hangingPunct="1">
                <a:lnSpc>
                  <a:spcPct val="100000"/>
                </a:lnSpc>
                <a:spcBef>
                  <a:spcPct val="0"/>
                </a:spcBef>
                <a:spcAft>
                  <a:spcPct val="0"/>
                </a:spcAft>
                <a:buClrTx/>
                <a:buSzTx/>
                <a:buFontTx/>
                <a:buNone/>
                <a:tabLst/>
                <a:defRPr/>
              </a:pPr>
              <a:t>2017/6/27</a:t>
            </a:fld>
            <a:endParaRPr kumimoji="0" lang="en-US" altLang="ja-JP" sz="1200" b="0" i="0" u="none" strike="noStrike" kern="1200" cap="none" spc="0" normalizeH="0" baseline="0" noProof="0">
              <a:ln>
                <a:noFill/>
              </a:ln>
              <a:solidFill>
                <a:srgbClr val="000000"/>
              </a:solidFill>
              <a:effectLst/>
              <a:uLnTx/>
              <a:uFillTx/>
              <a:latin typeface="Verdana"/>
              <a:ea typeface="ＭＳ Ｐゴシック" charset="-128"/>
              <a:cs typeface="+mn-cs"/>
            </a:endParaRPr>
          </a:p>
        </p:txBody>
      </p:sp>
      <p:sp>
        <p:nvSpPr>
          <p:cNvPr id="5" name="フッター プレースホルダ 4"/>
          <p:cNvSpPr>
            <a:spLocks noGrp="1"/>
          </p:cNvSpPr>
          <p:nvPr>
            <p:ph type="ftr" sz="quarter" idx="11"/>
          </p:nvPr>
        </p:nvSpPr>
        <p:spPr/>
        <p:txBody>
          <a:bodyPr/>
          <a:lstStyle>
            <a:lvl1pPr fontAlgn="base">
              <a:spcBef>
                <a:spcPct val="0"/>
              </a:spcBef>
              <a:spcAft>
                <a:spcPct val="0"/>
              </a:spcAft>
              <a:defRPr>
                <a:ea typeface="ＭＳ Ｐゴシック" charset="-128"/>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ja-JP" sz="1200" b="0" i="0" u="none" strike="noStrike" kern="1200" cap="none" spc="0" normalizeH="0" baseline="0" noProof="0">
              <a:ln>
                <a:noFill/>
              </a:ln>
              <a:solidFill>
                <a:srgbClr val="000000"/>
              </a:solidFill>
              <a:effectLst/>
              <a:uLnTx/>
              <a:uFillTx/>
              <a:latin typeface="Verdana"/>
              <a:ea typeface="ＭＳ Ｐゴシック" charset="-128"/>
              <a:cs typeface="+mn-cs"/>
            </a:endParaRPr>
          </a:p>
        </p:txBody>
      </p:sp>
      <p:sp>
        <p:nvSpPr>
          <p:cNvPr id="6" name="スライド番号プレースホルダ 5"/>
          <p:cNvSpPr>
            <a:spLocks noGrp="1"/>
          </p:cNvSpPr>
          <p:nvPr>
            <p:ph type="sldNum" sz="quarter" idx="12"/>
          </p:nvPr>
        </p:nvSpPr>
        <p:spPr/>
        <p:txBody>
          <a:bodyPr/>
          <a:lstStyle>
            <a:lvl1pPr fontAlgn="base">
              <a:spcBef>
                <a:spcPct val="0"/>
              </a:spcBef>
              <a:spcAft>
                <a:spcPct val="0"/>
              </a:spcAft>
              <a:defRPr>
                <a:ea typeface="ＭＳ Ｐゴシック" charset="-128"/>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782FD56-EA16-4BA8-8895-889BBB7EDB28}" type="slidenum">
              <a:rPr kumimoji="0" lang="ja-JP" altLang="en-US" sz="1200" b="0" i="0" u="none" strike="noStrike" kern="1200" cap="none" spc="0" normalizeH="0" baseline="0" noProof="0">
                <a:ln>
                  <a:noFill/>
                </a:ln>
                <a:solidFill>
                  <a:srgbClr val="000000"/>
                </a:solidFill>
                <a:effectLst/>
                <a:uLnTx/>
                <a:uFillTx/>
                <a:latin typeface="Verdana"/>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200" b="0" i="0" u="none" strike="noStrike" kern="1200" cap="none" spc="0" normalizeH="0" baseline="0" noProof="0">
              <a:ln>
                <a:noFill/>
              </a:ln>
              <a:solidFill>
                <a:srgbClr val="000000"/>
              </a:solidFill>
              <a:effectLst/>
              <a:uLnTx/>
              <a:uFillTx/>
              <a:latin typeface="Verdana"/>
              <a:ea typeface="ＭＳ Ｐゴシック" charset="-128"/>
              <a:cs typeface="+mn-cs"/>
            </a:endParaRPr>
          </a:p>
        </p:txBody>
      </p:sp>
    </p:spTree>
    <p:extLst>
      <p:ext uri="{BB962C8B-B14F-4D97-AF65-F5344CB8AC3E}">
        <p14:creationId xmlns:p14="http://schemas.microsoft.com/office/powerpoint/2010/main" val="3928408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43"/>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41"/>
            <a:ext cx="7772400" cy="1500187"/>
          </a:xfrm>
        </p:spPr>
        <p:txBody>
          <a:bodyPr anchor="b"/>
          <a:lstStyle>
            <a:lvl1pPr marL="0" indent="0">
              <a:buNone/>
              <a:defRPr sz="2000">
                <a:solidFill>
                  <a:schemeClr val="tx1">
                    <a:tint val="75000"/>
                  </a:schemeClr>
                </a:solidFill>
              </a:defRPr>
            </a:lvl1pPr>
            <a:lvl2pPr marL="456183" indent="0">
              <a:buNone/>
              <a:defRPr sz="1800">
                <a:solidFill>
                  <a:schemeClr val="tx1">
                    <a:tint val="75000"/>
                  </a:schemeClr>
                </a:solidFill>
              </a:defRPr>
            </a:lvl2pPr>
            <a:lvl3pPr marL="912386" indent="0">
              <a:buNone/>
              <a:defRPr sz="1600">
                <a:solidFill>
                  <a:schemeClr val="tx1">
                    <a:tint val="75000"/>
                  </a:schemeClr>
                </a:solidFill>
              </a:defRPr>
            </a:lvl3pPr>
            <a:lvl4pPr marL="1368590" indent="0">
              <a:buNone/>
              <a:defRPr sz="1400">
                <a:solidFill>
                  <a:schemeClr val="tx1">
                    <a:tint val="75000"/>
                  </a:schemeClr>
                </a:solidFill>
              </a:defRPr>
            </a:lvl4pPr>
            <a:lvl5pPr marL="1824781" indent="0">
              <a:buNone/>
              <a:defRPr sz="1400">
                <a:solidFill>
                  <a:schemeClr val="tx1">
                    <a:tint val="75000"/>
                  </a:schemeClr>
                </a:solidFill>
              </a:defRPr>
            </a:lvl5pPr>
            <a:lvl6pPr marL="2280970" indent="0">
              <a:buNone/>
              <a:defRPr sz="1400">
                <a:solidFill>
                  <a:schemeClr val="tx1">
                    <a:tint val="75000"/>
                  </a:schemeClr>
                </a:solidFill>
              </a:defRPr>
            </a:lvl6pPr>
            <a:lvl7pPr marL="2737175" indent="0">
              <a:buNone/>
              <a:defRPr sz="1400">
                <a:solidFill>
                  <a:schemeClr val="tx1">
                    <a:tint val="75000"/>
                  </a:schemeClr>
                </a:solidFill>
              </a:defRPr>
            </a:lvl7pPr>
            <a:lvl8pPr marL="3193366" indent="0">
              <a:buNone/>
              <a:defRPr sz="1400">
                <a:solidFill>
                  <a:schemeClr val="tx1">
                    <a:tint val="75000"/>
                  </a:schemeClr>
                </a:solidFill>
              </a:defRPr>
            </a:lvl8pPr>
            <a:lvl9pPr marL="364955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274545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4041346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635820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56142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927128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545994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183" indent="0">
              <a:buNone/>
              <a:defRPr sz="2800"/>
            </a:lvl2pPr>
            <a:lvl3pPr marL="912386" indent="0">
              <a:buNone/>
              <a:defRPr sz="2400"/>
            </a:lvl3pPr>
            <a:lvl4pPr marL="1368590" indent="0">
              <a:buNone/>
              <a:defRPr sz="2000"/>
            </a:lvl4pPr>
            <a:lvl5pPr marL="1824781" indent="0">
              <a:buNone/>
              <a:defRPr sz="2000"/>
            </a:lvl5pPr>
            <a:lvl6pPr marL="2280970" indent="0">
              <a:buNone/>
              <a:defRPr sz="2000"/>
            </a:lvl6pPr>
            <a:lvl7pPr marL="2737175" indent="0">
              <a:buNone/>
              <a:defRPr sz="2000"/>
            </a:lvl7pPr>
            <a:lvl8pPr marL="3193366" indent="0">
              <a:buNone/>
              <a:defRPr sz="2000"/>
            </a:lvl8pPr>
            <a:lvl9pPr marL="36495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A834A3A-8218-44A8-B4F4-F85B8D164B0C}" type="datetimeFigureOut">
              <a:rPr kumimoji="1" lang="ja-JP" altLang="en-US" smtClean="0"/>
              <a:t>2017/6/27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201024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31540" y="1124744"/>
            <a:ext cx="8229600" cy="5292588"/>
          </a:xfrm>
          <a:prstGeom prst="rect">
            <a:avLst/>
          </a:prstGeom>
        </p:spPr>
        <p:txBody>
          <a:bodyPr vert="horz" lIns="91236" tIns="45619" rIns="91236" bIns="45619"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28836" y="6492918"/>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fld id="{8A834A3A-8218-44A8-B4F4-F85B8D164B0C}" type="datetimeFigureOut">
              <a:rPr kumimoji="1" lang="ja-JP" altLang="en-US" smtClean="0"/>
              <a:t>2017/6/27</a:t>
            </a:fld>
            <a:endParaRPr kumimoji="1" lang="ja-JP" altLang="en-US"/>
          </a:p>
        </p:txBody>
      </p:sp>
      <p:sp>
        <p:nvSpPr>
          <p:cNvPr id="5" name="フッター プレースホルダー 4"/>
          <p:cNvSpPr>
            <a:spLocks noGrp="1"/>
          </p:cNvSpPr>
          <p:nvPr>
            <p:ph type="ftr" sz="quarter" idx="3"/>
          </p:nvPr>
        </p:nvSpPr>
        <p:spPr>
          <a:xfrm>
            <a:off x="3095837" y="6492918"/>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r>
              <a:rPr lang="en-US" altLang="ja-JP" dirty="0" err="1"/>
              <a:t>M.Yamauchi</a:t>
            </a:r>
            <a:endParaRPr lang="ja-JP" altLang="en-US" dirty="0"/>
          </a:p>
        </p:txBody>
      </p:sp>
      <p:sp>
        <p:nvSpPr>
          <p:cNvPr id="6" name="スライド番号プレースホルダー 5"/>
          <p:cNvSpPr>
            <a:spLocks noGrp="1"/>
          </p:cNvSpPr>
          <p:nvPr>
            <p:ph type="sldNum" sz="quarter" idx="4"/>
          </p:nvPr>
        </p:nvSpPr>
        <p:spPr>
          <a:xfrm>
            <a:off x="6524836" y="6492918"/>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fld id="{F5BDA9AB-68BF-4C1C-A55C-6322ECA17994}" type="slidenum">
              <a:rPr kumimoji="1" lang="ja-JP" altLang="en-US" smtClean="0"/>
              <a:t>‹#›</a:t>
            </a:fld>
            <a:endParaRPr kumimoji="1" lang="ja-JP" altLang="en-US"/>
          </a:p>
        </p:txBody>
      </p:sp>
      <p:pic>
        <p:nvPicPr>
          <p:cNvPr id="7" name="Picture 13" descr="keklogo-a"/>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560676" y="41617"/>
            <a:ext cx="671979" cy="461665"/>
          </a:xfrm>
          <a:prstGeom prst="rect">
            <a:avLst/>
          </a:prstGeom>
          <a:noFill/>
        </p:spPr>
        <p:txBody>
          <a:bodyPr wrap="none" lIns="91236" tIns="45619" rIns="91236" bIns="45619" rtlCol="0">
            <a:spAutoFit/>
          </a:bodyPr>
          <a:lstStyle/>
          <a:p>
            <a:r>
              <a:rPr kumimoji="1" lang="en-US" altLang="ja-JP" sz="2400" b="1" dirty="0"/>
              <a:t>KEK</a:t>
            </a:r>
            <a:endParaRPr kumimoji="1" lang="ja-JP" altLang="en-US" sz="2400" b="1" dirty="0"/>
          </a:p>
        </p:txBody>
      </p:sp>
      <p:sp>
        <p:nvSpPr>
          <p:cNvPr id="9" name="テキスト ボックス 8"/>
          <p:cNvSpPr txBox="1"/>
          <p:nvPr/>
        </p:nvSpPr>
        <p:spPr>
          <a:xfrm>
            <a:off x="44077" y="395442"/>
            <a:ext cx="1186131" cy="322961"/>
          </a:xfrm>
          <a:prstGeom prst="rect">
            <a:avLst/>
          </a:prstGeom>
          <a:noFill/>
        </p:spPr>
        <p:txBody>
          <a:bodyPr wrap="none" lIns="91236" tIns="45619" rIns="91236" bIns="45619" rtlCol="0">
            <a:spAutoFit/>
          </a:bodyPr>
          <a:lstStyle/>
          <a:p>
            <a:pPr>
              <a:lnSpc>
                <a:spcPts val="900"/>
              </a:lnSpc>
            </a:pPr>
            <a:r>
              <a:rPr kumimoji="1" lang="en-US" altLang="ja-JP" sz="800" dirty="0"/>
              <a:t>High Energy Accelerator</a:t>
            </a:r>
          </a:p>
          <a:p>
            <a:pPr>
              <a:lnSpc>
                <a:spcPts val="900"/>
              </a:lnSpc>
            </a:pPr>
            <a:r>
              <a:rPr kumimoji="1" lang="en-US" altLang="ja-JP" sz="800" dirty="0"/>
              <a:t>Research Organization</a:t>
            </a:r>
            <a:endParaRPr kumimoji="1" lang="ja-JP" altLang="en-US" sz="800" dirty="0"/>
          </a:p>
        </p:txBody>
      </p:sp>
      <p:sp>
        <p:nvSpPr>
          <p:cNvPr id="10" name="正方形/長方形 9"/>
          <p:cNvSpPr/>
          <p:nvPr/>
        </p:nvSpPr>
        <p:spPr>
          <a:xfrm>
            <a:off x="123271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a:endParaRPr kumimoji="1" lang="ja-JP" altLang="en-US" sz="3200" dirty="0"/>
          </a:p>
        </p:txBody>
      </p:sp>
      <p:sp>
        <p:nvSpPr>
          <p:cNvPr id="2" name="タイトル プレースホルダー 1"/>
          <p:cNvSpPr>
            <a:spLocks noGrp="1"/>
          </p:cNvSpPr>
          <p:nvPr>
            <p:ph type="title"/>
          </p:nvPr>
        </p:nvSpPr>
        <p:spPr>
          <a:xfrm>
            <a:off x="1232738" y="13226"/>
            <a:ext cx="6903701" cy="598078"/>
          </a:xfrm>
          <a:prstGeom prst="rect">
            <a:avLst/>
          </a:prstGeom>
        </p:spPr>
        <p:txBody>
          <a:bodyPr vert="horz" lIns="91236" tIns="45619" rIns="91236" bIns="45619"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535337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4" r:id="rId12"/>
  </p:sldLayoutIdLst>
  <p:txStyles>
    <p:titleStyle>
      <a:lvl1pPr algn="ctr" defTabSz="912386" rtl="0" eaLnBrk="1" latinLnBrk="0" hangingPunct="1">
        <a:spcBef>
          <a:spcPct val="0"/>
        </a:spcBef>
        <a:buNone/>
        <a:defRPr kumimoji="1" sz="2800" kern="1200">
          <a:solidFill>
            <a:schemeClr val="bg1"/>
          </a:solidFill>
          <a:latin typeface="+mj-lt"/>
          <a:ea typeface="+mj-ea"/>
          <a:cs typeface="+mj-cs"/>
        </a:defRPr>
      </a:lvl1pPr>
    </p:titleStyle>
    <p:bodyStyle>
      <a:lvl1pPr marL="342155" indent="-342155" algn="l" defTabSz="912386"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1316" indent="-285134" algn="l" defTabSz="912386" rtl="0" eaLnBrk="1" latinLnBrk="0" hangingPunct="1">
        <a:spcBef>
          <a:spcPct val="20000"/>
        </a:spcBef>
        <a:buClr>
          <a:srgbClr val="002060"/>
        </a:buClr>
        <a:buFontTx/>
        <a:buBlip>
          <a:blip r:embed="rId15"/>
        </a:buBlip>
        <a:defRPr kumimoji="1" sz="2800" kern="1200">
          <a:solidFill>
            <a:schemeClr val="tx1"/>
          </a:solidFill>
          <a:latin typeface="+mn-lt"/>
          <a:ea typeface="+mn-ea"/>
          <a:cs typeface="+mn-cs"/>
        </a:defRPr>
      </a:lvl2pPr>
      <a:lvl3pPr marL="1140486" indent="-228091" algn="l" defTabSz="912386"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596676" indent="-228091" algn="l" defTabSz="912386"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Tx/>
        <a:buBlip>
          <a:blip r:embed="rId16"/>
        </a:buBlip>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236" tIns="45619" rIns="91236" bIns="45619"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43"/>
            <a:ext cx="8229600" cy="4525963"/>
          </a:xfrm>
          <a:prstGeom prst="rect">
            <a:avLst/>
          </a:prstGeom>
        </p:spPr>
        <p:txBody>
          <a:bodyPr vert="horz" lIns="91236" tIns="45619" rIns="91236" bIns="45619"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93"/>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fld id="{411D7202-CF98-4FBA-AC16-2A865504B95E}" type="datetimeFigureOut">
              <a:rPr kumimoji="1" lang="ja-JP" altLang="en-US" smtClean="0"/>
              <a:t>2017/6/27</a:t>
            </a:fld>
            <a:endParaRPr kumimoji="1" lang="ja-JP" altLang="en-US"/>
          </a:p>
        </p:txBody>
      </p:sp>
      <p:sp>
        <p:nvSpPr>
          <p:cNvPr id="5" name="フッター プレースホルダー 4"/>
          <p:cNvSpPr>
            <a:spLocks noGrp="1"/>
          </p:cNvSpPr>
          <p:nvPr>
            <p:ph type="ftr" sz="quarter" idx="3"/>
          </p:nvPr>
        </p:nvSpPr>
        <p:spPr>
          <a:xfrm>
            <a:off x="3124201" y="6356393"/>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93"/>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0179081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2386" rtl="0" eaLnBrk="1" latinLnBrk="0" hangingPunct="1">
        <a:spcBef>
          <a:spcPct val="0"/>
        </a:spcBef>
        <a:buNone/>
        <a:defRPr kumimoji="1" sz="4400" kern="1200">
          <a:solidFill>
            <a:schemeClr val="tx1"/>
          </a:solidFill>
          <a:latin typeface="+mj-lt"/>
          <a:ea typeface="+mj-ea"/>
          <a:cs typeface="+mj-cs"/>
        </a:defRPr>
      </a:lvl1pPr>
    </p:titleStyle>
    <p:bodyStyle>
      <a:lvl1pPr marL="342155" indent="-342155" algn="l" defTabSz="912386"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1316" indent="-285134" algn="l" defTabSz="912386"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0486" indent="-228091" algn="l" defTabSz="91238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59667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fld id="{ADCBFE13-F053-A241-ACC4-2323656A9FF7}" type="datetimeFigureOut">
              <a:rPr lang="ja-JP" altLang="en-US" smtClean="0">
                <a:solidFill>
                  <a:prstClr val="black"/>
                </a:solidFill>
              </a:rPr>
              <a:pPr defTabSz="457200"/>
              <a:t>2017/6/27</a:t>
            </a:fld>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fld id="{ADCBFE13-F053-A241-ACC4-2323656A9FF7}" type="datetimeFigureOut">
              <a:rPr lang="ja-JP" altLang="en-US" smtClean="0">
                <a:solidFill>
                  <a:prstClr val="black"/>
                </a:solidFill>
              </a:rPr>
              <a:pPr defTabSz="457200"/>
              <a:t>2017/6/27</a:t>
            </a:fld>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fld id="{ADCBFE13-F053-A241-ACC4-2323656A9FF7}" type="datetimeFigureOut">
              <a:rPr lang="ja-JP" altLang="en-US" smtClean="0">
                <a:solidFill>
                  <a:prstClr val="black"/>
                </a:solidFill>
              </a:rPr>
              <a:pPr defTabSz="457200"/>
              <a:t>2017/6/27</a:t>
            </a:fld>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b" anchorCtr="0" compatLnSpc="1">
            <a:prstTxWarp prst="textNoShape">
              <a:avLst/>
            </a:prstTxWarp>
          </a:bodyPr>
          <a:lstStyle/>
          <a:p>
            <a:pPr lvl="0"/>
            <a:r>
              <a:rPr lang="ja-JP" altLang="en-US" smtClean="0"/>
              <a:t>マスタ タイトルの書式設定</a:t>
            </a:r>
          </a:p>
        </p:txBody>
      </p:sp>
      <p:sp>
        <p:nvSpPr>
          <p:cNvPr id="3075"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3076"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lIns="91336" tIns="45668" rIns="91336" bIns="45668"/>
          <a:lstStyle/>
          <a:p>
            <a:pPr fontAlgn="base">
              <a:spcBef>
                <a:spcPct val="0"/>
              </a:spcBef>
              <a:spcAft>
                <a:spcPct val="0"/>
              </a:spcAft>
            </a:pPr>
            <a:endParaRPr lang="ja-JP" altLang="en-US">
              <a:solidFill>
                <a:srgbClr val="000000"/>
              </a:solidFill>
              <a:latin typeface="Arial" pitchFamily="34" charset="0"/>
            </a:endParaRPr>
          </a:p>
        </p:txBody>
      </p:sp>
      <p:sp>
        <p:nvSpPr>
          <p:cNvPr id="3077" name="Line 5"/>
          <p:cNvSpPr>
            <a:spLocks noChangeShapeType="1"/>
          </p:cNvSpPr>
          <p:nvPr/>
        </p:nvSpPr>
        <p:spPr bwMode="auto">
          <a:xfrm flipV="1">
            <a:off x="609600" y="6172200"/>
            <a:ext cx="7924800" cy="0"/>
          </a:xfrm>
          <a:prstGeom prst="line">
            <a:avLst/>
          </a:prstGeom>
          <a:noFill/>
          <a:ln w="3175">
            <a:solidFill>
              <a:schemeClr val="accent2"/>
            </a:solidFill>
            <a:round/>
            <a:headEnd/>
            <a:tailEnd/>
          </a:ln>
          <a:extLst>
            <a:ext uri="{909E8E84-426E-40DD-AFC4-6F175D3DCCD1}">
              <a14:hiddenFill xmlns:a14="http://schemas.microsoft.com/office/drawing/2010/main">
                <a:noFill/>
              </a14:hiddenFill>
            </a:ext>
          </a:extLst>
        </p:spPr>
        <p:txBody>
          <a:bodyPr lIns="91336" tIns="45668" rIns="91336" bIns="45668"/>
          <a:lstStyle/>
          <a:p>
            <a:pPr fontAlgn="base">
              <a:spcBef>
                <a:spcPct val="0"/>
              </a:spcBef>
              <a:spcAft>
                <a:spcPct val="0"/>
              </a:spcAft>
            </a:pPr>
            <a:endParaRPr lang="ja-JP" altLang="en-US">
              <a:solidFill>
                <a:srgbClr val="000000"/>
              </a:solidFill>
              <a:latin typeface="Arial" pitchFamily="34" charset="0"/>
            </a:endParaRPr>
          </a:p>
        </p:txBody>
      </p:sp>
      <p:sp>
        <p:nvSpPr>
          <p:cNvPr id="233478"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336" tIns="45668" rIns="91336" bIns="45668" numCol="1" anchor="t" anchorCtr="0" compatLnSpc="1">
            <a:prstTxWarp prst="textNoShape">
              <a:avLst/>
            </a:prstTxWarp>
          </a:bodyPr>
          <a:lstStyle>
            <a:lvl1pPr fontAlgn="auto">
              <a:spcBef>
                <a:spcPts val="0"/>
              </a:spcBef>
              <a:spcAft>
                <a:spcPts val="0"/>
              </a:spcAft>
              <a:defRPr kumimoji="0" sz="1200">
                <a:solidFill>
                  <a:srgbClr val="000000"/>
                </a:solidFill>
                <a:latin typeface="+mn-lt"/>
                <a:ea typeface="ＭＳ Ｐゴシック"/>
              </a:defRPr>
            </a:lvl1pPr>
          </a:lstStyle>
          <a:p>
            <a:pPr>
              <a:defRPr/>
            </a:pPr>
            <a:fld id="{B3A3AB7B-8704-43F5-B32B-110135559F51}" type="datetimeFigureOut">
              <a:rPr lang="ja-JP" altLang="en-US"/>
              <a:pPr>
                <a:defRPr/>
              </a:pPr>
              <a:t>2017/6/27</a:t>
            </a:fld>
            <a:endParaRPr lang="en-US" altLang="ja-JP"/>
          </a:p>
        </p:txBody>
      </p:sp>
      <p:sp>
        <p:nvSpPr>
          <p:cNvPr id="233479"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336" tIns="45668" rIns="91336" bIns="45668" numCol="1" anchor="t" anchorCtr="0" compatLnSpc="1">
            <a:prstTxWarp prst="textNoShape">
              <a:avLst/>
            </a:prstTxWarp>
          </a:bodyPr>
          <a:lstStyle>
            <a:lvl1pPr algn="ctr" fontAlgn="auto">
              <a:spcBef>
                <a:spcPts val="0"/>
              </a:spcBef>
              <a:spcAft>
                <a:spcPts val="0"/>
              </a:spcAft>
              <a:defRPr kumimoji="0" sz="1200">
                <a:solidFill>
                  <a:srgbClr val="000000"/>
                </a:solidFill>
                <a:latin typeface="+mn-lt"/>
                <a:ea typeface="ＭＳ Ｐゴシック"/>
              </a:defRPr>
            </a:lvl1pPr>
          </a:lstStyle>
          <a:p>
            <a:pPr>
              <a:defRPr/>
            </a:pPr>
            <a:endParaRPr lang="en-US" altLang="ja-JP"/>
          </a:p>
        </p:txBody>
      </p:sp>
      <p:sp>
        <p:nvSpPr>
          <p:cNvPr id="233480"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336" tIns="45668" rIns="91336" bIns="45668" numCol="1" anchor="t" anchorCtr="0" compatLnSpc="1">
            <a:prstTxWarp prst="textNoShape">
              <a:avLst/>
            </a:prstTxWarp>
          </a:bodyPr>
          <a:lstStyle>
            <a:lvl1pPr algn="r" fontAlgn="auto">
              <a:spcBef>
                <a:spcPts val="0"/>
              </a:spcBef>
              <a:spcAft>
                <a:spcPts val="0"/>
              </a:spcAft>
              <a:defRPr kumimoji="0" sz="1200">
                <a:solidFill>
                  <a:srgbClr val="000000"/>
                </a:solidFill>
                <a:latin typeface="+mn-lt"/>
                <a:ea typeface="ＭＳ Ｐゴシック"/>
              </a:defRPr>
            </a:lvl1pPr>
          </a:lstStyle>
          <a:p>
            <a:pPr>
              <a:defRPr/>
            </a:pPr>
            <a:fld id="{8FE31125-B061-4E19-9A06-FAC80D015742}" type="slidenum">
              <a:rPr lang="ja-JP" altLang="en-US"/>
              <a:pPr>
                <a:defRPr/>
              </a:pPr>
              <a:t>‹#›</a:t>
            </a:fld>
            <a:endParaRPr lang="en-US" altLang="ja-JP"/>
          </a:p>
        </p:txBody>
      </p:sp>
    </p:spTree>
    <p:extLst>
      <p:ext uri="{BB962C8B-B14F-4D97-AF65-F5344CB8AC3E}">
        <p14:creationId xmlns:p14="http://schemas.microsoft.com/office/powerpoint/2010/main" val="8558663"/>
      </p:ext>
    </p:extLst>
  </p:cSld>
  <p:clrMap bg1="lt1" tx1="dk1" bg2="lt2" tx2="dk2" accent1="accent1" accent2="accent2" accent3="accent3" accent4="accent4" accent5="accent5" accent6="accent6" hlink="hlink" folHlink="folHlink"/>
  <p:sldLayoutIdLst>
    <p:sldLayoutId id="2147483702" r:id="rId1"/>
  </p:sldLayoutIdLst>
  <p:timing>
    <p:tnLst>
      <p:par>
        <p:cTn id="1" dur="indefinite" restart="never" nodeType="tmRoot"/>
      </p:par>
    </p:tnLst>
  </p:timing>
  <p:txStyles>
    <p:titleStyle>
      <a:lvl1pPr algn="l" rtl="0" eaLnBrk="0" fontAlgn="base" hangingPunct="0">
        <a:spcBef>
          <a:spcPct val="0"/>
        </a:spcBef>
        <a:spcAft>
          <a:spcPct val="0"/>
        </a:spcAft>
        <a:defRPr kumimoji="1" sz="3800">
          <a:solidFill>
            <a:schemeClr val="tx2"/>
          </a:solidFill>
          <a:latin typeface="+mj-lt"/>
          <a:ea typeface="+mj-ea"/>
          <a:cs typeface="+mj-cs"/>
        </a:defRPr>
      </a:lvl1pPr>
      <a:lvl2pPr algn="l" rtl="0" eaLnBrk="0" fontAlgn="base" hangingPunct="0">
        <a:spcBef>
          <a:spcPct val="0"/>
        </a:spcBef>
        <a:spcAft>
          <a:spcPct val="0"/>
        </a:spcAft>
        <a:defRPr kumimoji="1" sz="3800">
          <a:solidFill>
            <a:schemeClr val="tx2"/>
          </a:solidFill>
          <a:latin typeface="Verdana" pitchFamily="34" charset="0"/>
          <a:ea typeface="ＭＳ Ｐゴシック" pitchFamily="50" charset="-128"/>
        </a:defRPr>
      </a:lvl2pPr>
      <a:lvl3pPr algn="l" rtl="0" eaLnBrk="0" fontAlgn="base" hangingPunct="0">
        <a:spcBef>
          <a:spcPct val="0"/>
        </a:spcBef>
        <a:spcAft>
          <a:spcPct val="0"/>
        </a:spcAft>
        <a:defRPr kumimoji="1" sz="3800">
          <a:solidFill>
            <a:schemeClr val="tx2"/>
          </a:solidFill>
          <a:latin typeface="Verdana" pitchFamily="34" charset="0"/>
          <a:ea typeface="ＭＳ Ｐゴシック" pitchFamily="50" charset="-128"/>
        </a:defRPr>
      </a:lvl3pPr>
      <a:lvl4pPr algn="l" rtl="0" eaLnBrk="0" fontAlgn="base" hangingPunct="0">
        <a:spcBef>
          <a:spcPct val="0"/>
        </a:spcBef>
        <a:spcAft>
          <a:spcPct val="0"/>
        </a:spcAft>
        <a:defRPr kumimoji="1" sz="3800">
          <a:solidFill>
            <a:schemeClr val="tx2"/>
          </a:solidFill>
          <a:latin typeface="Verdana" pitchFamily="34" charset="0"/>
          <a:ea typeface="ＭＳ Ｐゴシック" pitchFamily="50" charset="-128"/>
        </a:defRPr>
      </a:lvl4pPr>
      <a:lvl5pPr algn="l" rtl="0" eaLnBrk="0" fontAlgn="base" hangingPunct="0">
        <a:spcBef>
          <a:spcPct val="0"/>
        </a:spcBef>
        <a:spcAft>
          <a:spcPct val="0"/>
        </a:spcAft>
        <a:defRPr kumimoji="1" sz="3800">
          <a:solidFill>
            <a:schemeClr val="tx2"/>
          </a:solidFill>
          <a:latin typeface="Verdana" pitchFamily="34" charset="0"/>
          <a:ea typeface="ＭＳ Ｐゴシック" pitchFamily="50" charset="-128"/>
        </a:defRPr>
      </a:lvl5pPr>
      <a:lvl6pPr marL="456680" algn="l" rtl="0" fontAlgn="base">
        <a:spcBef>
          <a:spcPct val="0"/>
        </a:spcBef>
        <a:spcAft>
          <a:spcPct val="0"/>
        </a:spcAft>
        <a:defRPr kumimoji="1" sz="3800">
          <a:solidFill>
            <a:schemeClr val="tx2"/>
          </a:solidFill>
          <a:latin typeface="Verdana" pitchFamily="34" charset="0"/>
          <a:ea typeface="ＭＳ Ｐゴシック" pitchFamily="50" charset="-128"/>
        </a:defRPr>
      </a:lvl6pPr>
      <a:lvl7pPr marL="913368" algn="l" rtl="0" fontAlgn="base">
        <a:spcBef>
          <a:spcPct val="0"/>
        </a:spcBef>
        <a:spcAft>
          <a:spcPct val="0"/>
        </a:spcAft>
        <a:defRPr kumimoji="1" sz="3800">
          <a:solidFill>
            <a:schemeClr val="tx2"/>
          </a:solidFill>
          <a:latin typeface="Verdana" pitchFamily="34" charset="0"/>
          <a:ea typeface="ＭＳ Ｐゴシック" pitchFamily="50" charset="-128"/>
        </a:defRPr>
      </a:lvl7pPr>
      <a:lvl8pPr marL="1370060" algn="l" rtl="0" fontAlgn="base">
        <a:spcBef>
          <a:spcPct val="0"/>
        </a:spcBef>
        <a:spcAft>
          <a:spcPct val="0"/>
        </a:spcAft>
        <a:defRPr kumimoji="1" sz="3800">
          <a:solidFill>
            <a:schemeClr val="tx2"/>
          </a:solidFill>
          <a:latin typeface="Verdana" pitchFamily="34" charset="0"/>
          <a:ea typeface="ＭＳ Ｐゴシック" pitchFamily="50" charset="-128"/>
        </a:defRPr>
      </a:lvl8pPr>
      <a:lvl9pPr marL="1826744" algn="l" rtl="0" fontAlgn="base">
        <a:spcBef>
          <a:spcPct val="0"/>
        </a:spcBef>
        <a:spcAft>
          <a:spcPct val="0"/>
        </a:spcAft>
        <a:defRPr kumimoji="1" sz="3800">
          <a:solidFill>
            <a:schemeClr val="tx2"/>
          </a:solidFill>
          <a:latin typeface="Verdana" pitchFamily="34" charset="0"/>
          <a:ea typeface="ＭＳ Ｐゴシック" pitchFamily="50" charset="-128"/>
        </a:defRPr>
      </a:lvl9pPr>
    </p:titleStyle>
    <p:bodyStyle>
      <a:lvl1pPr marL="468313" indent="-468313"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6463" indent="-434975"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3338" indent="-393700"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0688" indent="-385763"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0738" indent="-396875"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48247" indent="-39801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4925" indent="-39801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1612" indent="-39801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18296" indent="-39801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en-US"/>
      </a:defPPr>
      <a:lvl1pPr marL="0" algn="l" defTabSz="913368" rtl="0" eaLnBrk="1" latinLnBrk="0" hangingPunct="1">
        <a:defRPr sz="1800" kern="1200">
          <a:solidFill>
            <a:schemeClr val="tx1"/>
          </a:solidFill>
          <a:latin typeface="+mn-lt"/>
          <a:ea typeface="+mn-ea"/>
          <a:cs typeface="+mn-cs"/>
        </a:defRPr>
      </a:lvl1pPr>
      <a:lvl2pPr marL="456680" algn="l" defTabSz="913368" rtl="0" eaLnBrk="1" latinLnBrk="0" hangingPunct="1">
        <a:defRPr sz="1800" kern="1200">
          <a:solidFill>
            <a:schemeClr val="tx1"/>
          </a:solidFill>
          <a:latin typeface="+mn-lt"/>
          <a:ea typeface="+mn-ea"/>
          <a:cs typeface="+mn-cs"/>
        </a:defRPr>
      </a:lvl2pPr>
      <a:lvl3pPr marL="913368" algn="l" defTabSz="913368" rtl="0" eaLnBrk="1" latinLnBrk="0" hangingPunct="1">
        <a:defRPr sz="1800" kern="1200">
          <a:solidFill>
            <a:schemeClr val="tx1"/>
          </a:solidFill>
          <a:latin typeface="+mn-lt"/>
          <a:ea typeface="+mn-ea"/>
          <a:cs typeface="+mn-cs"/>
        </a:defRPr>
      </a:lvl3pPr>
      <a:lvl4pPr marL="1370060" algn="l" defTabSz="913368" rtl="0" eaLnBrk="1" latinLnBrk="0" hangingPunct="1">
        <a:defRPr sz="1800" kern="1200">
          <a:solidFill>
            <a:schemeClr val="tx1"/>
          </a:solidFill>
          <a:latin typeface="+mn-lt"/>
          <a:ea typeface="+mn-ea"/>
          <a:cs typeface="+mn-cs"/>
        </a:defRPr>
      </a:lvl4pPr>
      <a:lvl5pPr marL="1826744" algn="l" defTabSz="913368" rtl="0" eaLnBrk="1" latinLnBrk="0" hangingPunct="1">
        <a:defRPr sz="1800" kern="1200">
          <a:solidFill>
            <a:schemeClr val="tx1"/>
          </a:solidFill>
          <a:latin typeface="+mn-lt"/>
          <a:ea typeface="+mn-ea"/>
          <a:cs typeface="+mn-cs"/>
        </a:defRPr>
      </a:lvl5pPr>
      <a:lvl6pPr marL="2283426" algn="l" defTabSz="913368" rtl="0" eaLnBrk="1" latinLnBrk="0" hangingPunct="1">
        <a:defRPr sz="1800" kern="1200">
          <a:solidFill>
            <a:schemeClr val="tx1"/>
          </a:solidFill>
          <a:latin typeface="+mn-lt"/>
          <a:ea typeface="+mn-ea"/>
          <a:cs typeface="+mn-cs"/>
        </a:defRPr>
      </a:lvl6pPr>
      <a:lvl7pPr marL="2740117" algn="l" defTabSz="913368" rtl="0" eaLnBrk="1" latinLnBrk="0" hangingPunct="1">
        <a:defRPr sz="1800" kern="1200">
          <a:solidFill>
            <a:schemeClr val="tx1"/>
          </a:solidFill>
          <a:latin typeface="+mn-lt"/>
          <a:ea typeface="+mn-ea"/>
          <a:cs typeface="+mn-cs"/>
        </a:defRPr>
      </a:lvl7pPr>
      <a:lvl8pPr marL="3196797" algn="l" defTabSz="913368" rtl="0" eaLnBrk="1" latinLnBrk="0" hangingPunct="1">
        <a:defRPr sz="1800" kern="1200">
          <a:solidFill>
            <a:schemeClr val="tx1"/>
          </a:solidFill>
          <a:latin typeface="+mn-lt"/>
          <a:ea typeface="+mn-ea"/>
          <a:cs typeface="+mn-cs"/>
        </a:defRPr>
      </a:lvl8pPr>
      <a:lvl9pPr marL="3653486" algn="l" defTabSz="91336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2.kek.jp/ilc/ilc-tsushin/" TargetMode="External"/><Relationship Id="rId2" Type="http://schemas.openxmlformats.org/officeDocument/2006/relationships/hyperlink" Target="http://www2.kek.jp/kff/english/use_en.html" TargetMode="Externa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hyperlink" Target="http://www2.kek.jp/ilc/ja/contents/docs/J_ExploringtheFabricoftheUniverse170419.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emf"/><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hyperlink" Target="goo.gl/3ACn4d" TargetMode="External"/><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772816"/>
            <a:ext cx="7772400" cy="1470025"/>
          </a:xfrm>
        </p:spPr>
        <p:txBody>
          <a:bodyPr>
            <a:normAutofit/>
          </a:bodyPr>
          <a:lstStyle/>
          <a:p>
            <a:r>
              <a:rPr lang="en-US" altLang="ja-JP" dirty="0" smtClean="0"/>
              <a:t>ILC status in Japan</a:t>
            </a:r>
            <a:r>
              <a:rPr kumimoji="1" lang="en-US" altLang="ja-JP" dirty="0" smtClean="0"/>
              <a:t> </a:t>
            </a:r>
            <a:endParaRPr kumimoji="1" lang="ja-JP" altLang="en-US" sz="3100" dirty="0"/>
          </a:p>
        </p:txBody>
      </p:sp>
      <p:sp>
        <p:nvSpPr>
          <p:cNvPr id="3" name="サブタイトル 2"/>
          <p:cNvSpPr>
            <a:spLocks noGrp="1"/>
          </p:cNvSpPr>
          <p:nvPr>
            <p:ph type="subTitle" idx="1"/>
          </p:nvPr>
        </p:nvSpPr>
        <p:spPr/>
        <p:txBody>
          <a:bodyPr>
            <a:normAutofit fontScale="70000" lnSpcReduction="20000"/>
          </a:bodyPr>
          <a:lstStyle/>
          <a:p>
            <a:r>
              <a:rPr lang="en-US" altLang="ja-JP" dirty="0" smtClean="0"/>
              <a:t>June </a:t>
            </a:r>
            <a:r>
              <a:rPr lang="en-US" altLang="ja-JP" dirty="0"/>
              <a:t>2</a:t>
            </a:r>
            <a:r>
              <a:rPr lang="en-US" altLang="ja-JP" dirty="0" smtClean="0"/>
              <a:t>6</a:t>
            </a:r>
            <a:r>
              <a:rPr kumimoji="1" lang="en-US" altLang="ja-JP" dirty="0" smtClean="0"/>
              <a:t>, 2017</a:t>
            </a:r>
          </a:p>
          <a:p>
            <a:r>
              <a:rPr lang="en-US" altLang="ja-JP" dirty="0" smtClean="0"/>
              <a:t>AWLC2017, SLAC</a:t>
            </a:r>
            <a:endParaRPr kumimoji="1" lang="en-US" altLang="ja-JP" dirty="0" smtClean="0"/>
          </a:p>
          <a:p>
            <a:endParaRPr kumimoji="1" lang="en-US" altLang="ja-JP" dirty="0" smtClean="0"/>
          </a:p>
          <a:p>
            <a:r>
              <a:rPr kumimoji="1" lang="en-US" altLang="ja-JP" dirty="0" err="1" smtClean="0"/>
              <a:t>M.Yamauchi</a:t>
            </a:r>
            <a:endParaRPr kumimoji="1" lang="en-US" altLang="ja-JP" dirty="0" smtClean="0"/>
          </a:p>
          <a:p>
            <a:r>
              <a:rPr lang="en-US" altLang="ja-JP" dirty="0" smtClean="0"/>
              <a:t>KEK</a:t>
            </a:r>
            <a:endParaRPr kumimoji="1" lang="ja-JP" altLang="en-US" dirty="0"/>
          </a:p>
        </p:txBody>
      </p:sp>
    </p:spTree>
    <p:extLst>
      <p:ext uri="{BB962C8B-B14F-4D97-AF65-F5344CB8AC3E}">
        <p14:creationId xmlns:p14="http://schemas.microsoft.com/office/powerpoint/2010/main" val="865137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400" b="1" dirty="0" smtClean="0"/>
              <a:t>1. Cost reduction in </a:t>
            </a:r>
            <a:r>
              <a:rPr lang="en-US" altLang="ja-JP" sz="2400" b="1" dirty="0" err="1" smtClean="0"/>
              <a:t>Nb</a:t>
            </a:r>
            <a:r>
              <a:rPr lang="en-US" altLang="ja-JP" sz="2400" b="1" dirty="0" smtClean="0"/>
              <a:t> material preparation</a:t>
            </a:r>
            <a:endParaRPr kumimoji="1" lang="ja-JP" altLang="en-US" sz="2400" b="1" dirty="0"/>
          </a:p>
        </p:txBody>
      </p:sp>
      <p:sp>
        <p:nvSpPr>
          <p:cNvPr id="3" name="テキスト プレースホルダー 2"/>
          <p:cNvSpPr>
            <a:spLocks noGrp="1"/>
          </p:cNvSpPr>
          <p:nvPr>
            <p:ph type="body" idx="1"/>
          </p:nvPr>
        </p:nvSpPr>
        <p:spPr>
          <a:xfrm>
            <a:off x="333363" y="1156467"/>
            <a:ext cx="5159937" cy="1372000"/>
          </a:xfrm>
        </p:spPr>
        <p:txBody>
          <a:bodyPr>
            <a:normAutofit/>
          </a:bodyPr>
          <a:lstStyle/>
          <a:p>
            <a:r>
              <a:rPr lang="en-US" altLang="ja-JP" sz="2000" dirty="0" smtClean="0">
                <a:latin typeface="Calibri" pitchFamily="34" charset="0"/>
              </a:rPr>
              <a:t>Optimize </a:t>
            </a:r>
            <a:r>
              <a:rPr lang="en-US" altLang="ja-JP" sz="2000" dirty="0">
                <a:latin typeface="Calibri" pitchFamily="34" charset="0"/>
              </a:rPr>
              <a:t>the ingot purity with a lower residual resistivity ratio (RRR</a:t>
            </a:r>
            <a:r>
              <a:rPr lang="en-US" altLang="ja-JP" sz="2000" dirty="0" smtClean="0">
                <a:latin typeface="Calibri" pitchFamily="34" charset="0"/>
              </a:rPr>
              <a:t>).</a:t>
            </a:r>
          </a:p>
          <a:p>
            <a:r>
              <a:rPr lang="en-US" altLang="ja-JP" sz="2000" dirty="0">
                <a:latin typeface="Calibri" pitchFamily="34" charset="0"/>
              </a:rPr>
              <a:t>Simplify the manufacturing method such as forging, rolling, slicing and tube </a:t>
            </a:r>
            <a:r>
              <a:rPr lang="en-US" altLang="ja-JP" sz="2000" dirty="0" smtClean="0">
                <a:latin typeface="Calibri" pitchFamily="34" charset="0"/>
              </a:rPr>
              <a:t>forming.</a:t>
            </a:r>
            <a:endParaRPr lang="en-US" altLang="ja-JP" sz="2000" dirty="0">
              <a:latin typeface="Calibri" pitchFamily="34" charset="0"/>
            </a:endParaRPr>
          </a:p>
          <a:p>
            <a:pPr lvl="1"/>
            <a:endParaRPr lang="en-US" altLang="ja-JP" sz="1800" dirty="0"/>
          </a:p>
        </p:txBody>
      </p:sp>
      <p:graphicFrame>
        <p:nvGraphicFramePr>
          <p:cNvPr id="6" name="表 5"/>
          <p:cNvGraphicFramePr>
            <a:graphicFrameLocks noGrp="1"/>
          </p:cNvGraphicFramePr>
          <p:nvPr>
            <p:extLst>
              <p:ext uri="{D42A27DB-BD31-4B8C-83A1-F6EECF244321}">
                <p14:modId xmlns:p14="http://schemas.microsoft.com/office/powerpoint/2010/main" val="1785092363"/>
              </p:ext>
            </p:extLst>
          </p:nvPr>
        </p:nvGraphicFramePr>
        <p:xfrm>
          <a:off x="194449" y="3020610"/>
          <a:ext cx="7225097" cy="1541199"/>
        </p:xfrm>
        <a:graphic>
          <a:graphicData uri="http://schemas.openxmlformats.org/drawingml/2006/table">
            <a:tbl>
              <a:tblPr/>
              <a:tblGrid>
                <a:gridCol w="811864">
                  <a:extLst>
                    <a:ext uri="{9D8B030D-6E8A-4147-A177-3AD203B41FA5}">
                      <a16:colId xmlns:a16="http://schemas.microsoft.com/office/drawing/2014/main" val="20000"/>
                    </a:ext>
                  </a:extLst>
                </a:gridCol>
                <a:gridCol w="1553428">
                  <a:extLst>
                    <a:ext uri="{9D8B030D-6E8A-4147-A177-3AD203B41FA5}">
                      <a16:colId xmlns:a16="http://schemas.microsoft.com/office/drawing/2014/main" val="20001"/>
                    </a:ext>
                  </a:extLst>
                </a:gridCol>
                <a:gridCol w="1619467">
                  <a:extLst>
                    <a:ext uri="{9D8B030D-6E8A-4147-A177-3AD203B41FA5}">
                      <a16:colId xmlns:a16="http://schemas.microsoft.com/office/drawing/2014/main" val="20002"/>
                    </a:ext>
                  </a:extLst>
                </a:gridCol>
                <a:gridCol w="1620871">
                  <a:extLst>
                    <a:ext uri="{9D8B030D-6E8A-4147-A177-3AD203B41FA5}">
                      <a16:colId xmlns:a16="http://schemas.microsoft.com/office/drawing/2014/main" val="20003"/>
                    </a:ext>
                  </a:extLst>
                </a:gridCol>
                <a:gridCol w="1619467">
                  <a:extLst>
                    <a:ext uri="{9D8B030D-6E8A-4147-A177-3AD203B41FA5}">
                      <a16:colId xmlns:a16="http://schemas.microsoft.com/office/drawing/2014/main" val="20004"/>
                    </a:ext>
                  </a:extLst>
                </a:gridCol>
              </a:tblGrid>
              <a:tr h="454315">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rgbClr val="FFFFFF"/>
                          </a:solidFill>
                          <a:effectLst/>
                          <a:latin typeface="Calibri" pitchFamily="34" charset="0"/>
                          <a:ea typeface="ＭＳ Ｐゴシック" pitchFamily="50" charset="-128"/>
                        </a:rPr>
                        <a:t>2016</a:t>
                      </a:r>
                      <a:endParaRPr kumimoji="1" lang="ja-JP" altLang="en-US" sz="18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rgbClr val="FFFFFF"/>
                          </a:solidFill>
                          <a:effectLst/>
                          <a:latin typeface="Calibri" pitchFamily="34" charset="0"/>
                          <a:ea typeface="ＭＳ Ｐゴシック" pitchFamily="50" charset="-128"/>
                        </a:rPr>
                        <a:t>2017</a:t>
                      </a:r>
                      <a:endParaRPr kumimoji="1" lang="ja-JP" altLang="en-US" sz="1800" b="1" i="0" u="none" strike="noStrike" cap="none" normalizeH="0" baseline="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rgbClr val="FFFFFF"/>
                          </a:solidFill>
                          <a:effectLst/>
                          <a:latin typeface="Calibri" pitchFamily="34" charset="0"/>
                          <a:ea typeface="ＭＳ Ｐゴシック" pitchFamily="50" charset="-128"/>
                        </a:rPr>
                        <a:t>2018</a:t>
                      </a:r>
                      <a:endParaRPr kumimoji="1" lang="ja-JP" altLang="en-US" sz="1800" b="1" i="0" u="none" strike="noStrike" cap="none" normalizeH="0" baseline="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rgbClr val="FFFFFF"/>
                          </a:solidFill>
                          <a:effectLst/>
                          <a:latin typeface="Calibri" pitchFamily="34" charset="0"/>
                          <a:ea typeface="ＭＳ Ｐゴシック" pitchFamily="50" charset="-128"/>
                        </a:rPr>
                        <a:t>2019</a:t>
                      </a:r>
                      <a:endParaRPr kumimoji="1" lang="ja-JP" altLang="en-US" sz="18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86884">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00"/>
                          </a:solidFill>
                          <a:effectLst/>
                          <a:latin typeface="Calibri" pitchFamily="34" charset="0"/>
                          <a:ea typeface="ＭＳ Ｐゴシック" pitchFamily="50" charset="-128"/>
                        </a:rPr>
                        <a:t>KEK</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rgbClr val="7F7F7F"/>
                          </a:solidFill>
                          <a:effectLst/>
                          <a:latin typeface="Calibri" pitchFamily="34" charset="0"/>
                          <a:ea typeface="ＭＳ Ｐゴシック" pitchFamily="50" charset="-128"/>
                        </a:rPr>
                        <a:t>Masashi Yamanaka</a:t>
                      </a:r>
                      <a:endParaRPr kumimoji="1" lang="ja-JP" altLang="en-US" sz="1200" b="0" i="0" u="none" strike="noStrike" cap="none" normalizeH="0" baseline="0" dirty="0" smtClean="0">
                        <a:ln>
                          <a:noFill/>
                        </a:ln>
                        <a:solidFill>
                          <a:srgbClr val="7F7F7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L="91437" marR="91437" marT="45715" marB="45715"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L="91437" marR="91437" marT="45715" marB="45715"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L="91437" marR="91437" marT="45715" marB="45715"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sp>
        <p:nvSpPr>
          <p:cNvPr id="7" name="テキスト ボックス 6"/>
          <p:cNvSpPr txBox="1"/>
          <p:nvPr/>
        </p:nvSpPr>
        <p:spPr>
          <a:xfrm>
            <a:off x="1172950" y="3563828"/>
            <a:ext cx="1859292" cy="492443"/>
          </a:xfrm>
          <a:prstGeom prst="rect">
            <a:avLst/>
          </a:prstGeom>
          <a:noFill/>
        </p:spPr>
        <p:txBody>
          <a:bodyPr wrap="none">
            <a:spAutoFit/>
          </a:bodyPr>
          <a:lstStyle>
            <a:lvl1pPr>
              <a:defRPr kumimoji="1" sz="1300">
                <a:solidFill>
                  <a:schemeClr val="tx1"/>
                </a:solidFill>
                <a:latin typeface="Tahoma" pitchFamily="34" charset="0"/>
                <a:ea typeface="ＭＳ Ｐゴシック" pitchFamily="50" charset="-128"/>
              </a:defRPr>
            </a:lvl1pPr>
            <a:lvl2pPr marL="742950" indent="-285750">
              <a:defRPr kumimoji="1" sz="1300">
                <a:solidFill>
                  <a:schemeClr val="tx1"/>
                </a:solidFill>
                <a:latin typeface="Tahoma" pitchFamily="34" charset="0"/>
                <a:ea typeface="ＭＳ Ｐゴシック" pitchFamily="50" charset="-128"/>
              </a:defRPr>
            </a:lvl2pPr>
            <a:lvl3pPr marL="1143000" indent="-228600">
              <a:defRPr kumimoji="1" sz="1300">
                <a:solidFill>
                  <a:schemeClr val="tx1"/>
                </a:solidFill>
                <a:latin typeface="Tahoma" pitchFamily="34" charset="0"/>
                <a:ea typeface="ＭＳ Ｐゴシック" pitchFamily="50" charset="-128"/>
              </a:defRPr>
            </a:lvl3pPr>
            <a:lvl4pPr marL="1600200" indent="-228600">
              <a:defRPr kumimoji="1" sz="1300">
                <a:solidFill>
                  <a:schemeClr val="tx1"/>
                </a:solidFill>
                <a:latin typeface="Tahoma" pitchFamily="34" charset="0"/>
                <a:ea typeface="ＭＳ Ｐゴシック" pitchFamily="50" charset="-128"/>
              </a:defRPr>
            </a:lvl4pPr>
            <a:lvl5pPr marL="2057400" indent="-228600">
              <a:defRPr kumimoji="1" sz="1300">
                <a:solidFill>
                  <a:schemeClr val="tx1"/>
                </a:solidFill>
                <a:latin typeface="Tahoma" pitchFamily="34" charset="0"/>
                <a:ea typeface="ＭＳ Ｐゴシック" pitchFamily="50" charset="-128"/>
              </a:defRPr>
            </a:lvl5pPr>
            <a:lvl6pPr marL="25146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6pPr>
            <a:lvl7pPr marL="29718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7pPr>
            <a:lvl8pPr marL="34290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8pPr>
            <a:lvl9pPr marL="38862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9pPr>
          </a:lstStyle>
          <a:p>
            <a:r>
              <a:rPr lang="en-US" altLang="ja-JP" dirty="0">
                <a:latin typeface="Calibri" pitchFamily="34" charset="0"/>
              </a:rPr>
              <a:t>Feasibility study using</a:t>
            </a:r>
          </a:p>
          <a:p>
            <a:r>
              <a:rPr lang="en-US" altLang="ja-JP" dirty="0" smtClean="0">
                <a:latin typeface="Calibri" pitchFamily="34" charset="0"/>
              </a:rPr>
              <a:t>3-cell </a:t>
            </a:r>
            <a:r>
              <a:rPr lang="en-US" altLang="ja-JP" dirty="0">
                <a:latin typeface="Calibri" pitchFamily="34" charset="0"/>
              </a:rPr>
              <a:t>cavities (ongoing)  </a:t>
            </a:r>
            <a:endParaRPr lang="ja-JP" altLang="en-US" dirty="0">
              <a:latin typeface="Calibri" pitchFamily="34" charset="0"/>
            </a:endParaRPr>
          </a:p>
        </p:txBody>
      </p:sp>
      <p:cxnSp>
        <p:nvCxnSpPr>
          <p:cNvPr id="8" name="直線矢印コネクタ 7"/>
          <p:cNvCxnSpPr>
            <a:cxnSpLocks noChangeShapeType="1"/>
          </p:cNvCxnSpPr>
          <p:nvPr/>
        </p:nvCxnSpPr>
        <p:spPr bwMode="auto">
          <a:xfrm>
            <a:off x="950700" y="3541285"/>
            <a:ext cx="3239294" cy="0"/>
          </a:xfrm>
          <a:prstGeom prst="straightConnector1">
            <a:avLst/>
          </a:prstGeom>
          <a:noFill/>
          <a:ln w="38100">
            <a:solidFill>
              <a:schemeClr val="accent2"/>
            </a:solidFill>
            <a:round/>
            <a:headEnd/>
            <a:tailEnd type="arrow"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9" name="直線矢印コネクタ 8"/>
          <p:cNvCxnSpPr>
            <a:cxnSpLocks noChangeShapeType="1"/>
          </p:cNvCxnSpPr>
          <p:nvPr/>
        </p:nvCxnSpPr>
        <p:spPr bwMode="auto">
          <a:xfrm>
            <a:off x="4180470" y="3879597"/>
            <a:ext cx="811212" cy="0"/>
          </a:xfrm>
          <a:prstGeom prst="straightConnector1">
            <a:avLst/>
          </a:prstGeom>
          <a:noFill/>
          <a:ln w="38100">
            <a:solidFill>
              <a:schemeClr val="accent2"/>
            </a:solidFill>
            <a:round/>
            <a:headEnd/>
            <a:tailEnd type="arrow"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10" name="直線矢印コネクタ 9"/>
          <p:cNvCxnSpPr>
            <a:cxnSpLocks noChangeShapeType="1"/>
          </p:cNvCxnSpPr>
          <p:nvPr/>
        </p:nvCxnSpPr>
        <p:spPr bwMode="auto">
          <a:xfrm>
            <a:off x="4894745" y="3878756"/>
            <a:ext cx="1368152" cy="7424"/>
          </a:xfrm>
          <a:prstGeom prst="straightConnector1">
            <a:avLst/>
          </a:prstGeom>
          <a:noFill/>
          <a:ln w="38100">
            <a:solidFill>
              <a:schemeClr val="accent2"/>
            </a:solidFill>
            <a:round/>
            <a:headEnd/>
            <a:tailEnd type="arrow"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11" name="直線矢印コネクタ 10"/>
          <p:cNvCxnSpPr>
            <a:cxnSpLocks noChangeShapeType="1"/>
          </p:cNvCxnSpPr>
          <p:nvPr/>
        </p:nvCxnSpPr>
        <p:spPr bwMode="auto">
          <a:xfrm flipV="1">
            <a:off x="6334905" y="3886181"/>
            <a:ext cx="1132483" cy="8383"/>
          </a:xfrm>
          <a:prstGeom prst="straightConnector1">
            <a:avLst/>
          </a:prstGeom>
          <a:noFill/>
          <a:ln w="38100">
            <a:solidFill>
              <a:schemeClr val="accent2"/>
            </a:solidFill>
            <a:round/>
            <a:headEnd/>
            <a:tailEnd type="arrow"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sp>
        <p:nvSpPr>
          <p:cNvPr id="12" name="テキスト ボックス 11"/>
          <p:cNvSpPr txBox="1"/>
          <p:nvPr/>
        </p:nvSpPr>
        <p:spPr>
          <a:xfrm>
            <a:off x="4047464" y="3949534"/>
            <a:ext cx="842962" cy="492125"/>
          </a:xfrm>
          <a:prstGeom prst="rect">
            <a:avLst/>
          </a:prstGeom>
          <a:noFill/>
        </p:spPr>
        <p:txBody>
          <a:bodyPr wrap="none">
            <a:spAutoFit/>
          </a:bodyPr>
          <a:lstStyle>
            <a:lvl1pPr>
              <a:defRPr kumimoji="1" sz="1300">
                <a:solidFill>
                  <a:schemeClr val="tx1"/>
                </a:solidFill>
                <a:latin typeface="Tahoma" pitchFamily="34" charset="0"/>
                <a:ea typeface="ＭＳ Ｐゴシック" pitchFamily="50" charset="-128"/>
              </a:defRPr>
            </a:lvl1pPr>
            <a:lvl2pPr marL="742950" indent="-285750">
              <a:defRPr kumimoji="1" sz="1300">
                <a:solidFill>
                  <a:schemeClr val="tx1"/>
                </a:solidFill>
                <a:latin typeface="Tahoma" pitchFamily="34" charset="0"/>
                <a:ea typeface="ＭＳ Ｐゴシック" pitchFamily="50" charset="-128"/>
              </a:defRPr>
            </a:lvl2pPr>
            <a:lvl3pPr marL="1143000" indent="-228600">
              <a:defRPr kumimoji="1" sz="1300">
                <a:solidFill>
                  <a:schemeClr val="tx1"/>
                </a:solidFill>
                <a:latin typeface="Tahoma" pitchFamily="34" charset="0"/>
                <a:ea typeface="ＭＳ Ｐゴシック" pitchFamily="50" charset="-128"/>
              </a:defRPr>
            </a:lvl3pPr>
            <a:lvl4pPr marL="1600200" indent="-228600">
              <a:defRPr kumimoji="1" sz="1300">
                <a:solidFill>
                  <a:schemeClr val="tx1"/>
                </a:solidFill>
                <a:latin typeface="Tahoma" pitchFamily="34" charset="0"/>
                <a:ea typeface="ＭＳ Ｐゴシック" pitchFamily="50" charset="-128"/>
              </a:defRPr>
            </a:lvl4pPr>
            <a:lvl5pPr marL="2057400" indent="-228600">
              <a:defRPr kumimoji="1" sz="1300">
                <a:solidFill>
                  <a:schemeClr val="tx1"/>
                </a:solidFill>
                <a:latin typeface="Tahoma" pitchFamily="34" charset="0"/>
                <a:ea typeface="ＭＳ Ｐゴシック" pitchFamily="50" charset="-128"/>
              </a:defRPr>
            </a:lvl5pPr>
            <a:lvl6pPr marL="25146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6pPr>
            <a:lvl7pPr marL="29718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7pPr>
            <a:lvl8pPr marL="34290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8pPr>
            <a:lvl9pPr marL="38862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9pPr>
          </a:lstStyle>
          <a:p>
            <a:r>
              <a:rPr lang="en-US" altLang="ja-JP" dirty="0">
                <a:latin typeface="Calibri" pitchFamily="34" charset="0"/>
              </a:rPr>
              <a:t>Preparing</a:t>
            </a:r>
          </a:p>
          <a:p>
            <a:r>
              <a:rPr lang="en-US" altLang="ja-JP" dirty="0">
                <a:latin typeface="Calibri" pitchFamily="34" charset="0"/>
              </a:rPr>
              <a:t>materials</a:t>
            </a:r>
            <a:endParaRPr lang="ja-JP" altLang="en-US" dirty="0">
              <a:latin typeface="Calibri" pitchFamily="34" charset="0"/>
            </a:endParaRPr>
          </a:p>
        </p:txBody>
      </p:sp>
      <p:sp>
        <p:nvSpPr>
          <p:cNvPr id="13" name="テキスト ボックス 12"/>
          <p:cNvSpPr txBox="1"/>
          <p:nvPr/>
        </p:nvSpPr>
        <p:spPr>
          <a:xfrm>
            <a:off x="6079811" y="3881299"/>
            <a:ext cx="1982787" cy="493713"/>
          </a:xfrm>
          <a:prstGeom prst="rect">
            <a:avLst/>
          </a:prstGeom>
          <a:noFill/>
        </p:spPr>
        <p:txBody>
          <a:bodyPr wrap="none">
            <a:spAutoFit/>
          </a:bodyPr>
          <a:lstStyle>
            <a:lvl1pPr>
              <a:defRPr kumimoji="1" sz="1300">
                <a:solidFill>
                  <a:schemeClr val="tx1"/>
                </a:solidFill>
                <a:latin typeface="Tahoma" pitchFamily="34" charset="0"/>
                <a:ea typeface="ＭＳ Ｐゴシック" pitchFamily="50" charset="-128"/>
              </a:defRPr>
            </a:lvl1pPr>
            <a:lvl2pPr marL="742950" indent="-285750">
              <a:defRPr kumimoji="1" sz="1300">
                <a:solidFill>
                  <a:schemeClr val="tx1"/>
                </a:solidFill>
                <a:latin typeface="Tahoma" pitchFamily="34" charset="0"/>
                <a:ea typeface="ＭＳ Ｐゴシック" pitchFamily="50" charset="-128"/>
              </a:defRPr>
            </a:lvl2pPr>
            <a:lvl3pPr marL="1143000" indent="-228600">
              <a:defRPr kumimoji="1" sz="1300">
                <a:solidFill>
                  <a:schemeClr val="tx1"/>
                </a:solidFill>
                <a:latin typeface="Tahoma" pitchFamily="34" charset="0"/>
                <a:ea typeface="ＭＳ Ｐゴシック" pitchFamily="50" charset="-128"/>
              </a:defRPr>
            </a:lvl3pPr>
            <a:lvl4pPr marL="1600200" indent="-228600">
              <a:defRPr kumimoji="1" sz="1300">
                <a:solidFill>
                  <a:schemeClr val="tx1"/>
                </a:solidFill>
                <a:latin typeface="Tahoma" pitchFamily="34" charset="0"/>
                <a:ea typeface="ＭＳ Ｐゴシック" pitchFamily="50" charset="-128"/>
              </a:defRPr>
            </a:lvl4pPr>
            <a:lvl5pPr marL="2057400" indent="-228600">
              <a:defRPr kumimoji="1" sz="1300">
                <a:solidFill>
                  <a:schemeClr val="tx1"/>
                </a:solidFill>
                <a:latin typeface="Tahoma" pitchFamily="34" charset="0"/>
                <a:ea typeface="ＭＳ Ｐゴシック" pitchFamily="50" charset="-128"/>
              </a:defRPr>
            </a:lvl5pPr>
            <a:lvl6pPr marL="25146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6pPr>
            <a:lvl7pPr marL="29718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7pPr>
            <a:lvl8pPr marL="34290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8pPr>
            <a:lvl9pPr marL="38862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9pPr>
          </a:lstStyle>
          <a:p>
            <a:r>
              <a:rPr lang="en-US" altLang="ja-JP" dirty="0">
                <a:latin typeface="Calibri" pitchFamily="34" charset="0"/>
              </a:rPr>
              <a:t>Evaluation</a:t>
            </a:r>
          </a:p>
          <a:p>
            <a:r>
              <a:rPr lang="en-US" altLang="ja-JP" dirty="0">
                <a:latin typeface="Calibri" pitchFamily="34" charset="0"/>
              </a:rPr>
              <a:t>(</a:t>
            </a:r>
            <a:r>
              <a:rPr lang="en-US" altLang="ja-JP" dirty="0" err="1">
                <a:latin typeface="Calibri" pitchFamily="34" charset="0"/>
              </a:rPr>
              <a:t>Vertical&amp;Horizontal</a:t>
            </a:r>
            <a:r>
              <a:rPr lang="en-US" altLang="ja-JP" dirty="0">
                <a:latin typeface="Calibri" pitchFamily="34" charset="0"/>
              </a:rPr>
              <a:t> tests)</a:t>
            </a:r>
            <a:endParaRPr lang="ja-JP" altLang="en-US" dirty="0">
              <a:latin typeface="Calibri" pitchFamily="34" charset="0"/>
            </a:endParaRPr>
          </a:p>
        </p:txBody>
      </p:sp>
      <p:sp>
        <p:nvSpPr>
          <p:cNvPr id="31" name="テキスト ボックス 30"/>
          <p:cNvSpPr txBox="1"/>
          <p:nvPr/>
        </p:nvSpPr>
        <p:spPr>
          <a:xfrm>
            <a:off x="4891323" y="3924134"/>
            <a:ext cx="1259682" cy="492125"/>
          </a:xfrm>
          <a:prstGeom prst="rect">
            <a:avLst/>
          </a:prstGeom>
          <a:noFill/>
        </p:spPr>
        <p:txBody>
          <a:bodyPr wrap="square">
            <a:spAutoFit/>
          </a:bodyPr>
          <a:lstStyle>
            <a:lvl1pPr>
              <a:defRPr kumimoji="1" sz="1300">
                <a:solidFill>
                  <a:schemeClr val="tx1"/>
                </a:solidFill>
                <a:latin typeface="Tahoma" pitchFamily="34" charset="0"/>
                <a:ea typeface="ＭＳ Ｐゴシック" pitchFamily="50" charset="-128"/>
              </a:defRPr>
            </a:lvl1pPr>
            <a:lvl2pPr marL="742950" indent="-285750">
              <a:defRPr kumimoji="1" sz="1300">
                <a:solidFill>
                  <a:schemeClr val="tx1"/>
                </a:solidFill>
                <a:latin typeface="Tahoma" pitchFamily="34" charset="0"/>
                <a:ea typeface="ＭＳ Ｐゴシック" pitchFamily="50" charset="-128"/>
              </a:defRPr>
            </a:lvl2pPr>
            <a:lvl3pPr marL="1143000" indent="-228600">
              <a:defRPr kumimoji="1" sz="1300">
                <a:solidFill>
                  <a:schemeClr val="tx1"/>
                </a:solidFill>
                <a:latin typeface="Tahoma" pitchFamily="34" charset="0"/>
                <a:ea typeface="ＭＳ Ｐゴシック" pitchFamily="50" charset="-128"/>
              </a:defRPr>
            </a:lvl3pPr>
            <a:lvl4pPr marL="1600200" indent="-228600">
              <a:defRPr kumimoji="1" sz="1300">
                <a:solidFill>
                  <a:schemeClr val="tx1"/>
                </a:solidFill>
                <a:latin typeface="Tahoma" pitchFamily="34" charset="0"/>
                <a:ea typeface="ＭＳ Ｐゴシック" pitchFamily="50" charset="-128"/>
              </a:defRPr>
            </a:lvl4pPr>
            <a:lvl5pPr marL="2057400" indent="-228600">
              <a:defRPr kumimoji="1" sz="1300">
                <a:solidFill>
                  <a:schemeClr val="tx1"/>
                </a:solidFill>
                <a:latin typeface="Tahoma" pitchFamily="34" charset="0"/>
                <a:ea typeface="ＭＳ Ｐゴシック" pitchFamily="50" charset="-128"/>
              </a:defRPr>
            </a:lvl5pPr>
            <a:lvl6pPr marL="25146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6pPr>
            <a:lvl7pPr marL="29718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7pPr>
            <a:lvl8pPr marL="34290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8pPr>
            <a:lvl9pPr marL="3886200" indent="-228600" defTabSz="457200" fontAlgn="base">
              <a:spcBef>
                <a:spcPct val="0"/>
              </a:spcBef>
              <a:spcAft>
                <a:spcPct val="0"/>
              </a:spcAft>
              <a:defRPr kumimoji="1" sz="1300">
                <a:solidFill>
                  <a:schemeClr val="tx1"/>
                </a:solidFill>
                <a:latin typeface="Tahoma" pitchFamily="34" charset="0"/>
                <a:ea typeface="ＭＳ Ｐゴシック" pitchFamily="50" charset="-128"/>
              </a:defRPr>
            </a:lvl9pPr>
          </a:lstStyle>
          <a:p>
            <a:r>
              <a:rPr lang="en-US" altLang="ja-JP" dirty="0">
                <a:latin typeface="Calibri" pitchFamily="34" charset="0"/>
              </a:rPr>
              <a:t>Manufacture</a:t>
            </a:r>
          </a:p>
          <a:p>
            <a:r>
              <a:rPr lang="en-US" altLang="ja-JP" dirty="0">
                <a:latin typeface="Calibri" pitchFamily="34" charset="0"/>
              </a:rPr>
              <a:t>8</a:t>
            </a:r>
            <a:r>
              <a:rPr lang="en-US" altLang="ja-JP" dirty="0" smtClean="0">
                <a:latin typeface="Calibri" pitchFamily="34" charset="0"/>
              </a:rPr>
              <a:t>x9-cell </a:t>
            </a:r>
            <a:r>
              <a:rPr lang="en-US" altLang="ja-JP" dirty="0">
                <a:latin typeface="Calibri" pitchFamily="34" charset="0"/>
              </a:rPr>
              <a:t>cavities</a:t>
            </a:r>
            <a:endParaRPr lang="ja-JP" altLang="en-US" dirty="0">
              <a:latin typeface="Calibri" pitchFamily="34" charset="0"/>
            </a:endParaRPr>
          </a:p>
        </p:txBody>
      </p:sp>
      <p:pic>
        <p:nvPicPr>
          <p:cNvPr id="35" name="図 4" descr="CIMG0500.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087" y="4749434"/>
            <a:ext cx="2256837" cy="11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 descr="https://ilc.kek.jp/LCoffice/OfficeAdmin/Test/images/Yamanaka_CFF140509m.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330108" y="4771524"/>
            <a:ext cx="4694296" cy="1131660"/>
          </a:xfrm>
          <a:prstGeom prst="rect">
            <a:avLst/>
          </a:prstGeom>
          <a:noFill/>
          <a:extLst>
            <a:ext uri="{909E8E84-426E-40DD-AFC4-6F175D3DCCD1}">
              <a14:hiddenFill xmlns:a14="http://schemas.microsoft.com/office/drawing/2010/main">
                <a:solidFill>
                  <a:srgbClr val="FFFFFF"/>
                </a:solidFill>
              </a14:hiddenFill>
            </a:ext>
          </a:extLst>
        </p:spPr>
      </p:pic>
      <p:sp>
        <p:nvSpPr>
          <p:cNvPr id="37" name="テキスト ボックス 36"/>
          <p:cNvSpPr txBox="1"/>
          <p:nvPr/>
        </p:nvSpPr>
        <p:spPr>
          <a:xfrm>
            <a:off x="2503334" y="6069564"/>
            <a:ext cx="2453620" cy="584775"/>
          </a:xfrm>
          <a:prstGeom prst="rect">
            <a:avLst/>
          </a:prstGeom>
          <a:noFill/>
          <a:ln w="12700" cmpd="sng">
            <a:solidFill>
              <a:schemeClr val="accent2"/>
            </a:solidFill>
          </a:ln>
        </p:spPr>
        <p:txBody>
          <a:bodyPr wrap="none">
            <a:spAutoFit/>
          </a:bodyPr>
          <a:lstStyle/>
          <a:p>
            <a:pPr defTabSz="914400" fontAlgn="auto">
              <a:spcBef>
                <a:spcPts val="0"/>
              </a:spcBef>
              <a:spcAft>
                <a:spcPts val="0"/>
              </a:spcAft>
              <a:defRPr/>
            </a:pPr>
            <a:r>
              <a:rPr lang="en-US" altLang="ja-JP" sz="1600" dirty="0" smtClean="0">
                <a:solidFill>
                  <a:prstClr val="black"/>
                </a:solidFill>
                <a:latin typeface="Calibri"/>
                <a:ea typeface="ＭＳ Ｐゴシック"/>
              </a:rPr>
              <a:t>Low </a:t>
            </a:r>
            <a:r>
              <a:rPr lang="en-US" altLang="ja-JP" sz="1600" dirty="0">
                <a:solidFill>
                  <a:prstClr val="black"/>
                </a:solidFill>
                <a:latin typeface="Calibri"/>
                <a:ea typeface="ＭＳ Ｐゴシック"/>
              </a:rPr>
              <a:t>RRR </a:t>
            </a:r>
            <a:r>
              <a:rPr lang="en-US" altLang="ja-JP" sz="1600" dirty="0" smtClean="0">
                <a:solidFill>
                  <a:prstClr val="black"/>
                </a:solidFill>
                <a:latin typeface="Calibri"/>
                <a:ea typeface="ＭＳ Ｐゴシック"/>
              </a:rPr>
              <a:t>tube</a:t>
            </a:r>
          </a:p>
          <a:p>
            <a:pPr defTabSz="914400" fontAlgn="auto">
              <a:spcBef>
                <a:spcPts val="0"/>
              </a:spcBef>
              <a:spcAft>
                <a:spcPts val="0"/>
              </a:spcAft>
              <a:defRPr/>
            </a:pPr>
            <a:r>
              <a:rPr lang="en-US" altLang="ja-JP" sz="1600" dirty="0">
                <a:solidFill>
                  <a:prstClr val="black"/>
                </a:solidFill>
                <a:latin typeface="Calibri"/>
                <a:ea typeface="ＭＳ Ｐゴシック"/>
              </a:rPr>
              <a:t>f</a:t>
            </a:r>
            <a:r>
              <a:rPr lang="en-US" altLang="ja-JP" sz="1600" dirty="0" smtClean="0">
                <a:solidFill>
                  <a:prstClr val="black"/>
                </a:solidFill>
                <a:latin typeface="Calibri"/>
                <a:ea typeface="ＭＳ Ｐゴシック"/>
              </a:rPr>
              <a:t>or stiffener and beam pipe</a:t>
            </a:r>
            <a:endParaRPr lang="ja-JP" altLang="en-US" sz="1600" dirty="0">
              <a:solidFill>
                <a:prstClr val="black"/>
              </a:solidFill>
              <a:latin typeface="Calibri"/>
              <a:ea typeface="ＭＳ Ｐゴシック"/>
            </a:endParaRPr>
          </a:p>
        </p:txBody>
      </p:sp>
      <p:sp>
        <p:nvSpPr>
          <p:cNvPr id="39" name="テキスト ボックス 38"/>
          <p:cNvSpPr txBox="1"/>
          <p:nvPr/>
        </p:nvSpPr>
        <p:spPr>
          <a:xfrm>
            <a:off x="194449" y="6057292"/>
            <a:ext cx="1987826" cy="584775"/>
          </a:xfrm>
          <a:prstGeom prst="rect">
            <a:avLst/>
          </a:prstGeom>
          <a:noFill/>
          <a:ln w="12700" cmpd="sng">
            <a:solidFill>
              <a:schemeClr val="accent2"/>
            </a:solidFill>
          </a:ln>
        </p:spPr>
        <p:txBody>
          <a:bodyPr wrap="square">
            <a:spAutoFit/>
          </a:bodyPr>
          <a:lstStyle/>
          <a:p>
            <a:pPr defTabSz="914400" fontAlgn="auto">
              <a:spcBef>
                <a:spcPts val="0"/>
              </a:spcBef>
              <a:spcAft>
                <a:spcPts val="0"/>
              </a:spcAft>
              <a:defRPr/>
            </a:pPr>
            <a:r>
              <a:rPr lang="en-US" altLang="ja-JP" sz="1600" dirty="0" smtClean="0">
                <a:solidFill>
                  <a:srgbClr val="FF0000"/>
                </a:solidFill>
                <a:latin typeface="Calibri"/>
                <a:ea typeface="ＭＳ Ｐゴシック"/>
              </a:rPr>
              <a:t>Medium</a:t>
            </a:r>
            <a:r>
              <a:rPr lang="en-US" altLang="ja-JP" sz="1600" dirty="0" smtClean="0">
                <a:solidFill>
                  <a:prstClr val="black"/>
                </a:solidFill>
                <a:latin typeface="Calibri"/>
                <a:ea typeface="ＭＳ Ｐゴシック"/>
              </a:rPr>
              <a:t> </a:t>
            </a:r>
            <a:r>
              <a:rPr lang="ja-JP" altLang="en-US" sz="1600" dirty="0" smtClean="0">
                <a:solidFill>
                  <a:prstClr val="black"/>
                </a:solidFill>
                <a:latin typeface="Calibri"/>
                <a:ea typeface="ＭＳ Ｐゴシック"/>
              </a:rPr>
              <a:t> </a:t>
            </a:r>
            <a:r>
              <a:rPr lang="en-US" altLang="ja-JP" sz="1600" dirty="0" smtClean="0">
                <a:solidFill>
                  <a:prstClr val="black"/>
                </a:solidFill>
                <a:latin typeface="Calibri"/>
                <a:ea typeface="ＭＳ Ｐゴシック"/>
              </a:rPr>
              <a:t>or </a:t>
            </a:r>
            <a:r>
              <a:rPr lang="en-US" altLang="ja-JP" sz="1600" dirty="0" smtClean="0">
                <a:solidFill>
                  <a:srgbClr val="0070C0"/>
                </a:solidFill>
                <a:latin typeface="Calibri"/>
                <a:ea typeface="ＭＳ Ｐゴシック"/>
              </a:rPr>
              <a:t>High</a:t>
            </a:r>
            <a:r>
              <a:rPr lang="en-US" altLang="ja-JP" sz="1600" dirty="0" smtClean="0">
                <a:solidFill>
                  <a:prstClr val="black"/>
                </a:solidFill>
                <a:latin typeface="Calibri"/>
                <a:ea typeface="ＭＳ Ｐゴシック"/>
              </a:rPr>
              <a:t> RRR sheet for cells</a:t>
            </a:r>
            <a:endParaRPr lang="ja-JP" altLang="en-US" sz="1600" dirty="0">
              <a:solidFill>
                <a:prstClr val="black"/>
              </a:solidFill>
              <a:latin typeface="Calibri"/>
              <a:ea typeface="ＭＳ Ｐゴシック"/>
            </a:endParaRPr>
          </a:p>
        </p:txBody>
      </p:sp>
      <p:cxnSp>
        <p:nvCxnSpPr>
          <p:cNvPr id="40" name="直線矢印コネクタ 39"/>
          <p:cNvCxnSpPr>
            <a:cxnSpLocks noChangeShapeType="1"/>
          </p:cNvCxnSpPr>
          <p:nvPr/>
        </p:nvCxnSpPr>
        <p:spPr bwMode="auto">
          <a:xfrm flipV="1">
            <a:off x="1382683" y="5515122"/>
            <a:ext cx="972108" cy="492813"/>
          </a:xfrm>
          <a:prstGeom prst="straightConnector1">
            <a:avLst/>
          </a:prstGeom>
          <a:noFill/>
          <a:ln w="28575">
            <a:solidFill>
              <a:schemeClr val="accent2"/>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2" name="直線矢印コネクタ 41"/>
          <p:cNvCxnSpPr>
            <a:cxnSpLocks noChangeShapeType="1"/>
          </p:cNvCxnSpPr>
          <p:nvPr/>
        </p:nvCxnSpPr>
        <p:spPr bwMode="auto">
          <a:xfrm flipH="1" flipV="1">
            <a:off x="2963505" y="5561758"/>
            <a:ext cx="225883" cy="495534"/>
          </a:xfrm>
          <a:prstGeom prst="straightConnector1">
            <a:avLst/>
          </a:prstGeom>
          <a:noFill/>
          <a:ln w="28575">
            <a:solidFill>
              <a:schemeClr val="accent2"/>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直線矢印コネクタ 43"/>
          <p:cNvCxnSpPr>
            <a:cxnSpLocks noChangeShapeType="1"/>
          </p:cNvCxnSpPr>
          <p:nvPr/>
        </p:nvCxnSpPr>
        <p:spPr bwMode="auto">
          <a:xfrm flipH="1" flipV="1">
            <a:off x="3672032" y="5561758"/>
            <a:ext cx="150595" cy="495535"/>
          </a:xfrm>
          <a:prstGeom prst="straightConnector1">
            <a:avLst/>
          </a:prstGeom>
          <a:noFill/>
          <a:ln w="28575">
            <a:solidFill>
              <a:schemeClr val="accent2"/>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49" name="テキスト ボックス 48"/>
          <p:cNvSpPr txBox="1"/>
          <p:nvPr/>
        </p:nvSpPr>
        <p:spPr>
          <a:xfrm>
            <a:off x="5472625" y="6057292"/>
            <a:ext cx="3116415" cy="584775"/>
          </a:xfrm>
          <a:prstGeom prst="rect">
            <a:avLst/>
          </a:prstGeom>
          <a:noFill/>
        </p:spPr>
        <p:txBody>
          <a:bodyPr wrap="square" rtlCol="0">
            <a:spAutoFit/>
          </a:bodyPr>
          <a:lstStyle/>
          <a:p>
            <a:r>
              <a:rPr kumimoji="1" lang="en-US" altLang="ja-JP" sz="1600" dirty="0" smtClean="0"/>
              <a:t>Quality of </a:t>
            </a:r>
            <a:r>
              <a:rPr kumimoji="1" lang="en-US" altLang="ja-JP" sz="1600" dirty="0" err="1" smtClean="0"/>
              <a:t>Nb</a:t>
            </a:r>
            <a:r>
              <a:rPr kumimoji="1" lang="en-US" altLang="ja-JP" sz="1600" dirty="0" smtClean="0"/>
              <a:t> for the end part will be optimized at this stage.</a:t>
            </a:r>
            <a:endParaRPr kumimoji="1" lang="ja-JP" altLang="en-US" sz="1600" dirty="0"/>
          </a:p>
        </p:txBody>
      </p:sp>
      <p:sp>
        <p:nvSpPr>
          <p:cNvPr id="50" name="楕円 49"/>
          <p:cNvSpPr/>
          <p:nvPr/>
        </p:nvSpPr>
        <p:spPr>
          <a:xfrm>
            <a:off x="4369760" y="5054315"/>
            <a:ext cx="588170" cy="550693"/>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 name="直線矢印コネクタ 50"/>
          <p:cNvCxnSpPr>
            <a:cxnSpLocks noChangeShapeType="1"/>
          </p:cNvCxnSpPr>
          <p:nvPr/>
        </p:nvCxnSpPr>
        <p:spPr bwMode="auto">
          <a:xfrm flipH="1" flipV="1">
            <a:off x="4784774" y="5605009"/>
            <a:ext cx="708527" cy="690841"/>
          </a:xfrm>
          <a:prstGeom prst="straightConnector1">
            <a:avLst/>
          </a:prstGeom>
          <a:noFill/>
          <a:ln w="28575">
            <a:solidFill>
              <a:schemeClr val="accent2"/>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25" name="図 1" descr="IMGP1562.JPG"/>
          <p:cNvPicPr>
            <a:picLocks noChangeAspect="1" noChangeArrowheads="1"/>
          </p:cNvPicPr>
          <p:nvPr/>
        </p:nvPicPr>
        <p:blipFill>
          <a:blip r:embed="rId4" cstate="print">
            <a:extLst>
              <a:ext uri="{28A0092B-C50C-407E-A947-70E740481C1C}">
                <a14:useLocalDpi xmlns:a14="http://schemas.microsoft.com/office/drawing/2010/main" val="0"/>
              </a:ext>
            </a:extLst>
          </a:blip>
          <a:srcRect l="16898" t="25772" r="14352" b="20216"/>
          <a:stretch>
            <a:fillRect/>
          </a:stretch>
        </p:blipFill>
        <p:spPr bwMode="auto">
          <a:xfrm>
            <a:off x="7538547" y="2497691"/>
            <a:ext cx="1485857" cy="87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図 25"/>
          <p:cNvPicPr/>
          <p:nvPr/>
        </p:nvPicPr>
        <p:blipFill>
          <a:blip r:embed="rId5" cstate="email">
            <a:extLst>
              <a:ext uri="{28A0092B-C50C-407E-A947-70E740481C1C}">
                <a14:useLocalDpi xmlns:a14="http://schemas.microsoft.com/office/drawing/2010/main"/>
              </a:ext>
            </a:extLst>
          </a:blip>
          <a:srcRect/>
          <a:stretch>
            <a:fillRect/>
          </a:stretch>
        </p:blipFill>
        <p:spPr bwMode="auto">
          <a:xfrm>
            <a:off x="5801147" y="1010397"/>
            <a:ext cx="1512168" cy="1152128"/>
          </a:xfrm>
          <a:prstGeom prst="rect">
            <a:avLst/>
          </a:prstGeom>
          <a:noFill/>
          <a:ln>
            <a:solidFill>
              <a:srgbClr val="3366FF"/>
            </a:solidFill>
          </a:ln>
        </p:spPr>
      </p:pic>
      <p:pic>
        <p:nvPicPr>
          <p:cNvPr id="27" name="Picture 1"/>
          <p:cNvPicPr/>
          <p:nvPr/>
        </p:nvPicPr>
        <p:blipFill rotWithShape="1">
          <a:blip r:embed="rId6" cstate="email">
            <a:extLst>
              <a:ext uri="{28A0092B-C50C-407E-A947-70E740481C1C}">
                <a14:useLocalDpi xmlns:a14="http://schemas.microsoft.com/office/drawing/2010/main"/>
              </a:ext>
            </a:extLst>
          </a:blip>
          <a:srcRect/>
          <a:stretch/>
        </p:blipFill>
        <p:spPr bwMode="auto">
          <a:xfrm>
            <a:off x="7656253" y="1246197"/>
            <a:ext cx="1368151" cy="1080120"/>
          </a:xfrm>
          <a:prstGeom prst="rect">
            <a:avLst/>
          </a:prstGeom>
          <a:noFill/>
          <a:ln>
            <a:noFill/>
          </a:ln>
          <a:extLst>
            <a:ext uri="{53640926-AAD7-44D8-BBD7-CCE9431645EC}">
              <a14:shadowObscured xmlns:a14="http://schemas.microsoft.com/office/drawing/2010/main"/>
            </a:ext>
          </a:extLst>
        </p:spPr>
      </p:pic>
      <p:sp>
        <p:nvSpPr>
          <p:cNvPr id="28" name="右矢印 27"/>
          <p:cNvSpPr/>
          <p:nvPr/>
        </p:nvSpPr>
        <p:spPr>
          <a:xfrm>
            <a:off x="7313315" y="1586461"/>
            <a:ext cx="342938" cy="144627"/>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29" name="右矢印 28"/>
          <p:cNvSpPr/>
          <p:nvPr/>
        </p:nvSpPr>
        <p:spPr>
          <a:xfrm rot="6649920">
            <a:off x="7894894" y="2242058"/>
            <a:ext cx="342938" cy="144627"/>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8955677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3608" y="43303"/>
            <a:ext cx="8100392" cy="598078"/>
          </a:xfrm>
        </p:spPr>
        <p:txBody>
          <a:bodyPr/>
          <a:lstStyle/>
          <a:p>
            <a:r>
              <a:rPr kumimoji="1" lang="en-US" altLang="ja-JP" sz="2400" b="1" dirty="0" smtClean="0"/>
              <a:t>2. High-Q high-gradient </a:t>
            </a:r>
            <a:r>
              <a:rPr lang="en-US" altLang="ja-JP" sz="2400" b="1" dirty="0" smtClean="0"/>
              <a:t>SRC</a:t>
            </a:r>
            <a:r>
              <a:rPr kumimoji="1" lang="en-US" altLang="ja-JP" sz="2400" b="1" dirty="0" smtClean="0"/>
              <a:t> with nitrogen infusion</a:t>
            </a:r>
            <a:endParaRPr kumimoji="1" lang="ja-JP" altLang="en-US" sz="2400" b="1" dirty="0"/>
          </a:p>
        </p:txBody>
      </p:sp>
      <p:sp>
        <p:nvSpPr>
          <p:cNvPr id="3" name="テキスト プレースホルダー 2"/>
          <p:cNvSpPr>
            <a:spLocks noGrp="1"/>
          </p:cNvSpPr>
          <p:nvPr>
            <p:ph type="body" idx="1"/>
          </p:nvPr>
        </p:nvSpPr>
        <p:spPr>
          <a:xfrm>
            <a:off x="406180" y="907125"/>
            <a:ext cx="8365259" cy="1116124"/>
          </a:xfrm>
        </p:spPr>
        <p:txBody>
          <a:bodyPr>
            <a:noAutofit/>
          </a:bodyPr>
          <a:lstStyle/>
          <a:p>
            <a:r>
              <a:rPr kumimoji="1" lang="en-US" altLang="ja-JP" sz="2000" dirty="0" smtClean="0"/>
              <a:t>Confirm reproducibility of the nitrogen infusion method to improve Q and field gradient of SC RF cavity.</a:t>
            </a:r>
          </a:p>
          <a:p>
            <a:r>
              <a:rPr lang="en-US" altLang="ja-JP" sz="2000" dirty="0" smtClean="0"/>
              <a:t>High statistics test of the yield by fabricating 8 9-cell cavities.</a:t>
            </a:r>
            <a:endParaRPr kumimoji="1" lang="ja-JP" altLang="en-US" sz="2000" dirty="0"/>
          </a:p>
        </p:txBody>
      </p:sp>
      <p:sp>
        <p:nvSpPr>
          <p:cNvPr id="11" name="テキスト ボックス 10"/>
          <p:cNvSpPr txBox="1"/>
          <p:nvPr/>
        </p:nvSpPr>
        <p:spPr>
          <a:xfrm>
            <a:off x="3314945" y="3964248"/>
            <a:ext cx="1162498" cy="246221"/>
          </a:xfrm>
          <a:prstGeom prst="rect">
            <a:avLst/>
          </a:prstGeom>
          <a:noFill/>
        </p:spPr>
        <p:txBody>
          <a:bodyPr wrap="none" rtlCol="0">
            <a:spAutoFit/>
          </a:bodyPr>
          <a:lstStyle/>
          <a:p>
            <a:r>
              <a:rPr kumimoji="1" lang="en-US" altLang="ja-JP" sz="1000">
                <a:solidFill>
                  <a:schemeClr val="bg1"/>
                </a:solidFill>
              </a:rPr>
              <a:t>example of Cornell</a:t>
            </a:r>
            <a:endParaRPr kumimoji="1" lang="ja-JP" altLang="en-US" sz="1000">
              <a:solidFill>
                <a:schemeClr val="bg1"/>
              </a:solidFill>
            </a:endParaRPr>
          </a:p>
        </p:txBody>
      </p:sp>
      <p:graphicFrame>
        <p:nvGraphicFramePr>
          <p:cNvPr id="14" name="表 13"/>
          <p:cNvGraphicFramePr>
            <a:graphicFrameLocks noGrp="1"/>
          </p:cNvGraphicFramePr>
          <p:nvPr>
            <p:extLst>
              <p:ext uri="{D42A27DB-BD31-4B8C-83A1-F6EECF244321}">
                <p14:modId xmlns:p14="http://schemas.microsoft.com/office/powerpoint/2010/main" val="193567055"/>
              </p:ext>
            </p:extLst>
          </p:nvPr>
        </p:nvGraphicFramePr>
        <p:xfrm>
          <a:off x="976260" y="4595728"/>
          <a:ext cx="7225097" cy="1528787"/>
        </p:xfrm>
        <a:graphic>
          <a:graphicData uri="http://schemas.openxmlformats.org/drawingml/2006/table">
            <a:tbl>
              <a:tblPr/>
              <a:tblGrid>
                <a:gridCol w="811864">
                  <a:extLst>
                    <a:ext uri="{9D8B030D-6E8A-4147-A177-3AD203B41FA5}">
                      <a16:colId xmlns:a16="http://schemas.microsoft.com/office/drawing/2014/main" val="20000"/>
                    </a:ext>
                  </a:extLst>
                </a:gridCol>
                <a:gridCol w="1553428">
                  <a:extLst>
                    <a:ext uri="{9D8B030D-6E8A-4147-A177-3AD203B41FA5}">
                      <a16:colId xmlns:a16="http://schemas.microsoft.com/office/drawing/2014/main" val="20001"/>
                    </a:ext>
                  </a:extLst>
                </a:gridCol>
                <a:gridCol w="1619467">
                  <a:extLst>
                    <a:ext uri="{9D8B030D-6E8A-4147-A177-3AD203B41FA5}">
                      <a16:colId xmlns:a16="http://schemas.microsoft.com/office/drawing/2014/main" val="20002"/>
                    </a:ext>
                  </a:extLst>
                </a:gridCol>
                <a:gridCol w="1620871">
                  <a:extLst>
                    <a:ext uri="{9D8B030D-6E8A-4147-A177-3AD203B41FA5}">
                      <a16:colId xmlns:a16="http://schemas.microsoft.com/office/drawing/2014/main" val="20003"/>
                    </a:ext>
                  </a:extLst>
                </a:gridCol>
                <a:gridCol w="1619467">
                  <a:extLst>
                    <a:ext uri="{9D8B030D-6E8A-4147-A177-3AD203B41FA5}">
                      <a16:colId xmlns:a16="http://schemas.microsoft.com/office/drawing/2014/main" val="20004"/>
                    </a:ext>
                  </a:extLst>
                </a:gridCol>
              </a:tblGrid>
              <a:tr h="450656">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rgbClr val="FFFFFF"/>
                          </a:solidFill>
                          <a:effectLst/>
                          <a:latin typeface="Calibri" pitchFamily="34" charset="0"/>
                          <a:ea typeface="ＭＳ Ｐゴシック" pitchFamily="50" charset="-128"/>
                        </a:rPr>
                        <a:t>2016</a:t>
                      </a:r>
                      <a:endParaRPr kumimoji="1" lang="ja-JP" altLang="en-US" sz="18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rgbClr val="FFFFFF"/>
                          </a:solidFill>
                          <a:effectLst/>
                          <a:latin typeface="Calibri" pitchFamily="34" charset="0"/>
                          <a:ea typeface="ＭＳ Ｐゴシック" pitchFamily="50" charset="-128"/>
                        </a:rPr>
                        <a:t>2017</a:t>
                      </a:r>
                      <a:endParaRPr kumimoji="1" lang="ja-JP" altLang="en-US" sz="1800" b="1" i="0" u="none" strike="noStrike" cap="none" normalizeH="0" baseline="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rgbClr val="FFFFFF"/>
                          </a:solidFill>
                          <a:effectLst/>
                          <a:latin typeface="Calibri" pitchFamily="34" charset="0"/>
                          <a:ea typeface="ＭＳ Ｐゴシック" pitchFamily="50" charset="-128"/>
                        </a:rPr>
                        <a:t>2018</a:t>
                      </a:r>
                      <a:endParaRPr kumimoji="1" lang="ja-JP" altLang="en-US" sz="1800" b="1" i="0" u="none" strike="noStrike" cap="none" normalizeH="0" baseline="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rgbClr val="FFFFFF"/>
                          </a:solidFill>
                          <a:effectLst/>
                          <a:latin typeface="Calibri" pitchFamily="34" charset="0"/>
                          <a:ea typeface="ＭＳ Ｐゴシック" pitchFamily="50" charset="-128"/>
                        </a:rPr>
                        <a:t>2019</a:t>
                      </a:r>
                      <a:endParaRPr kumimoji="1" lang="ja-JP" altLang="en-US" sz="18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78131">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00"/>
                          </a:solidFill>
                          <a:effectLst/>
                          <a:latin typeface="Calibri" pitchFamily="34" charset="0"/>
                          <a:ea typeface="ＭＳ Ｐゴシック" pitchFamily="50" charset="-128"/>
                        </a:rPr>
                        <a:t>KEK</a:t>
                      </a:r>
                      <a:endParaRPr kumimoji="1" lang="en-US" altLang="ja-JP" sz="1200" b="0" i="0" u="none" strike="noStrike" cap="none" normalizeH="0" baseline="0" dirty="0" smtClean="0">
                        <a:ln>
                          <a:noFill/>
                        </a:ln>
                        <a:solidFill>
                          <a:srgbClr val="7F7F7F"/>
                        </a:solidFill>
                        <a:effectLst/>
                        <a:latin typeface="Calibri" pitchFamily="34" charset="0"/>
                        <a:ea typeface="ＭＳ Ｐゴシック" pitchFamily="50" charset="-128"/>
                      </a:endParaRP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rgbClr val="7F7F7F"/>
                          </a:solidFill>
                          <a:effectLst/>
                          <a:latin typeface="Calibri" pitchFamily="34" charset="0"/>
                          <a:ea typeface="ＭＳ Ｐゴシック" pitchFamily="50" charset="-128"/>
                        </a:rPr>
                        <a:t>Hitoshi</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rgbClr val="7F7F7F"/>
                          </a:solidFill>
                          <a:effectLst/>
                          <a:latin typeface="Calibri" pitchFamily="34" charset="0"/>
                          <a:ea typeface="ＭＳ Ｐゴシック" pitchFamily="50" charset="-128"/>
                        </a:rPr>
                        <a:t>HAYANO</a:t>
                      </a:r>
                      <a:endParaRPr kumimoji="1" lang="en-US" altLang="ja-JP" sz="18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L="91437" marR="91437"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L="91437" marR="91437" marT="45715" marB="45715"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L="91437" marR="91437" marT="45715" marB="45715"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pitchFamily="34"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pitchFamily="34"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pitchFamily="34"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pitchFamily="34" charset="0"/>
                        <a:defRPr kumimoji="1">
                          <a:solidFill>
                            <a:schemeClr val="tx1"/>
                          </a:solidFill>
                          <a:latin typeface="Calibri" pitchFamily="34" charset="0"/>
                          <a:ea typeface="ＭＳ Ｐゴシック" pitchFamily="50" charset="-128"/>
                        </a:defRPr>
                      </a:lvl5pPr>
                      <a:lvl6pPr marL="25146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6pPr>
                      <a:lvl7pPr marL="29718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7pPr>
                      <a:lvl8pPr marL="34290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8pPr>
                      <a:lvl9pPr marL="3886200" indent="-228600" defTabSz="457200" fontAlgn="base">
                        <a:spcBef>
                          <a:spcPct val="20000"/>
                        </a:spcBef>
                        <a:spcAft>
                          <a:spcPct val="0"/>
                        </a:spcAft>
                        <a:buFont typeface="Arial" pitchFamily="34" charset="0"/>
                        <a:defRPr kumimoji="1">
                          <a:solidFill>
                            <a:schemeClr val="tx1"/>
                          </a:solidFill>
                          <a:latin typeface="Calibri" pitchFamily="34" charset="0"/>
                          <a:ea typeface="ＭＳ Ｐゴシック"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L="91437" marR="91437" marT="45715" marB="45715"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cxnSp>
        <p:nvCxnSpPr>
          <p:cNvPr id="15" name="直線矢印コネクタ 14"/>
          <p:cNvCxnSpPr/>
          <p:nvPr/>
        </p:nvCxnSpPr>
        <p:spPr>
          <a:xfrm>
            <a:off x="2734246" y="5531832"/>
            <a:ext cx="224276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4951075" y="5819864"/>
            <a:ext cx="166062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5009458" y="5799840"/>
            <a:ext cx="1877502" cy="276999"/>
          </a:xfrm>
          <a:prstGeom prst="rect">
            <a:avLst/>
          </a:prstGeom>
        </p:spPr>
        <p:txBody>
          <a:bodyPr wrap="none">
            <a:spAutoFit/>
          </a:bodyPr>
          <a:lstStyle/>
          <a:p>
            <a:pPr fontAlgn="base"/>
            <a:r>
              <a:rPr lang="en-US" altLang="ja-JP" sz="1200" dirty="0"/>
              <a:t>8 - 9cell cavities fabrication</a:t>
            </a:r>
            <a:endParaRPr lang="ja-JP" altLang="ja-JP" sz="1200" dirty="0"/>
          </a:p>
        </p:txBody>
      </p:sp>
      <p:cxnSp>
        <p:nvCxnSpPr>
          <p:cNvPr id="18" name="直線矢印コネクタ 17"/>
          <p:cNvCxnSpPr>
            <a:cxnSpLocks noChangeShapeType="1"/>
          </p:cNvCxnSpPr>
          <p:nvPr/>
        </p:nvCxnSpPr>
        <p:spPr bwMode="auto">
          <a:xfrm>
            <a:off x="4962689" y="5531832"/>
            <a:ext cx="830829" cy="0"/>
          </a:xfrm>
          <a:prstGeom prst="straightConnector1">
            <a:avLst/>
          </a:prstGeom>
          <a:noFill/>
          <a:ln w="38100">
            <a:solidFill>
              <a:srgbClr val="FF0000"/>
            </a:solidFill>
            <a:round/>
            <a:headEnd type="none" w="med" len="med"/>
            <a:tailEnd type="triangle"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sp>
        <p:nvSpPr>
          <p:cNvPr id="19" name="正方形/長方形 18"/>
          <p:cNvSpPr/>
          <p:nvPr/>
        </p:nvSpPr>
        <p:spPr>
          <a:xfrm>
            <a:off x="4948207" y="5542865"/>
            <a:ext cx="1511952" cy="276999"/>
          </a:xfrm>
          <a:prstGeom prst="rect">
            <a:avLst/>
          </a:prstGeom>
        </p:spPr>
        <p:txBody>
          <a:bodyPr wrap="none">
            <a:spAutoFit/>
          </a:bodyPr>
          <a:lstStyle/>
          <a:p>
            <a:pPr fontAlgn="base"/>
            <a:r>
              <a:rPr lang="en-US" altLang="ja-JP" sz="1200" dirty="0" smtClean="0"/>
              <a:t>3-9cell</a:t>
            </a:r>
            <a:r>
              <a:rPr lang="ja-JP" altLang="en-US" sz="1200" dirty="0" smtClean="0"/>
              <a:t>　</a:t>
            </a:r>
            <a:r>
              <a:rPr lang="en-US" altLang="ja-JP" sz="1200" dirty="0" smtClean="0"/>
              <a:t>performance</a:t>
            </a:r>
          </a:p>
        </p:txBody>
      </p:sp>
      <p:sp>
        <p:nvSpPr>
          <p:cNvPr id="20" name="正方形/長方形 19"/>
          <p:cNvSpPr/>
          <p:nvPr/>
        </p:nvSpPr>
        <p:spPr>
          <a:xfrm>
            <a:off x="2701453" y="5566902"/>
            <a:ext cx="2117054" cy="228925"/>
          </a:xfrm>
          <a:prstGeom prst="rect">
            <a:avLst/>
          </a:prstGeom>
        </p:spPr>
        <p:txBody>
          <a:bodyPr wrap="none">
            <a:spAutoFit/>
          </a:bodyPr>
          <a:lstStyle/>
          <a:p>
            <a:pPr fontAlgn="base"/>
            <a:r>
              <a:rPr lang="en-US" altLang="ja-JP" sz="1200" dirty="0"/>
              <a:t>Preparation of vacuum furnace</a:t>
            </a:r>
            <a:endParaRPr lang="ja-JP" altLang="ja-JP" sz="1200" dirty="0"/>
          </a:p>
        </p:txBody>
      </p:sp>
      <p:cxnSp>
        <p:nvCxnSpPr>
          <p:cNvPr id="21" name="直線矢印コネクタ 20"/>
          <p:cNvCxnSpPr>
            <a:cxnSpLocks noChangeShapeType="1"/>
          </p:cNvCxnSpPr>
          <p:nvPr/>
        </p:nvCxnSpPr>
        <p:spPr bwMode="auto">
          <a:xfrm>
            <a:off x="2592279" y="5178276"/>
            <a:ext cx="830829" cy="0"/>
          </a:xfrm>
          <a:prstGeom prst="straightConnector1">
            <a:avLst/>
          </a:prstGeom>
          <a:noFill/>
          <a:ln w="38100">
            <a:solidFill>
              <a:srgbClr val="FF0000"/>
            </a:solidFill>
            <a:round/>
            <a:headEnd type="none" w="med" len="med"/>
            <a:tailEnd type="triangle"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sp>
        <p:nvSpPr>
          <p:cNvPr id="22" name="正方形/長方形 21"/>
          <p:cNvSpPr/>
          <p:nvPr/>
        </p:nvSpPr>
        <p:spPr>
          <a:xfrm>
            <a:off x="3552790" y="5199884"/>
            <a:ext cx="1211294" cy="276999"/>
          </a:xfrm>
          <a:prstGeom prst="rect">
            <a:avLst/>
          </a:prstGeom>
        </p:spPr>
        <p:txBody>
          <a:bodyPr wrap="none">
            <a:spAutoFit/>
          </a:bodyPr>
          <a:lstStyle/>
          <a:p>
            <a:pPr fontAlgn="base"/>
            <a:r>
              <a:rPr lang="en-US" altLang="ja-JP" sz="1200" dirty="0" smtClean="0"/>
              <a:t>1 cell processing</a:t>
            </a:r>
            <a:endParaRPr lang="ja-JP" altLang="ja-JP" sz="1200" dirty="0"/>
          </a:p>
        </p:txBody>
      </p:sp>
      <p:cxnSp>
        <p:nvCxnSpPr>
          <p:cNvPr id="23" name="直線矢印コネクタ 22"/>
          <p:cNvCxnSpPr/>
          <p:nvPr/>
        </p:nvCxnSpPr>
        <p:spPr>
          <a:xfrm>
            <a:off x="3515818" y="5171792"/>
            <a:ext cx="1446871" cy="64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2532254" y="5183479"/>
            <a:ext cx="1020536" cy="276999"/>
          </a:xfrm>
          <a:prstGeom prst="rect">
            <a:avLst/>
          </a:prstGeom>
        </p:spPr>
        <p:txBody>
          <a:bodyPr wrap="none">
            <a:spAutoFit/>
          </a:bodyPr>
          <a:lstStyle/>
          <a:p>
            <a:pPr fontAlgn="base"/>
            <a:r>
              <a:rPr lang="en-US" altLang="ja-JP" sz="1200" dirty="0" smtClean="0"/>
              <a:t>FNAL process</a:t>
            </a:r>
            <a:endParaRPr lang="ja-JP" altLang="ja-JP" sz="1200" dirty="0"/>
          </a:p>
        </p:txBody>
      </p:sp>
      <p:cxnSp>
        <p:nvCxnSpPr>
          <p:cNvPr id="25" name="直線矢印コネクタ 24"/>
          <p:cNvCxnSpPr>
            <a:cxnSpLocks noChangeShapeType="1"/>
          </p:cNvCxnSpPr>
          <p:nvPr/>
        </p:nvCxnSpPr>
        <p:spPr bwMode="auto">
          <a:xfrm>
            <a:off x="6611694" y="5795701"/>
            <a:ext cx="830829" cy="0"/>
          </a:xfrm>
          <a:prstGeom prst="straightConnector1">
            <a:avLst/>
          </a:prstGeom>
          <a:noFill/>
          <a:ln w="38100">
            <a:solidFill>
              <a:srgbClr val="FF0000"/>
            </a:solidFill>
            <a:round/>
            <a:headEnd type="none" w="med" len="med"/>
            <a:tailEnd type="triangle"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sp>
        <p:nvSpPr>
          <p:cNvPr id="26" name="正方形/長方形 25"/>
          <p:cNvSpPr/>
          <p:nvPr/>
        </p:nvSpPr>
        <p:spPr>
          <a:xfrm>
            <a:off x="6609007" y="5935014"/>
            <a:ext cx="1261820" cy="276999"/>
          </a:xfrm>
          <a:prstGeom prst="rect">
            <a:avLst/>
          </a:prstGeom>
        </p:spPr>
        <p:txBody>
          <a:bodyPr wrap="none">
            <a:spAutoFit/>
          </a:bodyPr>
          <a:lstStyle/>
          <a:p>
            <a:pPr fontAlgn="base"/>
            <a:r>
              <a:rPr lang="en-US" altLang="ja-JP" sz="1200" dirty="0" smtClean="0"/>
              <a:t>Performance test</a:t>
            </a:r>
          </a:p>
        </p:txBody>
      </p:sp>
      <p:cxnSp>
        <p:nvCxnSpPr>
          <p:cNvPr id="27" name="直線矢印コネクタ 26"/>
          <p:cNvCxnSpPr>
            <a:cxnSpLocks noChangeShapeType="1"/>
          </p:cNvCxnSpPr>
          <p:nvPr/>
        </p:nvCxnSpPr>
        <p:spPr bwMode="auto">
          <a:xfrm>
            <a:off x="5009458" y="5194696"/>
            <a:ext cx="830829" cy="0"/>
          </a:xfrm>
          <a:prstGeom prst="straightConnector1">
            <a:avLst/>
          </a:prstGeom>
          <a:noFill/>
          <a:ln w="38100">
            <a:solidFill>
              <a:srgbClr val="FF0000"/>
            </a:solidFill>
            <a:round/>
            <a:headEnd type="none" w="med" len="med"/>
            <a:tailEnd type="triangle" w="med" len="me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cxnSp>
      <p:sp>
        <p:nvSpPr>
          <p:cNvPr id="28" name="正方形/長方形 27"/>
          <p:cNvSpPr/>
          <p:nvPr/>
        </p:nvSpPr>
        <p:spPr>
          <a:xfrm>
            <a:off x="4948207" y="5177682"/>
            <a:ext cx="1261820" cy="276999"/>
          </a:xfrm>
          <a:prstGeom prst="rect">
            <a:avLst/>
          </a:prstGeom>
        </p:spPr>
        <p:txBody>
          <a:bodyPr wrap="none">
            <a:spAutoFit/>
          </a:bodyPr>
          <a:lstStyle/>
          <a:p>
            <a:pPr fontAlgn="base"/>
            <a:r>
              <a:rPr lang="en-US" altLang="ja-JP" sz="1200" dirty="0" smtClean="0"/>
              <a:t>Performa</a:t>
            </a:r>
            <a:r>
              <a:rPr lang="en-US" altLang="ja-JP" sz="1200" dirty="0"/>
              <a:t>n</a:t>
            </a:r>
            <a:r>
              <a:rPr lang="en-US" altLang="ja-JP" sz="1200" dirty="0" smtClean="0"/>
              <a:t>ce test</a:t>
            </a:r>
          </a:p>
        </p:txBody>
      </p:sp>
      <p:cxnSp>
        <p:nvCxnSpPr>
          <p:cNvPr id="29" name="直線矢印コネクタ 28"/>
          <p:cNvCxnSpPr/>
          <p:nvPr/>
        </p:nvCxnSpPr>
        <p:spPr>
          <a:xfrm>
            <a:off x="7531800" y="5243800"/>
            <a:ext cx="67505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7027109" y="5269957"/>
            <a:ext cx="1910010" cy="276999"/>
          </a:xfrm>
          <a:prstGeom prst="rect">
            <a:avLst/>
          </a:prstGeom>
        </p:spPr>
        <p:txBody>
          <a:bodyPr wrap="none">
            <a:spAutoFit/>
          </a:bodyPr>
          <a:lstStyle/>
          <a:p>
            <a:pPr fontAlgn="base"/>
            <a:r>
              <a:rPr lang="en-US" altLang="ja-JP" sz="1200" dirty="0" smtClean="0"/>
              <a:t>Preparation for </a:t>
            </a:r>
            <a:r>
              <a:rPr lang="en-US" altLang="ja-JP" sz="1200" dirty="0" err="1" smtClean="0"/>
              <a:t>cryomodule</a:t>
            </a:r>
            <a:endParaRPr lang="ja-JP" altLang="ja-JP" sz="1200" dirty="0"/>
          </a:p>
        </p:txBody>
      </p:sp>
      <p:pic>
        <p:nvPicPr>
          <p:cNvPr id="3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37707" y="1965696"/>
            <a:ext cx="2817406" cy="2383822"/>
          </a:xfrm>
          <a:prstGeom prst="rect">
            <a:avLst/>
          </a:prstGeom>
          <a:noFill/>
          <a:ln>
            <a:noFill/>
          </a:ln>
        </p:spPr>
      </p:pic>
      <p:sp>
        <p:nvSpPr>
          <p:cNvPr id="33" name="上矢印 32"/>
          <p:cNvSpPr/>
          <p:nvPr/>
        </p:nvSpPr>
        <p:spPr>
          <a:xfrm rot="1980000">
            <a:off x="7083479" y="2937599"/>
            <a:ext cx="272375" cy="288442"/>
          </a:xfrm>
          <a:prstGeom prst="up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514" y="2052358"/>
            <a:ext cx="2986041" cy="2239531"/>
          </a:xfrm>
          <a:prstGeom prst="rect">
            <a:avLst/>
          </a:prstGeom>
        </p:spPr>
      </p:pic>
      <p:sp>
        <p:nvSpPr>
          <p:cNvPr id="35" name="右矢印 34"/>
          <p:cNvSpPr/>
          <p:nvPr/>
        </p:nvSpPr>
        <p:spPr>
          <a:xfrm>
            <a:off x="4085835" y="2989817"/>
            <a:ext cx="593387" cy="4491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6833594" y="4054713"/>
            <a:ext cx="2103525" cy="338554"/>
          </a:xfrm>
          <a:prstGeom prst="rect">
            <a:avLst/>
          </a:prstGeom>
          <a:noFill/>
        </p:spPr>
        <p:txBody>
          <a:bodyPr wrap="none" rtlCol="0">
            <a:spAutoFit/>
          </a:bodyPr>
          <a:lstStyle/>
          <a:p>
            <a:r>
              <a:rPr lang="en-US" altLang="ja-JP" sz="1600" dirty="0" smtClean="0"/>
              <a:t>Anna</a:t>
            </a:r>
            <a:r>
              <a:rPr lang="ja-JP" altLang="en-US" sz="1600" dirty="0" smtClean="0"/>
              <a:t> </a:t>
            </a:r>
            <a:r>
              <a:rPr lang="en-US" altLang="ja-JP" sz="1600" dirty="0" err="1" smtClean="0"/>
              <a:t>Grassellino</a:t>
            </a:r>
            <a:r>
              <a:rPr lang="en-US" altLang="ja-JP" sz="1600" dirty="0" smtClean="0"/>
              <a:t>, FNAL</a:t>
            </a:r>
            <a:endParaRPr kumimoji="1" lang="ja-JP" altLang="en-US" sz="1600" dirty="0"/>
          </a:p>
        </p:txBody>
      </p:sp>
    </p:spTree>
    <p:extLst>
      <p:ext uri="{BB962C8B-B14F-4D97-AF65-F5344CB8AC3E}">
        <p14:creationId xmlns:p14="http://schemas.microsoft.com/office/powerpoint/2010/main" val="10949664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400" b="1" dirty="0" smtClean="0"/>
              <a:t>Impact on the</a:t>
            </a:r>
            <a:r>
              <a:rPr kumimoji="1" lang="en-US" altLang="ja-JP" sz="2400" b="1" dirty="0" smtClean="0"/>
              <a:t> ILC cost</a:t>
            </a:r>
            <a:endParaRPr kumimoji="1" lang="ja-JP" altLang="en-US" sz="2400" b="1" dirty="0"/>
          </a:p>
        </p:txBody>
      </p:sp>
      <p:sp>
        <p:nvSpPr>
          <p:cNvPr id="3" name="テキスト プレースホルダー 2"/>
          <p:cNvSpPr>
            <a:spLocks noGrp="1"/>
          </p:cNvSpPr>
          <p:nvPr>
            <p:ph type="body" idx="1"/>
          </p:nvPr>
        </p:nvSpPr>
        <p:spPr>
          <a:xfrm>
            <a:off x="1547664" y="2276872"/>
            <a:ext cx="4097632" cy="648072"/>
          </a:xfrm>
        </p:spPr>
        <p:txBody>
          <a:bodyPr>
            <a:normAutofit/>
          </a:bodyPr>
          <a:lstStyle/>
          <a:p>
            <a:r>
              <a:rPr kumimoji="1" lang="en-US" altLang="ja-JP" sz="2400" dirty="0" smtClean="0"/>
              <a:t>Possible cost reduction</a:t>
            </a:r>
            <a:endParaRPr kumimoji="1" lang="ja-JP" altLang="en-US" sz="2400" dirty="0"/>
          </a:p>
        </p:txBody>
      </p:sp>
      <p:graphicFrame>
        <p:nvGraphicFramePr>
          <p:cNvPr id="10" name="表 9"/>
          <p:cNvGraphicFramePr>
            <a:graphicFrameLocks noGrp="1"/>
          </p:cNvGraphicFramePr>
          <p:nvPr>
            <p:extLst>
              <p:ext uri="{D42A27DB-BD31-4B8C-83A1-F6EECF244321}">
                <p14:modId xmlns:p14="http://schemas.microsoft.com/office/powerpoint/2010/main" val="3414724272"/>
              </p:ext>
            </p:extLst>
          </p:nvPr>
        </p:nvGraphicFramePr>
        <p:xfrm>
          <a:off x="2233912" y="2816932"/>
          <a:ext cx="4536504" cy="1478280"/>
        </p:xfrm>
        <a:graphic>
          <a:graphicData uri="http://schemas.openxmlformats.org/drawingml/2006/table">
            <a:tbl>
              <a:tblPr firstRow="1" bandRow="1">
                <a:tableStyleId>{5C22544A-7EE6-4342-B048-85BDC9FD1C3A}</a:tableStyleId>
              </a:tblPr>
              <a:tblGrid>
                <a:gridCol w="1908212">
                  <a:extLst>
                    <a:ext uri="{9D8B030D-6E8A-4147-A177-3AD203B41FA5}">
                      <a16:colId xmlns:a16="http://schemas.microsoft.com/office/drawing/2014/main" val="2369319908"/>
                    </a:ext>
                  </a:extLst>
                </a:gridCol>
                <a:gridCol w="2628292">
                  <a:extLst>
                    <a:ext uri="{9D8B030D-6E8A-4147-A177-3AD203B41FA5}">
                      <a16:colId xmlns:a16="http://schemas.microsoft.com/office/drawing/2014/main" val="563178695"/>
                    </a:ext>
                  </a:extLst>
                </a:gridCol>
              </a:tblGrid>
              <a:tr h="0">
                <a:tc>
                  <a:txBody>
                    <a:bodyPr/>
                    <a:lstStyle/>
                    <a:p>
                      <a:endParaRPr kumimoji="1" lang="ja-JP" altLang="en-US" dirty="0"/>
                    </a:p>
                  </a:txBody>
                  <a:tcPr/>
                </a:tc>
                <a:tc>
                  <a:txBody>
                    <a:bodyPr/>
                    <a:lstStyle/>
                    <a:p>
                      <a:pPr algn="ctr"/>
                      <a:r>
                        <a:rPr kumimoji="1" lang="en-US" altLang="ja-JP" dirty="0" smtClean="0"/>
                        <a:t>ILC cost reduction</a:t>
                      </a:r>
                      <a:endParaRPr kumimoji="1" lang="ja-JP" altLang="en-US" dirty="0"/>
                    </a:p>
                  </a:txBody>
                  <a:tcPr/>
                </a:tc>
                <a:extLst>
                  <a:ext uri="{0D108BD9-81ED-4DB2-BD59-A6C34878D82A}">
                    <a16:rowId xmlns:a16="http://schemas.microsoft.com/office/drawing/2014/main" val="3752539563"/>
                  </a:ext>
                </a:extLst>
              </a:tr>
              <a:tr h="370840">
                <a:tc>
                  <a:txBody>
                    <a:bodyPr/>
                    <a:lstStyle/>
                    <a:p>
                      <a:r>
                        <a:rPr kumimoji="1" lang="en-US" altLang="ja-JP" sz="1600" dirty="0" smtClean="0"/>
                        <a:t>1. </a:t>
                      </a:r>
                      <a:r>
                        <a:rPr kumimoji="1" lang="en-US" altLang="ja-JP" sz="1600" dirty="0" err="1" smtClean="0"/>
                        <a:t>Nb</a:t>
                      </a:r>
                      <a:r>
                        <a:rPr kumimoji="1" lang="en-US" altLang="ja-JP" sz="1600" dirty="0" smtClean="0"/>
                        <a:t> material</a:t>
                      </a:r>
                      <a:endParaRPr kumimoji="1" lang="ja-JP" altLang="en-US" sz="1600" dirty="0"/>
                    </a:p>
                  </a:txBody>
                  <a:tcPr/>
                </a:tc>
                <a:tc>
                  <a:txBody>
                    <a:bodyPr/>
                    <a:lstStyle/>
                    <a:p>
                      <a:pPr algn="ctr"/>
                      <a:r>
                        <a:rPr kumimoji="1" lang="en-US" altLang="ja-JP" dirty="0" smtClean="0"/>
                        <a:t>2-3%</a:t>
                      </a:r>
                      <a:endParaRPr kumimoji="1" lang="ja-JP" altLang="en-US" dirty="0"/>
                    </a:p>
                  </a:txBody>
                  <a:tcPr/>
                </a:tc>
                <a:extLst>
                  <a:ext uri="{0D108BD9-81ED-4DB2-BD59-A6C34878D82A}">
                    <a16:rowId xmlns:a16="http://schemas.microsoft.com/office/drawing/2014/main" val="1829817175"/>
                  </a:ext>
                </a:extLst>
              </a:tr>
              <a:tr h="370840">
                <a:tc>
                  <a:txBody>
                    <a:bodyPr/>
                    <a:lstStyle/>
                    <a:p>
                      <a:r>
                        <a:rPr kumimoji="1" lang="en-US" altLang="ja-JP" sz="1600" dirty="0" smtClean="0"/>
                        <a:t>2. High-Q high-G</a:t>
                      </a:r>
                      <a:endParaRPr kumimoji="1" lang="ja-JP" altLang="en-US" sz="1600" dirty="0"/>
                    </a:p>
                  </a:txBody>
                  <a:tcPr/>
                </a:tc>
                <a:tc>
                  <a:txBody>
                    <a:bodyPr/>
                    <a:lstStyle/>
                    <a:p>
                      <a:pPr algn="ctr"/>
                      <a:r>
                        <a:rPr kumimoji="1" lang="en-US" altLang="ja-JP" dirty="0" smtClean="0"/>
                        <a:t>8-9%</a:t>
                      </a:r>
                      <a:endParaRPr kumimoji="1" lang="ja-JP" altLang="en-US" dirty="0"/>
                    </a:p>
                  </a:txBody>
                  <a:tcPr/>
                </a:tc>
                <a:extLst>
                  <a:ext uri="{0D108BD9-81ED-4DB2-BD59-A6C34878D82A}">
                    <a16:rowId xmlns:a16="http://schemas.microsoft.com/office/drawing/2014/main" val="3476188564"/>
                  </a:ext>
                </a:extLst>
              </a:tr>
              <a:tr h="370840">
                <a:tc>
                  <a:txBody>
                    <a:bodyPr/>
                    <a:lstStyle/>
                    <a:p>
                      <a:pPr algn="ctr"/>
                      <a:r>
                        <a:rPr kumimoji="1" lang="en-US" altLang="ja-JP" dirty="0" smtClean="0"/>
                        <a:t>sum</a:t>
                      </a:r>
                      <a:endParaRPr kumimoji="1" lang="ja-JP" altLang="en-US" dirty="0"/>
                    </a:p>
                  </a:txBody>
                  <a:tcPr/>
                </a:tc>
                <a:tc>
                  <a:txBody>
                    <a:bodyPr/>
                    <a:lstStyle/>
                    <a:p>
                      <a:pPr algn="ctr"/>
                      <a:r>
                        <a:rPr kumimoji="1" lang="en-US" altLang="ja-JP" dirty="0" smtClean="0"/>
                        <a:t>10-12%</a:t>
                      </a:r>
                      <a:endParaRPr kumimoji="1" lang="ja-JP" altLang="en-US" dirty="0"/>
                    </a:p>
                  </a:txBody>
                  <a:tcPr/>
                </a:tc>
                <a:extLst>
                  <a:ext uri="{0D108BD9-81ED-4DB2-BD59-A6C34878D82A}">
                    <a16:rowId xmlns:a16="http://schemas.microsoft.com/office/drawing/2014/main" val="3214466685"/>
                  </a:ext>
                </a:extLst>
              </a:tr>
            </a:tbl>
          </a:graphicData>
        </a:graphic>
      </p:graphicFrame>
    </p:spTree>
    <p:extLst>
      <p:ext uri="{BB962C8B-B14F-4D97-AF65-F5344CB8AC3E}">
        <p14:creationId xmlns:p14="http://schemas.microsoft.com/office/powerpoint/2010/main" val="43046357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31540" y="728700"/>
            <a:ext cx="8229600" cy="5904656"/>
          </a:xfrm>
        </p:spPr>
        <p:style>
          <a:lnRef idx="2">
            <a:schemeClr val="accent1"/>
          </a:lnRef>
          <a:fillRef idx="1">
            <a:schemeClr val="lt1"/>
          </a:fillRef>
          <a:effectRef idx="0">
            <a:schemeClr val="accent1"/>
          </a:effectRef>
          <a:fontRef idx="minor">
            <a:schemeClr val="dk1"/>
          </a:fontRef>
        </p:style>
        <p:txBody>
          <a:bodyPr>
            <a:noAutofit/>
          </a:bodyPr>
          <a:lstStyle/>
          <a:p>
            <a:r>
              <a:rPr kumimoji="1" lang="en-US" altLang="ja-JP" sz="2000" dirty="0" smtClean="0"/>
              <a:t>KEK</a:t>
            </a:r>
          </a:p>
          <a:p>
            <a:pPr lvl="1"/>
            <a:r>
              <a:rPr lang="en-US" altLang="ja-JP" sz="1800" dirty="0" smtClean="0"/>
              <a:t>Public relations to get better understanding by the general public in Japan</a:t>
            </a:r>
          </a:p>
          <a:p>
            <a:pPr lvl="1"/>
            <a:r>
              <a:rPr kumimoji="1" lang="en-US" altLang="ja-JP" sz="1800" dirty="0" smtClean="0"/>
              <a:t>Seminars and symposia to improve understanding by the scientists in the other research fields (27 seminars and lectures given in 2016.)</a:t>
            </a:r>
          </a:p>
          <a:p>
            <a:pPr lvl="1"/>
            <a:r>
              <a:rPr lang="en-US" altLang="ja-JP" sz="1800" dirty="0" smtClean="0"/>
              <a:t>A booklet to </a:t>
            </a:r>
            <a:r>
              <a:rPr lang="en-US" altLang="ja-JP" sz="1800" dirty="0"/>
              <a:t>describe ILC and how it is beneficial to the society. </a:t>
            </a:r>
            <a:endParaRPr lang="en-US" altLang="ja-JP" sz="1800" dirty="0" smtClean="0"/>
          </a:p>
          <a:p>
            <a:pPr lvl="2"/>
            <a:r>
              <a:rPr lang="en-US" altLang="ja-JP" sz="1400" dirty="0" smtClean="0"/>
              <a:t>“Why </a:t>
            </a:r>
            <a:r>
              <a:rPr lang="en-US" altLang="ja-JP" sz="1400" dirty="0"/>
              <a:t>having ILC in Japan is good” must be clearly described to journalists and everybody in Japan</a:t>
            </a:r>
            <a:r>
              <a:rPr lang="en-US" altLang="ja-JP" sz="1400" dirty="0" smtClean="0"/>
              <a:t>. “</a:t>
            </a:r>
            <a:r>
              <a:rPr lang="en-US" altLang="ja-JP" sz="1400" dirty="0"/>
              <a:t>Spin-off effects of ILC 2016” has been </a:t>
            </a:r>
            <a:r>
              <a:rPr lang="en-US" altLang="ja-JP" sz="1400" dirty="0" smtClean="0"/>
              <a:t>publicized.</a:t>
            </a:r>
            <a:endParaRPr lang="en-US" altLang="ja-JP" sz="1800" dirty="0"/>
          </a:p>
          <a:p>
            <a:pPr lvl="1"/>
            <a:r>
              <a:rPr lang="en-US" altLang="ja-JP" sz="1800" dirty="0" smtClean="0"/>
              <a:t>Clarification </a:t>
            </a:r>
            <a:r>
              <a:rPr lang="en-US" altLang="ja-JP" sz="1800" dirty="0"/>
              <a:t>of scientific impact of ILC</a:t>
            </a:r>
          </a:p>
          <a:p>
            <a:pPr lvl="2"/>
            <a:r>
              <a:rPr lang="en-US" altLang="ja-JP" sz="1600" dirty="0"/>
              <a:t>One of the recommendations in the ILC advisory panel, </a:t>
            </a:r>
            <a:r>
              <a:rPr lang="en-US" altLang="ja-JP" sz="1600" b="1" dirty="0">
                <a:solidFill>
                  <a:srgbClr val="FF0000"/>
                </a:solidFill>
              </a:rPr>
              <a:t>“Find a clear vision on the discovery potential of new particles” </a:t>
            </a:r>
            <a:r>
              <a:rPr lang="en-US" altLang="ja-JP" sz="1600" dirty="0"/>
              <a:t>was given, partly because the panel has not been convinced with the scientific raison </a:t>
            </a:r>
            <a:r>
              <a:rPr lang="en-US" altLang="ja-JP" sz="1600" dirty="0" err="1"/>
              <a:t>d'etre</a:t>
            </a:r>
            <a:r>
              <a:rPr lang="en-US" altLang="ja-JP" sz="1600" dirty="0"/>
              <a:t> of ILC. We </a:t>
            </a:r>
            <a:r>
              <a:rPr lang="en-US" altLang="ja-JP" sz="1600" dirty="0" smtClean="0"/>
              <a:t>are working on far </a:t>
            </a:r>
            <a:r>
              <a:rPr lang="en-US" altLang="ja-JP" sz="1600" dirty="0"/>
              <a:t>better and understandable justification to the </a:t>
            </a:r>
            <a:r>
              <a:rPr lang="en-US" altLang="ja-JP" sz="1600" dirty="0" smtClean="0"/>
              <a:t>panel under close </a:t>
            </a:r>
            <a:r>
              <a:rPr lang="en-US" altLang="ja-JP" sz="1600" dirty="0"/>
              <a:t>collaboration with the LCC physics working group</a:t>
            </a:r>
          </a:p>
          <a:p>
            <a:pPr lvl="1"/>
            <a:r>
              <a:rPr lang="en-US" altLang="ja-JP" sz="1800" dirty="0" smtClean="0"/>
              <a:t>Collaborate with Japanese nuclear physics community to find ILC’s application to nuclear and hadron physics program. Similar efforts to be started with photon scientists.</a:t>
            </a:r>
          </a:p>
          <a:p>
            <a:pPr lvl="1"/>
            <a:r>
              <a:rPr lang="en-US" altLang="ja-JP" sz="1800" dirty="0" smtClean="0"/>
              <a:t>Development to applications of SCRF to other purposes such as EUV-FEL, RI production for medical use, etc.</a:t>
            </a:r>
          </a:p>
          <a:p>
            <a:pPr lvl="1"/>
            <a:r>
              <a:rPr lang="en-US" altLang="ja-JP" sz="1800" dirty="0" smtClean="0"/>
              <a:t>Support ILC accelerator and detector R&amp;D through US-Japan program</a:t>
            </a:r>
          </a:p>
          <a:p>
            <a:pPr lvl="1"/>
            <a:r>
              <a:rPr lang="en-US" altLang="ja-JP" sz="1800" dirty="0" smtClean="0"/>
              <a:t>International relationship</a:t>
            </a:r>
          </a:p>
        </p:txBody>
      </p:sp>
      <p:sp>
        <p:nvSpPr>
          <p:cNvPr id="4" name="タイトル 1"/>
          <p:cNvSpPr txBox="1">
            <a:spLocks/>
          </p:cNvSpPr>
          <p:nvPr/>
        </p:nvSpPr>
        <p:spPr>
          <a:xfrm>
            <a:off x="1469404" y="116632"/>
            <a:ext cx="7272808" cy="540060"/>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r>
              <a:rPr lang="en-US" altLang="ja-JP" sz="2400" b="1" dirty="0" smtClean="0"/>
              <a:t>Activities to push ILC forward in Japan (5)</a:t>
            </a:r>
            <a:endParaRPr lang="ja-JP" altLang="en-US" sz="2400" b="1" dirty="0"/>
          </a:p>
        </p:txBody>
      </p:sp>
    </p:spTree>
    <p:extLst>
      <p:ext uri="{BB962C8B-B14F-4D97-AF65-F5344CB8AC3E}">
        <p14:creationId xmlns:p14="http://schemas.microsoft.com/office/powerpoint/2010/main" val="256171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5656" y="80628"/>
            <a:ext cx="7272808" cy="540060"/>
          </a:xfrm>
        </p:spPr>
        <p:txBody>
          <a:bodyPr/>
          <a:lstStyle/>
          <a:p>
            <a:r>
              <a:rPr lang="en-US" altLang="ja-JP" sz="2400" b="1" dirty="0" smtClean="0"/>
              <a:t>ILC public relations in Japan</a:t>
            </a:r>
            <a:endParaRPr kumimoji="1" lang="ja-JP" altLang="en-US" sz="2400" b="1" dirty="0"/>
          </a:p>
        </p:txBody>
      </p:sp>
      <p:sp>
        <p:nvSpPr>
          <p:cNvPr id="3" name="コンテンツ プレースホルダー 2"/>
          <p:cNvSpPr>
            <a:spLocks noGrp="1"/>
          </p:cNvSpPr>
          <p:nvPr>
            <p:ph idx="1"/>
          </p:nvPr>
        </p:nvSpPr>
        <p:spPr>
          <a:xfrm>
            <a:off x="431540" y="1088740"/>
            <a:ext cx="8229600" cy="2196244"/>
          </a:xfrm>
        </p:spPr>
        <p:txBody>
          <a:bodyPr>
            <a:noAutofit/>
          </a:bodyPr>
          <a:lstStyle/>
          <a:p>
            <a:r>
              <a:rPr kumimoji="1" lang="en-US" altLang="ja-JP" sz="1800" dirty="0" smtClean="0"/>
              <a:t>KEK </a:t>
            </a:r>
            <a:r>
              <a:rPr lang="en-US" altLang="ja-JP" sz="1800" dirty="0" smtClean="0">
                <a:latin typeface="Arial" charset="0"/>
                <a:ea typeface="Arial" charset="0"/>
                <a:cs typeface="Arial" charset="0"/>
              </a:rPr>
              <a:t>has </a:t>
            </a:r>
            <a:r>
              <a:rPr lang="en-US" altLang="ja-JP" sz="1800" dirty="0">
                <a:latin typeface="Arial" charset="0"/>
                <a:ea typeface="Arial" charset="0"/>
                <a:cs typeface="Arial" charset="0"/>
              </a:rPr>
              <a:t>an ILC outreach office, which </a:t>
            </a:r>
            <a:r>
              <a:rPr lang="en-US" altLang="ja-JP" sz="1800" dirty="0" smtClean="0">
                <a:latin typeface="Arial" charset="0"/>
                <a:ea typeface="Arial" charset="0"/>
                <a:cs typeface="Arial" charset="0"/>
              </a:rPr>
              <a:t>provides </a:t>
            </a:r>
            <a:r>
              <a:rPr lang="en-US" altLang="ja-JP" sz="1800" dirty="0">
                <a:latin typeface="Arial" charset="0"/>
                <a:ea typeface="Arial" charset="0"/>
                <a:cs typeface="Arial" charset="0"/>
              </a:rPr>
              <a:t>basic information regarding the ILC mainly </a:t>
            </a:r>
            <a:r>
              <a:rPr lang="en-US" altLang="ja-JP" sz="1800" dirty="0" smtClean="0">
                <a:latin typeface="Arial" charset="0"/>
                <a:ea typeface="Arial" charset="0"/>
                <a:cs typeface="Arial" charset="0"/>
              </a:rPr>
              <a:t>to </a:t>
            </a:r>
            <a:r>
              <a:rPr lang="en-US" altLang="ja-JP" sz="1800" dirty="0">
                <a:latin typeface="Arial" charset="0"/>
                <a:ea typeface="Arial" charset="0"/>
                <a:cs typeface="Arial" charset="0"/>
              </a:rPr>
              <a:t>the general </a:t>
            </a:r>
            <a:r>
              <a:rPr lang="en-US" altLang="ja-JP" sz="1800" dirty="0" smtClean="0">
                <a:latin typeface="Arial" charset="0"/>
                <a:ea typeface="Arial" charset="0"/>
                <a:cs typeface="Arial" charset="0"/>
              </a:rPr>
              <a:t>public in Japan. </a:t>
            </a:r>
            <a:r>
              <a:rPr lang="en-US" altLang="ja-JP" sz="1800" dirty="0">
                <a:latin typeface="Arial" charset="0"/>
                <a:ea typeface="Arial" charset="0"/>
                <a:cs typeface="Arial" charset="0"/>
              </a:rPr>
              <a:t>KEK also help organizing lectures and outreach events hosted by other organizations. </a:t>
            </a:r>
          </a:p>
          <a:p>
            <a:r>
              <a:rPr lang="en-US" altLang="ja-JP" sz="1800" dirty="0">
                <a:latin typeface="Arial" charset="0"/>
                <a:ea typeface="Arial" charset="0"/>
                <a:cs typeface="Arial" charset="0"/>
              </a:rPr>
              <a:t>In Dec 2016, KEK started fundraising program for ILC outreach. </a:t>
            </a:r>
            <a:r>
              <a:rPr lang="en-US" altLang="ja-JP" sz="1800" dirty="0">
                <a:hlinkClick r:id="rId2"/>
              </a:rPr>
              <a:t>http://www2.kek.jp/kff/english/use_en.html</a:t>
            </a:r>
            <a:endParaRPr lang="en-US" altLang="ja-JP" sz="1800" dirty="0">
              <a:latin typeface="Arial" charset="0"/>
              <a:ea typeface="Arial" charset="0"/>
              <a:cs typeface="Arial" charset="0"/>
            </a:endParaRPr>
          </a:p>
          <a:p>
            <a:r>
              <a:rPr lang="en-US" altLang="ja-JP" sz="1800" dirty="0">
                <a:latin typeface="Arial" charset="0"/>
                <a:ea typeface="Arial" charset="0"/>
                <a:cs typeface="Arial" charset="0"/>
              </a:rPr>
              <a:t>For 2017, KEK will focus on to increase media coverage, and social media influence. </a:t>
            </a:r>
            <a:endParaRPr lang="en-US" altLang="ja-JP" sz="1600" b="1" dirty="0">
              <a:latin typeface="Arial" charset="0"/>
              <a:ea typeface="Arial" charset="0"/>
              <a:cs typeface="Arial" charset="0"/>
            </a:endParaRPr>
          </a:p>
          <a:p>
            <a:endParaRPr kumimoji="1" lang="en-US" altLang="ja-JP" sz="1800" dirty="0" smtClean="0"/>
          </a:p>
        </p:txBody>
      </p:sp>
      <p:sp>
        <p:nvSpPr>
          <p:cNvPr id="4" name="テキスト ボックス 3"/>
          <p:cNvSpPr txBox="1"/>
          <p:nvPr/>
        </p:nvSpPr>
        <p:spPr>
          <a:xfrm>
            <a:off x="3347864" y="3500453"/>
            <a:ext cx="5255312" cy="1631216"/>
          </a:xfrm>
          <a:prstGeom prst="rect">
            <a:avLst/>
          </a:prstGeom>
          <a:noFill/>
        </p:spPr>
        <p:txBody>
          <a:bodyPr wrap="square" rtlCol="0">
            <a:spAutoFit/>
          </a:bodyPr>
          <a:lstStyle/>
          <a:p>
            <a:r>
              <a:rPr kumimoji="1" lang="en-US" altLang="ja-JP" b="1" dirty="0" smtClean="0"/>
              <a:t>ILC Tsushin (Japanese newsletter)</a:t>
            </a:r>
          </a:p>
          <a:p>
            <a:r>
              <a:rPr lang="en-US" altLang="ja-JP" dirty="0">
                <a:hlinkClick r:id="rId3"/>
              </a:rPr>
              <a:t>http://www2.kek.jp/ilc/ilc-tsushin</a:t>
            </a:r>
            <a:r>
              <a:rPr lang="en-US" altLang="ja-JP" dirty="0" smtClean="0">
                <a:hlinkClick r:id="rId3"/>
              </a:rPr>
              <a:t>/</a:t>
            </a:r>
            <a:endParaRPr kumimoji="1" lang="en-US" altLang="ja-JP" dirty="0" smtClean="0"/>
          </a:p>
          <a:p>
            <a:r>
              <a:rPr lang="en-US" altLang="ja-JP" sz="1600" dirty="0" smtClean="0"/>
              <a:t>Providing ILC related news through Website, Facebook, Twitter and Printed matter (2-3 times a year)</a:t>
            </a:r>
          </a:p>
          <a:p>
            <a:r>
              <a:rPr kumimoji="1" lang="en-US" altLang="ja-JP" sz="1600" dirty="0" smtClean="0"/>
              <a:t>Facebook with 1834 likes, Twitter with 2852 followers.</a:t>
            </a:r>
          </a:p>
          <a:p>
            <a:endParaRPr kumimoji="1" lang="en-US" altLang="ja-JP" sz="1600" dirty="0" smtClean="0"/>
          </a:p>
        </p:txBody>
      </p:sp>
      <p:sp>
        <p:nvSpPr>
          <p:cNvPr id="5" name="テキスト ボックス 4"/>
          <p:cNvSpPr txBox="1"/>
          <p:nvPr/>
        </p:nvSpPr>
        <p:spPr>
          <a:xfrm>
            <a:off x="3347864" y="5157192"/>
            <a:ext cx="5255312" cy="1354217"/>
          </a:xfrm>
          <a:prstGeom prst="rect">
            <a:avLst/>
          </a:prstGeom>
          <a:noFill/>
        </p:spPr>
        <p:txBody>
          <a:bodyPr wrap="square" rtlCol="0">
            <a:spAutoFit/>
          </a:bodyPr>
          <a:lstStyle/>
          <a:p>
            <a:r>
              <a:rPr kumimoji="1" lang="en-US" altLang="ja-JP" b="1" dirty="0" smtClean="0"/>
              <a:t>ILC Physics brochure Japanese edition</a:t>
            </a:r>
          </a:p>
          <a:p>
            <a:r>
              <a:rPr kumimoji="1" lang="en-US" altLang="ja-JP" sz="1600" dirty="0" smtClean="0"/>
              <a:t>Translated and printed ILC physics brochure edited by LCC.</a:t>
            </a:r>
          </a:p>
          <a:p>
            <a:r>
              <a:rPr lang="en-US" altLang="ja-JP" sz="1600" dirty="0" smtClean="0"/>
              <a:t>PDF can be downloaded from following link</a:t>
            </a:r>
          </a:p>
          <a:p>
            <a:r>
              <a:rPr lang="en-US" altLang="ja-JP" sz="1600" dirty="0">
                <a:hlinkClick r:id="rId4"/>
              </a:rPr>
              <a:t>http://</a:t>
            </a:r>
            <a:r>
              <a:rPr lang="en-US" altLang="ja-JP" sz="1600" dirty="0" smtClean="0">
                <a:hlinkClick r:id="rId4"/>
              </a:rPr>
              <a:t>www2.kek.jp/ilc/ja/contents/docs/J_ExploringtheFabricoftheUniverse170419.pdf</a:t>
            </a:r>
            <a:r>
              <a:rPr lang="en-US" altLang="ja-JP" sz="1600" dirty="0" smtClean="0"/>
              <a:t> </a:t>
            </a:r>
            <a:endParaRPr kumimoji="1" lang="ja-JP" altLang="en-US" sz="1600" dirty="0"/>
          </a:p>
        </p:txBody>
      </p:sp>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6074" y="3429991"/>
            <a:ext cx="2171450" cy="1566879"/>
          </a:xfrm>
          <a:prstGeom prst="rect">
            <a:avLst/>
          </a:prstGeom>
        </p:spPr>
      </p:pic>
      <p:pic>
        <p:nvPicPr>
          <p:cNvPr id="7" name="図 6"/>
          <p:cNvPicPr>
            <a:picLocks noChangeAspect="1"/>
          </p:cNvPicPr>
          <p:nvPr/>
        </p:nvPicPr>
        <p:blipFill rotWithShape="1">
          <a:blip r:embed="rId6" cstate="print">
            <a:extLst>
              <a:ext uri="{28A0092B-C50C-407E-A947-70E740481C1C}">
                <a14:useLocalDpi xmlns:a14="http://schemas.microsoft.com/office/drawing/2010/main" val="0"/>
              </a:ext>
            </a:extLst>
          </a:blip>
          <a:srcRect b="16668"/>
          <a:stretch/>
        </p:blipFill>
        <p:spPr>
          <a:xfrm>
            <a:off x="748995" y="5150605"/>
            <a:ext cx="2171451" cy="1357144"/>
          </a:xfrm>
          <a:prstGeom prst="rect">
            <a:avLst/>
          </a:prstGeom>
        </p:spPr>
      </p:pic>
    </p:spTree>
    <p:extLst>
      <p:ext uri="{BB962C8B-B14F-4D97-AF65-F5344CB8AC3E}">
        <p14:creationId xmlns:p14="http://schemas.microsoft.com/office/powerpoint/2010/main" val="1155657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21527" y="80628"/>
            <a:ext cx="8028892" cy="540060"/>
          </a:xfrm>
        </p:spPr>
        <p:txBody>
          <a:bodyPr/>
          <a:lstStyle/>
          <a:p>
            <a:r>
              <a:rPr kumimoji="1" lang="en-US" altLang="ja-JP" sz="2400" b="1" dirty="0" smtClean="0"/>
              <a:t>Application of SCRF technology: ILC is useful in your daily life! </a:t>
            </a:r>
            <a:endParaRPr kumimoji="1" lang="ja-JP" altLang="en-US" sz="2400" b="1" dirty="0"/>
          </a:p>
        </p:txBody>
      </p:sp>
      <p:pic>
        <p:nvPicPr>
          <p:cNvPr id="4" name="Picture 2" descr="C:\Users\sakanaka\Documents\ERL\発表\2014_03_24 TTCミーティング（坂中）\図\物構研イラスト\cERL-BirdView_160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43508" y="2600908"/>
            <a:ext cx="3566376" cy="21962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76"/>
          <a:stretch/>
        </p:blipFill>
        <p:spPr bwMode="auto">
          <a:xfrm>
            <a:off x="5112060" y="692696"/>
            <a:ext cx="3708412" cy="2241359"/>
          </a:xfrm>
          <a:prstGeom prst="rect">
            <a:avLst/>
          </a:prstGeom>
          <a:solidFill>
            <a:srgbClr val="FF0000"/>
          </a:solidFill>
          <a:ln>
            <a:noFill/>
          </a:ln>
          <a:extLst/>
        </p:spPr>
      </p:pic>
      <p:pic>
        <p:nvPicPr>
          <p:cNvPr id="6" name="図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512" y="908720"/>
            <a:ext cx="2304256" cy="1536171"/>
          </a:xfrm>
          <a:prstGeom prst="rect">
            <a:avLst/>
          </a:prstGeom>
        </p:spPr>
      </p:pic>
      <p:pic>
        <p:nvPicPr>
          <p:cNvPr id="7" name="図 6"/>
          <p:cNvPicPr>
            <a:picLocks noChangeAspect="1"/>
          </p:cNvPicPr>
          <p:nvPr/>
        </p:nvPicPr>
        <p:blipFill>
          <a:blip r:embed="rId5"/>
          <a:stretch>
            <a:fillRect/>
          </a:stretch>
        </p:blipFill>
        <p:spPr>
          <a:xfrm>
            <a:off x="5616116" y="5301208"/>
            <a:ext cx="3132348" cy="1292300"/>
          </a:xfrm>
          <a:prstGeom prst="rect">
            <a:avLst/>
          </a:prstGeom>
        </p:spPr>
      </p:pic>
      <p:sp>
        <p:nvSpPr>
          <p:cNvPr id="8" name="テキスト ボックス 7"/>
          <p:cNvSpPr txBox="1"/>
          <p:nvPr/>
        </p:nvSpPr>
        <p:spPr>
          <a:xfrm>
            <a:off x="1259632" y="2132856"/>
            <a:ext cx="1045351" cy="338554"/>
          </a:xfrm>
          <a:prstGeom prst="rect">
            <a:avLst/>
          </a:prstGeom>
          <a:noFill/>
        </p:spPr>
        <p:txBody>
          <a:bodyPr wrap="none" rtlCol="0">
            <a:spAutoFit/>
          </a:bodyPr>
          <a:lstStyle/>
          <a:p>
            <a:r>
              <a:rPr kumimoji="1" lang="en-US" altLang="ja-JP" sz="1600" dirty="0" smtClean="0">
                <a:solidFill>
                  <a:schemeClr val="bg1"/>
                </a:solidFill>
              </a:rPr>
              <a:t>STF at KEK</a:t>
            </a:r>
            <a:endParaRPr kumimoji="1" lang="ja-JP" altLang="en-US" sz="1600" dirty="0">
              <a:solidFill>
                <a:schemeClr val="bg1"/>
              </a:solidFill>
            </a:endParaRPr>
          </a:p>
        </p:txBody>
      </p:sp>
      <p:pic>
        <p:nvPicPr>
          <p:cNvPr id="9" name="図 8"/>
          <p:cNvPicPr>
            <a:picLocks noChangeAspect="1"/>
          </p:cNvPicPr>
          <p:nvPr/>
        </p:nvPicPr>
        <p:blipFill>
          <a:blip r:embed="rId6"/>
          <a:stretch>
            <a:fillRect/>
          </a:stretch>
        </p:blipFill>
        <p:spPr>
          <a:xfrm>
            <a:off x="215516" y="4725144"/>
            <a:ext cx="2611881" cy="1772800"/>
          </a:xfrm>
          <a:prstGeom prst="rect">
            <a:avLst/>
          </a:prstGeom>
        </p:spPr>
      </p:pic>
      <p:sp>
        <p:nvSpPr>
          <p:cNvPr id="10" name="テキスト ボックス 9"/>
          <p:cNvSpPr txBox="1"/>
          <p:nvPr/>
        </p:nvSpPr>
        <p:spPr>
          <a:xfrm>
            <a:off x="5148064" y="6057292"/>
            <a:ext cx="1394805" cy="584775"/>
          </a:xfrm>
          <a:prstGeom prst="rect">
            <a:avLst/>
          </a:prstGeom>
          <a:solidFill>
            <a:schemeClr val="bg1"/>
          </a:solidFill>
        </p:spPr>
        <p:txBody>
          <a:bodyPr wrap="none" rtlCol="0">
            <a:spAutoFit/>
          </a:bodyPr>
          <a:lstStyle/>
          <a:p>
            <a:r>
              <a:rPr kumimoji="1" lang="en-US" altLang="ja-JP" sz="1600" dirty="0" smtClean="0">
                <a:solidFill>
                  <a:srgbClr val="FF0000"/>
                </a:solidFill>
              </a:rPr>
              <a:t>20-50MeV</a:t>
            </a:r>
          </a:p>
          <a:p>
            <a:r>
              <a:rPr lang="en-US" altLang="ja-JP" sz="1600" dirty="0">
                <a:solidFill>
                  <a:srgbClr val="FF0000"/>
                </a:solidFill>
              </a:rPr>
              <a:t>e</a:t>
            </a:r>
            <a:r>
              <a:rPr lang="en-US" altLang="ja-JP" sz="1600" dirty="0" smtClean="0">
                <a:solidFill>
                  <a:srgbClr val="FF0000"/>
                </a:solidFill>
              </a:rPr>
              <a:t>lectron beam</a:t>
            </a:r>
            <a:endParaRPr kumimoji="1" lang="ja-JP" altLang="en-US" sz="1600" dirty="0">
              <a:solidFill>
                <a:srgbClr val="FF0000"/>
              </a:solidFill>
            </a:endParaRPr>
          </a:p>
        </p:txBody>
      </p:sp>
      <p:sp>
        <p:nvSpPr>
          <p:cNvPr id="11" name="正方形/長方形 10"/>
          <p:cNvSpPr/>
          <p:nvPr/>
        </p:nvSpPr>
        <p:spPr>
          <a:xfrm>
            <a:off x="6480212" y="6381328"/>
            <a:ext cx="216024"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732240" y="6309320"/>
            <a:ext cx="1085554" cy="338554"/>
          </a:xfrm>
          <a:prstGeom prst="rect">
            <a:avLst/>
          </a:prstGeom>
          <a:solidFill>
            <a:srgbClr val="FFFFFF"/>
          </a:solidFill>
        </p:spPr>
        <p:txBody>
          <a:bodyPr wrap="none" rtlCol="0">
            <a:spAutoFit/>
          </a:bodyPr>
          <a:lstStyle/>
          <a:p>
            <a:r>
              <a:rPr lang="en-US" altLang="ja-JP" sz="1600" dirty="0" smtClean="0">
                <a:solidFill>
                  <a:srgbClr val="0070C0"/>
                </a:solidFill>
              </a:rPr>
              <a:t>8-20MeV </a:t>
            </a:r>
            <a:r>
              <a:rPr lang="en-US" altLang="ja-JP" sz="1600" dirty="0" smtClean="0">
                <a:solidFill>
                  <a:srgbClr val="0070C0"/>
                </a:solidFill>
                <a:latin typeface="Symbol" panose="05050102010706020507" pitchFamily="18" charset="2"/>
              </a:rPr>
              <a:t>g</a:t>
            </a:r>
            <a:endParaRPr kumimoji="1" lang="ja-JP" altLang="en-US" sz="1600" dirty="0">
              <a:solidFill>
                <a:srgbClr val="0070C0"/>
              </a:solidFill>
              <a:latin typeface="Symbol" panose="05050102010706020507" pitchFamily="18" charset="2"/>
            </a:endParaRPr>
          </a:p>
        </p:txBody>
      </p:sp>
      <p:pic>
        <p:nvPicPr>
          <p:cNvPr id="13" name="図 12"/>
          <p:cNvPicPr>
            <a:picLocks noChangeAspect="1"/>
          </p:cNvPicPr>
          <p:nvPr/>
        </p:nvPicPr>
        <p:blipFill rotWithShape="1">
          <a:blip r:embed="rId7"/>
          <a:srcRect l="8477" t="32717" r="11598" b="15908"/>
          <a:stretch/>
        </p:blipFill>
        <p:spPr>
          <a:xfrm>
            <a:off x="4535996" y="3717032"/>
            <a:ext cx="4466746" cy="1492145"/>
          </a:xfrm>
          <a:prstGeom prst="rect">
            <a:avLst/>
          </a:prstGeom>
        </p:spPr>
      </p:pic>
      <p:sp>
        <p:nvSpPr>
          <p:cNvPr id="16" name="正方形/長方形 15"/>
          <p:cNvSpPr/>
          <p:nvPr/>
        </p:nvSpPr>
        <p:spPr>
          <a:xfrm>
            <a:off x="4752020" y="3969060"/>
            <a:ext cx="396044" cy="28803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flipH="1" flipV="1">
            <a:off x="5076056" y="4221088"/>
            <a:ext cx="432048" cy="7200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右矢印 19"/>
          <p:cNvSpPr/>
          <p:nvPr/>
        </p:nvSpPr>
        <p:spPr>
          <a:xfrm rot="4050361">
            <a:off x="846283" y="2620278"/>
            <a:ext cx="828092" cy="360040"/>
          </a:xfrm>
          <a:prstGeom prst="rightArrow">
            <a:avLst>
              <a:gd name="adj1" fmla="val 50000"/>
              <a:gd name="adj2" fmla="val 9432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右矢印 20"/>
          <p:cNvSpPr/>
          <p:nvPr/>
        </p:nvSpPr>
        <p:spPr>
          <a:xfrm rot="20777790">
            <a:off x="3732067" y="2425570"/>
            <a:ext cx="1298638" cy="360040"/>
          </a:xfrm>
          <a:prstGeom prst="rightArrow">
            <a:avLst>
              <a:gd name="adj1" fmla="val 50000"/>
              <a:gd name="adj2" fmla="val 9432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p:cNvSpPr/>
          <p:nvPr/>
        </p:nvSpPr>
        <p:spPr>
          <a:xfrm rot="1895759">
            <a:off x="3403557" y="3414052"/>
            <a:ext cx="1006876" cy="360040"/>
          </a:xfrm>
          <a:prstGeom prst="rightArrow">
            <a:avLst>
              <a:gd name="adj1" fmla="val 50000"/>
              <a:gd name="adj2" fmla="val 9432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4734844" y="3176972"/>
            <a:ext cx="4452437" cy="646331"/>
          </a:xfrm>
          <a:prstGeom prst="rect">
            <a:avLst/>
          </a:prstGeom>
          <a:noFill/>
        </p:spPr>
        <p:txBody>
          <a:bodyPr wrap="none" rtlCol="0">
            <a:spAutoFit/>
          </a:bodyPr>
          <a:lstStyle/>
          <a:p>
            <a:r>
              <a:rPr kumimoji="1" lang="en-US" altLang="ja-JP" baseline="30000" dirty="0" smtClean="0"/>
              <a:t>99m</a:t>
            </a:r>
            <a:r>
              <a:rPr kumimoji="1" lang="en-US" altLang="ja-JP" dirty="0" smtClean="0"/>
              <a:t>Tc production with high intensity </a:t>
            </a:r>
            <a:r>
              <a:rPr kumimoji="1" lang="en-US" altLang="ja-JP" i="1" dirty="0" smtClean="0">
                <a:latin typeface="Times New Roman" panose="02020603050405020304" pitchFamily="18" charset="0"/>
                <a:cs typeface="Times New Roman" panose="02020603050405020304" pitchFamily="18" charset="0"/>
              </a:rPr>
              <a:t>e</a:t>
            </a:r>
            <a:r>
              <a:rPr kumimoji="1" lang="en-US" altLang="ja-JP" baseline="30000" dirty="0" smtClean="0">
                <a:latin typeface="Symbol" panose="05050102010706020507" pitchFamily="18" charset="2"/>
              </a:rPr>
              <a:t>-</a:t>
            </a:r>
            <a:r>
              <a:rPr kumimoji="1" lang="en-US" altLang="ja-JP" dirty="0" smtClean="0"/>
              <a:t> beam </a:t>
            </a:r>
          </a:p>
          <a:p>
            <a:r>
              <a:rPr kumimoji="1" lang="en-US" altLang="ja-JP" dirty="0" smtClean="0"/>
              <a:t>for medical use</a:t>
            </a:r>
            <a:endParaRPr kumimoji="1" lang="ja-JP" altLang="en-US" dirty="0"/>
          </a:p>
        </p:txBody>
      </p:sp>
      <p:sp>
        <p:nvSpPr>
          <p:cNvPr id="24" name="テキスト ボックス 23"/>
          <p:cNvSpPr txBox="1"/>
          <p:nvPr/>
        </p:nvSpPr>
        <p:spPr>
          <a:xfrm>
            <a:off x="5184068" y="872716"/>
            <a:ext cx="2400529" cy="369332"/>
          </a:xfrm>
          <a:prstGeom prst="rect">
            <a:avLst/>
          </a:prstGeom>
          <a:noFill/>
        </p:spPr>
        <p:txBody>
          <a:bodyPr wrap="none" rtlCol="0">
            <a:spAutoFit/>
          </a:bodyPr>
          <a:lstStyle/>
          <a:p>
            <a:r>
              <a:rPr kumimoji="1" lang="en-US" altLang="ja-JP" dirty="0" smtClean="0"/>
              <a:t>EUV-FEL for lithography</a:t>
            </a:r>
            <a:endParaRPr kumimoji="1" lang="ja-JP" altLang="en-US" dirty="0"/>
          </a:p>
        </p:txBody>
      </p:sp>
      <p:sp>
        <p:nvSpPr>
          <p:cNvPr id="25" name="テキスト ボックス 24"/>
          <p:cNvSpPr txBox="1"/>
          <p:nvPr/>
        </p:nvSpPr>
        <p:spPr>
          <a:xfrm>
            <a:off x="1835696" y="3861048"/>
            <a:ext cx="2556284" cy="830997"/>
          </a:xfrm>
          <a:prstGeom prst="rect">
            <a:avLst/>
          </a:prstGeom>
          <a:noFill/>
        </p:spPr>
        <p:txBody>
          <a:bodyPr wrap="square" rtlCol="0">
            <a:spAutoFit/>
          </a:bodyPr>
          <a:lstStyle/>
          <a:p>
            <a:r>
              <a:rPr kumimoji="1" lang="en-US" altLang="ja-JP" sz="1600" dirty="0" smtClean="0"/>
              <a:t>Compact ERL (</a:t>
            </a:r>
            <a:r>
              <a:rPr kumimoji="1" lang="en-US" altLang="ja-JP" sz="1600" dirty="0" err="1" smtClean="0"/>
              <a:t>cERL</a:t>
            </a:r>
            <a:r>
              <a:rPr lang="en-US" altLang="ja-JP" sz="1600" dirty="0" smtClean="0"/>
              <a:t>) was built at KEK as a test bench for ERL technology</a:t>
            </a:r>
            <a:endParaRPr kumimoji="1" lang="ja-JP" altLang="en-US" sz="1600" dirty="0"/>
          </a:p>
        </p:txBody>
      </p:sp>
    </p:spTree>
    <p:extLst>
      <p:ext uri="{BB962C8B-B14F-4D97-AF65-F5344CB8AC3E}">
        <p14:creationId xmlns:p14="http://schemas.microsoft.com/office/powerpoint/2010/main" val="4035723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US-Japan cooperation in HEP</a:t>
            </a:r>
            <a:endParaRPr kumimoji="1" lang="ja-JP" altLang="en-US" sz="2400" b="1" dirty="0"/>
          </a:p>
        </p:txBody>
      </p:sp>
      <p:sp>
        <p:nvSpPr>
          <p:cNvPr id="3" name="コンテンツ プレースホルダー 2"/>
          <p:cNvSpPr>
            <a:spLocks noGrp="1"/>
          </p:cNvSpPr>
          <p:nvPr>
            <p:ph idx="1"/>
          </p:nvPr>
        </p:nvSpPr>
        <p:spPr>
          <a:xfrm>
            <a:off x="428377" y="728700"/>
            <a:ext cx="8229600" cy="720080"/>
          </a:xfrm>
        </p:spPr>
        <p:txBody>
          <a:bodyPr>
            <a:normAutofit/>
          </a:bodyPr>
          <a:lstStyle/>
          <a:p>
            <a:r>
              <a:rPr lang="en-US" altLang="ja-JP" sz="2000" dirty="0"/>
              <a:t>US and Japan have a long history (</a:t>
            </a:r>
            <a:r>
              <a:rPr lang="en-US" altLang="ja-JP" sz="2000" dirty="0" smtClean="0"/>
              <a:t>38 </a:t>
            </a:r>
            <a:r>
              <a:rPr lang="en-US" altLang="ja-JP" sz="2000" dirty="0"/>
              <a:t>years!) of  successful collaboration based on the governmental framework.</a:t>
            </a:r>
            <a:endParaRPr kumimoji="1" lang="ja-JP" altLang="en-US" sz="2000" dirty="0"/>
          </a:p>
        </p:txBody>
      </p:sp>
      <p:pic>
        <p:nvPicPr>
          <p:cNvPr id="4" name="Picture 2" descr="http://legacy.kek.jp/photoarchive/past/past006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1" y="1448780"/>
            <a:ext cx="2044865" cy="1590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448780"/>
            <a:ext cx="2620928" cy="157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1448779"/>
            <a:ext cx="2124236" cy="1593177"/>
          </a:xfrm>
          <a:prstGeom prst="rect">
            <a:avLst/>
          </a:prstGeom>
        </p:spPr>
      </p:pic>
      <p:sp>
        <p:nvSpPr>
          <p:cNvPr id="8" name="テキスト ボックス 7"/>
          <p:cNvSpPr txBox="1"/>
          <p:nvPr/>
        </p:nvSpPr>
        <p:spPr>
          <a:xfrm>
            <a:off x="467544" y="3032956"/>
            <a:ext cx="2286716" cy="276999"/>
          </a:xfrm>
          <a:prstGeom prst="rect">
            <a:avLst/>
          </a:prstGeom>
          <a:noFill/>
        </p:spPr>
        <p:txBody>
          <a:bodyPr wrap="none" rtlCol="0">
            <a:spAutoFit/>
          </a:bodyPr>
          <a:lstStyle/>
          <a:p>
            <a:r>
              <a:rPr kumimoji="1" lang="en-US" altLang="ja-JP" sz="1200" dirty="0" smtClean="0"/>
              <a:t>Signing ceremony in 1979 at SLAC</a:t>
            </a:r>
            <a:endParaRPr kumimoji="1" lang="ja-JP" altLang="en-US" sz="1200" dirty="0"/>
          </a:p>
        </p:txBody>
      </p:sp>
      <p:sp>
        <p:nvSpPr>
          <p:cNvPr id="9" name="テキスト ボックス 8"/>
          <p:cNvSpPr txBox="1"/>
          <p:nvPr/>
        </p:nvSpPr>
        <p:spPr>
          <a:xfrm>
            <a:off x="2915816" y="2996952"/>
            <a:ext cx="2803460" cy="276999"/>
          </a:xfrm>
          <a:prstGeom prst="rect">
            <a:avLst/>
          </a:prstGeom>
          <a:noFill/>
        </p:spPr>
        <p:txBody>
          <a:bodyPr wrap="none" rtlCol="0">
            <a:spAutoFit/>
          </a:bodyPr>
          <a:lstStyle/>
          <a:p>
            <a:r>
              <a:rPr kumimoji="1" lang="en-US" altLang="ja-JP" sz="1200" dirty="0" smtClean="0"/>
              <a:t>30</a:t>
            </a:r>
            <a:r>
              <a:rPr kumimoji="1" lang="en-US" altLang="ja-JP" sz="1200" baseline="30000" dirty="0" smtClean="0"/>
              <a:t>th</a:t>
            </a:r>
            <a:r>
              <a:rPr kumimoji="1" lang="en-US" altLang="ja-JP" sz="1200" dirty="0" smtClean="0"/>
              <a:t> Anniversary meeting in Hawaii (2009)</a:t>
            </a:r>
            <a:endParaRPr kumimoji="1" lang="ja-JP" altLang="en-US" sz="1200" dirty="0"/>
          </a:p>
        </p:txBody>
      </p:sp>
      <p:sp>
        <p:nvSpPr>
          <p:cNvPr id="10" name="正方形/長方形 9"/>
          <p:cNvSpPr/>
          <p:nvPr/>
        </p:nvSpPr>
        <p:spPr>
          <a:xfrm>
            <a:off x="5832140" y="2996952"/>
            <a:ext cx="2933367" cy="276999"/>
          </a:xfrm>
          <a:prstGeom prst="rect">
            <a:avLst/>
          </a:prstGeom>
        </p:spPr>
        <p:txBody>
          <a:bodyPr wrap="none">
            <a:spAutoFit/>
          </a:bodyPr>
          <a:lstStyle/>
          <a:p>
            <a:r>
              <a:rPr lang="en-US" altLang="ja-JP" sz="1200" dirty="0"/>
              <a:t>US-Japan Project Arrangement was </a:t>
            </a:r>
            <a:r>
              <a:rPr lang="en-US" altLang="ja-JP" sz="1200" dirty="0" smtClean="0"/>
              <a:t>signed </a:t>
            </a:r>
            <a:endParaRPr lang="ja-JP" altLang="en-US" sz="1200" dirty="0"/>
          </a:p>
        </p:txBody>
      </p:sp>
      <p:sp>
        <p:nvSpPr>
          <p:cNvPr id="11" name="テキスト ボックス 10"/>
          <p:cNvSpPr txBox="1"/>
          <p:nvPr/>
        </p:nvSpPr>
        <p:spPr>
          <a:xfrm>
            <a:off x="6264188" y="1232756"/>
            <a:ext cx="2160591" cy="276999"/>
          </a:xfrm>
          <a:prstGeom prst="rect">
            <a:avLst/>
          </a:prstGeom>
          <a:noFill/>
        </p:spPr>
        <p:txBody>
          <a:bodyPr wrap="none" rtlCol="0">
            <a:spAutoFit/>
          </a:bodyPr>
          <a:lstStyle/>
          <a:p>
            <a:r>
              <a:rPr kumimoji="1" lang="en-US" altLang="ja-JP" sz="1200" dirty="0" smtClean="0"/>
              <a:t>Oct. 2015, US Embassy in Tokyo</a:t>
            </a:r>
            <a:endParaRPr kumimoji="1" lang="ja-JP" altLang="en-US" sz="1200" dirty="0"/>
          </a:p>
        </p:txBody>
      </p:sp>
      <p:pic>
        <p:nvPicPr>
          <p:cNvPr id="5" name="図 4"/>
          <p:cNvPicPr>
            <a:picLocks noChangeAspect="1"/>
          </p:cNvPicPr>
          <p:nvPr/>
        </p:nvPicPr>
        <p:blipFill>
          <a:blip r:embed="rId5"/>
          <a:stretch>
            <a:fillRect/>
          </a:stretch>
        </p:blipFill>
        <p:spPr>
          <a:xfrm>
            <a:off x="935596" y="3392996"/>
            <a:ext cx="7294425" cy="3349206"/>
          </a:xfrm>
          <a:prstGeom prst="rect">
            <a:avLst/>
          </a:prstGeom>
        </p:spPr>
      </p:pic>
      <p:pic>
        <p:nvPicPr>
          <p:cNvPr id="12" name="図 11"/>
          <p:cNvPicPr>
            <a:picLocks noChangeAspect="1"/>
          </p:cNvPicPr>
          <p:nvPr/>
        </p:nvPicPr>
        <p:blipFill>
          <a:blip r:embed="rId6"/>
          <a:stretch>
            <a:fillRect/>
          </a:stretch>
        </p:blipFill>
        <p:spPr>
          <a:xfrm>
            <a:off x="143508" y="3501008"/>
            <a:ext cx="864096" cy="602680"/>
          </a:xfrm>
          <a:prstGeom prst="rect">
            <a:avLst/>
          </a:prstGeom>
        </p:spPr>
      </p:pic>
      <p:pic>
        <p:nvPicPr>
          <p:cNvPr id="13" name="図 12"/>
          <p:cNvPicPr>
            <a:picLocks noChangeAspect="1"/>
          </p:cNvPicPr>
          <p:nvPr/>
        </p:nvPicPr>
        <p:blipFill>
          <a:blip r:embed="rId7"/>
          <a:stretch>
            <a:fillRect/>
          </a:stretch>
        </p:blipFill>
        <p:spPr>
          <a:xfrm>
            <a:off x="8172400" y="3537012"/>
            <a:ext cx="877556" cy="612068"/>
          </a:xfrm>
          <a:prstGeom prst="rect">
            <a:avLst/>
          </a:prstGeom>
        </p:spPr>
      </p:pic>
      <p:sp>
        <p:nvSpPr>
          <p:cNvPr id="14" name="テキスト ボックス 13"/>
          <p:cNvSpPr txBox="1"/>
          <p:nvPr/>
        </p:nvSpPr>
        <p:spPr>
          <a:xfrm>
            <a:off x="6314928" y="5805264"/>
            <a:ext cx="2844316" cy="646331"/>
          </a:xfrm>
          <a:prstGeom prst="rect">
            <a:avLst/>
          </a:prstGeom>
          <a:noFill/>
        </p:spPr>
        <p:txBody>
          <a:bodyPr wrap="square" rtlCol="0">
            <a:spAutoFit/>
          </a:bodyPr>
          <a:lstStyle/>
          <a:p>
            <a:r>
              <a:rPr kumimoji="1" lang="en-US" altLang="ja-JP" sz="1200" dirty="0" smtClean="0"/>
              <a:t>This framework supports cost reduction R&amp;D, generic R&amp;D for accelerator and detector.</a:t>
            </a:r>
            <a:endParaRPr kumimoji="1" lang="ja-JP" altLang="en-US" sz="1200" dirty="0"/>
          </a:p>
        </p:txBody>
      </p:sp>
    </p:spTree>
    <p:extLst>
      <p:ext uri="{BB962C8B-B14F-4D97-AF65-F5344CB8AC3E}">
        <p14:creationId xmlns:p14="http://schemas.microsoft.com/office/powerpoint/2010/main" val="2224742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1232738" y="13226"/>
            <a:ext cx="6903701" cy="598078"/>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r>
              <a:rPr lang="en-US" altLang="ja-JP" sz="2400" b="1" dirty="0" smtClean="0"/>
              <a:t>Collaboration with Indian Physicists</a:t>
            </a:r>
            <a:endParaRPr lang="ja-JP" altLang="en-US" sz="2400" b="1" dirty="0"/>
          </a:p>
        </p:txBody>
      </p:sp>
      <p:sp>
        <p:nvSpPr>
          <p:cNvPr id="5" name="テキスト プレースホルダー 2"/>
          <p:cNvSpPr txBox="1">
            <a:spLocks/>
          </p:cNvSpPr>
          <p:nvPr/>
        </p:nvSpPr>
        <p:spPr>
          <a:xfrm>
            <a:off x="251520" y="1448780"/>
            <a:ext cx="4644516" cy="4752528"/>
          </a:xfrm>
          <a:prstGeom prst="rect">
            <a:avLst/>
          </a:prstGeom>
        </p:spPr>
        <p:txBody>
          <a:bodyPr vert="horz" lIns="91236" tIns="45619" rIns="91236" bIns="45619" rtlCol="0">
            <a:normAutofit fontScale="62500" lnSpcReduction="20000"/>
          </a:bodyPr>
          <a:lstStyle>
            <a:lvl1pPr marL="342155" indent="-342155" algn="l" defTabSz="912386"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1316" indent="-285134" algn="l" defTabSz="912386" rtl="0" eaLnBrk="1" latinLnBrk="0" hangingPunct="1">
              <a:spcBef>
                <a:spcPct val="20000"/>
              </a:spcBef>
              <a:buClr>
                <a:srgbClr val="002060"/>
              </a:buClr>
              <a:buSzPct val="80000"/>
              <a:buFontTx/>
              <a:buBlip>
                <a:blip r:embed="rId2"/>
              </a:buBlip>
              <a:defRPr kumimoji="1" sz="2800" kern="1200">
                <a:solidFill>
                  <a:schemeClr val="tx1"/>
                </a:solidFill>
                <a:latin typeface="+mn-lt"/>
                <a:ea typeface="+mn-ea"/>
                <a:cs typeface="+mn-cs"/>
              </a:defRPr>
            </a:lvl2pPr>
            <a:lvl3pPr marL="1140486" indent="-228091" algn="l" defTabSz="912386"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596676" indent="-228091" algn="l" defTabSz="912386"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Tx/>
              <a:buBlip>
                <a:blip r:embed="rId3"/>
              </a:buBlip>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en-US" altLang="ja-JP" dirty="0" smtClean="0"/>
              <a:t>Representatives from KEK and 10 Indian accelerator labs had a meeting to discuss Indian involvement in ILC in April 2016.</a:t>
            </a:r>
          </a:p>
          <a:p>
            <a:endParaRPr lang="en-US" altLang="ja-JP" dirty="0" smtClean="0"/>
          </a:p>
          <a:p>
            <a:r>
              <a:rPr lang="en-GB" altLang="ja-JP" dirty="0" smtClean="0"/>
              <a:t>“The members strongly opined that the accelerator and the high energy physics communities of India will jointly submit a proposal to the Indian Government stating that they would  like to be a part of the ILC project.” (Minutes of the meeting on April 29, 2016 at IUAC)</a:t>
            </a:r>
            <a:endParaRPr lang="en-GB" altLang="ja-JP" dirty="0"/>
          </a:p>
          <a:p>
            <a:endParaRPr lang="en-GB" altLang="ja-JP" dirty="0" smtClean="0"/>
          </a:p>
          <a:p>
            <a:r>
              <a:rPr lang="en-GB" altLang="ja-JP" dirty="0" smtClean="0"/>
              <a:t>We set up </a:t>
            </a:r>
            <a:r>
              <a:rPr lang="en-GB" altLang="ja-JP" dirty="0"/>
              <a:t>“Indo-Japan Centre for Accelerators and Detectors” in </a:t>
            </a:r>
            <a:r>
              <a:rPr lang="en-GB" altLang="ja-JP" dirty="0" err="1"/>
              <a:t>Benaras</a:t>
            </a:r>
            <a:r>
              <a:rPr lang="en-GB" altLang="ja-JP" dirty="0"/>
              <a:t> Hindu University as a base of Indian participation in </a:t>
            </a:r>
            <a:r>
              <a:rPr lang="en-GB" altLang="ja-JP" dirty="0" smtClean="0"/>
              <a:t>ILC</a:t>
            </a:r>
            <a:r>
              <a:rPr lang="en-GB" altLang="ja-JP" dirty="0"/>
              <a:t> </a:t>
            </a:r>
            <a:r>
              <a:rPr lang="en-GB" altLang="ja-JP" dirty="0" smtClean="0"/>
              <a:t>in January 2017.</a:t>
            </a:r>
            <a:endParaRPr lang="ja-JP" altLang="en-US" dirty="0"/>
          </a:p>
          <a:p>
            <a:endParaRPr lang="en-GB" altLang="ja-JP" dirty="0" smtClean="0"/>
          </a:p>
        </p:txBody>
      </p:sp>
      <p:pic>
        <p:nvPicPr>
          <p:cNvPr id="6" name="図 5"/>
          <p:cNvPicPr>
            <a:picLocks noChangeAspect="1"/>
          </p:cNvPicPr>
          <p:nvPr/>
        </p:nvPicPr>
        <p:blipFill rotWithShape="1">
          <a:blip r:embed="rId4" cstate="print">
            <a:extLst>
              <a:ext uri="{28A0092B-C50C-407E-A947-70E740481C1C}">
                <a14:useLocalDpi xmlns:a14="http://schemas.microsoft.com/office/drawing/2010/main" val="0"/>
              </a:ext>
            </a:extLst>
          </a:blip>
          <a:srcRect l="8199" t="18519" r="9737" b="3459"/>
          <a:stretch/>
        </p:blipFill>
        <p:spPr>
          <a:xfrm>
            <a:off x="5123228" y="908720"/>
            <a:ext cx="3877568" cy="2441751"/>
          </a:xfrm>
          <a:prstGeom prst="rect">
            <a:avLst/>
          </a:prstGeom>
        </p:spPr>
      </p:pic>
      <p:sp>
        <p:nvSpPr>
          <p:cNvPr id="8" name="テキスト ボックス 7"/>
          <p:cNvSpPr txBox="1"/>
          <p:nvPr/>
        </p:nvSpPr>
        <p:spPr>
          <a:xfrm>
            <a:off x="7049461" y="3284984"/>
            <a:ext cx="2105385" cy="307777"/>
          </a:xfrm>
          <a:prstGeom prst="rect">
            <a:avLst/>
          </a:prstGeom>
          <a:noFill/>
        </p:spPr>
        <p:txBody>
          <a:bodyPr wrap="none" rtlCol="0">
            <a:spAutoFit/>
          </a:bodyPr>
          <a:lstStyle/>
          <a:p>
            <a:r>
              <a:rPr lang="en-US" altLang="ja-JP" sz="1400" dirty="0"/>
              <a:t>April 29, 2016, IUAC, Delhi</a:t>
            </a:r>
            <a:endParaRPr kumimoji="1" lang="ja-JP" altLang="en-US" sz="1400" dirty="0"/>
          </a:p>
        </p:txBody>
      </p:sp>
      <p:pic>
        <p:nvPicPr>
          <p:cNvPr id="9" name="図 8"/>
          <p:cNvPicPr>
            <a:picLocks noChangeAspect="1"/>
          </p:cNvPicPr>
          <p:nvPr/>
        </p:nvPicPr>
        <p:blipFill rotWithShape="1">
          <a:blip r:embed="rId5" cstate="print">
            <a:extLst>
              <a:ext uri="{28A0092B-C50C-407E-A947-70E740481C1C}">
                <a14:useLocalDpi xmlns:a14="http://schemas.microsoft.com/office/drawing/2010/main" val="0"/>
              </a:ext>
            </a:extLst>
          </a:blip>
          <a:srcRect t="12451"/>
          <a:stretch/>
        </p:blipFill>
        <p:spPr>
          <a:xfrm>
            <a:off x="5123228" y="3681028"/>
            <a:ext cx="3924436" cy="2576850"/>
          </a:xfrm>
          <a:prstGeom prst="rect">
            <a:avLst/>
          </a:prstGeom>
        </p:spPr>
      </p:pic>
      <p:sp>
        <p:nvSpPr>
          <p:cNvPr id="10" name="テキスト ボックス 9"/>
          <p:cNvSpPr txBox="1"/>
          <p:nvPr/>
        </p:nvSpPr>
        <p:spPr>
          <a:xfrm>
            <a:off x="6621269" y="6237312"/>
            <a:ext cx="2533899" cy="307777"/>
          </a:xfrm>
          <a:prstGeom prst="rect">
            <a:avLst/>
          </a:prstGeom>
          <a:noFill/>
        </p:spPr>
        <p:txBody>
          <a:bodyPr wrap="none" rtlCol="0">
            <a:spAutoFit/>
          </a:bodyPr>
          <a:lstStyle/>
          <a:p>
            <a:r>
              <a:rPr kumimoji="1" lang="en-US" altLang="ja-JP" sz="1400" dirty="0" smtClean="0"/>
              <a:t>January 29, 2017, BHU, Varanasi</a:t>
            </a:r>
            <a:endParaRPr kumimoji="1" lang="ja-JP" altLang="en-US" sz="1400" dirty="0"/>
          </a:p>
        </p:txBody>
      </p:sp>
    </p:spTree>
    <p:extLst>
      <p:ext uri="{BB962C8B-B14F-4D97-AF65-F5344CB8AC3E}">
        <p14:creationId xmlns:p14="http://schemas.microsoft.com/office/powerpoint/2010/main" val="3535841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23628" y="0"/>
            <a:ext cx="6903701" cy="598078"/>
          </a:xfrm>
        </p:spPr>
        <p:txBody>
          <a:bodyPr/>
          <a:lstStyle/>
          <a:p>
            <a:r>
              <a:rPr kumimoji="1" lang="en-US" altLang="ja-JP" sz="2400" b="1" dirty="0" smtClean="0"/>
              <a:t>Our reactions to the recommendations</a:t>
            </a:r>
            <a:endParaRPr kumimoji="1" lang="ja-JP" altLang="en-US" sz="2400" b="1" dirty="0"/>
          </a:p>
        </p:txBody>
      </p:sp>
      <p:sp>
        <p:nvSpPr>
          <p:cNvPr id="3" name="テキスト プレースホルダー 2"/>
          <p:cNvSpPr>
            <a:spLocks noGrp="1"/>
          </p:cNvSpPr>
          <p:nvPr>
            <p:ph type="body" idx="1"/>
          </p:nvPr>
        </p:nvSpPr>
        <p:spPr>
          <a:xfrm>
            <a:off x="431540" y="1124744"/>
            <a:ext cx="8229600" cy="2664296"/>
          </a:xfrm>
        </p:spPr>
        <p:txBody>
          <a:bodyPr/>
          <a:lstStyle/>
          <a:p>
            <a:r>
              <a:rPr lang="en-US" altLang="ja-JP" sz="2400" dirty="0" smtClean="0"/>
              <a:t>Advisory panel recommendations once more:</a:t>
            </a:r>
          </a:p>
          <a:p>
            <a:pPr lvl="1"/>
            <a:r>
              <a:rPr lang="en-US" altLang="ja-JP" sz="2000" dirty="0" smtClean="0"/>
              <a:t>Recommendation </a:t>
            </a:r>
            <a:r>
              <a:rPr lang="en-US" altLang="ja-JP" sz="2000" dirty="0"/>
              <a:t>1: </a:t>
            </a:r>
            <a:r>
              <a:rPr lang="en-US" altLang="ja-JP" sz="2000" b="1" dirty="0">
                <a:solidFill>
                  <a:srgbClr val="FF0000"/>
                </a:solidFill>
              </a:rPr>
              <a:t>Share the cost internationally </a:t>
            </a:r>
            <a:r>
              <a:rPr lang="en-US" altLang="ja-JP" sz="2000" dirty="0"/>
              <a:t>and </a:t>
            </a:r>
            <a:r>
              <a:rPr lang="en-US" altLang="ja-JP" sz="2000" b="1" u="sng" dirty="0">
                <a:solidFill>
                  <a:srgbClr val="FF0000"/>
                </a:solidFill>
              </a:rPr>
              <a:t>Find a clear vision on the discovery potential of new particles.</a:t>
            </a:r>
          </a:p>
          <a:p>
            <a:pPr lvl="1"/>
            <a:r>
              <a:rPr lang="en-US" altLang="ja-JP" sz="2000" dirty="0"/>
              <a:t>Recommendation 2: </a:t>
            </a:r>
            <a:r>
              <a:rPr lang="en-US" altLang="ja-JP" sz="2000" b="1" u="sng" dirty="0">
                <a:solidFill>
                  <a:srgbClr val="FF0000"/>
                </a:solidFill>
              </a:rPr>
              <a:t>Closely monitor and analyze the development of the LHC experiments </a:t>
            </a:r>
            <a:r>
              <a:rPr lang="en-US" altLang="ja-JP" sz="2000" dirty="0"/>
              <a:t>and </a:t>
            </a:r>
            <a:r>
              <a:rPr lang="en-US" altLang="ja-JP" sz="2000" b="1" dirty="0">
                <a:solidFill>
                  <a:srgbClr val="FF0000"/>
                </a:solidFill>
              </a:rPr>
              <a:t>Mitigate cost risk.</a:t>
            </a:r>
          </a:p>
          <a:p>
            <a:pPr lvl="1"/>
            <a:r>
              <a:rPr lang="en-US" altLang="ja-JP" sz="2000" dirty="0"/>
              <a:t>Recommendation 3:  </a:t>
            </a:r>
            <a:r>
              <a:rPr lang="en-US" altLang="ja-JP" sz="2000" b="1" u="sng" dirty="0">
                <a:solidFill>
                  <a:srgbClr val="FF0000"/>
                </a:solidFill>
              </a:rPr>
              <a:t>Obtain general understanding by the public and science communities</a:t>
            </a:r>
            <a:r>
              <a:rPr lang="en-US" altLang="ja-JP" sz="2000" b="1" u="sng" dirty="0" smtClean="0">
                <a:solidFill>
                  <a:srgbClr val="FF0000"/>
                </a:solidFill>
              </a:rPr>
              <a:t>.</a:t>
            </a:r>
            <a:endParaRPr lang="en-US" altLang="ja-JP" sz="2000" b="1" u="sng" dirty="0">
              <a:solidFill>
                <a:srgbClr val="FF0000"/>
              </a:solidFill>
            </a:endParaRPr>
          </a:p>
        </p:txBody>
      </p:sp>
      <p:cxnSp>
        <p:nvCxnSpPr>
          <p:cNvPr id="18" name="直線矢印コネクタ 17"/>
          <p:cNvCxnSpPr/>
          <p:nvPr/>
        </p:nvCxnSpPr>
        <p:spPr>
          <a:xfrm flipH="1" flipV="1">
            <a:off x="4913820" y="1880828"/>
            <a:ext cx="342256" cy="2988332"/>
          </a:xfrm>
          <a:prstGeom prst="straightConnector1">
            <a:avLst/>
          </a:prstGeom>
          <a:ln w="28575">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V="1">
            <a:off x="2591780" y="2888940"/>
            <a:ext cx="1537466" cy="1944216"/>
          </a:xfrm>
          <a:prstGeom prst="straightConnector1">
            <a:avLst/>
          </a:prstGeom>
          <a:ln w="28575">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4355976" y="4905164"/>
            <a:ext cx="4066600" cy="523220"/>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kumimoji="1" lang="en-US" altLang="ja-JP" sz="1400" dirty="0" smtClean="0"/>
              <a:t>International physics communities are urged to work with your funding agencies and governments.</a:t>
            </a:r>
            <a:endParaRPr kumimoji="1" lang="ja-JP" altLang="en-US" sz="1400" dirty="0"/>
          </a:p>
        </p:txBody>
      </p:sp>
      <p:sp>
        <p:nvSpPr>
          <p:cNvPr id="26" name="テキスト ボックス 25"/>
          <p:cNvSpPr txBox="1"/>
          <p:nvPr/>
        </p:nvSpPr>
        <p:spPr>
          <a:xfrm>
            <a:off x="791580" y="4869160"/>
            <a:ext cx="3312368" cy="738664"/>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kumimoji="1" lang="en-US" altLang="ja-JP" sz="1400" dirty="0" smtClean="0"/>
              <a:t>NRI’s survey pointed out some potential problems of the TDR design. Need to work on them.</a:t>
            </a:r>
            <a:endParaRPr kumimoji="1" lang="ja-JP" altLang="en-US" sz="1400" dirty="0"/>
          </a:p>
        </p:txBody>
      </p:sp>
    </p:spTree>
    <p:extLst>
      <p:ext uri="{BB962C8B-B14F-4D97-AF65-F5344CB8AC3E}">
        <p14:creationId xmlns:p14="http://schemas.microsoft.com/office/powerpoint/2010/main" val="71461601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1268760"/>
            <a:ext cx="8229600" cy="4788532"/>
          </a:xfrm>
        </p:spPr>
        <p:style>
          <a:lnRef idx="2">
            <a:schemeClr val="accent1"/>
          </a:lnRef>
          <a:fillRef idx="1">
            <a:schemeClr val="lt1"/>
          </a:fillRef>
          <a:effectRef idx="0">
            <a:schemeClr val="accent1"/>
          </a:effectRef>
          <a:fontRef idx="minor">
            <a:schemeClr val="dk1"/>
          </a:fontRef>
        </p:style>
        <p:txBody>
          <a:bodyPr>
            <a:noAutofit/>
          </a:bodyPr>
          <a:lstStyle/>
          <a:p>
            <a:r>
              <a:rPr lang="en-US" altLang="ja-JP" sz="2000" dirty="0" smtClean="0"/>
              <a:t>AAA (Advanced Accelerator Association)</a:t>
            </a:r>
          </a:p>
          <a:p>
            <a:pPr lvl="1"/>
            <a:r>
              <a:rPr lang="en-US" altLang="ja-JP" sz="1800" dirty="0" smtClean="0"/>
              <a:t>111 private companies and 41 universities and research institutions</a:t>
            </a:r>
            <a:endParaRPr kumimoji="1" lang="en-US" altLang="ja-JP" sz="1800" dirty="0" smtClean="0"/>
          </a:p>
          <a:p>
            <a:pPr lvl="1"/>
            <a:r>
              <a:rPr lang="en-US" altLang="ja-JP" sz="1800" dirty="0" smtClean="0"/>
              <a:t>Technology working group</a:t>
            </a:r>
          </a:p>
          <a:p>
            <a:pPr lvl="2"/>
            <a:r>
              <a:rPr kumimoji="1" lang="en-US" altLang="ja-JP" sz="1400" dirty="0" smtClean="0"/>
              <a:t>Alignment technologies for the advanced accelerators</a:t>
            </a:r>
          </a:p>
          <a:p>
            <a:pPr lvl="2"/>
            <a:r>
              <a:rPr kumimoji="1" lang="en-US" altLang="ja-JP" sz="1400" dirty="0" smtClean="0"/>
              <a:t>Beam control and vacuum technology</a:t>
            </a:r>
          </a:p>
          <a:p>
            <a:pPr lvl="2"/>
            <a:r>
              <a:rPr lang="en-US" altLang="ja-JP" sz="1400" dirty="0" smtClean="0"/>
              <a:t>Green ILC program</a:t>
            </a:r>
            <a:r>
              <a:rPr kumimoji="1" lang="en-US" altLang="ja-JP" sz="1400" dirty="0" smtClean="0"/>
              <a:t> …etc.</a:t>
            </a:r>
          </a:p>
          <a:p>
            <a:pPr lvl="1"/>
            <a:r>
              <a:rPr kumimoji="1" lang="en-US" altLang="ja-JP" sz="1800" dirty="0" smtClean="0"/>
              <a:t>Public relations working group</a:t>
            </a:r>
          </a:p>
          <a:p>
            <a:pPr lvl="2"/>
            <a:r>
              <a:rPr lang="en-US" altLang="ja-JP" sz="1400" dirty="0" smtClean="0"/>
              <a:t>Public symposium in Tohoku</a:t>
            </a:r>
          </a:p>
          <a:p>
            <a:pPr lvl="2"/>
            <a:r>
              <a:rPr kumimoji="1" lang="en-US" altLang="ja-JP" sz="1400" dirty="0" smtClean="0"/>
              <a:t>ILC Tokyo Event, July 2016  : “Science x Hello Kitty”</a:t>
            </a:r>
          </a:p>
          <a:p>
            <a:pPr lvl="2"/>
            <a:r>
              <a:rPr lang="en-US" altLang="ja-JP" sz="1400" dirty="0" smtClean="0"/>
              <a:t>Video program to introduce ILC to general public</a:t>
            </a:r>
            <a:r>
              <a:rPr lang="en-US" altLang="ja-JP" sz="1400" dirty="0"/>
              <a:t> </a:t>
            </a:r>
            <a:r>
              <a:rPr lang="en-US" altLang="ja-JP" sz="1400" dirty="0" smtClean="0"/>
              <a:t>  …etc.</a:t>
            </a:r>
          </a:p>
          <a:p>
            <a:pPr lvl="1"/>
            <a:r>
              <a:rPr lang="en-US" altLang="ja-JP" sz="1800" dirty="0" smtClean="0"/>
              <a:t>Civil engineering working group</a:t>
            </a:r>
          </a:p>
          <a:p>
            <a:pPr lvl="2"/>
            <a:r>
              <a:rPr lang="en-US" altLang="ja-JP" sz="1400" dirty="0" smtClean="0"/>
              <a:t>Geological survey and studies </a:t>
            </a:r>
            <a:r>
              <a:rPr lang="en-US" altLang="ja-JP" sz="1400" dirty="0"/>
              <a:t>of legal regulations </a:t>
            </a:r>
            <a:r>
              <a:rPr lang="en-US" altLang="ja-JP" sz="1400" dirty="0" smtClean="0"/>
              <a:t>for the tunnel construction</a:t>
            </a:r>
            <a:endParaRPr lang="en-US" altLang="ja-JP" sz="1400" dirty="0"/>
          </a:p>
          <a:p>
            <a:pPr lvl="2"/>
            <a:r>
              <a:rPr lang="en-US" altLang="ja-JP" sz="1400" dirty="0" smtClean="0"/>
              <a:t>Exhaust heat recovery system</a:t>
            </a:r>
          </a:p>
          <a:p>
            <a:pPr lvl="2"/>
            <a:r>
              <a:rPr lang="en-US" altLang="ja-JP" sz="1400" dirty="0" smtClean="0"/>
              <a:t>Public transportation system   …etc.</a:t>
            </a:r>
          </a:p>
          <a:p>
            <a:pPr lvl="1"/>
            <a:r>
              <a:rPr lang="en-US" altLang="ja-JP" sz="1800" dirty="0" smtClean="0"/>
              <a:t>Big project working group</a:t>
            </a:r>
          </a:p>
          <a:p>
            <a:pPr lvl="2"/>
            <a:r>
              <a:rPr lang="en-US" altLang="ja-JP" sz="1400" dirty="0" smtClean="0"/>
              <a:t>Promotion of international cooperation …etc.</a:t>
            </a:r>
          </a:p>
        </p:txBody>
      </p:sp>
      <p:sp>
        <p:nvSpPr>
          <p:cNvPr id="5" name="タイトル 1"/>
          <p:cNvSpPr txBox="1">
            <a:spLocks/>
          </p:cNvSpPr>
          <p:nvPr/>
        </p:nvSpPr>
        <p:spPr>
          <a:xfrm>
            <a:off x="1469404" y="116632"/>
            <a:ext cx="7272808" cy="540060"/>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r>
              <a:rPr lang="en-US" altLang="ja-JP" sz="2400" b="1" dirty="0" smtClean="0"/>
              <a:t>Activities to push ILC forward in Japan (6)</a:t>
            </a:r>
            <a:endParaRPr lang="ja-JP" altLang="en-US" sz="2400" b="1" dirty="0"/>
          </a:p>
        </p:txBody>
      </p:sp>
    </p:spTree>
    <p:extLst>
      <p:ext uri="{BB962C8B-B14F-4D97-AF65-F5344CB8AC3E}">
        <p14:creationId xmlns:p14="http://schemas.microsoft.com/office/powerpoint/2010/main" val="3317329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p:cNvSpPr>
          <p:nvPr/>
        </p:nvSpPr>
        <p:spPr bwMode="auto">
          <a:xfrm>
            <a:off x="574675" y="304800"/>
            <a:ext cx="4753409"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36" tIns="45668" rIns="91336" bIns="45668" anchor="ctr"/>
          <a:lstStyle>
            <a:lvl1pPr eaLnBrk="0" hangingPunct="0">
              <a:spcBef>
                <a:spcPct val="20000"/>
              </a:spcBef>
              <a:buClr>
                <a:schemeClr val="accent2"/>
              </a:buClr>
              <a:buFont typeface="Wingdings" pitchFamily="2" charset="2"/>
              <a:buChar char="o"/>
              <a:defRPr kumimoji="1" sz="3000">
                <a:solidFill>
                  <a:schemeClr val="tx1"/>
                </a:solidFill>
                <a:latin typeface="Verdana" pitchFamily="34" charset="0"/>
                <a:ea typeface="ＭＳ Ｐゴシック" pitchFamily="50" charset="-128"/>
              </a:defRPr>
            </a:lvl1pPr>
            <a:lvl2pPr marL="742950" indent="-285750" eaLnBrk="0" hangingPunct="0">
              <a:spcBef>
                <a:spcPct val="20000"/>
              </a:spcBef>
              <a:buClr>
                <a:schemeClr val="accent2"/>
              </a:buClr>
              <a:buFont typeface="Wingdings" pitchFamily="2" charset="2"/>
              <a:buChar char="n"/>
              <a:defRPr kumimoji="1" sz="2600">
                <a:solidFill>
                  <a:schemeClr val="tx1"/>
                </a:solidFill>
                <a:latin typeface="Verdana" pitchFamily="34" charset="0"/>
                <a:ea typeface="ＭＳ Ｐゴシック" pitchFamily="50" charset="-128"/>
              </a:defRPr>
            </a:lvl2pPr>
            <a:lvl3pPr marL="1143000" indent="-228600" eaLnBrk="0" hangingPunct="0">
              <a:spcBef>
                <a:spcPct val="20000"/>
              </a:spcBef>
              <a:buClr>
                <a:schemeClr val="accent2"/>
              </a:buClr>
              <a:buFont typeface="Wingdings" pitchFamily="2" charset="2"/>
              <a:buChar char="o"/>
              <a:defRPr kumimoji="1" sz="2300">
                <a:solidFill>
                  <a:schemeClr val="tx1"/>
                </a:solidFill>
                <a:latin typeface="Verdana" pitchFamily="34" charset="0"/>
                <a:ea typeface="ＭＳ Ｐゴシック" pitchFamily="50" charset="-128"/>
              </a:defRPr>
            </a:lvl3pPr>
            <a:lvl4pPr marL="1600200" indent="-228600" eaLnBrk="0" hangingPunct="0">
              <a:spcBef>
                <a:spcPct val="20000"/>
              </a:spcBef>
              <a:buClr>
                <a:schemeClr val="accent2"/>
              </a:buClr>
              <a:buFont typeface="Wingdings" pitchFamily="2" charset="2"/>
              <a:buChar char="n"/>
              <a:defRPr kumimoji="1" sz="2000">
                <a:solidFill>
                  <a:schemeClr val="tx1"/>
                </a:solidFill>
                <a:latin typeface="Verdana" pitchFamily="34" charset="0"/>
                <a:ea typeface="ＭＳ Ｐゴシック" pitchFamily="50" charset="-128"/>
              </a:defRPr>
            </a:lvl4pPr>
            <a:lvl5pPr marL="2057400" indent="-228600" eaLnBrk="0" hangingPunct="0">
              <a:spcBef>
                <a:spcPct val="25000"/>
              </a:spcBef>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5pPr>
            <a:lvl6pPr marL="25146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6pPr>
            <a:lvl7pPr marL="29718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7pPr>
            <a:lvl8pPr marL="34290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8pPr>
            <a:lvl9pPr marL="38862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3400" dirty="0" smtClean="0">
                <a:solidFill>
                  <a:srgbClr val="000000"/>
                </a:solidFill>
              </a:rPr>
              <a:t>Outline of this talk</a:t>
            </a:r>
            <a:endParaRPr kumimoji="0" lang="en-US" altLang="ja-JP" sz="3400" b="0" i="0" u="none" strike="noStrike" kern="1200" cap="none" spc="0" normalizeH="0" baseline="0" noProof="0" dirty="0">
              <a:ln>
                <a:noFill/>
              </a:ln>
              <a:solidFill>
                <a:srgbClr val="000000"/>
              </a:solidFill>
              <a:effectLst/>
              <a:uLnTx/>
              <a:uFillTx/>
              <a:latin typeface="Verdana" pitchFamily="34" charset="0"/>
              <a:ea typeface="ＭＳ Ｐゴシック" pitchFamily="50" charset="-128"/>
              <a:cs typeface="+mn-cs"/>
            </a:endParaRPr>
          </a:p>
        </p:txBody>
      </p:sp>
      <p:sp>
        <p:nvSpPr>
          <p:cNvPr id="126979" name="Rectangle 3"/>
          <p:cNvSpPr>
            <a:spLocks noChangeArrowheads="1"/>
          </p:cNvSpPr>
          <p:nvPr/>
        </p:nvSpPr>
        <p:spPr bwMode="auto">
          <a:xfrm>
            <a:off x="574675" y="1773238"/>
            <a:ext cx="796290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36" tIns="45668" rIns="91336" bIns="45668"/>
          <a:lstStyle>
            <a:lvl1pPr marL="468313" indent="-468313" eaLnBrk="0" hangingPunct="0">
              <a:spcBef>
                <a:spcPct val="20000"/>
              </a:spcBef>
              <a:buClr>
                <a:schemeClr val="accent2"/>
              </a:buClr>
              <a:buFont typeface="Wingdings" pitchFamily="2" charset="2"/>
              <a:buChar char="o"/>
              <a:defRPr kumimoji="1" sz="3000">
                <a:solidFill>
                  <a:schemeClr val="tx1"/>
                </a:solidFill>
                <a:latin typeface="Verdana" pitchFamily="34" charset="0"/>
                <a:ea typeface="ＭＳ Ｐゴシック" pitchFamily="50" charset="-128"/>
              </a:defRPr>
            </a:lvl1pPr>
            <a:lvl2pPr marL="923925" indent="-468313" eaLnBrk="0" hangingPunct="0">
              <a:spcBef>
                <a:spcPct val="20000"/>
              </a:spcBef>
              <a:buClr>
                <a:schemeClr val="accent2"/>
              </a:buClr>
              <a:buFont typeface="Wingdings" pitchFamily="2" charset="2"/>
              <a:buChar char="n"/>
              <a:defRPr kumimoji="1" sz="2600">
                <a:solidFill>
                  <a:schemeClr val="tx1"/>
                </a:solidFill>
                <a:latin typeface="Verdana" pitchFamily="34" charset="0"/>
                <a:ea typeface="ＭＳ Ｐゴシック" pitchFamily="50" charset="-128"/>
              </a:defRPr>
            </a:lvl2pPr>
            <a:lvl3pPr marL="1143000" indent="-228600" eaLnBrk="0" hangingPunct="0">
              <a:spcBef>
                <a:spcPct val="20000"/>
              </a:spcBef>
              <a:buClr>
                <a:schemeClr val="accent2"/>
              </a:buClr>
              <a:buFont typeface="Wingdings" pitchFamily="2" charset="2"/>
              <a:buChar char="o"/>
              <a:defRPr kumimoji="1" sz="2300">
                <a:solidFill>
                  <a:schemeClr val="tx1"/>
                </a:solidFill>
                <a:latin typeface="Verdana" pitchFamily="34" charset="0"/>
                <a:ea typeface="ＭＳ Ｐゴシック" pitchFamily="50" charset="-128"/>
              </a:defRPr>
            </a:lvl3pPr>
            <a:lvl4pPr marL="1600200" indent="-228600" eaLnBrk="0" hangingPunct="0">
              <a:spcBef>
                <a:spcPct val="20000"/>
              </a:spcBef>
              <a:buClr>
                <a:schemeClr val="accent2"/>
              </a:buClr>
              <a:buFont typeface="Wingdings" pitchFamily="2" charset="2"/>
              <a:buChar char="n"/>
              <a:defRPr kumimoji="1" sz="2000">
                <a:solidFill>
                  <a:schemeClr val="tx1"/>
                </a:solidFill>
                <a:latin typeface="Verdana" pitchFamily="34" charset="0"/>
                <a:ea typeface="ＭＳ Ｐゴシック" pitchFamily="50" charset="-128"/>
              </a:defRPr>
            </a:lvl4pPr>
            <a:lvl5pPr marL="2057400" indent="-228600" eaLnBrk="0" hangingPunct="0">
              <a:spcBef>
                <a:spcPct val="25000"/>
              </a:spcBef>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5pPr>
            <a:lvl6pPr marL="25146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6pPr>
            <a:lvl7pPr marL="29718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7pPr>
            <a:lvl8pPr marL="34290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8pPr>
            <a:lvl9pPr marL="3886200" indent="-228600" eaLnBrk="0" fontAlgn="base" hangingPunct="0">
              <a:spcBef>
                <a:spcPct val="25000"/>
              </a:spcBef>
              <a:spcAft>
                <a:spcPct val="0"/>
              </a:spcAft>
              <a:buClr>
                <a:schemeClr val="accent2"/>
              </a:buClr>
              <a:buFont typeface="Wingdings" pitchFamily="2" charset="2"/>
              <a:buChar char="§"/>
              <a:defRPr kumimoji="1" sz="2000">
                <a:solidFill>
                  <a:schemeClr val="tx1"/>
                </a:solidFill>
                <a:latin typeface="Verdana" pitchFamily="34" charset="0"/>
                <a:ea typeface="ＭＳ Ｐゴシック" pitchFamily="50" charset="-128"/>
              </a:defRPr>
            </a:lvl9pPr>
          </a:lstStyle>
          <a:p>
            <a:r>
              <a:rPr lang="en-US" altLang="ja-JP" sz="2400" dirty="0" smtClean="0"/>
              <a:t>Activities of </a:t>
            </a:r>
            <a:r>
              <a:rPr lang="en-US" altLang="ja-JP" sz="2400" dirty="0"/>
              <a:t>each </a:t>
            </a:r>
            <a:r>
              <a:rPr lang="en-US" altLang="ja-JP" sz="2400" dirty="0" smtClean="0"/>
              <a:t>organization to push the ILC project forward</a:t>
            </a:r>
            <a:endParaRPr lang="en-US" altLang="ja-JP" sz="2400" dirty="0"/>
          </a:p>
          <a:p>
            <a:pPr lvl="1"/>
            <a:r>
              <a:rPr lang="en-US" altLang="ja-JP" sz="2000" dirty="0"/>
              <a:t>Federation of Diet members</a:t>
            </a:r>
          </a:p>
          <a:p>
            <a:pPr lvl="1"/>
            <a:r>
              <a:rPr lang="en-US" altLang="ja-JP" sz="2000" dirty="0"/>
              <a:t>MEXT</a:t>
            </a:r>
          </a:p>
          <a:p>
            <a:pPr lvl="1"/>
            <a:r>
              <a:rPr lang="en-US" altLang="ja-JP" sz="2000" dirty="0"/>
              <a:t>KEK + LCC</a:t>
            </a:r>
          </a:p>
          <a:p>
            <a:pPr lvl="1"/>
            <a:r>
              <a:rPr lang="en-US" altLang="ja-JP" sz="2000" dirty="0"/>
              <a:t>KEK + </a:t>
            </a:r>
            <a:r>
              <a:rPr lang="en-US" altLang="ja-JP" sz="2000" dirty="0" err="1"/>
              <a:t>Fermilab</a:t>
            </a:r>
            <a:endParaRPr lang="en-US" altLang="ja-JP" sz="2000" dirty="0"/>
          </a:p>
          <a:p>
            <a:pPr lvl="1"/>
            <a:r>
              <a:rPr lang="en-US" altLang="ja-JP" sz="2000" dirty="0"/>
              <a:t>KEK</a:t>
            </a:r>
          </a:p>
          <a:p>
            <a:pPr lvl="1"/>
            <a:r>
              <a:rPr lang="en-US" altLang="ja-JP" sz="2000" dirty="0"/>
              <a:t>AAA</a:t>
            </a:r>
          </a:p>
          <a:p>
            <a:pPr lvl="1"/>
            <a:r>
              <a:rPr lang="en-US" altLang="ja-JP" sz="2000" dirty="0"/>
              <a:t>Japanese HEP community </a:t>
            </a:r>
            <a:r>
              <a:rPr lang="en-US" altLang="ja-JP" sz="2000" dirty="0">
                <a:sym typeface="Wingdings" panose="05000000000000000000" pitchFamily="2" charset="2"/>
              </a:rPr>
              <a:t></a:t>
            </a:r>
            <a:r>
              <a:rPr lang="en-US" altLang="ja-JP" sz="2000" dirty="0"/>
              <a:t> </a:t>
            </a:r>
            <a:r>
              <a:rPr lang="en-US" altLang="ja-JP" sz="2000" dirty="0" err="1"/>
              <a:t>Aihara’s</a:t>
            </a:r>
            <a:r>
              <a:rPr lang="en-US" altLang="ja-JP" sz="2000" dirty="0"/>
              <a:t> talk</a:t>
            </a:r>
          </a:p>
          <a:p>
            <a:r>
              <a:rPr lang="en-US" altLang="ja-JP" sz="2400" dirty="0"/>
              <a:t>NRI’s report on readiness of the ILC technology</a:t>
            </a:r>
          </a:p>
          <a:p>
            <a:r>
              <a:rPr lang="en-US" altLang="ja-JP" sz="2400" dirty="0"/>
              <a:t>Schedule - what will follow the cost reduction</a:t>
            </a:r>
          </a:p>
          <a:p>
            <a:pPr marL="468313" marR="0" lvl="0" indent="-468313" algn="l" defTabSz="914400" rtl="0" eaLnBrk="1" fontAlgn="base" latinLnBrk="0" hangingPunct="1">
              <a:lnSpc>
                <a:spcPct val="100000"/>
              </a:lnSpc>
              <a:spcBef>
                <a:spcPct val="20000"/>
              </a:spcBef>
              <a:spcAft>
                <a:spcPct val="0"/>
              </a:spcAft>
              <a:buClr>
                <a:srgbClr val="CC0000"/>
              </a:buClr>
              <a:buSzTx/>
              <a:buFont typeface="Wingdings" pitchFamily="2" charset="2"/>
              <a:buChar char="o"/>
              <a:tabLst/>
              <a:defRPr/>
            </a:pPr>
            <a:endParaRPr kumimoji="0" lang="en-US" altLang="ja-JP" sz="2000" b="0" i="0" u="none" strike="noStrike" kern="1200" cap="none" spc="0" normalizeH="0" baseline="0" noProof="0" dirty="0">
              <a:ln>
                <a:noFill/>
              </a:ln>
              <a:solidFill>
                <a:srgbClr val="000000"/>
              </a:solidFill>
              <a:effectLst/>
              <a:uLnTx/>
              <a:uFillTx/>
              <a:latin typeface="Verdana" pitchFamily="34" charset="0"/>
              <a:ea typeface="ＭＳ Ｐゴシック" pitchFamily="50" charset="-128"/>
              <a:cs typeface="+mn-cs"/>
            </a:endParaRPr>
          </a:p>
        </p:txBody>
      </p:sp>
    </p:spTree>
    <p:extLst>
      <p:ext uri="{BB962C8B-B14F-4D97-AF65-F5344CB8AC3E}">
        <p14:creationId xmlns:p14="http://schemas.microsoft.com/office/powerpoint/2010/main" val="1092825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400" b="1" dirty="0">
                <a:latin typeface="Arial" charset="0"/>
                <a:ea typeface="Arial" charset="0"/>
                <a:cs typeface="Arial" charset="0"/>
              </a:rPr>
              <a:t>Outreach </a:t>
            </a:r>
            <a:r>
              <a:rPr lang="en-US" altLang="ja-JP" sz="2400" b="1" dirty="0" smtClean="0">
                <a:latin typeface="Arial" charset="0"/>
                <a:ea typeface="Arial" charset="0"/>
                <a:cs typeface="Arial" charset="0"/>
              </a:rPr>
              <a:t>program by  AAA</a:t>
            </a:r>
            <a:endParaRPr kumimoji="1" lang="ja-JP" altLang="en-US" sz="2400" b="1" dirty="0"/>
          </a:p>
        </p:txBody>
      </p:sp>
      <p:sp>
        <p:nvSpPr>
          <p:cNvPr id="3" name="コンテンツ プレースホルダー 2"/>
          <p:cNvSpPr>
            <a:spLocks noGrp="1"/>
          </p:cNvSpPr>
          <p:nvPr>
            <p:ph idx="1"/>
          </p:nvPr>
        </p:nvSpPr>
        <p:spPr>
          <a:xfrm>
            <a:off x="395536" y="944724"/>
            <a:ext cx="8229600" cy="2700300"/>
          </a:xfrm>
        </p:spPr>
        <p:txBody>
          <a:bodyPr>
            <a:normAutofit fontScale="92500" lnSpcReduction="20000"/>
          </a:bodyPr>
          <a:lstStyle/>
          <a:p>
            <a:pPr marL="0" lvl="1" indent="0">
              <a:buNone/>
            </a:pPr>
            <a:endParaRPr lang="en-US" altLang="ja-JP" sz="1200" dirty="0" smtClean="0">
              <a:latin typeface="Arial" charset="0"/>
              <a:ea typeface="Arial" charset="0"/>
              <a:cs typeface="Arial" charset="0"/>
            </a:endParaRPr>
          </a:p>
          <a:p>
            <a:r>
              <a:rPr lang="en-US" altLang="ja-JP" sz="2000" dirty="0" smtClean="0">
                <a:latin typeface="Arial" charset="0"/>
                <a:ea typeface="Arial" charset="0"/>
                <a:cs typeface="Arial" charset="0"/>
              </a:rPr>
              <a:t>AAA cooperates </a:t>
            </a:r>
            <a:r>
              <a:rPr lang="en-US" altLang="ja-JP" sz="2000" dirty="0">
                <a:latin typeface="Arial" charset="0"/>
                <a:ea typeface="Arial" charset="0"/>
                <a:cs typeface="Arial" charset="0"/>
              </a:rPr>
              <a:t>with </a:t>
            </a:r>
            <a:r>
              <a:rPr lang="en-US" altLang="ja-JP" sz="2000" dirty="0" smtClean="0">
                <a:latin typeface="Arial" charset="0"/>
                <a:ea typeface="Arial" charset="0"/>
                <a:cs typeface="Arial" charset="0"/>
              </a:rPr>
              <a:t>KEK </a:t>
            </a:r>
            <a:r>
              <a:rPr lang="en-US" altLang="ja-JP" sz="2000" dirty="0">
                <a:latin typeface="Arial" charset="0"/>
                <a:ea typeface="Arial" charset="0"/>
                <a:cs typeface="Arial" charset="0"/>
              </a:rPr>
              <a:t>to conduct various outreach </a:t>
            </a:r>
            <a:r>
              <a:rPr lang="en-US" altLang="ja-JP" sz="2000" dirty="0" smtClean="0">
                <a:latin typeface="Arial" charset="0"/>
                <a:ea typeface="Arial" charset="0"/>
                <a:cs typeface="Arial" charset="0"/>
              </a:rPr>
              <a:t>activities including</a:t>
            </a:r>
            <a:r>
              <a:rPr lang="en-US" altLang="ja-JP" sz="2000" dirty="0">
                <a:latin typeface="Arial" charset="0"/>
                <a:ea typeface="Arial" charset="0"/>
                <a:cs typeface="Arial" charset="0"/>
              </a:rPr>
              <a:t>;</a:t>
            </a:r>
          </a:p>
          <a:p>
            <a:pPr lvl="1"/>
            <a:r>
              <a:rPr lang="en-US" altLang="ja-JP" sz="1800" dirty="0">
                <a:latin typeface="Arial" charset="0"/>
                <a:ea typeface="Arial" charset="0"/>
                <a:cs typeface="Arial" charset="0"/>
              </a:rPr>
              <a:t>Spain-Japan industrial collaboration events one in Tokyo, one in Spain</a:t>
            </a:r>
          </a:p>
          <a:p>
            <a:pPr lvl="1"/>
            <a:r>
              <a:rPr lang="en-US" altLang="ja-JP" sz="1800" dirty="0">
                <a:latin typeface="Arial" charset="0"/>
                <a:ea typeface="Arial" charset="0"/>
                <a:cs typeface="Arial" charset="0"/>
              </a:rPr>
              <a:t>Awareness event targeting influencers in Tokyo</a:t>
            </a:r>
          </a:p>
          <a:p>
            <a:pPr lvl="1"/>
            <a:r>
              <a:rPr lang="en-US" altLang="ja-JP" sz="1800" dirty="0">
                <a:latin typeface="Arial" charset="0"/>
                <a:ea typeface="Arial" charset="0"/>
                <a:cs typeface="Arial" charset="0"/>
              </a:rPr>
              <a:t>Talk show inviting Dr. Sheldon Glashow in </a:t>
            </a:r>
            <a:r>
              <a:rPr lang="en-US" altLang="ja-JP" sz="1800" dirty="0" smtClean="0">
                <a:latin typeface="Arial" charset="0"/>
                <a:ea typeface="Arial" charset="0"/>
                <a:cs typeface="Arial" charset="0"/>
              </a:rPr>
              <a:t>Tokyo</a:t>
            </a:r>
          </a:p>
          <a:p>
            <a:pPr lvl="1"/>
            <a:r>
              <a:rPr lang="en-US" altLang="ja-JP" sz="1800" dirty="0">
                <a:latin typeface="Arial" charset="0"/>
                <a:ea typeface="Arial" charset="0"/>
                <a:cs typeface="Arial" charset="0"/>
              </a:rPr>
              <a:t>Public symposium in Tohoku area</a:t>
            </a:r>
          </a:p>
          <a:p>
            <a:pPr lvl="1"/>
            <a:r>
              <a:rPr lang="en-US" altLang="ja-JP" sz="1800" dirty="0">
                <a:latin typeface="Arial" charset="0"/>
                <a:ea typeface="Arial" charset="0"/>
                <a:cs typeface="Arial" charset="0"/>
              </a:rPr>
              <a:t>Exhibition at IEEE NSS/MIC in Strasbourg </a:t>
            </a:r>
          </a:p>
          <a:p>
            <a:pPr lvl="1"/>
            <a:endParaRPr kumimoji="1" lang="en-US" altLang="ja-JP" sz="1800" dirty="0" smtClean="0"/>
          </a:p>
          <a:p>
            <a:r>
              <a:rPr lang="en-US" altLang="ja-JP" sz="2200" dirty="0" smtClean="0">
                <a:latin typeface="Arial" charset="0"/>
                <a:ea typeface="Arial" charset="0"/>
                <a:cs typeface="Arial" charset="0"/>
              </a:rPr>
              <a:t>Highlights</a:t>
            </a:r>
            <a:r>
              <a:rPr lang="ja-JP" altLang="en-US" sz="2200" b="1" dirty="0" smtClean="0">
                <a:latin typeface="Arial" charset="0"/>
                <a:ea typeface="Arial" charset="0"/>
                <a:cs typeface="Arial" charset="0"/>
              </a:rPr>
              <a:t> </a:t>
            </a:r>
            <a:r>
              <a:rPr lang="en-US" altLang="ja-JP" sz="2200" dirty="0" smtClean="0">
                <a:latin typeface="Arial" charset="0"/>
                <a:ea typeface="Arial" charset="0"/>
                <a:cs typeface="Arial" charset="0"/>
              </a:rPr>
              <a:t>in 2016</a:t>
            </a:r>
            <a:endParaRPr lang="en-US" altLang="ja-JP" sz="2200" dirty="0">
              <a:latin typeface="Arial" charset="0"/>
              <a:ea typeface="Arial" charset="0"/>
              <a:cs typeface="Arial" charset="0"/>
            </a:endParaRPr>
          </a:p>
          <a:p>
            <a:endParaRPr kumimoji="1" lang="ja-JP" altLang="en-US" sz="2200" dirty="0"/>
          </a:p>
        </p:txBody>
      </p:sp>
      <p:pic>
        <p:nvPicPr>
          <p:cNvPr id="4" name="コンテンツ プレースホルダー 3"/>
          <p:cNvPicPr>
            <a:picLocks noChangeAspect="1"/>
          </p:cNvPicPr>
          <p:nvPr/>
        </p:nvPicPr>
        <p:blipFill rotWithShape="1">
          <a:blip r:embed="rId2" cstate="print">
            <a:extLst>
              <a:ext uri="{28A0092B-C50C-407E-A947-70E740481C1C}">
                <a14:useLocalDpi xmlns:a14="http://schemas.microsoft.com/office/drawing/2010/main" val="0"/>
              </a:ext>
            </a:extLst>
          </a:blip>
          <a:srcRect l="4891" r="4817"/>
          <a:stretch/>
        </p:blipFill>
        <p:spPr>
          <a:xfrm>
            <a:off x="3487100" y="3720151"/>
            <a:ext cx="2263514" cy="1496670"/>
          </a:xfrm>
          <a:prstGeom prst="rect">
            <a:avLst/>
          </a:prstGeom>
        </p:spPr>
      </p:pic>
      <p:pic>
        <p:nvPicPr>
          <p:cNvPr id="5" name="図 4"/>
          <p:cNvPicPr>
            <a:picLocks noChangeAspect="1"/>
          </p:cNvPicPr>
          <p:nvPr/>
        </p:nvPicPr>
        <p:blipFill rotWithShape="1">
          <a:blip r:embed="rId3" cstate="print">
            <a:extLst>
              <a:ext uri="{28A0092B-C50C-407E-A947-70E740481C1C}">
                <a14:useLocalDpi xmlns:a14="http://schemas.microsoft.com/office/drawing/2010/main" val="0"/>
              </a:ext>
            </a:extLst>
          </a:blip>
          <a:srcRect t="30546" b="-18986"/>
          <a:stretch/>
        </p:blipFill>
        <p:spPr>
          <a:xfrm>
            <a:off x="625156" y="3720151"/>
            <a:ext cx="2117737" cy="1905817"/>
          </a:xfrm>
          <a:prstGeom prst="rect">
            <a:avLst/>
          </a:prstGeom>
        </p:spPr>
      </p:pic>
      <p:pic>
        <p:nvPicPr>
          <p:cNvPr id="6" name="Picture 2"/>
          <p:cNvPicPr>
            <a:picLocks noChangeArrowheads="1"/>
          </p:cNvPicPr>
          <p:nvPr/>
        </p:nvPicPr>
        <p:blipFill rotWithShape="1">
          <a:blip r:embed="rId4" cstate="print">
            <a:extLst>
              <a:ext uri="{28A0092B-C50C-407E-A947-70E740481C1C}">
                <a14:useLocalDpi xmlns:a14="http://schemas.microsoft.com/office/drawing/2010/main" val="0"/>
              </a:ext>
            </a:extLst>
          </a:blip>
          <a:srcRect l="4871" t="4155" r="5557" b="12697"/>
          <a:stretch/>
        </p:blipFill>
        <p:spPr bwMode="auto">
          <a:xfrm>
            <a:off x="6494821" y="3720151"/>
            <a:ext cx="2158583" cy="1496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430184" y="5289084"/>
            <a:ext cx="2646778" cy="1354217"/>
          </a:xfrm>
          <a:prstGeom prst="rect">
            <a:avLst/>
          </a:prstGeom>
          <a:noFill/>
        </p:spPr>
        <p:txBody>
          <a:bodyPr wrap="square" rtlCol="0">
            <a:spAutoFit/>
          </a:bodyPr>
          <a:lstStyle/>
          <a:p>
            <a:r>
              <a:rPr kumimoji="1" lang="en-US" altLang="ja-JP" b="1" dirty="0" smtClean="0"/>
              <a:t>Salone in Roppongi</a:t>
            </a:r>
          </a:p>
          <a:p>
            <a:r>
              <a:rPr kumimoji="1" lang="en-US" altLang="ja-JP" sz="1600" dirty="0" smtClean="0"/>
              <a:t>Supported an exhibition held at the heart of downtown Tokyo, attracted over 50,000 visitors. (hosted by LCC)</a:t>
            </a:r>
            <a:endParaRPr kumimoji="1" lang="ja-JP" altLang="en-US" sz="1600" dirty="0"/>
          </a:p>
        </p:txBody>
      </p:sp>
      <p:sp>
        <p:nvSpPr>
          <p:cNvPr id="8" name="テキスト ボックス 7"/>
          <p:cNvSpPr txBox="1"/>
          <p:nvPr/>
        </p:nvSpPr>
        <p:spPr>
          <a:xfrm>
            <a:off x="3411030" y="5250214"/>
            <a:ext cx="2646778" cy="1354217"/>
          </a:xfrm>
          <a:prstGeom prst="rect">
            <a:avLst/>
          </a:prstGeom>
          <a:noFill/>
        </p:spPr>
        <p:txBody>
          <a:bodyPr wrap="square" rtlCol="0">
            <a:spAutoFit/>
          </a:bodyPr>
          <a:lstStyle/>
          <a:p>
            <a:r>
              <a:rPr kumimoji="1" lang="en-US" altLang="ja-JP" b="1" dirty="0" smtClean="0"/>
              <a:t>Science × Hello Kitty</a:t>
            </a:r>
          </a:p>
          <a:p>
            <a:r>
              <a:rPr kumimoji="1" lang="en-US" altLang="ja-JP" sz="1600" dirty="0" smtClean="0"/>
              <a:t>Produced commercial goods collaborate with Hello Kitty, sold over 12000 items.</a:t>
            </a:r>
          </a:p>
          <a:p>
            <a:r>
              <a:rPr lang="en-US" altLang="ja-JP" sz="1600" dirty="0" smtClean="0"/>
              <a:t>Online shop: </a:t>
            </a:r>
            <a:r>
              <a:rPr lang="en-US" altLang="ja-JP" sz="1600" dirty="0" smtClean="0">
                <a:hlinkClick r:id="rId5" action="ppaction://hlinkfile"/>
              </a:rPr>
              <a:t>goo.gl/3ACn4d</a:t>
            </a:r>
            <a:endParaRPr lang="en-US" altLang="ja-JP" sz="1600" dirty="0" smtClean="0"/>
          </a:p>
        </p:txBody>
      </p:sp>
      <p:sp>
        <p:nvSpPr>
          <p:cNvPr id="9" name="テキスト ボックス 8"/>
          <p:cNvSpPr txBox="1"/>
          <p:nvPr/>
        </p:nvSpPr>
        <p:spPr>
          <a:xfrm>
            <a:off x="6372200" y="5265204"/>
            <a:ext cx="2646778" cy="1107996"/>
          </a:xfrm>
          <a:prstGeom prst="rect">
            <a:avLst/>
          </a:prstGeom>
          <a:noFill/>
        </p:spPr>
        <p:txBody>
          <a:bodyPr wrap="square" rtlCol="0">
            <a:spAutoFit/>
          </a:bodyPr>
          <a:lstStyle/>
          <a:p>
            <a:r>
              <a:rPr kumimoji="1" lang="en-US" altLang="ja-JP" b="1" dirty="0" smtClean="0"/>
              <a:t>ILC Kids Club </a:t>
            </a:r>
          </a:p>
          <a:p>
            <a:r>
              <a:rPr kumimoji="1" lang="en-US" altLang="ja-JP" sz="1600" dirty="0" smtClean="0"/>
              <a:t>Produced Cable TV program to gain understanding of the ILC project.</a:t>
            </a:r>
            <a:endParaRPr kumimoji="1" lang="ja-JP" altLang="en-US" sz="1600" dirty="0"/>
          </a:p>
        </p:txBody>
      </p:sp>
    </p:spTree>
    <p:extLst>
      <p:ext uri="{BB962C8B-B14F-4D97-AF65-F5344CB8AC3E}">
        <p14:creationId xmlns:p14="http://schemas.microsoft.com/office/powerpoint/2010/main" val="1449990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5656" y="44624"/>
            <a:ext cx="6903701" cy="598078"/>
          </a:xfrm>
        </p:spPr>
        <p:txBody>
          <a:bodyPr/>
          <a:lstStyle/>
          <a:p>
            <a:r>
              <a:rPr kumimoji="1" lang="en-US" altLang="ja-JP" sz="2400" b="1" dirty="0" smtClean="0"/>
              <a:t>NRI’s report on readiness of ILC technology</a:t>
            </a:r>
            <a:endParaRPr kumimoji="1" lang="ja-JP" altLang="en-US" sz="2400" b="1" dirty="0"/>
          </a:p>
        </p:txBody>
      </p:sp>
      <p:sp>
        <p:nvSpPr>
          <p:cNvPr id="3" name="テキスト プレースホルダー 2"/>
          <p:cNvSpPr>
            <a:spLocks noGrp="1"/>
          </p:cNvSpPr>
          <p:nvPr>
            <p:ph type="body" idx="1"/>
          </p:nvPr>
        </p:nvSpPr>
        <p:spPr>
          <a:xfrm>
            <a:off x="431540" y="1052736"/>
            <a:ext cx="8229600" cy="5805264"/>
          </a:xfrm>
        </p:spPr>
        <p:txBody>
          <a:bodyPr>
            <a:normAutofit fontScale="77500" lnSpcReduction="20000"/>
          </a:bodyPr>
          <a:lstStyle/>
          <a:p>
            <a:r>
              <a:rPr kumimoji="1" lang="en-US" altLang="ja-JP" dirty="0" smtClean="0"/>
              <a:t>NRI visited 12 research institutions and 15 </a:t>
            </a:r>
            <a:r>
              <a:rPr lang="en-US" altLang="ja-JP" dirty="0" smtClean="0"/>
              <a:t>industrial enterprises </a:t>
            </a:r>
            <a:r>
              <a:rPr kumimoji="1" lang="en-US" altLang="ja-JP" dirty="0" smtClean="0"/>
              <a:t>worldwide to study the followings, and reported them to MEXT.</a:t>
            </a:r>
          </a:p>
          <a:p>
            <a:pPr lvl="1"/>
            <a:r>
              <a:rPr lang="en-US" altLang="ja-JP" dirty="0" smtClean="0"/>
              <a:t>Technical feasibility of the proposed ILC</a:t>
            </a:r>
          </a:p>
          <a:p>
            <a:pPr lvl="1"/>
            <a:r>
              <a:rPr kumimoji="1" lang="en-US" altLang="ja-JP" dirty="0" smtClean="0"/>
              <a:t>Analyses of the remaining agenda in the accelerator construction</a:t>
            </a:r>
          </a:p>
          <a:p>
            <a:pPr lvl="1"/>
            <a:r>
              <a:rPr lang="en-US" altLang="ja-JP" dirty="0" smtClean="0"/>
              <a:t>Analyses of the possible efforts aimed at cost reduction</a:t>
            </a:r>
          </a:p>
          <a:p>
            <a:endParaRPr kumimoji="1" lang="en-US" altLang="ja-JP" dirty="0"/>
          </a:p>
          <a:p>
            <a:r>
              <a:rPr lang="en-US" altLang="ja-JP" dirty="0" smtClean="0"/>
              <a:t>NRI pointed out that the following seven items need breakthrough by further R&amp;D accompanied with prototyping.</a:t>
            </a:r>
          </a:p>
          <a:p>
            <a:pPr lvl="1"/>
            <a:r>
              <a:rPr kumimoji="1" lang="en-US" altLang="ja-JP" dirty="0" smtClean="0"/>
              <a:t>Klystron power supply</a:t>
            </a:r>
          </a:p>
          <a:p>
            <a:pPr lvl="1"/>
            <a:r>
              <a:rPr lang="en-US" altLang="ja-JP" dirty="0" smtClean="0"/>
              <a:t>Positron source, helical </a:t>
            </a:r>
            <a:r>
              <a:rPr lang="en-US" altLang="ja-JP" dirty="0" err="1" smtClean="0"/>
              <a:t>undulator</a:t>
            </a:r>
            <a:r>
              <a:rPr lang="en-US" altLang="ja-JP" dirty="0" smtClean="0"/>
              <a:t>, positron target and electron-driven positron source for back-up</a:t>
            </a:r>
          </a:p>
          <a:p>
            <a:pPr lvl="1"/>
            <a:r>
              <a:rPr lang="en-US" altLang="ja-JP" dirty="0" smtClean="0"/>
              <a:t>Rapid beam feed-back system for damping ring </a:t>
            </a:r>
          </a:p>
          <a:p>
            <a:pPr lvl="1"/>
            <a:r>
              <a:rPr kumimoji="1" lang="en-US" altLang="ja-JP" dirty="0" smtClean="0"/>
              <a:t>Beam dump</a:t>
            </a:r>
          </a:p>
          <a:p>
            <a:pPr lvl="1"/>
            <a:r>
              <a:rPr lang="en-US" altLang="ja-JP" dirty="0" smtClean="0"/>
              <a:t>Crab cavity</a:t>
            </a:r>
            <a:endParaRPr kumimoji="1" lang="ja-JP" altLang="en-US" dirty="0"/>
          </a:p>
        </p:txBody>
      </p:sp>
    </p:spTree>
    <p:extLst>
      <p:ext uri="{BB962C8B-B14F-4D97-AF65-F5344CB8AC3E}">
        <p14:creationId xmlns:p14="http://schemas.microsoft.com/office/powerpoint/2010/main" val="348260436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ILC schedule</a:t>
            </a:r>
            <a:endParaRPr kumimoji="1" lang="ja-JP" altLang="en-US" sz="2400" b="1" dirty="0"/>
          </a:p>
        </p:txBody>
      </p:sp>
      <p:sp>
        <p:nvSpPr>
          <p:cNvPr id="4" name="角丸四角形 3"/>
          <p:cNvSpPr/>
          <p:nvPr/>
        </p:nvSpPr>
        <p:spPr>
          <a:xfrm>
            <a:off x="359532" y="4509120"/>
            <a:ext cx="3702710" cy="1155802"/>
          </a:xfrm>
          <a:prstGeom prst="roundRect">
            <a:avLst>
              <a:gd name="adj" fmla="val 2626"/>
            </a:avLst>
          </a:prstGeom>
          <a:solidFill>
            <a:srgbClr val="FFFF00">
              <a:alpha val="23137"/>
            </a:srgbClr>
          </a:solid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曲線コネクタ 4"/>
          <p:cNvCxnSpPr/>
          <p:nvPr/>
        </p:nvCxnSpPr>
        <p:spPr>
          <a:xfrm rot="5400000">
            <a:off x="5468906" y="3014197"/>
            <a:ext cx="742035" cy="375606"/>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角丸四角形 5"/>
          <p:cNvSpPr/>
          <p:nvPr/>
        </p:nvSpPr>
        <p:spPr>
          <a:xfrm>
            <a:off x="277978" y="1770278"/>
            <a:ext cx="8149132" cy="1155802"/>
          </a:xfrm>
          <a:prstGeom prst="roundRect">
            <a:avLst>
              <a:gd name="adj" fmla="val 2626"/>
            </a:avLst>
          </a:prstGeom>
          <a:solidFill>
            <a:schemeClr val="accent1">
              <a:lumMod val="60000"/>
              <a:lumOff val="40000"/>
              <a:alpha val="23137"/>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624070778"/>
              </p:ext>
            </p:extLst>
          </p:nvPr>
        </p:nvGraphicFramePr>
        <p:xfrm>
          <a:off x="1101806" y="1175104"/>
          <a:ext cx="7289075" cy="370840"/>
        </p:xfrm>
        <a:graphic>
          <a:graphicData uri="http://schemas.openxmlformats.org/drawingml/2006/table">
            <a:tbl>
              <a:tblPr firstRow="1" bandRow="1">
                <a:tableStyleId>{5C22544A-7EE6-4342-B048-85BDC9FD1C3A}</a:tableStyleId>
              </a:tblPr>
              <a:tblGrid>
                <a:gridCol w="1457815">
                  <a:extLst>
                    <a:ext uri="{9D8B030D-6E8A-4147-A177-3AD203B41FA5}">
                      <a16:colId xmlns:a16="http://schemas.microsoft.com/office/drawing/2014/main" val="9896505"/>
                    </a:ext>
                  </a:extLst>
                </a:gridCol>
                <a:gridCol w="1457815">
                  <a:extLst>
                    <a:ext uri="{9D8B030D-6E8A-4147-A177-3AD203B41FA5}">
                      <a16:colId xmlns:a16="http://schemas.microsoft.com/office/drawing/2014/main" val="3870039923"/>
                    </a:ext>
                  </a:extLst>
                </a:gridCol>
                <a:gridCol w="1457815">
                  <a:extLst>
                    <a:ext uri="{9D8B030D-6E8A-4147-A177-3AD203B41FA5}">
                      <a16:colId xmlns:a16="http://schemas.microsoft.com/office/drawing/2014/main" val="3979331770"/>
                    </a:ext>
                  </a:extLst>
                </a:gridCol>
                <a:gridCol w="1457815">
                  <a:extLst>
                    <a:ext uri="{9D8B030D-6E8A-4147-A177-3AD203B41FA5}">
                      <a16:colId xmlns:a16="http://schemas.microsoft.com/office/drawing/2014/main" val="188306402"/>
                    </a:ext>
                  </a:extLst>
                </a:gridCol>
                <a:gridCol w="1457815">
                  <a:extLst>
                    <a:ext uri="{9D8B030D-6E8A-4147-A177-3AD203B41FA5}">
                      <a16:colId xmlns:a16="http://schemas.microsoft.com/office/drawing/2014/main" val="3434540745"/>
                    </a:ext>
                  </a:extLst>
                </a:gridCol>
              </a:tblGrid>
              <a:tr h="370840">
                <a:tc>
                  <a:txBody>
                    <a:bodyPr/>
                    <a:lstStyle/>
                    <a:p>
                      <a:pPr algn="ctr"/>
                      <a:r>
                        <a:rPr kumimoji="1" lang="en-US" altLang="ja-JP" dirty="0" smtClean="0"/>
                        <a:t>2016</a:t>
                      </a:r>
                      <a:endParaRPr kumimoji="1" lang="en-US" altLang="ja-JP" dirty="0"/>
                    </a:p>
                  </a:txBody>
                  <a:tcPr anchor="ctr"/>
                </a:tc>
                <a:tc>
                  <a:txBody>
                    <a:bodyPr/>
                    <a:lstStyle/>
                    <a:p>
                      <a:pPr algn="ctr"/>
                      <a:r>
                        <a:rPr kumimoji="1" lang="en-US" altLang="ja-JP" dirty="0" smtClean="0"/>
                        <a:t>2017</a:t>
                      </a:r>
                      <a:endParaRPr kumimoji="1" lang="en-US" altLang="ja-JP" dirty="0"/>
                    </a:p>
                  </a:txBody>
                  <a:tcPr anchor="ctr"/>
                </a:tc>
                <a:tc>
                  <a:txBody>
                    <a:bodyPr/>
                    <a:lstStyle/>
                    <a:p>
                      <a:pPr algn="ctr"/>
                      <a:r>
                        <a:rPr kumimoji="1" lang="en-US" altLang="ja-JP" dirty="0" smtClean="0"/>
                        <a:t>2018</a:t>
                      </a:r>
                      <a:endParaRPr kumimoji="1" lang="en-US" altLang="ja-JP" dirty="0"/>
                    </a:p>
                  </a:txBody>
                  <a:tcPr anchor="ctr"/>
                </a:tc>
                <a:tc>
                  <a:txBody>
                    <a:bodyPr/>
                    <a:lstStyle/>
                    <a:p>
                      <a:pPr algn="ctr"/>
                      <a:r>
                        <a:rPr kumimoji="1" lang="en-US" altLang="ja-JP" dirty="0" smtClean="0"/>
                        <a:t>2019</a:t>
                      </a:r>
                      <a:endParaRPr kumimoji="1" lang="en-US" altLang="ja-JP" dirty="0"/>
                    </a:p>
                  </a:txBody>
                  <a:tcPr anchor="ctr"/>
                </a:tc>
                <a:tc>
                  <a:txBody>
                    <a:bodyPr/>
                    <a:lstStyle/>
                    <a:p>
                      <a:pPr algn="ctr"/>
                      <a:r>
                        <a:rPr kumimoji="1" lang="en-US" altLang="ja-JP" dirty="0" smtClean="0"/>
                        <a:t>2020</a:t>
                      </a:r>
                      <a:endParaRPr kumimoji="1" lang="en-US" altLang="ja-JP" dirty="0"/>
                    </a:p>
                  </a:txBody>
                  <a:tcPr anchor="ctr"/>
                </a:tc>
                <a:extLst>
                  <a:ext uri="{0D108BD9-81ED-4DB2-BD59-A6C34878D82A}">
                    <a16:rowId xmlns:a16="http://schemas.microsoft.com/office/drawing/2014/main" val="478995681"/>
                  </a:ext>
                </a:extLst>
              </a:tr>
            </a:tbl>
          </a:graphicData>
        </a:graphic>
      </p:graphicFrame>
      <p:sp>
        <p:nvSpPr>
          <p:cNvPr id="10" name="テキスト ボックス 9"/>
          <p:cNvSpPr txBox="1"/>
          <p:nvPr/>
        </p:nvSpPr>
        <p:spPr>
          <a:xfrm>
            <a:off x="7416316" y="944724"/>
            <a:ext cx="1066189" cy="276999"/>
          </a:xfrm>
          <a:prstGeom prst="rect">
            <a:avLst/>
          </a:prstGeom>
          <a:noFill/>
        </p:spPr>
        <p:txBody>
          <a:bodyPr wrap="none" rtlCol="0">
            <a:spAutoFit/>
          </a:bodyPr>
          <a:lstStyle/>
          <a:p>
            <a:r>
              <a:rPr lang="en-US" altLang="ja-JP" sz="1200" b="1" dirty="0" smtClean="0"/>
              <a:t>Calendar year</a:t>
            </a:r>
            <a:endParaRPr kumimoji="1" lang="ja-JP" altLang="en-US" sz="1200" b="1" dirty="0"/>
          </a:p>
        </p:txBody>
      </p:sp>
      <p:cxnSp>
        <p:nvCxnSpPr>
          <p:cNvPr id="11" name="直線矢印コネクタ 10"/>
          <p:cNvCxnSpPr/>
          <p:nvPr/>
        </p:nvCxnSpPr>
        <p:spPr>
          <a:xfrm flipV="1">
            <a:off x="5713171" y="1802547"/>
            <a:ext cx="3478" cy="245709"/>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5237455" y="2308865"/>
            <a:ext cx="1455953" cy="430887"/>
          </a:xfrm>
          <a:prstGeom prst="rect">
            <a:avLst/>
          </a:prstGeom>
          <a:noFill/>
          <a:ln>
            <a:noFill/>
          </a:ln>
        </p:spPr>
        <p:txBody>
          <a:bodyPr wrap="square" rtlCol="0">
            <a:spAutoFit/>
          </a:bodyPr>
          <a:lstStyle/>
          <a:p>
            <a:r>
              <a:rPr lang="en-US" altLang="ja-JP" sz="1100" b="1" dirty="0" smtClean="0">
                <a:solidFill>
                  <a:srgbClr val="FF0000"/>
                </a:solidFill>
              </a:rPr>
              <a:t>Do we continue LCC beyond 2019?</a:t>
            </a:r>
            <a:endParaRPr kumimoji="1" lang="ja-JP" altLang="en-US" sz="1100" b="1" dirty="0">
              <a:solidFill>
                <a:srgbClr val="FF0000"/>
              </a:solidFill>
            </a:endParaRPr>
          </a:p>
        </p:txBody>
      </p:sp>
      <p:sp>
        <p:nvSpPr>
          <p:cNvPr id="13" name="テキスト ボックス 12"/>
          <p:cNvSpPr txBox="1"/>
          <p:nvPr/>
        </p:nvSpPr>
        <p:spPr>
          <a:xfrm>
            <a:off x="5712942" y="1840344"/>
            <a:ext cx="448521" cy="276999"/>
          </a:xfrm>
          <a:prstGeom prst="rect">
            <a:avLst/>
          </a:prstGeom>
          <a:noFill/>
          <a:ln>
            <a:noFill/>
          </a:ln>
        </p:spPr>
        <p:txBody>
          <a:bodyPr wrap="none" rtlCol="0">
            <a:spAutoFit/>
          </a:bodyPr>
          <a:lstStyle/>
          <a:p>
            <a:r>
              <a:rPr lang="en-US" altLang="ja-JP" sz="1200" dirty="0" smtClean="0">
                <a:solidFill>
                  <a:srgbClr val="92D050"/>
                </a:solidFill>
              </a:rPr>
              <a:t>Feb.</a:t>
            </a:r>
            <a:endParaRPr kumimoji="1" lang="ja-JP" altLang="en-US" sz="1200" dirty="0">
              <a:solidFill>
                <a:srgbClr val="92D050"/>
              </a:solidFill>
            </a:endParaRPr>
          </a:p>
        </p:txBody>
      </p:sp>
      <p:cxnSp>
        <p:nvCxnSpPr>
          <p:cNvPr id="14" name="直線矢印コネクタ 13"/>
          <p:cNvCxnSpPr/>
          <p:nvPr/>
        </p:nvCxnSpPr>
        <p:spPr>
          <a:xfrm>
            <a:off x="5593897" y="3647371"/>
            <a:ext cx="1486914" cy="0"/>
          </a:xfrm>
          <a:prstGeom prst="straightConnector1">
            <a:avLst/>
          </a:prstGeom>
          <a:ln w="28575">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5580112" y="3681028"/>
            <a:ext cx="1770589" cy="461665"/>
          </a:xfrm>
          <a:prstGeom prst="rect">
            <a:avLst/>
          </a:prstGeom>
          <a:noFill/>
        </p:spPr>
        <p:txBody>
          <a:bodyPr wrap="square" rtlCol="0">
            <a:spAutoFit/>
          </a:bodyPr>
          <a:lstStyle/>
          <a:p>
            <a:r>
              <a:rPr lang="en-US" altLang="ja-JP" sz="1200" dirty="0" smtClean="0"/>
              <a:t>Discussion of the next European strategy</a:t>
            </a:r>
            <a:endParaRPr kumimoji="1" lang="en-US" altLang="ja-JP" sz="1200" dirty="0"/>
          </a:p>
        </p:txBody>
      </p:sp>
      <p:cxnSp>
        <p:nvCxnSpPr>
          <p:cNvPr id="17" name="直線矢印コネクタ 16"/>
          <p:cNvCxnSpPr/>
          <p:nvPr/>
        </p:nvCxnSpPr>
        <p:spPr>
          <a:xfrm>
            <a:off x="2586575" y="3307650"/>
            <a:ext cx="4318928" cy="2853"/>
          </a:xfrm>
          <a:prstGeom prst="straightConnector1">
            <a:avLst/>
          </a:prstGeom>
          <a:ln w="28575">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136446" y="3042232"/>
            <a:ext cx="1965987" cy="276999"/>
          </a:xfrm>
          <a:prstGeom prst="rect">
            <a:avLst/>
          </a:prstGeom>
          <a:noFill/>
        </p:spPr>
        <p:txBody>
          <a:bodyPr wrap="none" rtlCol="0">
            <a:spAutoFit/>
          </a:bodyPr>
          <a:lstStyle/>
          <a:p>
            <a:r>
              <a:rPr lang="en-US" altLang="ja-JP" sz="1200" dirty="0" smtClean="0"/>
              <a:t>Term of the present LCB/LCC</a:t>
            </a:r>
            <a:endParaRPr kumimoji="1" lang="ja-JP" altLang="en-US" sz="1200" dirty="0"/>
          </a:p>
        </p:txBody>
      </p:sp>
      <p:cxnSp>
        <p:nvCxnSpPr>
          <p:cNvPr id="19" name="直線矢印コネクタ 18"/>
          <p:cNvCxnSpPr/>
          <p:nvPr/>
        </p:nvCxnSpPr>
        <p:spPr>
          <a:xfrm flipV="1">
            <a:off x="2749066" y="1815958"/>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2719804" y="1904962"/>
            <a:ext cx="448521" cy="276999"/>
          </a:xfrm>
          <a:prstGeom prst="rect">
            <a:avLst/>
          </a:prstGeom>
          <a:noFill/>
          <a:ln>
            <a:noFill/>
          </a:ln>
        </p:spPr>
        <p:txBody>
          <a:bodyPr wrap="none" rtlCol="0">
            <a:spAutoFit/>
          </a:bodyPr>
          <a:lstStyle/>
          <a:p>
            <a:r>
              <a:rPr lang="en-US" altLang="ja-JP" sz="1200" dirty="0" smtClean="0">
                <a:solidFill>
                  <a:srgbClr val="92D050"/>
                </a:solidFill>
              </a:rPr>
              <a:t>Feb.</a:t>
            </a:r>
            <a:endParaRPr kumimoji="1" lang="ja-JP" altLang="en-US" sz="1200" dirty="0">
              <a:solidFill>
                <a:srgbClr val="92D050"/>
              </a:solidFill>
            </a:endParaRPr>
          </a:p>
        </p:txBody>
      </p:sp>
      <p:cxnSp>
        <p:nvCxnSpPr>
          <p:cNvPr id="21" name="直線矢印コネクタ 20"/>
          <p:cNvCxnSpPr/>
          <p:nvPr/>
        </p:nvCxnSpPr>
        <p:spPr>
          <a:xfrm flipV="1">
            <a:off x="3398900" y="1807424"/>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3369638" y="1896428"/>
            <a:ext cx="465192" cy="276999"/>
          </a:xfrm>
          <a:prstGeom prst="rect">
            <a:avLst/>
          </a:prstGeom>
          <a:noFill/>
          <a:ln>
            <a:noFill/>
          </a:ln>
        </p:spPr>
        <p:txBody>
          <a:bodyPr wrap="none" rtlCol="0">
            <a:spAutoFit/>
          </a:bodyPr>
          <a:lstStyle/>
          <a:p>
            <a:r>
              <a:rPr lang="en-US" altLang="ja-JP" sz="1200" dirty="0" smtClean="0">
                <a:solidFill>
                  <a:srgbClr val="92D050"/>
                </a:solidFill>
              </a:rPr>
              <a:t>Aug.</a:t>
            </a:r>
            <a:endParaRPr kumimoji="1" lang="ja-JP" altLang="en-US" sz="1200" dirty="0">
              <a:solidFill>
                <a:srgbClr val="92D050"/>
              </a:solidFill>
            </a:endParaRPr>
          </a:p>
        </p:txBody>
      </p:sp>
      <p:cxnSp>
        <p:nvCxnSpPr>
          <p:cNvPr id="23" name="直線矢印コネクタ 22"/>
          <p:cNvCxnSpPr/>
          <p:nvPr/>
        </p:nvCxnSpPr>
        <p:spPr>
          <a:xfrm flipV="1">
            <a:off x="3807332" y="1806205"/>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778070" y="1895209"/>
            <a:ext cx="459869" cy="276999"/>
          </a:xfrm>
          <a:prstGeom prst="rect">
            <a:avLst/>
          </a:prstGeom>
          <a:noFill/>
          <a:ln>
            <a:noFill/>
          </a:ln>
        </p:spPr>
        <p:txBody>
          <a:bodyPr wrap="none" rtlCol="0">
            <a:spAutoFit/>
          </a:bodyPr>
          <a:lstStyle/>
          <a:p>
            <a:r>
              <a:rPr lang="en-US" altLang="ja-JP" sz="1200" dirty="0" smtClean="0">
                <a:solidFill>
                  <a:srgbClr val="92D050"/>
                </a:solidFill>
              </a:rPr>
              <a:t>Nov.</a:t>
            </a:r>
            <a:endParaRPr kumimoji="1" lang="ja-JP" altLang="en-US" sz="1200" dirty="0">
              <a:solidFill>
                <a:srgbClr val="92D050"/>
              </a:solidFill>
            </a:endParaRPr>
          </a:p>
        </p:txBody>
      </p:sp>
      <p:cxnSp>
        <p:nvCxnSpPr>
          <p:cNvPr id="25" name="直線矢印コネクタ 24"/>
          <p:cNvCxnSpPr/>
          <p:nvPr/>
        </p:nvCxnSpPr>
        <p:spPr>
          <a:xfrm flipV="1">
            <a:off x="1321382" y="1814739"/>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292120" y="1903743"/>
            <a:ext cx="448521" cy="276999"/>
          </a:xfrm>
          <a:prstGeom prst="rect">
            <a:avLst/>
          </a:prstGeom>
          <a:noFill/>
          <a:ln>
            <a:noFill/>
          </a:ln>
        </p:spPr>
        <p:txBody>
          <a:bodyPr wrap="none" rtlCol="0">
            <a:spAutoFit/>
          </a:bodyPr>
          <a:lstStyle/>
          <a:p>
            <a:r>
              <a:rPr lang="en-US" altLang="ja-JP" sz="1200" dirty="0" smtClean="0">
                <a:solidFill>
                  <a:srgbClr val="92D050"/>
                </a:solidFill>
              </a:rPr>
              <a:t>Feb.</a:t>
            </a:r>
            <a:endParaRPr kumimoji="1" lang="ja-JP" altLang="en-US" sz="1200" dirty="0">
              <a:solidFill>
                <a:srgbClr val="92D050"/>
              </a:solidFill>
            </a:endParaRPr>
          </a:p>
        </p:txBody>
      </p:sp>
      <p:cxnSp>
        <p:nvCxnSpPr>
          <p:cNvPr id="27" name="直線矢印コネクタ 26"/>
          <p:cNvCxnSpPr/>
          <p:nvPr/>
        </p:nvCxnSpPr>
        <p:spPr>
          <a:xfrm flipV="1">
            <a:off x="1971216" y="1806205"/>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1941954" y="1895209"/>
            <a:ext cx="465192" cy="276999"/>
          </a:xfrm>
          <a:prstGeom prst="rect">
            <a:avLst/>
          </a:prstGeom>
          <a:noFill/>
          <a:ln>
            <a:noFill/>
          </a:ln>
        </p:spPr>
        <p:txBody>
          <a:bodyPr wrap="none" rtlCol="0">
            <a:spAutoFit/>
          </a:bodyPr>
          <a:lstStyle/>
          <a:p>
            <a:r>
              <a:rPr lang="en-US" altLang="ja-JP" sz="1200" dirty="0" smtClean="0">
                <a:solidFill>
                  <a:srgbClr val="92D050"/>
                </a:solidFill>
              </a:rPr>
              <a:t>Aug.</a:t>
            </a:r>
            <a:endParaRPr kumimoji="1" lang="ja-JP" altLang="en-US" sz="1200" dirty="0">
              <a:solidFill>
                <a:srgbClr val="92D050"/>
              </a:solidFill>
            </a:endParaRPr>
          </a:p>
        </p:txBody>
      </p:sp>
      <p:cxnSp>
        <p:nvCxnSpPr>
          <p:cNvPr id="29" name="直線矢印コネクタ 28"/>
          <p:cNvCxnSpPr/>
          <p:nvPr/>
        </p:nvCxnSpPr>
        <p:spPr>
          <a:xfrm flipV="1">
            <a:off x="4246243" y="1798889"/>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4216981" y="1887893"/>
            <a:ext cx="448521" cy="276999"/>
          </a:xfrm>
          <a:prstGeom prst="rect">
            <a:avLst/>
          </a:prstGeom>
          <a:noFill/>
          <a:ln>
            <a:noFill/>
          </a:ln>
        </p:spPr>
        <p:txBody>
          <a:bodyPr wrap="none" rtlCol="0">
            <a:spAutoFit/>
          </a:bodyPr>
          <a:lstStyle/>
          <a:p>
            <a:r>
              <a:rPr lang="en-US" altLang="ja-JP" sz="1200" dirty="0" smtClean="0">
                <a:solidFill>
                  <a:srgbClr val="92D050"/>
                </a:solidFill>
              </a:rPr>
              <a:t>Feb.</a:t>
            </a:r>
            <a:endParaRPr kumimoji="1" lang="ja-JP" altLang="en-US" sz="1200" dirty="0">
              <a:solidFill>
                <a:srgbClr val="92D050"/>
              </a:solidFill>
            </a:endParaRPr>
          </a:p>
        </p:txBody>
      </p:sp>
      <p:cxnSp>
        <p:nvCxnSpPr>
          <p:cNvPr id="31" name="直線矢印コネクタ 30"/>
          <p:cNvCxnSpPr/>
          <p:nvPr/>
        </p:nvCxnSpPr>
        <p:spPr>
          <a:xfrm flipV="1">
            <a:off x="4896077" y="1790355"/>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4866815" y="1879359"/>
            <a:ext cx="465192" cy="276999"/>
          </a:xfrm>
          <a:prstGeom prst="rect">
            <a:avLst/>
          </a:prstGeom>
          <a:noFill/>
          <a:ln>
            <a:noFill/>
          </a:ln>
        </p:spPr>
        <p:txBody>
          <a:bodyPr wrap="none" rtlCol="0">
            <a:spAutoFit/>
          </a:bodyPr>
          <a:lstStyle/>
          <a:p>
            <a:r>
              <a:rPr lang="en-US" altLang="ja-JP" sz="1200" dirty="0" smtClean="0">
                <a:solidFill>
                  <a:srgbClr val="92D050"/>
                </a:solidFill>
              </a:rPr>
              <a:t>Aug.</a:t>
            </a:r>
            <a:endParaRPr kumimoji="1" lang="ja-JP" altLang="en-US" sz="1200" dirty="0">
              <a:solidFill>
                <a:srgbClr val="92D050"/>
              </a:solidFill>
            </a:endParaRPr>
          </a:p>
        </p:txBody>
      </p:sp>
      <p:sp>
        <p:nvSpPr>
          <p:cNvPr id="33" name="テキスト ボックス 32"/>
          <p:cNvSpPr txBox="1"/>
          <p:nvPr/>
        </p:nvSpPr>
        <p:spPr>
          <a:xfrm>
            <a:off x="143508" y="1844824"/>
            <a:ext cx="1068049" cy="276999"/>
          </a:xfrm>
          <a:prstGeom prst="rect">
            <a:avLst/>
          </a:prstGeom>
          <a:solidFill>
            <a:srgbClr val="002060"/>
          </a:solidFill>
        </p:spPr>
        <p:txBody>
          <a:bodyPr wrap="none" rtlCol="0">
            <a:spAutoFit/>
          </a:bodyPr>
          <a:lstStyle/>
          <a:p>
            <a:r>
              <a:rPr kumimoji="1" lang="en-US" altLang="ja-JP" sz="1200" dirty="0" smtClean="0">
                <a:solidFill>
                  <a:schemeClr val="bg1"/>
                </a:solidFill>
              </a:rPr>
              <a:t>ICFA</a:t>
            </a:r>
            <a:r>
              <a:rPr lang="ja-JP" altLang="en-US" sz="1200" dirty="0">
                <a:solidFill>
                  <a:schemeClr val="bg1"/>
                </a:solidFill>
              </a:rPr>
              <a:t> </a:t>
            </a:r>
            <a:r>
              <a:rPr lang="en-US" altLang="ja-JP" sz="1200" dirty="0" smtClean="0">
                <a:solidFill>
                  <a:schemeClr val="bg1"/>
                </a:solidFill>
              </a:rPr>
              <a:t>meetings</a:t>
            </a:r>
            <a:endParaRPr kumimoji="1" lang="ja-JP" altLang="en-US" sz="1200" dirty="0">
              <a:solidFill>
                <a:schemeClr val="bg1"/>
              </a:solidFill>
            </a:endParaRPr>
          </a:p>
        </p:txBody>
      </p:sp>
      <p:sp>
        <p:nvSpPr>
          <p:cNvPr id="34" name="円形吹き出し 33"/>
          <p:cNvSpPr/>
          <p:nvPr/>
        </p:nvSpPr>
        <p:spPr>
          <a:xfrm>
            <a:off x="323528" y="2253082"/>
            <a:ext cx="1404155" cy="671862"/>
          </a:xfrm>
          <a:prstGeom prst="wedgeEllipseCallout">
            <a:avLst>
              <a:gd name="adj1" fmla="val 21797"/>
              <a:gd name="adj2" fmla="val -6955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431540" y="2312876"/>
            <a:ext cx="1382724" cy="577081"/>
          </a:xfrm>
          <a:prstGeom prst="rect">
            <a:avLst/>
          </a:prstGeom>
          <a:noFill/>
        </p:spPr>
        <p:txBody>
          <a:bodyPr wrap="square" rtlCol="0">
            <a:spAutoFit/>
          </a:bodyPr>
          <a:lstStyle/>
          <a:p>
            <a:r>
              <a:rPr kumimoji="1" lang="en-US" altLang="ja-JP" sz="1050" dirty="0" smtClean="0"/>
              <a:t>Agreed to extend LCB/LCC </a:t>
            </a:r>
            <a:r>
              <a:rPr lang="en-US" altLang="ja-JP" sz="1050" dirty="0" smtClean="0"/>
              <a:t>until end of </a:t>
            </a:r>
            <a:r>
              <a:rPr kumimoji="1" lang="en-US" altLang="ja-JP" sz="1050" dirty="0" smtClean="0"/>
              <a:t>2019</a:t>
            </a:r>
            <a:endParaRPr kumimoji="1" lang="ja-JP" altLang="en-US" sz="1050" dirty="0"/>
          </a:p>
        </p:txBody>
      </p:sp>
      <p:sp>
        <p:nvSpPr>
          <p:cNvPr id="36" name="円形吹き出し 35"/>
          <p:cNvSpPr/>
          <p:nvPr/>
        </p:nvSpPr>
        <p:spPr>
          <a:xfrm>
            <a:off x="1835696" y="2244547"/>
            <a:ext cx="900190" cy="570586"/>
          </a:xfrm>
          <a:prstGeom prst="wedgeEllipseCallout">
            <a:avLst>
              <a:gd name="adj1" fmla="val 49858"/>
              <a:gd name="adj2" fmla="val -708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1871700" y="2312876"/>
            <a:ext cx="801345" cy="415498"/>
          </a:xfrm>
          <a:prstGeom prst="rect">
            <a:avLst/>
          </a:prstGeom>
          <a:noFill/>
        </p:spPr>
        <p:txBody>
          <a:bodyPr wrap="square" rtlCol="0">
            <a:spAutoFit/>
          </a:bodyPr>
          <a:lstStyle/>
          <a:p>
            <a:r>
              <a:rPr lang="en-US" altLang="ja-JP" sz="1050" dirty="0" smtClean="0"/>
              <a:t>Proposal of the staging</a:t>
            </a:r>
            <a:endParaRPr kumimoji="1" lang="ja-JP" altLang="en-US" sz="1050" dirty="0"/>
          </a:p>
        </p:txBody>
      </p:sp>
      <p:sp>
        <p:nvSpPr>
          <p:cNvPr id="38" name="円形吹き出し 37"/>
          <p:cNvSpPr/>
          <p:nvPr/>
        </p:nvSpPr>
        <p:spPr>
          <a:xfrm>
            <a:off x="2784652" y="2257958"/>
            <a:ext cx="975360" cy="570586"/>
          </a:xfrm>
          <a:prstGeom prst="wedgeEllipseCallout">
            <a:avLst>
              <a:gd name="adj1" fmla="val 13770"/>
              <a:gd name="adj2" fmla="val -7724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2807804" y="2312876"/>
            <a:ext cx="1033880" cy="415498"/>
          </a:xfrm>
          <a:prstGeom prst="rect">
            <a:avLst/>
          </a:prstGeom>
          <a:noFill/>
        </p:spPr>
        <p:txBody>
          <a:bodyPr wrap="square" rtlCol="0">
            <a:spAutoFit/>
          </a:bodyPr>
          <a:lstStyle/>
          <a:p>
            <a:r>
              <a:rPr lang="en-US" altLang="ja-JP" sz="1050" dirty="0" smtClean="0"/>
              <a:t>Discussion of the staging</a:t>
            </a:r>
            <a:endParaRPr kumimoji="1" lang="ja-JP" altLang="en-US" sz="1050" dirty="0"/>
          </a:p>
        </p:txBody>
      </p:sp>
      <p:sp>
        <p:nvSpPr>
          <p:cNvPr id="40" name="円形吹き出し 39"/>
          <p:cNvSpPr/>
          <p:nvPr/>
        </p:nvSpPr>
        <p:spPr>
          <a:xfrm>
            <a:off x="3786834" y="2250643"/>
            <a:ext cx="1033883" cy="570586"/>
          </a:xfrm>
          <a:prstGeom prst="wedgeEllipseCallout">
            <a:avLst>
              <a:gd name="adj1" fmla="val -46172"/>
              <a:gd name="adj2" fmla="val -7211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3786836" y="2338425"/>
            <a:ext cx="1181208" cy="415498"/>
          </a:xfrm>
          <a:prstGeom prst="rect">
            <a:avLst/>
          </a:prstGeom>
          <a:noFill/>
        </p:spPr>
        <p:txBody>
          <a:bodyPr wrap="square" rtlCol="0">
            <a:spAutoFit/>
          </a:bodyPr>
          <a:lstStyle/>
          <a:p>
            <a:r>
              <a:rPr lang="en-US" altLang="ja-JP" sz="1050" dirty="0" smtClean="0"/>
              <a:t>Decision of the staging scenario</a:t>
            </a:r>
            <a:endParaRPr kumimoji="1" lang="ja-JP" altLang="en-US" sz="1050" dirty="0"/>
          </a:p>
        </p:txBody>
      </p:sp>
      <p:sp>
        <p:nvSpPr>
          <p:cNvPr id="42" name="円形吹き出し 41"/>
          <p:cNvSpPr/>
          <p:nvPr/>
        </p:nvSpPr>
        <p:spPr>
          <a:xfrm>
            <a:off x="5215738" y="2242109"/>
            <a:ext cx="1419148" cy="570586"/>
          </a:xfrm>
          <a:prstGeom prst="wedgeEllipseCallout">
            <a:avLst>
              <a:gd name="adj1" fmla="val -15333"/>
              <a:gd name="adj2" fmla="val -810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3" name="直線矢印コネクタ 42"/>
          <p:cNvCxnSpPr/>
          <p:nvPr/>
        </p:nvCxnSpPr>
        <p:spPr>
          <a:xfrm flipV="1">
            <a:off x="6379844" y="1796451"/>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6350582" y="1885455"/>
            <a:ext cx="465192" cy="276999"/>
          </a:xfrm>
          <a:prstGeom prst="rect">
            <a:avLst/>
          </a:prstGeom>
          <a:noFill/>
          <a:ln>
            <a:noFill/>
          </a:ln>
        </p:spPr>
        <p:txBody>
          <a:bodyPr wrap="none" rtlCol="0">
            <a:spAutoFit/>
          </a:bodyPr>
          <a:lstStyle/>
          <a:p>
            <a:r>
              <a:rPr lang="en-US" altLang="ja-JP" sz="1200" dirty="0" smtClean="0">
                <a:solidFill>
                  <a:srgbClr val="92D050"/>
                </a:solidFill>
              </a:rPr>
              <a:t>Aug.</a:t>
            </a:r>
            <a:endParaRPr kumimoji="1" lang="ja-JP" altLang="en-US" sz="1200" dirty="0">
              <a:solidFill>
                <a:srgbClr val="92D050"/>
              </a:solidFill>
            </a:endParaRPr>
          </a:p>
        </p:txBody>
      </p:sp>
      <p:cxnSp>
        <p:nvCxnSpPr>
          <p:cNvPr id="45" name="直線矢印コネクタ 44"/>
          <p:cNvCxnSpPr/>
          <p:nvPr/>
        </p:nvCxnSpPr>
        <p:spPr>
          <a:xfrm flipV="1">
            <a:off x="7171103" y="1812300"/>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7141841" y="1901304"/>
            <a:ext cx="448521" cy="276999"/>
          </a:xfrm>
          <a:prstGeom prst="rect">
            <a:avLst/>
          </a:prstGeom>
          <a:noFill/>
          <a:ln>
            <a:noFill/>
          </a:ln>
        </p:spPr>
        <p:txBody>
          <a:bodyPr wrap="none" rtlCol="0">
            <a:spAutoFit/>
          </a:bodyPr>
          <a:lstStyle/>
          <a:p>
            <a:r>
              <a:rPr lang="en-US" altLang="ja-JP" sz="1200" dirty="0" smtClean="0">
                <a:solidFill>
                  <a:srgbClr val="92D050"/>
                </a:solidFill>
              </a:rPr>
              <a:t>Feb.</a:t>
            </a:r>
            <a:endParaRPr kumimoji="1" lang="ja-JP" altLang="en-US" sz="1200" dirty="0">
              <a:solidFill>
                <a:srgbClr val="92D050"/>
              </a:solidFill>
            </a:endParaRPr>
          </a:p>
        </p:txBody>
      </p:sp>
      <p:cxnSp>
        <p:nvCxnSpPr>
          <p:cNvPr id="47" name="直線矢印コネクタ 46"/>
          <p:cNvCxnSpPr/>
          <p:nvPr/>
        </p:nvCxnSpPr>
        <p:spPr>
          <a:xfrm flipV="1">
            <a:off x="7820937" y="1803766"/>
            <a:ext cx="3707" cy="286375"/>
          </a:xfrm>
          <a:prstGeom prst="straightConnector1">
            <a:avLst/>
          </a:prstGeom>
          <a:ln w="28575">
            <a:solidFill>
              <a:srgbClr val="92D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7791675" y="1892770"/>
            <a:ext cx="465192" cy="276999"/>
          </a:xfrm>
          <a:prstGeom prst="rect">
            <a:avLst/>
          </a:prstGeom>
          <a:noFill/>
          <a:ln>
            <a:noFill/>
          </a:ln>
        </p:spPr>
        <p:txBody>
          <a:bodyPr wrap="none" rtlCol="0">
            <a:spAutoFit/>
          </a:bodyPr>
          <a:lstStyle/>
          <a:p>
            <a:r>
              <a:rPr lang="en-US" altLang="ja-JP" sz="1200" dirty="0" smtClean="0">
                <a:solidFill>
                  <a:srgbClr val="92D050"/>
                </a:solidFill>
              </a:rPr>
              <a:t>Aug.</a:t>
            </a:r>
            <a:endParaRPr kumimoji="1" lang="ja-JP" altLang="en-US" sz="1200" dirty="0">
              <a:solidFill>
                <a:srgbClr val="92D050"/>
              </a:solidFill>
            </a:endParaRPr>
          </a:p>
        </p:txBody>
      </p:sp>
      <p:cxnSp>
        <p:nvCxnSpPr>
          <p:cNvPr id="49" name="直線矢印コネクタ 48"/>
          <p:cNvCxnSpPr/>
          <p:nvPr/>
        </p:nvCxnSpPr>
        <p:spPr>
          <a:xfrm>
            <a:off x="7121555" y="3646152"/>
            <a:ext cx="1486914" cy="0"/>
          </a:xfrm>
          <a:prstGeom prst="straightConnector1">
            <a:avLst/>
          </a:prstGeom>
          <a:ln w="28575">
            <a:solidFill>
              <a:srgbClr val="00206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7344308" y="3681028"/>
            <a:ext cx="1692188" cy="461665"/>
          </a:xfrm>
          <a:prstGeom prst="rect">
            <a:avLst/>
          </a:prstGeom>
          <a:noFill/>
        </p:spPr>
        <p:txBody>
          <a:bodyPr wrap="square" rtlCol="0">
            <a:spAutoFit/>
          </a:bodyPr>
          <a:lstStyle/>
          <a:p>
            <a:r>
              <a:rPr lang="en-US" altLang="ja-JP" sz="1200" dirty="0" smtClean="0"/>
              <a:t>Term of the next European strategy</a:t>
            </a:r>
            <a:endParaRPr kumimoji="1" lang="en-US" altLang="ja-JP" sz="1200" dirty="0" smtClean="0"/>
          </a:p>
        </p:txBody>
      </p:sp>
      <p:sp>
        <p:nvSpPr>
          <p:cNvPr id="51" name="左右矢印 50"/>
          <p:cNvSpPr/>
          <p:nvPr/>
        </p:nvSpPr>
        <p:spPr>
          <a:xfrm>
            <a:off x="3891686" y="5976518"/>
            <a:ext cx="1887323" cy="256032"/>
          </a:xfrm>
          <a:prstGeom prst="leftRightArrow">
            <a:avLst>
              <a:gd name="adj1" fmla="val 41111"/>
              <a:gd name="adj2" fmla="val 13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3503983" y="5764378"/>
            <a:ext cx="694421" cy="276999"/>
          </a:xfrm>
          <a:prstGeom prst="rect">
            <a:avLst/>
          </a:prstGeom>
          <a:noFill/>
        </p:spPr>
        <p:txBody>
          <a:bodyPr wrap="none" rtlCol="0">
            <a:spAutoFit/>
          </a:bodyPr>
          <a:lstStyle/>
          <a:p>
            <a:r>
              <a:rPr kumimoji="1" lang="en-US" altLang="ja-JP" sz="1200" dirty="0" smtClean="0"/>
              <a:t>2017.11</a:t>
            </a:r>
            <a:endParaRPr kumimoji="1" lang="ja-JP" altLang="en-US" sz="1200" dirty="0"/>
          </a:p>
        </p:txBody>
      </p:sp>
      <p:sp>
        <p:nvSpPr>
          <p:cNvPr id="53" name="テキスト ボックス 52"/>
          <p:cNvSpPr txBox="1"/>
          <p:nvPr/>
        </p:nvSpPr>
        <p:spPr>
          <a:xfrm>
            <a:off x="5426661" y="5748528"/>
            <a:ext cx="615874" cy="276999"/>
          </a:xfrm>
          <a:prstGeom prst="rect">
            <a:avLst/>
          </a:prstGeom>
          <a:noFill/>
        </p:spPr>
        <p:txBody>
          <a:bodyPr wrap="none" rtlCol="0">
            <a:spAutoFit/>
          </a:bodyPr>
          <a:lstStyle/>
          <a:p>
            <a:r>
              <a:rPr kumimoji="1" lang="en-US" altLang="ja-JP" sz="1200" dirty="0" smtClean="0"/>
              <a:t>2019.2</a:t>
            </a:r>
            <a:endParaRPr kumimoji="1" lang="ja-JP" altLang="en-US" sz="1200" dirty="0"/>
          </a:p>
        </p:txBody>
      </p:sp>
      <p:sp>
        <p:nvSpPr>
          <p:cNvPr id="55" name="テキスト ボックス 54"/>
          <p:cNvSpPr txBox="1"/>
          <p:nvPr/>
        </p:nvSpPr>
        <p:spPr>
          <a:xfrm>
            <a:off x="3052744" y="4627383"/>
            <a:ext cx="1051891" cy="276999"/>
          </a:xfrm>
          <a:prstGeom prst="rect">
            <a:avLst/>
          </a:prstGeom>
          <a:noFill/>
        </p:spPr>
        <p:txBody>
          <a:bodyPr wrap="none" rtlCol="0">
            <a:spAutoFit/>
          </a:bodyPr>
          <a:lstStyle/>
          <a:p>
            <a:r>
              <a:rPr kumimoji="1" lang="en-US" altLang="ja-JP" sz="1200" dirty="0" smtClean="0"/>
              <a:t>2017</a:t>
            </a:r>
            <a:r>
              <a:rPr lang="ja-JP" altLang="en-US" sz="1200" dirty="0"/>
              <a:t> </a:t>
            </a:r>
            <a:r>
              <a:rPr lang="en-US" altLang="ja-JP" sz="1200" dirty="0" smtClean="0"/>
              <a:t>summer</a:t>
            </a:r>
            <a:endParaRPr kumimoji="1" lang="ja-JP" altLang="en-US" sz="1200" dirty="0"/>
          </a:p>
        </p:txBody>
      </p:sp>
      <p:sp>
        <p:nvSpPr>
          <p:cNvPr id="56" name="テキスト ボックス 55"/>
          <p:cNvSpPr txBox="1"/>
          <p:nvPr/>
        </p:nvSpPr>
        <p:spPr>
          <a:xfrm>
            <a:off x="2387060" y="4993142"/>
            <a:ext cx="1752891" cy="461665"/>
          </a:xfrm>
          <a:prstGeom prst="rect">
            <a:avLst/>
          </a:prstGeom>
          <a:noFill/>
        </p:spPr>
        <p:txBody>
          <a:bodyPr wrap="square" rtlCol="0">
            <a:spAutoFit/>
          </a:bodyPr>
          <a:lstStyle/>
          <a:p>
            <a:r>
              <a:rPr kumimoji="1" lang="en-US" altLang="ja-JP" sz="1200" dirty="0" smtClean="0"/>
              <a:t>Assessment of the 250GeV staging scenario</a:t>
            </a:r>
            <a:endParaRPr kumimoji="1" lang="ja-JP" altLang="en-US" sz="1200" dirty="0"/>
          </a:p>
        </p:txBody>
      </p:sp>
      <p:cxnSp>
        <p:nvCxnSpPr>
          <p:cNvPr id="57" name="直線矢印コネクタ 56"/>
          <p:cNvCxnSpPr/>
          <p:nvPr/>
        </p:nvCxnSpPr>
        <p:spPr>
          <a:xfrm>
            <a:off x="2760135" y="4919990"/>
            <a:ext cx="702260" cy="0"/>
          </a:xfrm>
          <a:prstGeom prst="straightConnector1">
            <a:avLst/>
          </a:prstGeom>
          <a:ln w="28575">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8" name="テキスト ボックス 57"/>
          <p:cNvSpPr txBox="1"/>
          <p:nvPr/>
        </p:nvSpPr>
        <p:spPr>
          <a:xfrm>
            <a:off x="441216" y="4590807"/>
            <a:ext cx="1787990" cy="276999"/>
          </a:xfrm>
          <a:prstGeom prst="rect">
            <a:avLst/>
          </a:prstGeom>
          <a:solidFill>
            <a:srgbClr val="FFC000"/>
          </a:solidFill>
        </p:spPr>
        <p:txBody>
          <a:bodyPr wrap="none" rtlCol="0">
            <a:spAutoFit/>
          </a:bodyPr>
          <a:lstStyle/>
          <a:p>
            <a:r>
              <a:rPr lang="en-US" altLang="ja-JP" sz="1200" dirty="0" smtClean="0"/>
              <a:t>Japanese HEP community</a:t>
            </a:r>
            <a:endParaRPr kumimoji="1" lang="ja-JP" altLang="en-US" sz="1200" dirty="0"/>
          </a:p>
        </p:txBody>
      </p:sp>
      <p:sp>
        <p:nvSpPr>
          <p:cNvPr id="60" name="テキスト ボックス 59"/>
          <p:cNvSpPr txBox="1"/>
          <p:nvPr/>
        </p:nvSpPr>
        <p:spPr>
          <a:xfrm>
            <a:off x="431597" y="3130905"/>
            <a:ext cx="946093" cy="246221"/>
          </a:xfrm>
          <a:prstGeom prst="rect">
            <a:avLst/>
          </a:prstGeom>
          <a:noFill/>
        </p:spPr>
        <p:txBody>
          <a:bodyPr wrap="none" rtlCol="0">
            <a:spAutoFit/>
          </a:bodyPr>
          <a:lstStyle/>
          <a:p>
            <a:r>
              <a:rPr lang="en-US" altLang="ja-JP" sz="1000" dirty="0" smtClean="0"/>
              <a:t>Big discussion!</a:t>
            </a:r>
            <a:endParaRPr kumimoji="1" lang="en-US" altLang="ja-JP" sz="1000" dirty="0" smtClean="0"/>
          </a:p>
        </p:txBody>
      </p:sp>
      <p:cxnSp>
        <p:nvCxnSpPr>
          <p:cNvPr id="61" name="直線矢印コネクタ 60"/>
          <p:cNvCxnSpPr/>
          <p:nvPr/>
        </p:nvCxnSpPr>
        <p:spPr>
          <a:xfrm flipV="1">
            <a:off x="872717" y="2713939"/>
            <a:ext cx="70944" cy="460072"/>
          </a:xfrm>
          <a:prstGeom prst="straightConnector1">
            <a:avLst/>
          </a:prstGeom>
          <a:ln w="28575">
            <a:solidFill>
              <a:schemeClr val="accent1">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a:off x="3446544" y="4918772"/>
            <a:ext cx="293828" cy="1218"/>
          </a:xfrm>
          <a:prstGeom prst="straightConnector1">
            <a:avLst/>
          </a:prstGeom>
          <a:ln w="28575">
            <a:solidFill>
              <a:srgbClr val="00206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4" name="直線矢印コネクタ 63"/>
          <p:cNvCxnSpPr/>
          <p:nvPr/>
        </p:nvCxnSpPr>
        <p:spPr>
          <a:xfrm flipH="1">
            <a:off x="2519772" y="3861048"/>
            <a:ext cx="1486914" cy="0"/>
          </a:xfrm>
          <a:prstGeom prst="straightConnector1">
            <a:avLst/>
          </a:prstGeom>
          <a:ln w="28575">
            <a:solidFill>
              <a:srgbClr val="00206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a:off x="1259632" y="3861048"/>
            <a:ext cx="1229932" cy="1218"/>
          </a:xfrm>
          <a:prstGeom prst="straightConnector1">
            <a:avLst/>
          </a:prstGeom>
          <a:ln w="28575">
            <a:solidFill>
              <a:srgbClr val="00206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791580" y="3897052"/>
            <a:ext cx="3564396" cy="461665"/>
          </a:xfrm>
          <a:prstGeom prst="rect">
            <a:avLst/>
          </a:prstGeom>
          <a:noFill/>
        </p:spPr>
        <p:txBody>
          <a:bodyPr wrap="square" rtlCol="0">
            <a:spAutoFit/>
          </a:bodyPr>
          <a:lstStyle/>
          <a:p>
            <a:r>
              <a:rPr kumimoji="1" lang="en-US" altLang="ja-JP" sz="1200" dirty="0" smtClean="0"/>
              <a:t>ILC Advisory </a:t>
            </a:r>
            <a:r>
              <a:rPr lang="en-US" altLang="ja-JP" sz="1200" dirty="0"/>
              <a:t>P</a:t>
            </a:r>
            <a:r>
              <a:rPr kumimoji="1" lang="en-US" altLang="ja-JP" sz="1200" dirty="0" smtClean="0"/>
              <a:t>anel requested MEXT to analyze the physics outcome of LHC </a:t>
            </a:r>
            <a:r>
              <a:rPr lang="en-US" altLang="ja-JP" sz="1200" dirty="0" smtClean="0"/>
              <a:t>Run2</a:t>
            </a:r>
            <a:r>
              <a:rPr kumimoji="1" lang="en-US" altLang="ja-JP" sz="1200" dirty="0" smtClean="0"/>
              <a:t> at the end of 2017. </a:t>
            </a:r>
            <a:endParaRPr kumimoji="1" lang="ja-JP" altLang="en-US" sz="1200" dirty="0"/>
          </a:p>
        </p:txBody>
      </p:sp>
    </p:spTree>
    <p:extLst>
      <p:ext uri="{BB962C8B-B14F-4D97-AF65-F5344CB8AC3E}">
        <p14:creationId xmlns:p14="http://schemas.microsoft.com/office/powerpoint/2010/main" val="306105494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What will follow the cost reduction</a:t>
            </a:r>
            <a:endParaRPr kumimoji="1" lang="ja-JP" altLang="en-US" sz="2400" b="1" dirty="0"/>
          </a:p>
        </p:txBody>
      </p:sp>
      <p:sp>
        <p:nvSpPr>
          <p:cNvPr id="3" name="テキスト プレースホルダー 2"/>
          <p:cNvSpPr>
            <a:spLocks noGrp="1"/>
          </p:cNvSpPr>
          <p:nvPr>
            <p:ph type="body" idx="1"/>
          </p:nvPr>
        </p:nvSpPr>
        <p:spPr>
          <a:xfrm>
            <a:off x="431540" y="980728"/>
            <a:ext cx="8229600" cy="5436604"/>
          </a:xfrm>
        </p:spPr>
        <p:txBody>
          <a:bodyPr>
            <a:normAutofit/>
          </a:bodyPr>
          <a:lstStyle/>
          <a:p>
            <a:r>
              <a:rPr lang="en-US" altLang="ja-JP" sz="2400" dirty="0" smtClean="0"/>
              <a:t>Statement given in the interim report from the ILC Advisory Panel (June 2015):</a:t>
            </a:r>
          </a:p>
          <a:p>
            <a:pPr marL="456182" lvl="1" indent="0">
              <a:buNone/>
            </a:pPr>
            <a:r>
              <a:rPr lang="en-US" altLang="ja-JP" sz="1800" dirty="0" smtClean="0"/>
              <a:t>“The </a:t>
            </a:r>
            <a:r>
              <a:rPr lang="en-US" altLang="ja-JP" sz="1800" dirty="0"/>
              <a:t>ILC project is an international project requiring </a:t>
            </a:r>
            <a:r>
              <a:rPr lang="en-US" altLang="ja-JP" sz="1800" dirty="0" smtClean="0"/>
              <a:t>  enormous </a:t>
            </a:r>
            <a:r>
              <a:rPr lang="en-US" altLang="ja-JP" sz="1800" dirty="0"/>
              <a:t>investment. It is necessary </a:t>
            </a:r>
            <a:r>
              <a:rPr lang="en-US" altLang="ja-JP" sz="1800" dirty="0" smtClean="0"/>
              <a:t>to conduct </a:t>
            </a:r>
            <a:r>
              <a:rPr lang="en-US" altLang="ja-JP" sz="1800" dirty="0"/>
              <a:t>the project with support not only by a single country but also by international collaboration</a:t>
            </a:r>
            <a:r>
              <a:rPr lang="en-US" altLang="ja-JP" sz="1800" dirty="0" smtClean="0"/>
              <a:t>. </a:t>
            </a:r>
            <a:r>
              <a:rPr lang="en-US" altLang="ja-JP" sz="1800" dirty="0"/>
              <a:t>The cost should be shared in such kind of international collaboration</a:t>
            </a:r>
            <a:r>
              <a:rPr lang="en-US" altLang="ja-JP" sz="1800" b="1" dirty="0"/>
              <a:t>.</a:t>
            </a:r>
            <a:r>
              <a:rPr lang="en-US" altLang="ja-JP" sz="1800" b="1" dirty="0">
                <a:solidFill>
                  <a:srgbClr val="FF0000"/>
                </a:solidFill>
              </a:rPr>
              <a:t> It is important to confirm </a:t>
            </a:r>
            <a:r>
              <a:rPr lang="en-US" altLang="ja-JP" sz="1800" b="1" dirty="0" smtClean="0">
                <a:solidFill>
                  <a:srgbClr val="FF0000"/>
                </a:solidFill>
              </a:rPr>
              <a:t>the </a:t>
            </a:r>
            <a:r>
              <a:rPr lang="en-US" altLang="ja-JP" sz="1800" b="1" dirty="0">
                <a:solidFill>
                  <a:srgbClr val="FF0000"/>
                </a:solidFill>
              </a:rPr>
              <a:t>willingness of each participating country to cover a reasonable part of the project cost</a:t>
            </a:r>
            <a:r>
              <a:rPr lang="en-US" altLang="ja-JP" sz="1800" b="1" dirty="0" smtClean="0">
                <a:solidFill>
                  <a:srgbClr val="FF0000"/>
                </a:solidFill>
              </a:rPr>
              <a:t>.</a:t>
            </a:r>
            <a:r>
              <a:rPr lang="en-US" altLang="ja-JP" sz="1800" dirty="0" smtClean="0"/>
              <a:t>”</a:t>
            </a:r>
          </a:p>
          <a:p>
            <a:r>
              <a:rPr lang="en-US" altLang="ja-JP" sz="2400" dirty="0" smtClean="0"/>
              <a:t>Following this statement, MEXT will study “willingness of participating countries” at some point before giving green light. It is, therefore, extremely important that physics communities of each country propose their governments to consider participation in ILC more officially, and to be ready to show their willingness in the study by MEXT.</a:t>
            </a:r>
          </a:p>
          <a:p>
            <a:r>
              <a:rPr lang="en-US" altLang="ja-JP" sz="2400" dirty="0" smtClean="0"/>
              <a:t>If MEXT fails to collect enough “willingness” in their study, it will be end of the ILC story.</a:t>
            </a:r>
          </a:p>
          <a:p>
            <a:endParaRPr lang="ja-JP" altLang="en-US" sz="1800" dirty="0"/>
          </a:p>
        </p:txBody>
      </p:sp>
    </p:spTree>
    <p:extLst>
      <p:ext uri="{BB962C8B-B14F-4D97-AF65-F5344CB8AC3E}">
        <p14:creationId xmlns:p14="http://schemas.microsoft.com/office/powerpoint/2010/main" val="11783067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5656" y="80628"/>
            <a:ext cx="7272808" cy="540060"/>
          </a:xfrm>
        </p:spPr>
        <p:txBody>
          <a:bodyPr/>
          <a:lstStyle/>
          <a:p>
            <a:r>
              <a:rPr lang="en-US" altLang="ja-JP" sz="2400" b="1" dirty="0" smtClean="0"/>
              <a:t>Activities to push ILC forward</a:t>
            </a:r>
            <a:r>
              <a:rPr kumimoji="1" lang="en-US" altLang="ja-JP" sz="2400" b="1" dirty="0" smtClean="0"/>
              <a:t> in Japan (1)</a:t>
            </a:r>
            <a:endParaRPr kumimoji="1" lang="ja-JP" altLang="en-US" sz="2400" b="1" dirty="0"/>
          </a:p>
        </p:txBody>
      </p:sp>
      <p:sp>
        <p:nvSpPr>
          <p:cNvPr id="3" name="コンテンツ プレースホルダー 2"/>
          <p:cNvSpPr>
            <a:spLocks noGrp="1"/>
          </p:cNvSpPr>
          <p:nvPr>
            <p:ph idx="1"/>
          </p:nvPr>
        </p:nvSpPr>
        <p:spPr>
          <a:xfrm>
            <a:off x="445771" y="872716"/>
            <a:ext cx="8229600" cy="2952328"/>
          </a:xfrm>
          <a:ln/>
        </p:spPr>
        <p:style>
          <a:lnRef idx="2">
            <a:schemeClr val="accent1"/>
          </a:lnRef>
          <a:fillRef idx="1">
            <a:schemeClr val="lt1"/>
          </a:fillRef>
          <a:effectRef idx="0">
            <a:schemeClr val="accent1"/>
          </a:effectRef>
          <a:fontRef idx="minor">
            <a:schemeClr val="dk1"/>
          </a:fontRef>
        </p:style>
        <p:txBody>
          <a:bodyPr>
            <a:normAutofit lnSpcReduction="10000"/>
          </a:bodyPr>
          <a:lstStyle/>
          <a:p>
            <a:r>
              <a:rPr kumimoji="1" lang="en-US" altLang="ja-JP" sz="2400" dirty="0" smtClean="0"/>
              <a:t>Federation of Diet members</a:t>
            </a:r>
          </a:p>
          <a:p>
            <a:pPr lvl="1"/>
            <a:r>
              <a:rPr lang="en-US" altLang="ja-JP" sz="2000" dirty="0" smtClean="0"/>
              <a:t>Representatives of the Federation visited US on May 1-4.</a:t>
            </a:r>
          </a:p>
          <a:p>
            <a:pPr lvl="2"/>
            <a:r>
              <a:rPr kumimoji="1" lang="en-US" altLang="ja-JP" sz="1800" dirty="0" smtClean="0"/>
              <a:t>Met with Congress members and high level officials of DOE </a:t>
            </a:r>
          </a:p>
          <a:p>
            <a:pPr lvl="1"/>
            <a:r>
              <a:rPr lang="en-US" altLang="ja-JP" sz="2000" dirty="0" smtClean="0"/>
              <a:t>Latest meeting on June 1</a:t>
            </a:r>
          </a:p>
          <a:p>
            <a:pPr lvl="2"/>
            <a:r>
              <a:rPr kumimoji="1" lang="en-US" altLang="ja-JP" sz="1800" dirty="0" smtClean="0"/>
              <a:t>Staging plan and further cost reduction</a:t>
            </a:r>
          </a:p>
          <a:p>
            <a:pPr lvl="2"/>
            <a:r>
              <a:rPr lang="en-US" altLang="ja-JP" sz="1800" dirty="0" smtClean="0"/>
              <a:t>Schedule – possible visit to Europe</a:t>
            </a:r>
          </a:p>
          <a:p>
            <a:pPr lvl="2"/>
            <a:r>
              <a:rPr lang="en-US" altLang="ja-JP" sz="1800" dirty="0" smtClean="0"/>
              <a:t>R&amp;D</a:t>
            </a:r>
            <a:r>
              <a:rPr kumimoji="1" lang="en-US" altLang="ja-JP" sz="1800" dirty="0" smtClean="0"/>
              <a:t> budget in JFY2018</a:t>
            </a:r>
          </a:p>
          <a:p>
            <a:pPr lvl="2"/>
            <a:r>
              <a:rPr lang="en-US" altLang="ja-JP" sz="1800" dirty="0" smtClean="0"/>
              <a:t>It was understood that some decision has to be made in one year time frame to give an input to the European strategy.</a:t>
            </a:r>
            <a:endParaRPr kumimoji="1" lang="en-US" altLang="ja-JP" sz="1800" dirty="0" smtClean="0"/>
          </a:p>
        </p:txBody>
      </p:sp>
      <p:pic>
        <p:nvPicPr>
          <p:cNvPr id="4" name="図 3"/>
          <p:cNvPicPr>
            <a:picLocks noChangeAspect="1"/>
          </p:cNvPicPr>
          <p:nvPr/>
        </p:nvPicPr>
        <p:blipFill>
          <a:blip r:embed="rId2"/>
          <a:stretch>
            <a:fillRect/>
          </a:stretch>
        </p:blipFill>
        <p:spPr>
          <a:xfrm>
            <a:off x="4752020" y="4097086"/>
            <a:ext cx="3675391" cy="2528005"/>
          </a:xfrm>
          <a:prstGeom prst="rect">
            <a:avLst/>
          </a:prstGeom>
        </p:spPr>
      </p:pic>
      <p:pic>
        <p:nvPicPr>
          <p:cNvPr id="5" name="図 4"/>
          <p:cNvPicPr>
            <a:picLocks noChangeAspect="1"/>
          </p:cNvPicPr>
          <p:nvPr/>
        </p:nvPicPr>
        <p:blipFill>
          <a:blip r:embed="rId3"/>
          <a:stretch>
            <a:fillRect/>
          </a:stretch>
        </p:blipFill>
        <p:spPr>
          <a:xfrm>
            <a:off x="788745" y="4077072"/>
            <a:ext cx="3717301" cy="2548019"/>
          </a:xfrm>
          <a:prstGeom prst="rect">
            <a:avLst/>
          </a:prstGeom>
        </p:spPr>
      </p:pic>
    </p:spTree>
    <p:extLst>
      <p:ext uri="{BB962C8B-B14F-4D97-AF65-F5344CB8AC3E}">
        <p14:creationId xmlns:p14="http://schemas.microsoft.com/office/powerpoint/2010/main" val="3388424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01736" y="2024844"/>
            <a:ext cx="8229600" cy="3276364"/>
          </a:xfrm>
        </p:spPr>
        <p:style>
          <a:lnRef idx="2">
            <a:schemeClr val="accent1"/>
          </a:lnRef>
          <a:fillRef idx="1">
            <a:schemeClr val="lt1"/>
          </a:fillRef>
          <a:effectRef idx="0">
            <a:schemeClr val="accent1"/>
          </a:effectRef>
          <a:fontRef idx="minor">
            <a:schemeClr val="dk1"/>
          </a:fontRef>
        </p:style>
        <p:txBody>
          <a:bodyPr>
            <a:normAutofit/>
          </a:bodyPr>
          <a:lstStyle/>
          <a:p>
            <a:r>
              <a:rPr lang="en-US" altLang="ja-JP" sz="2400" dirty="0" smtClean="0"/>
              <a:t>MEXT</a:t>
            </a:r>
          </a:p>
          <a:p>
            <a:pPr lvl="1"/>
            <a:r>
              <a:rPr kumimoji="1" lang="en-US" altLang="ja-JP" sz="2000" dirty="0" smtClean="0"/>
              <a:t>ILC Advisory Panel</a:t>
            </a:r>
          </a:p>
          <a:p>
            <a:pPr lvl="2"/>
            <a:r>
              <a:rPr lang="en-US" altLang="ja-JP" sz="1800" dirty="0" smtClean="0"/>
              <a:t>Started 4th working group to discuss management issues at the pre-lab and the ILC lab. Six meetings have been done in 4 months, and report will be released this summer. </a:t>
            </a:r>
            <a:endParaRPr kumimoji="1" lang="en-US" altLang="ja-JP" sz="1800" dirty="0" smtClean="0"/>
          </a:p>
          <a:p>
            <a:pPr lvl="1"/>
            <a:r>
              <a:rPr lang="en-US" altLang="ja-JP" sz="2000" dirty="0" smtClean="0"/>
              <a:t>US-Japan Discussion </a:t>
            </a:r>
            <a:r>
              <a:rPr lang="en-US" altLang="ja-JP" sz="2000" dirty="0"/>
              <a:t>G</a:t>
            </a:r>
            <a:r>
              <a:rPr lang="en-US" altLang="ja-JP" sz="2000" dirty="0" smtClean="0"/>
              <a:t>roup </a:t>
            </a:r>
          </a:p>
          <a:p>
            <a:pPr lvl="2"/>
            <a:r>
              <a:rPr lang="en-US" altLang="ja-JP" sz="1800" dirty="0"/>
              <a:t>A</a:t>
            </a:r>
            <a:r>
              <a:rPr lang="en-US" altLang="ja-JP" sz="1800" dirty="0" smtClean="0"/>
              <a:t>greed to begin </a:t>
            </a:r>
            <a:r>
              <a:rPr lang="en-US" altLang="ja-JP" sz="1800" dirty="0"/>
              <a:t>the joint R&amp;D </a:t>
            </a:r>
            <a:r>
              <a:rPr lang="en-US" altLang="ja-JP" sz="1800" dirty="0" smtClean="0"/>
              <a:t>by KEK and </a:t>
            </a:r>
            <a:r>
              <a:rPr lang="en-US" altLang="ja-JP" sz="1800" dirty="0" err="1" smtClean="0"/>
              <a:t>Fermilab</a:t>
            </a:r>
            <a:r>
              <a:rPr lang="en-US" altLang="ja-JP" sz="1800" dirty="0" smtClean="0"/>
              <a:t> from </a:t>
            </a:r>
            <a:r>
              <a:rPr lang="en-US" altLang="ja-JP" sz="1800" dirty="0"/>
              <a:t>April </a:t>
            </a:r>
            <a:r>
              <a:rPr lang="en-US" altLang="ja-JP" sz="1800" dirty="0" smtClean="0"/>
              <a:t>2017 at the meeting on October 2016. </a:t>
            </a:r>
          </a:p>
          <a:p>
            <a:pPr lvl="1"/>
            <a:r>
              <a:rPr lang="en-US" altLang="ja-JP" sz="2000" dirty="0" smtClean="0"/>
              <a:t>Discussing R&amp;D plan and budget with KEK in JFY2018.</a:t>
            </a:r>
          </a:p>
        </p:txBody>
      </p:sp>
      <p:sp>
        <p:nvSpPr>
          <p:cNvPr id="4" name="タイトル 1"/>
          <p:cNvSpPr txBox="1">
            <a:spLocks/>
          </p:cNvSpPr>
          <p:nvPr/>
        </p:nvSpPr>
        <p:spPr>
          <a:xfrm>
            <a:off x="1469404" y="116632"/>
            <a:ext cx="7272808" cy="540060"/>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r>
              <a:rPr lang="en-US" altLang="ja-JP" sz="2400" b="1" dirty="0" smtClean="0"/>
              <a:t>Activities to push ILC forward in Japan (2)</a:t>
            </a:r>
            <a:endParaRPr lang="ja-JP" altLang="en-US" sz="2400" b="1" dirty="0"/>
          </a:p>
        </p:txBody>
      </p:sp>
    </p:spTree>
    <p:extLst>
      <p:ext uri="{BB962C8B-B14F-4D97-AF65-F5344CB8AC3E}">
        <p14:creationId xmlns:p14="http://schemas.microsoft.com/office/powerpoint/2010/main" val="2240513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b="1" dirty="0" smtClean="0"/>
              <a:t>US-Japan Discussion Group on ILC</a:t>
            </a:r>
            <a:endParaRPr kumimoji="1" lang="ja-JP" altLang="en-US" sz="2400" b="1" dirty="0"/>
          </a:p>
        </p:txBody>
      </p:sp>
      <p:sp>
        <p:nvSpPr>
          <p:cNvPr id="3" name="コンテンツ プレースホルダー 2"/>
          <p:cNvSpPr>
            <a:spLocks noGrp="1"/>
          </p:cNvSpPr>
          <p:nvPr>
            <p:ph idx="1"/>
          </p:nvPr>
        </p:nvSpPr>
        <p:spPr>
          <a:xfrm>
            <a:off x="431540" y="944724"/>
            <a:ext cx="8388932" cy="5112568"/>
          </a:xfrm>
        </p:spPr>
        <p:txBody>
          <a:bodyPr>
            <a:noAutofit/>
          </a:bodyPr>
          <a:lstStyle/>
          <a:p>
            <a:r>
              <a:rPr kumimoji="1" lang="en-US" altLang="ja-JP" sz="2000" dirty="0" smtClean="0"/>
              <a:t>First meeting on </a:t>
            </a:r>
            <a:r>
              <a:rPr lang="en-US" altLang="ja-JP" sz="2000" dirty="0"/>
              <a:t>May 25, 2016 at Washington </a:t>
            </a:r>
            <a:r>
              <a:rPr lang="en-US" altLang="ja-JP" sz="2000" dirty="0" smtClean="0"/>
              <a:t>D.C</a:t>
            </a:r>
            <a:endParaRPr kumimoji="1" lang="en-US" altLang="ja-JP" sz="2000" dirty="0" smtClean="0"/>
          </a:p>
          <a:p>
            <a:pPr lvl="1"/>
            <a:r>
              <a:rPr kumimoji="1" lang="en-US" altLang="ja-JP" sz="1800" dirty="0" smtClean="0"/>
              <a:t>Attended by Deputy Director-General, Research Promotion Bureau, MEXT, and Director, Office of Science, DOE.</a:t>
            </a:r>
          </a:p>
          <a:p>
            <a:pPr lvl="1"/>
            <a:r>
              <a:rPr lang="en-US" altLang="ja-JP" sz="1800" dirty="0" smtClean="0"/>
              <a:t>Agreed on item of discussion</a:t>
            </a:r>
            <a:endParaRPr lang="en-US" altLang="ja-JP" sz="2000" dirty="0" smtClean="0"/>
          </a:p>
          <a:p>
            <a:r>
              <a:rPr kumimoji="1" lang="en-US" altLang="ja-JP" sz="2000" dirty="0" smtClean="0"/>
              <a:t>Working level meeting on </a:t>
            </a:r>
            <a:r>
              <a:rPr lang="en-US" altLang="ja-JP" sz="2000" dirty="0" smtClean="0"/>
              <a:t>August 8, 2016 at ICHEP venue in Chicago</a:t>
            </a:r>
          </a:p>
          <a:p>
            <a:pPr lvl="1"/>
            <a:r>
              <a:rPr kumimoji="1" lang="en-US" altLang="ja-JP" sz="1800" dirty="0" smtClean="0"/>
              <a:t>Attended by Director, Basic Research Promotion Div., MEXT, and Associate Director for HEP, DOE.</a:t>
            </a:r>
          </a:p>
          <a:p>
            <a:pPr lvl="1"/>
            <a:r>
              <a:rPr lang="en-US" altLang="ja-JP" sz="1800" dirty="0" smtClean="0"/>
              <a:t>Heard from KEK and FNAL on the proposal of the joint R&amp;D for cost reduction.</a:t>
            </a:r>
            <a:endParaRPr lang="en-US" altLang="ja-JP" sz="2000" dirty="0" smtClean="0"/>
          </a:p>
          <a:p>
            <a:r>
              <a:rPr kumimoji="1" lang="en-US" altLang="ja-JP" sz="2000" dirty="0" smtClean="0"/>
              <a:t>Second meeting on </a:t>
            </a:r>
            <a:r>
              <a:rPr lang="en-US" altLang="ja-JP" sz="2000" dirty="0" smtClean="0"/>
              <a:t>October 18, 2016 by video</a:t>
            </a:r>
          </a:p>
          <a:p>
            <a:pPr lvl="1"/>
            <a:r>
              <a:rPr kumimoji="1" lang="en-US" altLang="ja-JP" sz="1800" dirty="0" smtClean="0"/>
              <a:t>Attended by </a:t>
            </a:r>
            <a:r>
              <a:rPr lang="en-US" altLang="ja-JP" sz="1800" dirty="0"/>
              <a:t>Deputy Director-General, Research Promotion Bureau, MEXT, and Director, Office of Science, DOE.</a:t>
            </a:r>
          </a:p>
          <a:p>
            <a:pPr lvl="1"/>
            <a:r>
              <a:rPr kumimoji="1" lang="en-US" altLang="ja-JP" sz="1800" dirty="0" smtClean="0"/>
              <a:t>Agreed to begin the joint R&amp;D from April 2017.</a:t>
            </a:r>
            <a:endParaRPr lang="en-US" altLang="ja-JP" sz="1800" dirty="0"/>
          </a:p>
          <a:p>
            <a:r>
              <a:rPr kumimoji="1" lang="en-US" altLang="ja-JP" sz="2000" dirty="0" smtClean="0"/>
              <a:t>Next meeting will be scheduled in summer 2017 to discuss management issues at the pre-lab and the ILC lab.  Report from the management working group will be an input to this meeting.</a:t>
            </a:r>
            <a:endParaRPr kumimoji="1" lang="ja-JP" altLang="en-US" sz="2000" dirty="0"/>
          </a:p>
        </p:txBody>
      </p:sp>
    </p:spTree>
    <p:extLst>
      <p:ext uri="{BB962C8B-B14F-4D97-AF65-F5344CB8AC3E}">
        <p14:creationId xmlns:p14="http://schemas.microsoft.com/office/powerpoint/2010/main" val="401992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18864" y="2420888"/>
            <a:ext cx="8229600" cy="2088232"/>
          </a:xfrm>
        </p:spPr>
        <p:style>
          <a:lnRef idx="2">
            <a:schemeClr val="accent1"/>
          </a:lnRef>
          <a:fillRef idx="1">
            <a:schemeClr val="lt1"/>
          </a:fillRef>
          <a:effectRef idx="0">
            <a:schemeClr val="accent1"/>
          </a:effectRef>
          <a:fontRef idx="minor">
            <a:schemeClr val="dk1"/>
          </a:fontRef>
        </p:style>
        <p:txBody>
          <a:bodyPr>
            <a:normAutofit/>
          </a:bodyPr>
          <a:lstStyle/>
          <a:p>
            <a:r>
              <a:rPr lang="en-US" altLang="ja-JP" sz="2400" dirty="0" smtClean="0"/>
              <a:t>KEK + LCC</a:t>
            </a:r>
          </a:p>
          <a:p>
            <a:pPr lvl="1"/>
            <a:r>
              <a:rPr lang="en-US" altLang="ja-JP" sz="2000" dirty="0" smtClean="0"/>
              <a:t>Continue accelerator R&amp;D at ATF and STF.</a:t>
            </a:r>
            <a:endParaRPr lang="ja-JP" altLang="en-US" sz="2000" dirty="0"/>
          </a:p>
          <a:p>
            <a:pPr lvl="1"/>
            <a:r>
              <a:rPr lang="en-US" altLang="ja-JP" sz="2000" dirty="0" smtClean="0"/>
              <a:t>Program to g</a:t>
            </a:r>
            <a:r>
              <a:rPr kumimoji="1" lang="en-US" altLang="ja-JP" sz="2000" dirty="0" smtClean="0"/>
              <a:t>et better understanding by scientists and general public in the world.</a:t>
            </a:r>
          </a:p>
          <a:p>
            <a:pPr lvl="1"/>
            <a:r>
              <a:rPr lang="en-US" altLang="ja-JP" sz="2000" dirty="0" smtClean="0"/>
              <a:t>Considering staging plans and estimation of the cost</a:t>
            </a:r>
            <a:endParaRPr kumimoji="1" lang="ja-JP" altLang="en-US" sz="2000" dirty="0"/>
          </a:p>
        </p:txBody>
      </p:sp>
      <p:sp>
        <p:nvSpPr>
          <p:cNvPr id="5" name="タイトル 1"/>
          <p:cNvSpPr txBox="1">
            <a:spLocks/>
          </p:cNvSpPr>
          <p:nvPr/>
        </p:nvSpPr>
        <p:spPr>
          <a:xfrm>
            <a:off x="1469404" y="116632"/>
            <a:ext cx="7272808" cy="540060"/>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r>
              <a:rPr lang="en-US" altLang="ja-JP" sz="2400" b="1" dirty="0" smtClean="0"/>
              <a:t>Activities to push ILC forward in Japan (3)</a:t>
            </a:r>
            <a:endParaRPr lang="ja-JP" altLang="en-US" sz="2400" b="1" dirty="0"/>
          </a:p>
        </p:txBody>
      </p:sp>
    </p:spTree>
    <p:extLst>
      <p:ext uri="{BB962C8B-B14F-4D97-AF65-F5344CB8AC3E}">
        <p14:creationId xmlns:p14="http://schemas.microsoft.com/office/powerpoint/2010/main" val="3041615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a:stretch>
            <a:fillRect/>
          </a:stretch>
        </p:blipFill>
        <p:spPr>
          <a:xfrm>
            <a:off x="102529" y="4031477"/>
            <a:ext cx="6461000" cy="2534769"/>
          </a:xfrm>
          <a:prstGeom prst="rect">
            <a:avLst/>
          </a:prstGeom>
        </p:spPr>
      </p:pic>
      <p:sp>
        <p:nvSpPr>
          <p:cNvPr id="2" name="テキスト ボックス 1"/>
          <p:cNvSpPr txBox="1"/>
          <p:nvPr/>
        </p:nvSpPr>
        <p:spPr>
          <a:xfrm>
            <a:off x="226800" y="831386"/>
            <a:ext cx="4557199" cy="1877437"/>
          </a:xfrm>
          <a:prstGeom prst="rect">
            <a:avLst/>
          </a:prstGeom>
          <a:solidFill>
            <a:srgbClr val="FFF3BD"/>
          </a:solidFill>
          <a:ln>
            <a:noFill/>
          </a:ln>
        </p:spPr>
        <p:txBody>
          <a:bodyPr wrap="square" rtlCol="0">
            <a:spAutoFit/>
          </a:bodyPr>
          <a:lstStyle/>
          <a:p>
            <a:r>
              <a:rPr lang="en-US" altLang="ja-JP" sz="2000" b="1" dirty="0" smtClean="0">
                <a:solidFill>
                  <a:srgbClr val="002060"/>
                </a:solidFill>
                <a:ea typeface="Arial" charset="0"/>
                <a:cs typeface="Arial" charset="0"/>
              </a:rPr>
              <a:t>Goal 1: </a:t>
            </a:r>
            <a:r>
              <a:rPr lang="en-US" altLang="ja-JP" sz="2000" dirty="0" smtClean="0">
                <a:solidFill>
                  <a:srgbClr val="002060"/>
                </a:solidFill>
                <a:ea typeface="Arial" charset="0"/>
                <a:cs typeface="Arial" charset="0"/>
              </a:rPr>
              <a:t>Establish the ILC final focus method with same optics and comparable beamline tolerances</a:t>
            </a:r>
          </a:p>
          <a:p>
            <a:pPr marL="342900" indent="-342900">
              <a:buFont typeface="Wingdings" charset="2"/>
              <a:buChar char="l"/>
            </a:pPr>
            <a:r>
              <a:rPr lang="en-US" altLang="ja-JP" sz="1800" dirty="0" smtClean="0">
                <a:solidFill>
                  <a:srgbClr val="0432FF"/>
                </a:solidFill>
                <a:ea typeface="Arial" charset="0"/>
                <a:cs typeface="Arial" charset="0"/>
              </a:rPr>
              <a:t>ATF2 Goal : </a:t>
            </a:r>
            <a:r>
              <a:rPr lang="en-US" altLang="ja-JP" sz="2000" b="1" dirty="0" smtClean="0">
                <a:solidFill>
                  <a:srgbClr val="0432FF"/>
                </a:solidFill>
                <a:ea typeface="Arial" charset="0"/>
                <a:cs typeface="Arial" charset="0"/>
              </a:rPr>
              <a:t>37</a:t>
            </a:r>
            <a:r>
              <a:rPr lang="en-US" altLang="ja-JP" sz="1800" dirty="0" smtClean="0">
                <a:solidFill>
                  <a:srgbClr val="0432FF"/>
                </a:solidFill>
                <a:ea typeface="Arial" charset="0"/>
                <a:cs typeface="Arial" charset="0"/>
              </a:rPr>
              <a:t> nm </a:t>
            </a:r>
            <a:r>
              <a:rPr lang="en-US" altLang="ja-JP" sz="1800" dirty="0" smtClean="0">
                <a:solidFill>
                  <a:srgbClr val="0432FF"/>
                </a:solidFill>
                <a:ea typeface="Arial" charset="0"/>
                <a:cs typeface="Arial" charset="0"/>
                <a:sym typeface="Wingdings"/>
              </a:rPr>
              <a:t></a:t>
            </a:r>
            <a:r>
              <a:rPr lang="en-US" altLang="ja-JP" sz="1800" dirty="0" smtClean="0">
                <a:solidFill>
                  <a:srgbClr val="0432FF"/>
                </a:solidFill>
                <a:ea typeface="Arial" charset="0"/>
                <a:cs typeface="Arial" charset="0"/>
              </a:rPr>
              <a:t> ILC </a:t>
            </a:r>
            <a:r>
              <a:rPr lang="en-US" altLang="ja-JP" sz="2000" b="1" dirty="0" smtClean="0">
                <a:solidFill>
                  <a:srgbClr val="0432FF"/>
                </a:solidFill>
                <a:ea typeface="Arial" charset="0"/>
                <a:cs typeface="Arial" charset="0"/>
              </a:rPr>
              <a:t>6</a:t>
            </a:r>
            <a:r>
              <a:rPr lang="en-US" altLang="ja-JP" sz="1800" dirty="0" smtClean="0">
                <a:solidFill>
                  <a:srgbClr val="0432FF"/>
                </a:solidFill>
                <a:ea typeface="Arial" charset="0"/>
                <a:cs typeface="Arial" charset="0"/>
              </a:rPr>
              <a:t> nm</a:t>
            </a:r>
          </a:p>
          <a:p>
            <a:pPr marL="699516" lvl="1" indent="-342900">
              <a:buFont typeface="Wingdings" charset="2"/>
              <a:buChar char="l"/>
            </a:pPr>
            <a:r>
              <a:rPr lang="en-US" altLang="ja-JP" sz="2000" dirty="0" smtClean="0">
                <a:solidFill>
                  <a:srgbClr val="FF0000"/>
                </a:solidFill>
                <a:ea typeface="Arial" charset="0"/>
                <a:cs typeface="Arial" charset="0"/>
              </a:rPr>
              <a:t>Achieved </a:t>
            </a:r>
            <a:r>
              <a:rPr lang="en-US" altLang="ja-JP" sz="2800" b="1" dirty="0" smtClean="0">
                <a:solidFill>
                  <a:srgbClr val="FF0000"/>
                </a:solidFill>
                <a:ea typeface="Arial" charset="0"/>
                <a:cs typeface="Arial" charset="0"/>
              </a:rPr>
              <a:t>41 </a:t>
            </a:r>
            <a:r>
              <a:rPr lang="en-US" altLang="ja-JP" sz="2400" b="1" dirty="0" smtClean="0">
                <a:solidFill>
                  <a:srgbClr val="FF0000"/>
                </a:solidFill>
                <a:ea typeface="Arial" charset="0"/>
                <a:cs typeface="Arial" charset="0"/>
              </a:rPr>
              <a:t>nm </a:t>
            </a:r>
            <a:r>
              <a:rPr lang="en-US" altLang="ja-JP" sz="2000" dirty="0" smtClean="0">
                <a:solidFill>
                  <a:srgbClr val="FF0000"/>
                </a:solidFill>
                <a:ea typeface="Arial" charset="0"/>
                <a:cs typeface="Arial" charset="0"/>
              </a:rPr>
              <a:t>(2016)</a:t>
            </a:r>
          </a:p>
          <a:p>
            <a:endParaRPr lang="en-US" altLang="ja-JP" sz="800" dirty="0" smtClean="0">
              <a:ea typeface="Arial" charset="0"/>
              <a:cs typeface="Arial" charset="0"/>
            </a:endParaRPr>
          </a:p>
        </p:txBody>
      </p:sp>
      <p:sp>
        <p:nvSpPr>
          <p:cNvPr id="21" name="テキスト ボックス 20"/>
          <p:cNvSpPr txBox="1"/>
          <p:nvPr/>
        </p:nvSpPr>
        <p:spPr>
          <a:xfrm>
            <a:off x="1950566" y="105416"/>
            <a:ext cx="6123257" cy="461665"/>
          </a:xfrm>
          <a:prstGeom prst="rect">
            <a:avLst/>
          </a:prstGeom>
          <a:noFill/>
          <a:ln>
            <a:noFill/>
          </a:ln>
        </p:spPr>
        <p:txBody>
          <a:bodyPr wrap="square" rtlCol="0">
            <a:spAutoFit/>
          </a:bodyPr>
          <a:lstStyle/>
          <a:p>
            <a:r>
              <a:rPr lang="en-US" altLang="ja-JP" sz="2400" b="1" dirty="0">
                <a:solidFill>
                  <a:schemeClr val="bg1"/>
                </a:solidFill>
                <a:latin typeface="+mj-lt"/>
                <a:ea typeface="Arial" charset="0"/>
                <a:cs typeface="Arial" charset="0"/>
              </a:rPr>
              <a:t>P</a:t>
            </a:r>
            <a:r>
              <a:rPr lang="en-US" altLang="ja-JP" sz="2400" b="1" dirty="0" smtClean="0">
                <a:solidFill>
                  <a:schemeClr val="bg1"/>
                </a:solidFill>
                <a:latin typeface="+mj-lt"/>
                <a:ea typeface="Arial" charset="0"/>
                <a:cs typeface="Arial" charset="0"/>
              </a:rPr>
              <a:t>rogress in FF Beam Size and Stability at ATF2 </a:t>
            </a:r>
            <a:endParaRPr lang="en-US" altLang="ja-JP" sz="2400" b="1" dirty="0">
              <a:solidFill>
                <a:schemeClr val="bg1"/>
              </a:solidFill>
              <a:latin typeface="+mj-lt"/>
              <a:ea typeface="Arial" charset="0"/>
              <a:cs typeface="Arial" charset="0"/>
            </a:endParaRPr>
          </a:p>
        </p:txBody>
      </p:sp>
      <p:sp>
        <p:nvSpPr>
          <p:cNvPr id="5" name="スライド番号プレースホルダー 4"/>
          <p:cNvSpPr>
            <a:spLocks noGrp="1"/>
          </p:cNvSpPr>
          <p:nvPr>
            <p:ph type="sldNum" sz="quarter" idx="4294967295"/>
          </p:nvPr>
        </p:nvSpPr>
        <p:spPr>
          <a:xfrm>
            <a:off x="6725658" y="6373436"/>
            <a:ext cx="2133600" cy="365125"/>
          </a:xfrm>
          <a:prstGeom prst="rect">
            <a:avLst/>
          </a:prstGeom>
        </p:spPr>
        <p:txBody>
          <a:bodyPr/>
          <a:lstStyle/>
          <a:p>
            <a:pPr algn="r"/>
            <a:fld id="{690BD53D-0F42-B742-A897-5EF936631EAF}" type="slidenum">
              <a:rPr lang="ja-JP" altLang="en-US" sz="1200" smtClean="0">
                <a:latin typeface="Calibri"/>
                <a:ea typeface="ＭＳ Ｐゴシック"/>
              </a:rPr>
              <a:pPr algn="r"/>
              <a:t>7</a:t>
            </a:fld>
            <a:endParaRPr lang="ja-JP" altLang="en-US" sz="1200" dirty="0">
              <a:latin typeface="Calibri"/>
              <a:ea typeface="ＭＳ Ｐゴシック"/>
            </a:endParaRPr>
          </a:p>
        </p:txBody>
      </p:sp>
      <p:sp>
        <p:nvSpPr>
          <p:cNvPr id="41" name="テキスト ボックス 40"/>
          <p:cNvSpPr txBox="1"/>
          <p:nvPr/>
        </p:nvSpPr>
        <p:spPr>
          <a:xfrm>
            <a:off x="4908885" y="831386"/>
            <a:ext cx="4108541" cy="1843491"/>
          </a:xfrm>
          <a:prstGeom prst="rect">
            <a:avLst/>
          </a:prstGeom>
          <a:solidFill>
            <a:srgbClr val="CCFFCC"/>
          </a:solidFill>
          <a:ln>
            <a:noFill/>
          </a:ln>
        </p:spPr>
        <p:txBody>
          <a:bodyPr wrap="square" lIns="27342" tIns="13671" rIns="27342" bIns="13671" rtlCol="0">
            <a:spAutoFit/>
          </a:bodyPr>
          <a:lstStyle/>
          <a:p>
            <a:pPr marL="88900"/>
            <a:r>
              <a:rPr lang="en-US" altLang="ja-JP" sz="2000" b="1" dirty="0" smtClean="0">
                <a:solidFill>
                  <a:srgbClr val="002060"/>
                </a:solidFill>
                <a:ea typeface="Arial" charset="0"/>
                <a:cs typeface="Arial" charset="0"/>
              </a:rPr>
              <a:t>Goal 2: </a:t>
            </a:r>
            <a:r>
              <a:rPr lang="en-US" altLang="ja-JP" sz="2000" dirty="0" smtClean="0">
                <a:solidFill>
                  <a:srgbClr val="002060"/>
                </a:solidFill>
                <a:ea typeface="Arial" charset="0"/>
                <a:cs typeface="Arial" charset="0"/>
              </a:rPr>
              <a:t>Develop a few nm position stabilization for the ILC collision </a:t>
            </a:r>
          </a:p>
          <a:p>
            <a:pPr marL="374650" indent="-285750">
              <a:buFont typeface="Wingdings" charset="2"/>
              <a:buChar char="l"/>
            </a:pPr>
            <a:r>
              <a:rPr lang="en-US" altLang="ja-JP" sz="1800" b="1" dirty="0" smtClean="0">
                <a:solidFill>
                  <a:srgbClr val="FF0000"/>
                </a:solidFill>
                <a:ea typeface="Arial" charset="0"/>
                <a:cs typeface="Arial" charset="0"/>
              </a:rPr>
              <a:t>FB latency</a:t>
            </a:r>
            <a:r>
              <a:rPr lang="en-US" altLang="ja-JP" sz="1800" dirty="0" smtClean="0">
                <a:solidFill>
                  <a:srgbClr val="FF0000"/>
                </a:solidFill>
                <a:ea typeface="Arial" charset="0"/>
                <a:cs typeface="Arial" charset="0"/>
              </a:rPr>
              <a:t> </a:t>
            </a:r>
            <a:r>
              <a:rPr lang="en-US" altLang="ja-JP" sz="2400" b="1" dirty="0" smtClean="0">
                <a:solidFill>
                  <a:srgbClr val="FF0000"/>
                </a:solidFill>
                <a:ea typeface="Arial" charset="0"/>
                <a:cs typeface="Arial" charset="0"/>
              </a:rPr>
              <a:t>133 </a:t>
            </a:r>
            <a:r>
              <a:rPr lang="en-US" altLang="ja-JP" sz="2000" b="1" dirty="0" err="1" smtClean="0">
                <a:solidFill>
                  <a:srgbClr val="FF0000"/>
                </a:solidFill>
                <a:ea typeface="Arial" charset="0"/>
                <a:cs typeface="Arial" charset="0"/>
              </a:rPr>
              <a:t>nsec</a:t>
            </a:r>
            <a:r>
              <a:rPr lang="en-US" altLang="ja-JP" sz="2000" b="1" dirty="0" smtClean="0">
                <a:solidFill>
                  <a:srgbClr val="FF0000"/>
                </a:solidFill>
                <a:ea typeface="Arial" charset="0"/>
                <a:cs typeface="Arial" charset="0"/>
              </a:rPr>
              <a:t> </a:t>
            </a:r>
            <a:r>
              <a:rPr lang="en-US" altLang="ja-JP" sz="1800" b="1" dirty="0" smtClean="0">
                <a:solidFill>
                  <a:srgbClr val="FF0000"/>
                </a:solidFill>
                <a:ea typeface="Arial" charset="0"/>
                <a:cs typeface="Arial" charset="0"/>
              </a:rPr>
              <a:t>achieved </a:t>
            </a:r>
          </a:p>
          <a:p>
            <a:pPr marL="88900"/>
            <a:r>
              <a:rPr lang="en-US" altLang="ja-JP" b="1" dirty="0">
                <a:solidFill>
                  <a:srgbClr val="FF0000"/>
                </a:solidFill>
                <a:ea typeface="Arial" charset="0"/>
                <a:cs typeface="Arial" charset="0"/>
              </a:rPr>
              <a:t> </a:t>
            </a:r>
            <a:r>
              <a:rPr lang="en-US" altLang="ja-JP" b="1" dirty="0" smtClean="0">
                <a:solidFill>
                  <a:srgbClr val="FF0000"/>
                </a:solidFill>
                <a:ea typeface="Arial" charset="0"/>
                <a:cs typeface="Arial" charset="0"/>
              </a:rPr>
              <a:t>     </a:t>
            </a:r>
            <a:r>
              <a:rPr lang="en-US" altLang="ja-JP" sz="1800" dirty="0" smtClean="0">
                <a:solidFill>
                  <a:srgbClr val="002060"/>
                </a:solidFill>
                <a:ea typeface="Arial" charset="0"/>
                <a:cs typeface="Arial" charset="0"/>
              </a:rPr>
              <a:t>(target: &lt; </a:t>
            </a:r>
            <a:r>
              <a:rPr lang="en-US" altLang="ja-JP" sz="1800" dirty="0">
                <a:solidFill>
                  <a:srgbClr val="002060"/>
                </a:solidFill>
                <a:ea typeface="Arial" charset="0"/>
                <a:cs typeface="Arial" charset="0"/>
              </a:rPr>
              <a:t>300 </a:t>
            </a:r>
            <a:r>
              <a:rPr lang="en-US" altLang="ja-JP" sz="1800" dirty="0" err="1" smtClean="0">
                <a:solidFill>
                  <a:srgbClr val="002060"/>
                </a:solidFill>
                <a:ea typeface="Arial" charset="0"/>
                <a:cs typeface="Arial" charset="0"/>
              </a:rPr>
              <a:t>nsec</a:t>
            </a:r>
            <a:r>
              <a:rPr lang="en-US" altLang="ja-JP" sz="1800" dirty="0" smtClean="0">
                <a:solidFill>
                  <a:srgbClr val="002060"/>
                </a:solidFill>
                <a:ea typeface="Arial" charset="0"/>
                <a:cs typeface="Arial" charset="0"/>
              </a:rPr>
              <a:t>) </a:t>
            </a:r>
            <a:endParaRPr lang="en-US" altLang="ja-JP" b="1" dirty="0">
              <a:solidFill>
                <a:srgbClr val="002060"/>
              </a:solidFill>
              <a:ea typeface="Arial" charset="0"/>
              <a:cs typeface="Arial" charset="0"/>
            </a:endParaRPr>
          </a:p>
          <a:p>
            <a:pPr marL="374650" indent="-285750">
              <a:buFont typeface="Wingdings" charset="2"/>
              <a:buChar char="l"/>
            </a:pPr>
            <a:r>
              <a:rPr lang="en-US" altLang="ja-JP" sz="1800" b="1" dirty="0" smtClean="0">
                <a:solidFill>
                  <a:srgbClr val="0432FF"/>
                </a:solidFill>
                <a:ea typeface="Arial" charset="0"/>
                <a:cs typeface="Arial" charset="0"/>
              </a:rPr>
              <a:t>positon jitter at IP: 410 </a:t>
            </a:r>
            <a:r>
              <a:rPr lang="en-US" altLang="ja-JP" sz="1800" b="1" dirty="0" smtClean="0">
                <a:solidFill>
                  <a:srgbClr val="0432FF"/>
                </a:solidFill>
                <a:ea typeface="Arial" charset="0"/>
                <a:cs typeface="Arial" charset="0"/>
                <a:sym typeface="Wingdings"/>
              </a:rPr>
              <a:t> 67 nm (2015) </a:t>
            </a:r>
            <a:r>
              <a:rPr lang="en-US" altLang="ja-JP" sz="1600" dirty="0" smtClean="0">
                <a:ea typeface="Arial" charset="0"/>
                <a:cs typeface="Arial" charset="0"/>
                <a:sym typeface="Wingdings"/>
              </a:rPr>
              <a:t>(limited by the BPM resolution)</a:t>
            </a:r>
            <a:endParaRPr lang="en-US" altLang="ja-JP" sz="1600" dirty="0">
              <a:ea typeface="Arial" charset="0"/>
              <a:cs typeface="Arial" charset="0"/>
              <a:sym typeface="Wingdings"/>
            </a:endParaRPr>
          </a:p>
        </p:txBody>
      </p:sp>
      <p:sp>
        <p:nvSpPr>
          <p:cNvPr id="7" name="円/楕円 6"/>
          <p:cNvSpPr/>
          <p:nvPr/>
        </p:nvSpPr>
        <p:spPr>
          <a:xfrm>
            <a:off x="4562375" y="5596660"/>
            <a:ext cx="97353" cy="12271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0000"/>
              </a:solidFill>
            </a:endParaRPr>
          </a:p>
        </p:txBody>
      </p:sp>
      <p:sp>
        <p:nvSpPr>
          <p:cNvPr id="17" name="円/楕円 16"/>
          <p:cNvSpPr/>
          <p:nvPr/>
        </p:nvSpPr>
        <p:spPr>
          <a:xfrm>
            <a:off x="5268987" y="5944230"/>
            <a:ext cx="1225316" cy="751317"/>
          </a:xfrm>
          <a:prstGeom prst="ellipse">
            <a:avLst/>
          </a:prstGeom>
          <a:noFill/>
          <a:ln w="25400"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199407" y="3193362"/>
            <a:ext cx="184731" cy="369332"/>
          </a:xfrm>
          <a:prstGeom prst="rect">
            <a:avLst/>
          </a:prstGeom>
          <a:noFill/>
        </p:spPr>
        <p:txBody>
          <a:bodyPr wrap="none" rtlCol="0">
            <a:spAutoFit/>
          </a:bodyPr>
          <a:lstStyle/>
          <a:p>
            <a:endParaRPr kumimoji="1" lang="ja-JP" altLang="en-US"/>
          </a:p>
        </p:txBody>
      </p:sp>
      <p:pic>
        <p:nvPicPr>
          <p:cNvPr id="18" name="図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968" y="2724770"/>
            <a:ext cx="8018258" cy="1682603"/>
          </a:xfrm>
          <a:prstGeom prst="rect">
            <a:avLst/>
          </a:prstGeom>
        </p:spPr>
      </p:pic>
      <p:sp>
        <p:nvSpPr>
          <p:cNvPr id="19" name="正方形/長方形 18"/>
          <p:cNvSpPr/>
          <p:nvPr/>
        </p:nvSpPr>
        <p:spPr>
          <a:xfrm>
            <a:off x="6829968" y="3378028"/>
            <a:ext cx="2073958" cy="707868"/>
          </a:xfrm>
          <a:prstGeom prst="rect">
            <a:avLst/>
          </a:prstGeom>
          <a:solidFill>
            <a:schemeClr val="bg1"/>
          </a:solidFill>
        </p:spPr>
        <p:txBody>
          <a:bodyPr wrap="square" lIns="91421" tIns="45711" rIns="91421" bIns="45711">
            <a:spAutoFit/>
          </a:bodyPr>
          <a:lstStyle/>
          <a:p>
            <a:r>
              <a:rPr lang="en-CA" altLang="fr-FR" sz="2000" b="1" dirty="0" smtClean="0">
                <a:solidFill>
                  <a:srgbClr val="000000"/>
                </a:solidFill>
                <a:cs typeface="Times New Roman" pitchFamily="18" charset="0"/>
              </a:rPr>
              <a:t>Nano-meter stabilization</a:t>
            </a:r>
            <a:r>
              <a:rPr lang="en-US" altLang="fr-FR" sz="2000" b="1" dirty="0">
                <a:solidFill>
                  <a:srgbClr val="000000"/>
                </a:solidFill>
                <a:cs typeface="Times New Roman" pitchFamily="18" charset="0"/>
              </a:rPr>
              <a:t> </a:t>
            </a:r>
            <a:r>
              <a:rPr lang="en-US" altLang="fr-FR" sz="2000" b="1" dirty="0" smtClean="0">
                <a:solidFill>
                  <a:srgbClr val="000000"/>
                </a:solidFill>
                <a:cs typeface="Times New Roman" pitchFamily="18" charset="0"/>
              </a:rPr>
              <a:t>at IP</a:t>
            </a:r>
            <a:endParaRPr lang="ja-JP" altLang="en-US" sz="1600" dirty="0">
              <a:solidFill>
                <a:srgbClr val="0432FF"/>
              </a:solidFill>
            </a:endParaRPr>
          </a:p>
        </p:txBody>
      </p:sp>
      <p:pic>
        <p:nvPicPr>
          <p:cNvPr id="43" name="図 4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651293" y="4031475"/>
            <a:ext cx="2301846" cy="2607872"/>
          </a:xfrm>
          <a:prstGeom prst="rect">
            <a:avLst/>
          </a:prstGeom>
          <a:solidFill>
            <a:schemeClr val="bg1"/>
          </a:solidFill>
        </p:spPr>
      </p:pic>
      <p:sp>
        <p:nvSpPr>
          <p:cNvPr id="20" name="正方形/長方形 19"/>
          <p:cNvSpPr/>
          <p:nvPr/>
        </p:nvSpPr>
        <p:spPr>
          <a:xfrm>
            <a:off x="1950566" y="4401881"/>
            <a:ext cx="3481137" cy="400091"/>
          </a:xfrm>
          <a:prstGeom prst="rect">
            <a:avLst/>
          </a:prstGeom>
          <a:solidFill>
            <a:schemeClr val="bg1"/>
          </a:solidFill>
        </p:spPr>
        <p:txBody>
          <a:bodyPr wrap="square" lIns="91421" tIns="45711" rIns="91421" bIns="45711">
            <a:spAutoFit/>
          </a:bodyPr>
          <a:lstStyle/>
          <a:p>
            <a:r>
              <a:rPr lang="en-US" altLang="fr-FR" sz="2000" b="1" dirty="0" smtClean="0">
                <a:solidFill>
                  <a:srgbClr val="000000"/>
                </a:solidFill>
                <a:cs typeface="Times New Roman" pitchFamily="18" charset="0"/>
              </a:rPr>
              <a:t>History of ATF2 small beam </a:t>
            </a:r>
            <a:endParaRPr lang="ja-JP" altLang="en-US" sz="1600" dirty="0">
              <a:solidFill>
                <a:srgbClr val="0432FF"/>
              </a:solidFill>
            </a:endParaRPr>
          </a:p>
        </p:txBody>
      </p:sp>
      <p:sp>
        <p:nvSpPr>
          <p:cNvPr id="4" name="テキスト ボックス 3"/>
          <p:cNvSpPr txBox="1"/>
          <p:nvPr/>
        </p:nvSpPr>
        <p:spPr>
          <a:xfrm>
            <a:off x="1401379" y="3755524"/>
            <a:ext cx="5368008" cy="400110"/>
          </a:xfrm>
          <a:prstGeom prst="rect">
            <a:avLst/>
          </a:prstGeom>
          <a:solidFill>
            <a:srgbClr val="FFFF00"/>
          </a:solidFill>
        </p:spPr>
        <p:txBody>
          <a:bodyPr wrap="none" rtlCol="0">
            <a:spAutoFit/>
          </a:bodyPr>
          <a:lstStyle/>
          <a:p>
            <a:r>
              <a:rPr kumimoji="1" lang="en-US" altLang="ja-JP" sz="2000" b="1" i="1" dirty="0" smtClean="0"/>
              <a:t>We continue efforts to achieve goal 1 and goal 2.</a:t>
            </a:r>
            <a:endParaRPr kumimoji="1" lang="ja-JP" altLang="en-US" sz="2000" b="1" i="1" dirty="0"/>
          </a:p>
        </p:txBody>
      </p:sp>
    </p:spTree>
    <p:extLst>
      <p:ext uri="{BB962C8B-B14F-4D97-AF65-F5344CB8AC3E}">
        <p14:creationId xmlns:p14="http://schemas.microsoft.com/office/powerpoint/2010/main" val="424589805"/>
      </p:ext>
    </p:extLst>
  </p:cSld>
  <p:clrMapOvr>
    <a:masterClrMapping/>
  </p:clrMapOvr>
  <mc:AlternateContent xmlns:mc="http://schemas.openxmlformats.org/markup-compatibility/2006" xmlns:p14="http://schemas.microsoft.com/office/powerpoint/2010/main">
    <mc:Choice Requires="p14">
      <p:transition spd="slow" p14:dur="2000" advTm="49072"/>
    </mc:Choice>
    <mc:Fallback xmlns="">
      <p:transition spd="slow" advTm="49072"/>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日付プレースホルダー 3"/>
          <p:cNvSpPr>
            <a:spLocks noGrp="1"/>
          </p:cNvSpPr>
          <p:nvPr>
            <p:ph type="dt" sz="half" idx="10"/>
          </p:nvPr>
        </p:nvSpPr>
        <p:spPr>
          <a:xfrm>
            <a:off x="12700" y="6553200"/>
            <a:ext cx="2057400" cy="304800"/>
          </a:xfrm>
        </p:spPr>
        <p:txBody>
          <a:bodyPr/>
          <a:lstStyle/>
          <a:p>
            <a:r>
              <a:rPr lang="en-US" altLang="ja-JP" sz="1400" dirty="0">
                <a:latin typeface="Times New Roman" panose="02020603050405020304" pitchFamily="18" charset="0"/>
                <a:cs typeface="Times New Roman" panose="02020603050405020304" pitchFamily="18" charset="0"/>
              </a:rPr>
              <a:t>07/Dec/2016</a:t>
            </a:r>
          </a:p>
        </p:txBody>
      </p:sp>
      <p:sp>
        <p:nvSpPr>
          <p:cNvPr id="59" name="フッター プレースホルダー 4"/>
          <p:cNvSpPr>
            <a:spLocks noGrp="1"/>
          </p:cNvSpPr>
          <p:nvPr>
            <p:ph type="ftr" sz="quarter" idx="11"/>
          </p:nvPr>
        </p:nvSpPr>
        <p:spPr>
          <a:xfrm>
            <a:off x="1992412" y="6553200"/>
            <a:ext cx="5562600" cy="304800"/>
          </a:xfrm>
        </p:spPr>
        <p:txBody>
          <a:bodyPr/>
          <a:lstStyle/>
          <a:p>
            <a:r>
              <a:rPr lang="en-US" altLang="ja-JP" sz="1400">
                <a:solidFill>
                  <a:schemeClr val="tx1"/>
                </a:solidFill>
                <a:latin typeface="Times New Roman" panose="02020603050405020304" pitchFamily="18" charset="0"/>
                <a:cs typeface="Times New Roman" panose="02020603050405020304" pitchFamily="18" charset="0"/>
              </a:rPr>
              <a:t>LCWS2016 @Morioka</a:t>
            </a:r>
            <a:endParaRPr lang="en-US" altLang="ja-JP" sz="1400" dirty="0">
              <a:solidFill>
                <a:schemeClr val="tx1"/>
              </a:solidFill>
              <a:latin typeface="Times New Roman" panose="02020603050405020304" pitchFamily="18" charset="0"/>
              <a:cs typeface="Times New Roman" panose="02020603050405020304" pitchFamily="18" charset="0"/>
            </a:endParaRPr>
          </a:p>
        </p:txBody>
      </p:sp>
      <p:sp>
        <p:nvSpPr>
          <p:cNvPr id="60" name="スライド番号プレースホルダー 5"/>
          <p:cNvSpPr>
            <a:spLocks noGrp="1"/>
          </p:cNvSpPr>
          <p:nvPr>
            <p:ph type="sldNum" sz="quarter" idx="12"/>
          </p:nvPr>
        </p:nvSpPr>
        <p:spPr>
          <a:xfrm>
            <a:off x="8394700" y="6555129"/>
            <a:ext cx="762000" cy="304800"/>
          </a:xfrm>
        </p:spPr>
        <p:txBody>
          <a:bodyPr/>
          <a:lstStyle/>
          <a:p>
            <a:fld id="{FA7B39E8-DB35-4663-95B9-C790F0701B85}" type="slidenum">
              <a:rPr lang="en-US" altLang="ja-JP">
                <a:latin typeface="Times New Roman" panose="02020603050405020304" pitchFamily="18" charset="0"/>
                <a:cs typeface="Times New Roman" panose="02020603050405020304" pitchFamily="18" charset="0"/>
              </a:rPr>
              <a:pPr/>
              <a:t>8</a:t>
            </a:fld>
            <a:endParaRPr lang="en-US" altLang="ja-JP" dirty="0">
              <a:latin typeface="Times New Roman" panose="02020603050405020304" pitchFamily="18" charset="0"/>
              <a:cs typeface="Times New Roman" panose="02020603050405020304" pitchFamily="18" charset="0"/>
            </a:endParaRPr>
          </a:p>
        </p:txBody>
      </p:sp>
      <p:pic>
        <p:nvPicPr>
          <p:cNvPr id="61" name="図 6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1229" y="4330094"/>
            <a:ext cx="3357694" cy="2238463"/>
          </a:xfrm>
          <a:prstGeom prst="rect">
            <a:avLst/>
          </a:prstGeom>
        </p:spPr>
      </p:pic>
      <p:pic>
        <p:nvPicPr>
          <p:cNvPr id="62" name="図 61" descr="stf_generalView_A1_130830_low.png"/>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t="26949" r="29940"/>
          <a:stretch/>
        </p:blipFill>
        <p:spPr>
          <a:xfrm>
            <a:off x="386941" y="3111293"/>
            <a:ext cx="5078155" cy="3757397"/>
          </a:xfrm>
          <a:prstGeom prst="rect">
            <a:avLst/>
          </a:prstGeom>
        </p:spPr>
      </p:pic>
      <p:sp>
        <p:nvSpPr>
          <p:cNvPr id="64" name="テキスト ボックス 63"/>
          <p:cNvSpPr txBox="1"/>
          <p:nvPr/>
        </p:nvSpPr>
        <p:spPr>
          <a:xfrm>
            <a:off x="1389523" y="4989991"/>
            <a:ext cx="1205778" cy="338554"/>
          </a:xfrm>
          <a:prstGeom prst="rect">
            <a:avLst/>
          </a:prstGeom>
          <a:solidFill>
            <a:schemeClr val="bg1"/>
          </a:solidFill>
          <a:ln w="28575">
            <a:solidFill>
              <a:srgbClr val="00B050"/>
            </a:solidFill>
          </a:ln>
        </p:spPr>
        <p:txBody>
          <a:bodyPr wrap="none" rtlCol="0">
            <a:spAutoFit/>
          </a:bodyPr>
          <a:lstStyle/>
          <a:p>
            <a:pPr algn="ctr"/>
            <a:r>
              <a:rPr lang="en-US" altLang="ja-JP" sz="1600" dirty="0">
                <a:latin typeface="Times New Roman" panose="02020603050405020304" pitchFamily="18" charset="0"/>
                <a:cs typeface="Times New Roman" panose="02020603050405020304" pitchFamily="18" charset="0"/>
              </a:rPr>
              <a:t>Capture CM</a:t>
            </a:r>
            <a:endParaRPr lang="ja-JP" altLang="en-US" sz="1600" dirty="0">
              <a:latin typeface="Times New Roman" panose="02020603050405020304" pitchFamily="18" charset="0"/>
              <a:cs typeface="Times New Roman" panose="02020603050405020304" pitchFamily="18" charset="0"/>
            </a:endParaRPr>
          </a:p>
        </p:txBody>
      </p:sp>
      <p:sp>
        <p:nvSpPr>
          <p:cNvPr id="65" name="テキスト ボックス 64"/>
          <p:cNvSpPr txBox="1"/>
          <p:nvPr/>
        </p:nvSpPr>
        <p:spPr>
          <a:xfrm>
            <a:off x="3978444" y="4519266"/>
            <a:ext cx="606256" cy="338554"/>
          </a:xfrm>
          <a:prstGeom prst="rect">
            <a:avLst/>
          </a:prstGeom>
          <a:solidFill>
            <a:schemeClr val="bg1"/>
          </a:solidFill>
          <a:ln w="28575">
            <a:solidFill>
              <a:srgbClr val="FF0000"/>
            </a:solidFill>
          </a:ln>
        </p:spPr>
        <p:txBody>
          <a:bodyPr wrap="none" rtlCol="0">
            <a:spAutoFit/>
          </a:bodyPr>
          <a:lstStyle/>
          <a:p>
            <a:pPr algn="ctr"/>
            <a:r>
              <a:rPr lang="en-US" altLang="ja-JP" sz="1600" dirty="0">
                <a:latin typeface="Times New Roman" panose="02020603050405020304" pitchFamily="18" charset="0"/>
                <a:cs typeface="Times New Roman" panose="02020603050405020304" pitchFamily="18" charset="0"/>
              </a:rPr>
              <a:t>CM1</a:t>
            </a:r>
            <a:endParaRPr lang="ja-JP" altLang="en-US" sz="1600" dirty="0">
              <a:latin typeface="Times New Roman" panose="02020603050405020304" pitchFamily="18" charset="0"/>
              <a:cs typeface="Times New Roman" panose="02020603050405020304" pitchFamily="18" charset="0"/>
            </a:endParaRPr>
          </a:p>
        </p:txBody>
      </p:sp>
      <p:sp>
        <p:nvSpPr>
          <p:cNvPr id="66" name="テキスト ボックス 65"/>
          <p:cNvSpPr txBox="1"/>
          <p:nvPr/>
        </p:nvSpPr>
        <p:spPr>
          <a:xfrm>
            <a:off x="2201950" y="154360"/>
            <a:ext cx="5808836" cy="415498"/>
          </a:xfrm>
          <a:prstGeom prst="rect">
            <a:avLst/>
          </a:prstGeom>
          <a:noFill/>
        </p:spPr>
        <p:txBody>
          <a:bodyPr wrap="square" tIns="0" rtlCol="0">
            <a:spAutoFit/>
          </a:bodyPr>
          <a:lstStyle/>
          <a:p>
            <a:pPr algn="ctr"/>
            <a:r>
              <a:rPr lang="en-US" altLang="ja-JP" sz="2400" b="1" dirty="0">
                <a:solidFill>
                  <a:schemeClr val="bg1"/>
                </a:solidFill>
                <a:latin typeface="+mj-lt"/>
                <a:cs typeface="Times New Roman" panose="02020603050405020304" pitchFamily="18" charset="0"/>
              </a:rPr>
              <a:t>STF-2 Accelerator </a:t>
            </a:r>
            <a:r>
              <a:rPr lang="en-US" altLang="ja-JP" sz="2400" b="1" dirty="0" err="1" smtClean="0">
                <a:solidFill>
                  <a:schemeClr val="bg1"/>
                </a:solidFill>
                <a:latin typeface="+mj-lt"/>
                <a:cs typeface="Times New Roman" panose="02020603050405020304" pitchFamily="18" charset="0"/>
              </a:rPr>
              <a:t>Cryomodule</a:t>
            </a:r>
            <a:r>
              <a:rPr lang="en-US" altLang="ja-JP" sz="2400" b="1" dirty="0" smtClean="0">
                <a:solidFill>
                  <a:schemeClr val="bg1"/>
                </a:solidFill>
                <a:latin typeface="+mj-lt"/>
                <a:cs typeface="Times New Roman" panose="02020603050405020304" pitchFamily="18" charset="0"/>
              </a:rPr>
              <a:t> Test</a:t>
            </a:r>
            <a:endParaRPr lang="ja-JP" altLang="en-US" sz="2400" b="1" dirty="0">
              <a:solidFill>
                <a:schemeClr val="bg1"/>
              </a:solidFill>
              <a:latin typeface="+mj-lt"/>
              <a:cs typeface="Times New Roman" panose="02020603050405020304" pitchFamily="18" charset="0"/>
            </a:endParaRPr>
          </a:p>
        </p:txBody>
      </p:sp>
      <p:sp>
        <p:nvSpPr>
          <p:cNvPr id="67" name="円/楕円 66"/>
          <p:cNvSpPr/>
          <p:nvPr/>
        </p:nvSpPr>
        <p:spPr>
          <a:xfrm>
            <a:off x="2914894" y="4784753"/>
            <a:ext cx="685800" cy="685800"/>
          </a:xfrm>
          <a:prstGeom prst="ellipse">
            <a:avLst/>
          </a:prstGeom>
          <a:noFill/>
          <a:ln w="28575">
            <a:solidFill>
              <a:srgbClr val="00CC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700"/>
          </a:p>
        </p:txBody>
      </p:sp>
      <p:sp>
        <p:nvSpPr>
          <p:cNvPr id="70" name="テキスト ボックス 69"/>
          <p:cNvSpPr txBox="1"/>
          <p:nvPr/>
        </p:nvSpPr>
        <p:spPr>
          <a:xfrm>
            <a:off x="1972007" y="4456949"/>
            <a:ext cx="942887" cy="338554"/>
          </a:xfrm>
          <a:prstGeom prst="rect">
            <a:avLst/>
          </a:prstGeom>
          <a:solidFill>
            <a:schemeClr val="bg1"/>
          </a:solidFill>
          <a:ln w="19050">
            <a:solidFill>
              <a:srgbClr val="000099"/>
            </a:solidFill>
          </a:ln>
        </p:spPr>
        <p:txBody>
          <a:bodyPr wrap="none" rtlCol="0">
            <a:spAutoFit/>
          </a:bodyPr>
          <a:lstStyle/>
          <a:p>
            <a:pPr algn="ctr"/>
            <a:r>
              <a:rPr lang="en-US" altLang="ja-JP" sz="1600" dirty="0">
                <a:latin typeface="Times New Roman" panose="02020603050405020304" pitchFamily="18" charset="0"/>
                <a:cs typeface="Times New Roman" panose="02020603050405020304" pitchFamily="18" charset="0"/>
              </a:rPr>
              <a:t>Cold box</a:t>
            </a:r>
            <a:endParaRPr lang="ja-JP" altLang="en-US" sz="1600" dirty="0">
              <a:latin typeface="Times New Roman" panose="02020603050405020304" pitchFamily="18" charset="0"/>
              <a:cs typeface="Times New Roman" panose="02020603050405020304" pitchFamily="18" charset="0"/>
            </a:endParaRPr>
          </a:p>
        </p:txBody>
      </p:sp>
      <p:sp>
        <p:nvSpPr>
          <p:cNvPr id="71" name="テキスト ボックス 70"/>
          <p:cNvSpPr txBox="1"/>
          <p:nvPr/>
        </p:nvSpPr>
        <p:spPr>
          <a:xfrm>
            <a:off x="608576" y="5352364"/>
            <a:ext cx="942887" cy="338554"/>
          </a:xfrm>
          <a:prstGeom prst="rect">
            <a:avLst/>
          </a:prstGeom>
          <a:solidFill>
            <a:schemeClr val="bg1"/>
          </a:solidFill>
          <a:ln w="19050">
            <a:solidFill>
              <a:srgbClr val="000099"/>
            </a:solidFill>
          </a:ln>
        </p:spPr>
        <p:txBody>
          <a:bodyPr wrap="none" rtlCol="0">
            <a:spAutoFit/>
          </a:bodyPr>
          <a:lstStyle/>
          <a:p>
            <a:pPr algn="ctr"/>
            <a:r>
              <a:rPr lang="en-US" altLang="ja-JP" sz="1600" dirty="0">
                <a:latin typeface="Times New Roman" panose="02020603050405020304" pitchFamily="18" charset="0"/>
                <a:cs typeface="Times New Roman" panose="02020603050405020304" pitchFamily="18" charset="0"/>
              </a:rPr>
              <a:t>Cold box</a:t>
            </a:r>
            <a:endParaRPr lang="ja-JP" altLang="en-US" sz="1600" dirty="0">
              <a:latin typeface="Times New Roman" panose="02020603050405020304" pitchFamily="18" charset="0"/>
              <a:cs typeface="Times New Roman" panose="02020603050405020304" pitchFamily="18" charset="0"/>
            </a:endParaRPr>
          </a:p>
        </p:txBody>
      </p:sp>
      <p:sp>
        <p:nvSpPr>
          <p:cNvPr id="72" name="テキスト ボックス 71"/>
          <p:cNvSpPr txBox="1"/>
          <p:nvPr/>
        </p:nvSpPr>
        <p:spPr>
          <a:xfrm>
            <a:off x="1650754" y="6513176"/>
            <a:ext cx="838691" cy="338554"/>
          </a:xfrm>
          <a:prstGeom prst="rect">
            <a:avLst/>
          </a:prstGeom>
          <a:solidFill>
            <a:schemeClr val="bg1"/>
          </a:solidFill>
          <a:ln w="19050">
            <a:solidFill>
              <a:schemeClr val="accent2">
                <a:lumMod val="75000"/>
              </a:schemeClr>
            </a:solidFill>
          </a:ln>
        </p:spPr>
        <p:txBody>
          <a:bodyPr wrap="none" rtlCol="0">
            <a:spAutoFit/>
          </a:bodyPr>
          <a:lstStyle/>
          <a:p>
            <a:pPr algn="ctr"/>
            <a:r>
              <a:rPr lang="en-US" altLang="ja-JP" sz="1600" dirty="0">
                <a:latin typeface="Times New Roman" panose="02020603050405020304" pitchFamily="18" charset="0"/>
                <a:cs typeface="Times New Roman" panose="02020603050405020304" pitchFamily="18" charset="0"/>
              </a:rPr>
              <a:t>RF Gun</a:t>
            </a:r>
            <a:endParaRPr lang="ja-JP" altLang="en-US" sz="1600" dirty="0">
              <a:latin typeface="Times New Roman" panose="02020603050405020304" pitchFamily="18" charset="0"/>
              <a:cs typeface="Times New Roman" panose="02020603050405020304" pitchFamily="18" charset="0"/>
            </a:endParaRPr>
          </a:p>
        </p:txBody>
      </p:sp>
      <p:sp>
        <p:nvSpPr>
          <p:cNvPr id="74" name="テキスト ボックス 73"/>
          <p:cNvSpPr txBox="1"/>
          <p:nvPr/>
        </p:nvSpPr>
        <p:spPr>
          <a:xfrm>
            <a:off x="3168198" y="5401258"/>
            <a:ext cx="1279967" cy="276999"/>
          </a:xfrm>
          <a:prstGeom prst="rect">
            <a:avLst/>
          </a:prstGeom>
          <a:solidFill>
            <a:schemeClr val="bg1"/>
          </a:solidFill>
          <a:ln w="19050">
            <a:solidFill>
              <a:srgbClr val="33CCFF"/>
            </a:solidFill>
          </a:ln>
        </p:spPr>
        <p:txBody>
          <a:bodyPr wrap="none" rtlCol="0">
            <a:spAutoFit/>
          </a:bodyPr>
          <a:lstStyle/>
          <a:p>
            <a:pPr algn="ctr"/>
            <a:r>
              <a:rPr lang="en-US" altLang="ja-JP" sz="1200" dirty="0">
                <a:latin typeface="Times New Roman" panose="02020603050405020304" pitchFamily="18" charset="0"/>
                <a:cs typeface="Times New Roman" panose="02020603050405020304" pitchFamily="18" charset="0"/>
              </a:rPr>
              <a:t>To be constructed</a:t>
            </a:r>
            <a:endParaRPr lang="ja-JP" altLang="en-US" sz="1200" dirty="0">
              <a:latin typeface="Times New Roman" panose="02020603050405020304" pitchFamily="18" charset="0"/>
              <a:cs typeface="Times New Roman" panose="02020603050405020304" pitchFamily="18" charset="0"/>
            </a:endParaRPr>
          </a:p>
        </p:txBody>
      </p:sp>
      <p:pic>
        <p:nvPicPr>
          <p:cNvPr id="75" name="図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00" y="1133303"/>
            <a:ext cx="5093668" cy="1727283"/>
          </a:xfrm>
          <a:prstGeom prst="rect">
            <a:avLst/>
          </a:prstGeom>
          <a:ln w="28575">
            <a:solidFill>
              <a:srgbClr val="C00000"/>
            </a:solidFill>
          </a:ln>
        </p:spPr>
      </p:pic>
      <p:sp>
        <p:nvSpPr>
          <p:cNvPr id="76" name="テキスト ボックス 75"/>
          <p:cNvSpPr txBox="1"/>
          <p:nvPr/>
        </p:nvSpPr>
        <p:spPr>
          <a:xfrm>
            <a:off x="4281572" y="3113295"/>
            <a:ext cx="697627" cy="338554"/>
          </a:xfrm>
          <a:prstGeom prst="rect">
            <a:avLst/>
          </a:prstGeom>
          <a:solidFill>
            <a:schemeClr val="bg1"/>
          </a:solidFill>
          <a:ln w="28575">
            <a:solidFill>
              <a:srgbClr val="0000FF"/>
            </a:solidFill>
          </a:ln>
        </p:spPr>
        <p:txBody>
          <a:bodyPr wrap="none" rtlCol="0">
            <a:spAutoFit/>
          </a:bodyPr>
          <a:lstStyle/>
          <a:p>
            <a:pPr algn="ctr"/>
            <a:r>
              <a:rPr lang="en-US" altLang="ja-JP" sz="1600" dirty="0">
                <a:latin typeface="Times New Roman" panose="02020603050405020304" pitchFamily="18" charset="0"/>
                <a:cs typeface="Times New Roman" panose="02020603050405020304" pitchFamily="18" charset="0"/>
              </a:rPr>
              <a:t>CM2a</a:t>
            </a:r>
            <a:endParaRPr lang="ja-JP" altLang="en-US" sz="1600" dirty="0">
              <a:latin typeface="Times New Roman" panose="02020603050405020304" pitchFamily="18" charset="0"/>
              <a:cs typeface="Times New Roman" panose="02020603050405020304" pitchFamily="18" charset="0"/>
            </a:endParaRPr>
          </a:p>
        </p:txBody>
      </p:sp>
      <p:sp>
        <p:nvSpPr>
          <p:cNvPr id="77" name="右矢印 76"/>
          <p:cNvSpPr/>
          <p:nvPr/>
        </p:nvSpPr>
        <p:spPr bwMode="auto">
          <a:xfrm rot="3290671">
            <a:off x="2828914" y="3103955"/>
            <a:ext cx="1097976" cy="695788"/>
          </a:xfrm>
          <a:prstGeom prst="rightArrow">
            <a:avLst/>
          </a:prstGeom>
          <a:solidFill>
            <a:srgbClr val="FFFF00"/>
          </a:solidFill>
          <a:ln w="285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latin typeface="Arial" panose="020B0604020202020204" pitchFamily="34" charset="0"/>
              <a:ea typeface="Arial Unicode MS" panose="020B0604020202020204" pitchFamily="50" charset="-128"/>
              <a:cs typeface="Arial Unicode MS" panose="020B0604020202020204" pitchFamily="50" charset="-128"/>
            </a:endParaRPr>
          </a:p>
        </p:txBody>
      </p:sp>
      <p:pic>
        <p:nvPicPr>
          <p:cNvPr id="78" name="図 7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012" y="2919627"/>
            <a:ext cx="2385439" cy="1590292"/>
          </a:xfrm>
          <a:prstGeom prst="rect">
            <a:avLst/>
          </a:prstGeom>
        </p:spPr>
      </p:pic>
      <p:sp>
        <p:nvSpPr>
          <p:cNvPr id="79" name="テキスト ボックス 78"/>
          <p:cNvSpPr txBox="1"/>
          <p:nvPr/>
        </p:nvSpPr>
        <p:spPr>
          <a:xfrm>
            <a:off x="7555012" y="4653948"/>
            <a:ext cx="1348446" cy="261610"/>
          </a:xfrm>
          <a:prstGeom prst="rect">
            <a:avLst/>
          </a:prstGeom>
          <a:solidFill>
            <a:schemeClr val="bg1"/>
          </a:solidFill>
          <a:ln w="28575">
            <a:solidFill>
              <a:srgbClr val="FF00FF"/>
            </a:solidFill>
          </a:ln>
        </p:spPr>
        <p:txBody>
          <a:bodyPr wrap="none" rtlCol="0">
            <a:spAutoFit/>
          </a:bodyPr>
          <a:lstStyle/>
          <a:p>
            <a:pPr algn="ctr"/>
            <a:r>
              <a:rPr lang="en-US" altLang="ja-JP" sz="1100" dirty="0">
                <a:latin typeface="Times New Roman" panose="02020603050405020304" pitchFamily="18" charset="0"/>
                <a:cs typeface="Times New Roman" panose="02020603050405020304" pitchFamily="18" charset="0"/>
              </a:rPr>
              <a:t>View from upstream</a:t>
            </a:r>
            <a:endParaRPr lang="ja-JP" altLang="en-US" sz="1100" dirty="0">
              <a:latin typeface="Times New Roman" panose="02020603050405020304" pitchFamily="18" charset="0"/>
              <a:cs typeface="Times New Roman" panose="02020603050405020304" pitchFamily="18" charset="0"/>
            </a:endParaRPr>
          </a:p>
        </p:txBody>
      </p:sp>
      <p:sp>
        <p:nvSpPr>
          <p:cNvPr id="81" name="テキスト ボックス 80"/>
          <p:cNvSpPr txBox="1"/>
          <p:nvPr/>
        </p:nvSpPr>
        <p:spPr>
          <a:xfrm>
            <a:off x="125187" y="4195339"/>
            <a:ext cx="1250663" cy="261610"/>
          </a:xfrm>
          <a:prstGeom prst="rect">
            <a:avLst/>
          </a:prstGeom>
          <a:solidFill>
            <a:schemeClr val="bg1"/>
          </a:solidFill>
          <a:ln w="28575">
            <a:solidFill>
              <a:srgbClr val="FF00FF"/>
            </a:solidFill>
          </a:ln>
        </p:spPr>
        <p:txBody>
          <a:bodyPr wrap="none" rtlCol="0">
            <a:spAutoFit/>
          </a:bodyPr>
          <a:lstStyle/>
          <a:p>
            <a:pPr algn="ctr"/>
            <a:r>
              <a:rPr lang="en-US" altLang="ja-JP" sz="1100" dirty="0">
                <a:latin typeface="Times New Roman" panose="02020603050405020304" pitchFamily="18" charset="0"/>
                <a:cs typeface="Times New Roman" panose="02020603050405020304" pitchFamily="18" charset="0"/>
              </a:rPr>
              <a:t>Waveguide system</a:t>
            </a:r>
            <a:endParaRPr lang="ja-JP" altLang="en-US" sz="1100" dirty="0">
              <a:latin typeface="Times New Roman" panose="02020603050405020304" pitchFamily="18" charset="0"/>
              <a:cs typeface="Times New Roman" panose="02020603050405020304" pitchFamily="18" charset="0"/>
            </a:endParaRPr>
          </a:p>
        </p:txBody>
      </p:sp>
      <p:sp>
        <p:nvSpPr>
          <p:cNvPr id="27" name="テキスト ボックス 26"/>
          <p:cNvSpPr txBox="1"/>
          <p:nvPr/>
        </p:nvSpPr>
        <p:spPr>
          <a:xfrm>
            <a:off x="617556" y="689720"/>
            <a:ext cx="7934288" cy="338554"/>
          </a:xfrm>
          <a:prstGeom prst="rect">
            <a:avLst/>
          </a:prstGeom>
          <a:solidFill>
            <a:srgbClr val="FFFFCC"/>
          </a:solidFill>
          <a:ln w="19050">
            <a:solidFill>
              <a:srgbClr val="00B0F0"/>
            </a:solidFill>
          </a:ln>
        </p:spPr>
        <p:txBody>
          <a:bodyPr wrap="none" rtlCol="0">
            <a:spAutoFit/>
          </a:bodyPr>
          <a:lstStyle/>
          <a:p>
            <a:pPr algn="ctr"/>
            <a:r>
              <a:rPr lang="en-US" altLang="ja-JP" sz="1600" dirty="0" smtClean="0">
                <a:latin typeface="Times New Roman" panose="02020603050405020304" pitchFamily="18" charset="0"/>
                <a:cs typeface="Times New Roman" panose="02020603050405020304" pitchFamily="18" charset="0"/>
              </a:rPr>
              <a:t>8 Cavities were tuned on resonance by piezo, and vector-sum operation was done at </a:t>
            </a:r>
            <a:r>
              <a:rPr lang="en-US" altLang="ja-JP" sz="1600" dirty="0" smtClean="0">
                <a:solidFill>
                  <a:srgbClr val="FF0000"/>
                </a:solidFill>
                <a:latin typeface="Times New Roman" panose="02020603050405020304" pitchFamily="18" charset="0"/>
                <a:cs typeface="Times New Roman" panose="02020603050405020304" pitchFamily="18" charset="0"/>
              </a:rPr>
              <a:t>31MV/m.</a:t>
            </a:r>
            <a:endParaRPr kumimoji="1" lang="ja-JP" altLang="en-US" sz="1600" dirty="0">
              <a:solidFill>
                <a:srgbClr val="FF0000"/>
              </a:solidFill>
              <a:latin typeface="Times New Roman" panose="02020603050405020304" pitchFamily="18" charset="0"/>
              <a:cs typeface="Times New Roman" panose="02020603050405020304" pitchFamily="18" charset="0"/>
            </a:endParaRPr>
          </a:p>
        </p:txBody>
      </p:sp>
      <p:pic>
        <p:nvPicPr>
          <p:cNvPr id="25" name="図 24"/>
          <p:cNvPicPr>
            <a:picLocks noChangeAspect="1"/>
          </p:cNvPicPr>
          <p:nvPr/>
        </p:nvPicPr>
        <p:blipFill rotWithShape="1">
          <a:blip r:embed="rId6" cstate="print">
            <a:extLst>
              <a:ext uri="{28A0092B-C50C-407E-A947-70E740481C1C}">
                <a14:useLocalDpi xmlns:a14="http://schemas.microsoft.com/office/drawing/2010/main" val="0"/>
              </a:ext>
            </a:extLst>
          </a:blip>
          <a:srcRect l="4325" t="4615" r="6155" b="3758"/>
          <a:stretch/>
        </p:blipFill>
        <p:spPr>
          <a:xfrm>
            <a:off x="5641145" y="1005840"/>
            <a:ext cx="3427778" cy="3189499"/>
          </a:xfrm>
          <a:prstGeom prst="rect">
            <a:avLst/>
          </a:prstGeom>
        </p:spPr>
      </p:pic>
    </p:spTree>
    <p:extLst>
      <p:ext uri="{BB962C8B-B14F-4D97-AF65-F5344CB8AC3E}">
        <p14:creationId xmlns:p14="http://schemas.microsoft.com/office/powerpoint/2010/main" val="1090823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75556" y="2672916"/>
            <a:ext cx="8229600" cy="864096"/>
          </a:xfrm>
        </p:spPr>
        <p:style>
          <a:lnRef idx="2">
            <a:schemeClr val="accent1"/>
          </a:lnRef>
          <a:fillRef idx="1">
            <a:schemeClr val="lt1"/>
          </a:fillRef>
          <a:effectRef idx="0">
            <a:schemeClr val="accent1"/>
          </a:effectRef>
          <a:fontRef idx="minor">
            <a:schemeClr val="dk1"/>
          </a:fontRef>
        </p:style>
        <p:txBody>
          <a:bodyPr>
            <a:noAutofit/>
          </a:bodyPr>
          <a:lstStyle/>
          <a:p>
            <a:r>
              <a:rPr kumimoji="1" lang="en-US" altLang="ja-JP" sz="2000" dirty="0" smtClean="0"/>
              <a:t>KEK and </a:t>
            </a:r>
            <a:r>
              <a:rPr kumimoji="1" lang="en-US" altLang="ja-JP" sz="2000" dirty="0" err="1" smtClean="0"/>
              <a:t>Fermilab</a:t>
            </a:r>
            <a:endParaRPr kumimoji="1" lang="en-US" altLang="ja-JP" sz="2000" dirty="0" smtClean="0"/>
          </a:p>
          <a:p>
            <a:pPr lvl="1"/>
            <a:r>
              <a:rPr lang="en-US" altLang="ja-JP" sz="1800" dirty="0" smtClean="0"/>
              <a:t>Joint R&amp;D of SCRF</a:t>
            </a:r>
          </a:p>
        </p:txBody>
      </p:sp>
      <p:sp>
        <p:nvSpPr>
          <p:cNvPr id="5" name="タイトル 1"/>
          <p:cNvSpPr txBox="1">
            <a:spLocks/>
          </p:cNvSpPr>
          <p:nvPr/>
        </p:nvSpPr>
        <p:spPr>
          <a:xfrm>
            <a:off x="1469404" y="116632"/>
            <a:ext cx="7272808" cy="540060"/>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r>
              <a:rPr lang="en-US" altLang="ja-JP" sz="2400" b="1" dirty="0" smtClean="0"/>
              <a:t>Activities to push ILC forward in Japan (4)</a:t>
            </a:r>
            <a:endParaRPr lang="ja-JP" altLang="en-US" sz="2400" b="1" dirty="0"/>
          </a:p>
        </p:txBody>
      </p:sp>
    </p:spTree>
    <p:extLst>
      <p:ext uri="{BB962C8B-B14F-4D97-AF65-F5344CB8AC3E}">
        <p14:creationId xmlns:p14="http://schemas.microsoft.com/office/powerpoint/2010/main" val="2850131870"/>
      </p:ext>
    </p:extLst>
  </p:cSld>
  <p:clrMapOvr>
    <a:masterClrMapping/>
  </p:clrMapOvr>
</p:sld>
</file>

<file path=ppt/theme/theme1.xml><?xml version="1.0" encoding="utf-8"?>
<a:theme xmlns:a="http://schemas.openxmlformats.org/drawingml/2006/main" name="KEK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62849</TotalTime>
  <Words>2071</Words>
  <Application>Microsoft Office PowerPoint</Application>
  <PresentationFormat>画面に合わせる (4:3)</PresentationFormat>
  <Paragraphs>269</Paragraphs>
  <Slides>23</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6</vt:i4>
      </vt:variant>
      <vt:variant>
        <vt:lpstr>スライド タイトル</vt:lpstr>
      </vt:variant>
      <vt:variant>
        <vt:i4>23</vt:i4>
      </vt:variant>
    </vt:vector>
  </HeadingPairs>
  <TitlesOfParts>
    <vt:vector size="38" baseType="lpstr">
      <vt:lpstr>Arial Unicode MS</vt:lpstr>
      <vt:lpstr>Gill Sans</vt:lpstr>
      <vt:lpstr>ＭＳ Ｐゴシック</vt:lpstr>
      <vt:lpstr>Arial</vt:lpstr>
      <vt:lpstr>Calibri</vt:lpstr>
      <vt:lpstr>Symbol</vt:lpstr>
      <vt:lpstr>Times New Roman</vt:lpstr>
      <vt:lpstr>Verdana</vt:lpstr>
      <vt:lpstr>Wingdings</vt:lpstr>
      <vt:lpstr>KEK Standard</vt:lpstr>
      <vt:lpstr>デザインの設定</vt:lpstr>
      <vt:lpstr>Conference_Katsuro</vt:lpstr>
      <vt:lpstr>1_Conference_Katsuro</vt:lpstr>
      <vt:lpstr>2_Conference_Katsuro</vt:lpstr>
      <vt:lpstr>2_Profile</vt:lpstr>
      <vt:lpstr>ILC status in Japan </vt:lpstr>
      <vt:lpstr>PowerPoint プレゼンテーション</vt:lpstr>
      <vt:lpstr>Activities to push ILC forward in Japan (1)</vt:lpstr>
      <vt:lpstr>PowerPoint プレゼンテーション</vt:lpstr>
      <vt:lpstr>US-Japan Discussion Group on ILC</vt:lpstr>
      <vt:lpstr>PowerPoint プレゼンテーション</vt:lpstr>
      <vt:lpstr>PowerPoint プレゼンテーション</vt:lpstr>
      <vt:lpstr>PowerPoint プレゼンテーション</vt:lpstr>
      <vt:lpstr>PowerPoint プレゼンテーション</vt:lpstr>
      <vt:lpstr>1. Cost reduction in Nb material preparation</vt:lpstr>
      <vt:lpstr>2. High-Q high-gradient SRC with nitrogen infusion</vt:lpstr>
      <vt:lpstr>Impact on the ILC cost</vt:lpstr>
      <vt:lpstr>PowerPoint プレゼンテーション</vt:lpstr>
      <vt:lpstr>ILC public relations in Japan</vt:lpstr>
      <vt:lpstr>Application of SCRF technology: ILC is useful in your daily life! </vt:lpstr>
      <vt:lpstr>US-Japan cooperation in HEP</vt:lpstr>
      <vt:lpstr>PowerPoint プレゼンテーション</vt:lpstr>
      <vt:lpstr>Our reactions to the recommendations</vt:lpstr>
      <vt:lpstr>PowerPoint プレゼンテーション</vt:lpstr>
      <vt:lpstr>Outreach program by  AAA</vt:lpstr>
      <vt:lpstr>NRI’s report on readiness of ILC technology</vt:lpstr>
      <vt:lpstr>ILC schedule</vt:lpstr>
      <vt:lpstr>What will follow the cost reduction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yamauchi</dc:creator>
  <cp:lastModifiedBy>山内 正則</cp:lastModifiedBy>
  <cp:revision>281</cp:revision>
  <cp:lastPrinted>2017-06-23T09:14:35Z</cp:lastPrinted>
  <dcterms:created xsi:type="dcterms:W3CDTF">2015-02-23T05:26:10Z</dcterms:created>
  <dcterms:modified xsi:type="dcterms:W3CDTF">2017-06-26T22:36:00Z</dcterms:modified>
</cp:coreProperties>
</file>