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8" r:id="rId3"/>
    <p:sldId id="257" r:id="rId4"/>
    <p:sldId id="259" r:id="rId5"/>
    <p:sldId id="260" r:id="rId6"/>
    <p:sldId id="261" r:id="rId7"/>
    <p:sldId id="274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55" d="100"/>
          <a:sy n="55" d="100"/>
        </p:scale>
        <p:origin x="-144" y="-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91FF8-B709-4A87-9CD8-405FF03F7E67}" type="datetimeFigureOut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DA18C-9933-4362-A5F5-EF6167D8F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698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A8C3-03B3-41FB-B4DA-10210E6C930E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567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8DCC7-5476-42C2-9EF3-46E731C9B9C6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3824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EA080-B125-4121-A0EF-8CD10480DF7C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418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F0142-6964-4985-B716-379CC75C8069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520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B8905-03BB-4AB6-ABBB-2550952EC149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58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20A27-1A3A-49FE-89D7-E923965EB309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18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8A819-97B0-4B9C-8844-F81B20E02560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366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B357-4DC5-4578-A3BA-1A3570E536C1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6191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B040-91FD-4F2D-805B-E98F63FBB9B4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49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3EEC6-0964-4BC3-933B-560B2CD71764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672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5A35-9B3F-43B4-B1AD-B5D94B193292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160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E23E7-21BB-4A14-8F53-7AC770BA2E70}" type="datetime1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C38FB-F1DE-4CD4-846F-651E5C7C0A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64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0AFC34B0-1A9C-4347-AFBF-2DD477396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N-dope/N-infusion R&amp;D</a:t>
            </a:r>
            <a:br>
              <a:rPr kumimoji="1" lang="en-US" altLang="ja-JP" dirty="0">
                <a:solidFill>
                  <a:srgbClr val="FF0000"/>
                </a:solidFill>
              </a:rPr>
            </a:br>
            <a:r>
              <a:rPr kumimoji="1" lang="en-US" altLang="ja-JP" dirty="0">
                <a:solidFill>
                  <a:srgbClr val="FF0000"/>
                </a:solidFill>
              </a:rPr>
              <a:t> at KEK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xmlns="" id="{D52BEC95-153D-4AD8-A43E-5E8F1EF540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0818" y="3671612"/>
            <a:ext cx="9084364" cy="2391258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800" dirty="0">
                <a:solidFill>
                  <a:srgbClr val="0070C0"/>
                </a:solidFill>
              </a:rPr>
              <a:t>2017/6/27</a:t>
            </a:r>
          </a:p>
          <a:p>
            <a:r>
              <a:rPr lang="en-US" altLang="ja-JP" sz="2800" dirty="0">
                <a:solidFill>
                  <a:srgbClr val="0070C0"/>
                </a:solidFill>
              </a:rPr>
              <a:t>AWLC17@SLAC</a:t>
            </a:r>
          </a:p>
          <a:p>
            <a:r>
              <a:rPr lang="en-US" altLang="ja-JP" sz="2800" u="sng" dirty="0">
                <a:solidFill>
                  <a:srgbClr val="0070C0"/>
                </a:solidFill>
              </a:rPr>
              <a:t>K. Umemori</a:t>
            </a:r>
            <a:r>
              <a:rPr lang="en-US" altLang="ja-JP" sz="2800" dirty="0">
                <a:solidFill>
                  <a:srgbClr val="0070C0"/>
                </a:solidFill>
              </a:rPr>
              <a:t>, E.</a:t>
            </a:r>
            <a:r>
              <a:rPr kumimoji="1" lang="en-US" altLang="ja-JP" sz="2800" dirty="0">
                <a:solidFill>
                  <a:srgbClr val="0070C0"/>
                </a:solidFill>
              </a:rPr>
              <a:t> </a:t>
            </a:r>
            <a:r>
              <a:rPr kumimoji="1" lang="en-US" altLang="ja-JP" sz="2800" dirty="0" err="1">
                <a:solidFill>
                  <a:srgbClr val="0070C0"/>
                </a:solidFill>
              </a:rPr>
              <a:t>Kako</a:t>
            </a:r>
            <a:r>
              <a:rPr kumimoji="1" lang="en-US" altLang="ja-JP" sz="2800" dirty="0">
                <a:solidFill>
                  <a:srgbClr val="0070C0"/>
                </a:solidFill>
              </a:rPr>
              <a:t>, T. </a:t>
            </a:r>
            <a:r>
              <a:rPr kumimoji="1" lang="en-US" altLang="ja-JP" sz="2800" dirty="0" err="1">
                <a:solidFill>
                  <a:srgbClr val="0070C0"/>
                </a:solidFill>
              </a:rPr>
              <a:t>Dohmae</a:t>
            </a:r>
            <a:r>
              <a:rPr kumimoji="1" lang="en-US" altLang="ja-JP" sz="2800" dirty="0">
                <a:solidFill>
                  <a:srgbClr val="0070C0"/>
                </a:solidFill>
              </a:rPr>
              <a:t>, Y. Hori, </a:t>
            </a:r>
          </a:p>
          <a:p>
            <a:r>
              <a:rPr kumimoji="1" lang="en-US" altLang="ja-JP" sz="2800" dirty="0">
                <a:solidFill>
                  <a:srgbClr val="0070C0"/>
                </a:solidFill>
              </a:rPr>
              <a:t>T. Konomi, G. Park, H. Sakai(KEK), </a:t>
            </a:r>
          </a:p>
          <a:p>
            <a:r>
              <a:rPr kumimoji="1" lang="en-US" altLang="ja-JP" sz="2800" dirty="0">
                <a:solidFill>
                  <a:srgbClr val="0070C0"/>
                </a:solidFill>
              </a:rPr>
              <a:t>J. </a:t>
            </a:r>
            <a:r>
              <a:rPr kumimoji="1" lang="en-US" altLang="ja-JP" sz="2800" dirty="0" err="1">
                <a:solidFill>
                  <a:srgbClr val="0070C0"/>
                </a:solidFill>
              </a:rPr>
              <a:t>Kamiya</a:t>
            </a:r>
            <a:r>
              <a:rPr kumimoji="1" lang="en-US" altLang="ja-JP" sz="2800" dirty="0">
                <a:solidFill>
                  <a:srgbClr val="0070C0"/>
                </a:solidFill>
              </a:rPr>
              <a:t>, S. Kurosawa, K. Takeishi (JAEA)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12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3" name="コンテンツ プレースホルダー 7">
            <a:extLst>
              <a:ext uri="{FF2B5EF4-FFF2-40B4-BE49-F238E27FC236}">
                <a16:creationId xmlns:a16="http://schemas.microsoft.com/office/drawing/2014/main" xmlns="" id="{ECB1616B-216D-4578-9C8A-843A80214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208" y="5232"/>
            <a:ext cx="4949337" cy="3712002"/>
          </a:xfrm>
          <a:prstGeom prst="rect">
            <a:avLst/>
          </a:prstGeom>
        </p:spPr>
      </p:pic>
      <p:sp>
        <p:nvSpPr>
          <p:cNvPr id="4" name="タイトル 3"/>
          <p:cNvSpPr txBox="1">
            <a:spLocks/>
          </p:cNvSpPr>
          <p:nvPr/>
        </p:nvSpPr>
        <p:spPr>
          <a:xfrm>
            <a:off x="263595" y="94905"/>
            <a:ext cx="8543925" cy="51945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u="sng" smtClean="0">
                <a:solidFill>
                  <a:srgbClr val="FF0000"/>
                </a:solidFill>
              </a:rPr>
              <a:t>VT results of N-doping</a:t>
            </a:r>
            <a:endParaRPr lang="ja-JP" altLang="en-US" sz="3600" u="sng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325894" y="3588652"/>
            <a:ext cx="29193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VT4(reference)   </a:t>
            </a:r>
            <a:r>
              <a:rPr kumimoji="1" lang="en-US" altLang="ja-JP" sz="2000" dirty="0" err="1"/>
              <a:t>Rs</a:t>
            </a:r>
            <a:r>
              <a:rPr kumimoji="1" lang="en-US" altLang="ja-JP" sz="2000" dirty="0"/>
              <a:t>=3.3nΩ</a:t>
            </a:r>
          </a:p>
          <a:p>
            <a:r>
              <a:rPr kumimoji="1" lang="en-US" altLang="ja-JP" sz="2000" dirty="0"/>
              <a:t>VT5(N-dope)       </a:t>
            </a:r>
            <a:r>
              <a:rPr kumimoji="1" lang="en-US" altLang="ja-JP" sz="2000" dirty="0" err="1">
                <a:solidFill>
                  <a:srgbClr val="00B050"/>
                </a:solidFill>
              </a:rPr>
              <a:t>Rs</a:t>
            </a:r>
            <a:r>
              <a:rPr kumimoji="1" lang="en-US" altLang="ja-JP" sz="2000" dirty="0">
                <a:solidFill>
                  <a:srgbClr val="00B050"/>
                </a:solidFill>
              </a:rPr>
              <a:t>=1.8nΩ</a:t>
            </a:r>
          </a:p>
          <a:p>
            <a:r>
              <a:rPr kumimoji="1" lang="en-US" altLang="ja-JP" sz="2000" dirty="0"/>
              <a:t>VT6(add EP)        </a:t>
            </a:r>
            <a:r>
              <a:rPr kumimoji="1" lang="en-US" altLang="ja-JP" sz="2000" dirty="0" err="1">
                <a:solidFill>
                  <a:srgbClr val="00B050"/>
                </a:solidFill>
              </a:rPr>
              <a:t>Rs</a:t>
            </a:r>
            <a:r>
              <a:rPr kumimoji="1" lang="en-US" altLang="ja-JP" sz="2000" dirty="0">
                <a:solidFill>
                  <a:srgbClr val="00B050"/>
                </a:solidFill>
              </a:rPr>
              <a:t>=1.2nΩ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2559" y="554253"/>
            <a:ext cx="3258841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VT4(reference measurement)</a:t>
            </a:r>
          </a:p>
          <a:p>
            <a:r>
              <a:rPr kumimoji="1" lang="en-US" altLang="ja-JP" sz="2000" dirty="0"/>
              <a:t>N-doping</a:t>
            </a:r>
          </a:p>
          <a:p>
            <a:r>
              <a:rPr kumimoji="1" lang="en-US" altLang="ja-JP" sz="2000" dirty="0"/>
              <a:t>15um EP </a:t>
            </a:r>
            <a:r>
              <a:rPr kumimoji="1" lang="en-US" altLang="ja-JP" sz="2000" dirty="0">
                <a:sym typeface="Wingdings" panose="05000000000000000000" pitchFamily="2" charset="2"/>
              </a:rPr>
              <a:t> VT5</a:t>
            </a:r>
            <a:endParaRPr kumimoji="1" lang="en-US" altLang="ja-JP" sz="2000" dirty="0"/>
          </a:p>
          <a:p>
            <a:r>
              <a:rPr kumimoji="1" lang="en-US" altLang="ja-JP" sz="2000" dirty="0"/>
              <a:t>Additional 10um EP </a:t>
            </a:r>
            <a:r>
              <a:rPr kumimoji="1" lang="ja-JP" altLang="en-US" sz="2000" dirty="0"/>
              <a:t>→</a:t>
            </a:r>
            <a:r>
              <a:rPr kumimoji="1" lang="en-US" altLang="ja-JP" sz="2000" dirty="0"/>
              <a:t>VT6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3946" y="1983097"/>
            <a:ext cx="4452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Magnetic field canceled. (&lt; 1mG)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Cooled down with thermal gradient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43843" y="4519929"/>
            <a:ext cx="389093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0000"/>
                </a:solidFill>
              </a:rPr>
              <a:t>Very high Q up to high field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0000"/>
                </a:solidFill>
              </a:rPr>
              <a:t>Q = 2.4e11@11MV/m, 1.4K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0000"/>
                </a:solidFill>
              </a:rPr>
              <a:t>Q = 3.3e10@14MV/m, 2.0K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0070C0"/>
                </a:solidFill>
              </a:rPr>
              <a:t>Quench at 19MV/m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sz="2400" dirty="0"/>
              <a:t>No field emission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0000"/>
                </a:solidFill>
              </a:rPr>
              <a:t>First success in Japan</a:t>
            </a:r>
          </a:p>
        </p:txBody>
      </p:sp>
      <p:pic>
        <p:nvPicPr>
          <p:cNvPr id="9" name="コンテンツ プレースホルダー 4">
            <a:extLst>
              <a:ext uri="{FF2B5EF4-FFF2-40B4-BE49-F238E27FC236}">
                <a16:creationId xmlns:a16="http://schemas.microsoft.com/office/drawing/2014/main" xmlns="" id="{EBD9CDF4-0245-4A9C-B409-181ADEFECA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80"/>
          <a:stretch/>
        </p:blipFill>
        <p:spPr>
          <a:xfrm>
            <a:off x="109330" y="2763946"/>
            <a:ext cx="5534513" cy="406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464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3" name="タイトル 4">
            <a:extLst>
              <a:ext uri="{FF2B5EF4-FFF2-40B4-BE49-F238E27FC236}">
                <a16:creationId xmlns:a16="http://schemas.microsoft.com/office/drawing/2014/main" xmlns="" id="{5DFF7C80-78A1-41BE-BDC1-220FBD2C8397}"/>
              </a:ext>
            </a:extLst>
          </p:cNvPr>
          <p:cNvSpPr txBox="1">
            <a:spLocks/>
          </p:cNvSpPr>
          <p:nvPr/>
        </p:nvSpPr>
        <p:spPr>
          <a:xfrm>
            <a:off x="1195315" y="2140452"/>
            <a:ext cx="7862188" cy="23876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5400" smtClean="0">
                <a:solidFill>
                  <a:srgbClr val="FF0000"/>
                </a:solidFill>
              </a:rPr>
              <a:t>Heat treatment without EP</a:t>
            </a:r>
            <a:br>
              <a:rPr lang="en-US" altLang="ja-JP" sz="5400" smtClean="0">
                <a:solidFill>
                  <a:srgbClr val="FF0000"/>
                </a:solidFill>
              </a:rPr>
            </a:br>
            <a:r>
              <a:rPr lang="en-US" altLang="ja-JP" sz="5400" smtClean="0">
                <a:solidFill>
                  <a:srgbClr val="FF0000"/>
                </a:solidFill>
              </a:rPr>
              <a:t>(Preparation for N-infusion)</a:t>
            </a:r>
            <a:endParaRPr lang="ja-JP" altLang="en-US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390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3" name="コンテンツ プレースホルダー 8">
            <a:extLst>
              <a:ext uri="{FF2B5EF4-FFF2-40B4-BE49-F238E27FC236}">
                <a16:creationId xmlns:a16="http://schemas.microsoft.com/office/drawing/2014/main" xmlns="" id="{E405E9A4-EF99-4AC5-8568-7E0E960CA5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2" y="1358485"/>
            <a:ext cx="5801783" cy="4351338"/>
          </a:xfrm>
          <a:prstGeom prst="rect">
            <a:avLst/>
          </a:prstGeom>
        </p:spPr>
      </p:pic>
      <p:sp>
        <p:nvSpPr>
          <p:cNvPr id="4" name="タイトル 1"/>
          <p:cNvSpPr txBox="1">
            <a:spLocks/>
          </p:cNvSpPr>
          <p:nvPr/>
        </p:nvSpPr>
        <p:spPr>
          <a:xfrm>
            <a:off x="517432" y="116649"/>
            <a:ext cx="8543925" cy="60583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u="sng" smtClean="0">
                <a:solidFill>
                  <a:srgbClr val="FF0000"/>
                </a:solidFill>
              </a:rPr>
              <a:t>Heat treatment (800 C, 3h) and VT preparation</a:t>
            </a:r>
            <a:endParaRPr lang="ja-JP" altLang="en-US" sz="3600" u="sng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87F75C49-4EBC-42B7-9728-30C4BEE59AC4}"/>
              </a:ext>
            </a:extLst>
          </p:cNvPr>
          <p:cNvSpPr txBox="1"/>
          <p:nvPr/>
        </p:nvSpPr>
        <p:spPr>
          <a:xfrm>
            <a:off x="5866395" y="1706354"/>
            <a:ext cx="38259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800</a:t>
            </a:r>
            <a:r>
              <a:rPr kumimoji="1" lang="ja-JP" altLang="en-US" sz="2400" dirty="0"/>
              <a:t>℃</a:t>
            </a:r>
            <a:r>
              <a:rPr kumimoji="1" lang="en-US" altLang="ja-JP" sz="2400" dirty="0"/>
              <a:t>, 3hours heat treatment at J-PARC furnace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Transfer to KEK with double-packed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HPR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120</a:t>
            </a:r>
            <a:r>
              <a:rPr kumimoji="1" lang="ja-JP" altLang="en-US" sz="2400" dirty="0"/>
              <a:t>℃ </a:t>
            </a:r>
            <a:r>
              <a:rPr kumimoji="1" lang="en-US" altLang="ja-JP" sz="2400" dirty="0"/>
              <a:t>baking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Vertical test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15862931-122A-4FBB-8E03-D36B57BD77DC}"/>
              </a:ext>
            </a:extLst>
          </p:cNvPr>
          <p:cNvSpPr txBox="1"/>
          <p:nvPr/>
        </p:nvSpPr>
        <p:spPr>
          <a:xfrm>
            <a:off x="6492137" y="5938804"/>
            <a:ext cx="257448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</a:rPr>
              <a:t>No EP was applied!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224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3" name="タイトル 4"/>
          <p:cNvSpPr txBox="1">
            <a:spLocks/>
          </p:cNvSpPr>
          <p:nvPr/>
        </p:nvSpPr>
        <p:spPr>
          <a:xfrm>
            <a:off x="681038" y="123093"/>
            <a:ext cx="8849824" cy="116058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u="sng" smtClean="0">
                <a:solidFill>
                  <a:srgbClr val="FF0000"/>
                </a:solidFill>
              </a:rPr>
              <a:t>Vertical test results</a:t>
            </a:r>
            <a:br>
              <a:rPr lang="en-US" altLang="ja-JP" sz="3600" u="sng" smtClean="0">
                <a:solidFill>
                  <a:srgbClr val="FF0000"/>
                </a:solidFill>
              </a:rPr>
            </a:br>
            <a:r>
              <a:rPr lang="en-US" altLang="ja-JP" sz="3600" u="sng" smtClean="0">
                <a:solidFill>
                  <a:srgbClr val="FF0000"/>
                </a:solidFill>
              </a:rPr>
              <a:t> (comparison before/after heat treatment)</a:t>
            </a:r>
            <a:endParaRPr lang="ja-JP" altLang="en-US" sz="3600" u="sng" dirty="0">
              <a:solidFill>
                <a:srgbClr val="FF0000"/>
              </a:solidFill>
            </a:endParaRPr>
          </a:p>
        </p:txBody>
      </p:sp>
      <p:pic>
        <p:nvPicPr>
          <p:cNvPr id="4" name="コンテンツ プレースホルダ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60" y="1151792"/>
            <a:ext cx="8451191" cy="551277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365630" y="1712211"/>
            <a:ext cx="3323492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0070C0"/>
                </a:solidFill>
              </a:rPr>
              <a:t>Cavity performance was perfectly reproduced.</a:t>
            </a:r>
          </a:p>
          <a:p>
            <a:r>
              <a:rPr kumimoji="1" lang="en-US" altLang="ja-JP" sz="2400" dirty="0">
                <a:solidFill>
                  <a:srgbClr val="FF0000"/>
                </a:solidFill>
              </a:rPr>
              <a:t>No degradation!!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右中かっこ 5"/>
          <p:cNvSpPr/>
          <p:nvPr/>
        </p:nvSpPr>
        <p:spPr>
          <a:xfrm>
            <a:off x="4580626" y="2415396"/>
            <a:ext cx="215661" cy="105242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54545" y="1989209"/>
            <a:ext cx="1350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</a:rPr>
              <a:t>Stop meas.</a:t>
            </a:r>
          </a:p>
          <a:p>
            <a:r>
              <a:rPr kumimoji="1" lang="en-US" altLang="ja-JP" dirty="0">
                <a:solidFill>
                  <a:srgbClr val="0070C0"/>
                </a:solidFill>
              </a:rPr>
              <a:t>(No quench)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8" name="右中かっこ 7"/>
          <p:cNvSpPr/>
          <p:nvPr/>
        </p:nvSpPr>
        <p:spPr>
          <a:xfrm>
            <a:off x="6777486" y="3251059"/>
            <a:ext cx="175405" cy="535937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191961" y="3144653"/>
            <a:ext cx="1670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Stop meas.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(No quench)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713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3" name="タイトル 4">
            <a:extLst>
              <a:ext uri="{FF2B5EF4-FFF2-40B4-BE49-F238E27FC236}">
                <a16:creationId xmlns:a16="http://schemas.microsoft.com/office/drawing/2014/main" xmlns="" id="{5DFF7C80-78A1-41BE-BDC1-220FBD2C8397}"/>
              </a:ext>
            </a:extLst>
          </p:cNvPr>
          <p:cNvSpPr txBox="1">
            <a:spLocks/>
          </p:cNvSpPr>
          <p:nvPr/>
        </p:nvSpPr>
        <p:spPr>
          <a:xfrm>
            <a:off x="2991880" y="2531032"/>
            <a:ext cx="4323320" cy="17444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6000" dirty="0" smtClean="0">
                <a:solidFill>
                  <a:srgbClr val="FF0000"/>
                </a:solidFill>
              </a:rPr>
              <a:t>N-infusion</a:t>
            </a:r>
            <a:endParaRPr lang="ja-JP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392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3" name="コンテンツ プレースホルダー 6">
            <a:extLst>
              <a:ext uri="{FF2B5EF4-FFF2-40B4-BE49-F238E27FC236}">
                <a16:creationId xmlns:a16="http://schemas.microsoft.com/office/drawing/2014/main" xmlns="" id="{658A533C-6771-40BA-B03A-CB8DC0F40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96" y="2397259"/>
            <a:ext cx="5372570" cy="4029428"/>
          </a:xfrm>
          <a:prstGeom prst="rect">
            <a:avLst/>
          </a:prstGeom>
        </p:spPr>
      </p:pic>
      <p:sp>
        <p:nvSpPr>
          <p:cNvPr id="4" name="タイトル 1"/>
          <p:cNvSpPr txBox="1">
            <a:spLocks/>
          </p:cNvSpPr>
          <p:nvPr/>
        </p:nvSpPr>
        <p:spPr>
          <a:xfrm>
            <a:off x="196196" y="219086"/>
            <a:ext cx="8543925" cy="66141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u="sng" smtClean="0">
                <a:solidFill>
                  <a:srgbClr val="FF0000"/>
                </a:solidFill>
              </a:rPr>
              <a:t>Heat treatment</a:t>
            </a:r>
            <a:endParaRPr lang="ja-JP" altLang="en-US" sz="3600" u="sng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4891" y="935625"/>
            <a:ext cx="141917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800 degree C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3 hours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0103" y="929352"/>
            <a:ext cx="287976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120 degree C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N-infusion (3.3Pa = 25mTorr)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48 hours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xmlns="" id="{B7D7685E-36AD-4980-A6CC-817A9F0404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191" y="3241007"/>
            <a:ext cx="4548809" cy="341160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CCBDB3BE-AD10-4509-AD6E-A86B90F40CA2}"/>
              </a:ext>
            </a:extLst>
          </p:cNvPr>
          <p:cNvSpPr txBox="1"/>
          <p:nvPr/>
        </p:nvSpPr>
        <p:spPr>
          <a:xfrm>
            <a:off x="5725015" y="100276"/>
            <a:ext cx="3843068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Pressure is stabilized less than 0.1Pa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Different vacuum gauges at different positions show around 0.3 Pa offset.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Temperature is stabilized with +/- 5 degree.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200" dirty="0"/>
              <a:t>Temp. offset ~ 5 degree between furnace and jigs.</a:t>
            </a:r>
            <a:endParaRPr kumimoji="1" lang="ja-JP" altLang="en-US" sz="2200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xmlns="" id="{351C67B8-BB92-46BC-B8B4-B5E0F14F8C39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984477" y="1581956"/>
            <a:ext cx="127664" cy="12705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xmlns="" id="{5E108976-A2EF-4F90-A471-C0A27F3E3C8B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2156791" y="1852682"/>
            <a:ext cx="1223194" cy="8925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2262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341870" y="157510"/>
            <a:ext cx="9057736" cy="74768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u="sng" smtClean="0">
                <a:solidFill>
                  <a:srgbClr val="FF0000"/>
                </a:solidFill>
              </a:rPr>
              <a:t>VT results for N-infusion</a:t>
            </a:r>
            <a:endParaRPr lang="ja-JP" altLang="en-US" sz="3200" u="sng" dirty="0">
              <a:solidFill>
                <a:srgbClr val="FF0000"/>
              </a:solidFill>
            </a:endParaRPr>
          </a:p>
        </p:txBody>
      </p:sp>
      <p:pic>
        <p:nvPicPr>
          <p:cNvPr id="4" name="コンテンツ プレースホルダ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19" y="2991676"/>
            <a:ext cx="5491499" cy="358214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462654" y="3339547"/>
            <a:ext cx="3067058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Q-slope</a:t>
            </a:r>
            <a:r>
              <a:rPr kumimoji="1" lang="en-US" altLang="ja-JP" dirty="0"/>
              <a:t> above </a:t>
            </a:r>
            <a:r>
              <a:rPr kumimoji="1" lang="en-US" altLang="ja-JP" dirty="0" err="1"/>
              <a:t>Eacc</a:t>
            </a:r>
            <a:r>
              <a:rPr kumimoji="1" lang="en-US" altLang="ja-JP" dirty="0"/>
              <a:t> &gt; 5 MV/m</a:t>
            </a:r>
            <a:endParaRPr kumimoji="1" lang="ja-JP" altLang="en-US" dirty="0"/>
          </a:p>
        </p:txBody>
      </p:sp>
      <p:pic>
        <p:nvPicPr>
          <p:cNvPr id="6" name="コンテンツ プレースホルダー 12">
            <a:extLst>
              <a:ext uri="{FF2B5EF4-FFF2-40B4-BE49-F238E27FC236}">
                <a16:creationId xmlns:a16="http://schemas.microsoft.com/office/drawing/2014/main" xmlns="" id="{4876774E-C9D7-4418-8C90-A702C70789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" r="8584"/>
          <a:stretch/>
        </p:blipFill>
        <p:spPr>
          <a:xfrm>
            <a:off x="5769534" y="123533"/>
            <a:ext cx="4006026" cy="349431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CBF76D17-2450-4542-9566-8C5E9195F323}"/>
              </a:ext>
            </a:extLst>
          </p:cNvPr>
          <p:cNvSpPr txBox="1"/>
          <p:nvPr/>
        </p:nvSpPr>
        <p:spPr>
          <a:xfrm>
            <a:off x="6961215" y="2270281"/>
            <a:ext cx="2602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</a:rPr>
              <a:t>VT11:  2.9 </a:t>
            </a:r>
            <a:r>
              <a:rPr kumimoji="1" lang="en-US" altLang="ja-JP" sz="2400" dirty="0" err="1">
                <a:solidFill>
                  <a:srgbClr val="FF0000"/>
                </a:solidFill>
              </a:rPr>
              <a:t>nΩ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r>
              <a:rPr kumimoji="1" lang="en-US" altLang="ja-JP" sz="2400" dirty="0">
                <a:solidFill>
                  <a:srgbClr val="FF0000"/>
                </a:solidFill>
              </a:rPr>
              <a:t>VT12:  2.9 </a:t>
            </a:r>
            <a:r>
              <a:rPr kumimoji="1" lang="en-US" altLang="ja-JP" sz="2400" dirty="0" err="1">
                <a:solidFill>
                  <a:srgbClr val="FF0000"/>
                </a:solidFill>
              </a:rPr>
              <a:t>nΩ</a:t>
            </a:r>
            <a:endParaRPr kumimoji="1" lang="en-US" altLang="ja-JP" sz="2400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40459E2C-310B-45D9-BF66-47C6BCF524A2}"/>
              </a:ext>
            </a:extLst>
          </p:cNvPr>
          <p:cNvSpPr txBox="1"/>
          <p:nvPr/>
        </p:nvSpPr>
        <p:spPr>
          <a:xfrm>
            <a:off x="236289" y="2175948"/>
            <a:ext cx="4452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Magnetic field canceled. (&lt; 1mG)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Cooled down with thermal gradient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EF0664F8-F27E-4AAC-B505-165EFCD72DFF}"/>
              </a:ext>
            </a:extLst>
          </p:cNvPr>
          <p:cNvSpPr txBox="1"/>
          <p:nvPr/>
        </p:nvSpPr>
        <p:spPr>
          <a:xfrm>
            <a:off x="236289" y="867777"/>
            <a:ext cx="298190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Transfer to KEK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HPR (No EP applied)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Assembly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CA408D12-573C-428F-B724-7C138B60CBEF}"/>
              </a:ext>
            </a:extLst>
          </p:cNvPr>
          <p:cNvSpPr txBox="1"/>
          <p:nvPr/>
        </p:nvSpPr>
        <p:spPr>
          <a:xfrm>
            <a:off x="5919279" y="3739657"/>
            <a:ext cx="37065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en-US" altLang="ja-JP" sz="2400" dirty="0"/>
              <a:t>Degradation was observed for &gt; 5 MV/m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en-US" altLang="ja-JP" sz="2400" dirty="0" err="1"/>
              <a:t>Eacc</a:t>
            </a:r>
            <a:r>
              <a:rPr kumimoji="1" lang="en-US" altLang="ja-JP" sz="2400" dirty="0"/>
              <a:t> was limited at 33MV/m by quench at  225 degree equator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en-US" altLang="ja-JP" sz="2400" dirty="0"/>
              <a:t>No field emission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97162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054380FF-9525-499C-A7CE-047D4D7D93F7}"/>
              </a:ext>
            </a:extLst>
          </p:cNvPr>
          <p:cNvSpPr txBox="1">
            <a:spLocks/>
          </p:cNvSpPr>
          <p:nvPr/>
        </p:nvSpPr>
        <p:spPr>
          <a:xfrm>
            <a:off x="681038" y="365128"/>
            <a:ext cx="8543925" cy="6983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u="sng" smtClean="0">
                <a:solidFill>
                  <a:srgbClr val="FF0000"/>
                </a:solidFill>
              </a:rPr>
              <a:t>Summary</a:t>
            </a:r>
            <a:endParaRPr lang="ja-JP" altLang="en-US" u="sng" dirty="0">
              <a:solidFill>
                <a:srgbClr val="FF0000"/>
              </a:solidFill>
            </a:endParaRP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xmlns="" id="{28D3BD08-A9D6-4A0D-A408-248457EE1F8A}"/>
              </a:ext>
            </a:extLst>
          </p:cNvPr>
          <p:cNvSpPr txBox="1">
            <a:spLocks/>
          </p:cNvSpPr>
          <p:nvPr/>
        </p:nvSpPr>
        <p:spPr>
          <a:xfrm>
            <a:off x="681038" y="1143000"/>
            <a:ext cx="8543925" cy="544068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mtClean="0"/>
              <a:t>N-dope and N-infusion study is on going at KEK to realize high performance of SRF cavities.</a:t>
            </a:r>
          </a:p>
          <a:p>
            <a:r>
              <a:rPr lang="en-US" altLang="ja-JP" smtClean="0"/>
              <a:t>Heat treatment was carried out using J-PARC furnace, which is pumped by a cryo-pump and TMPs.</a:t>
            </a:r>
          </a:p>
          <a:p>
            <a:r>
              <a:rPr lang="en-US" altLang="ja-JP" smtClean="0"/>
              <a:t>N-doping was successful. High-Q was obtained for 10-15 MV/m.</a:t>
            </a:r>
          </a:p>
          <a:p>
            <a:r>
              <a:rPr lang="en-US" altLang="ja-JP" smtClean="0"/>
              <a:t>Cavity performance was tested after heat treatment. No degradation was observed, even not applying EP.</a:t>
            </a:r>
          </a:p>
          <a:p>
            <a:r>
              <a:rPr lang="en-US" altLang="ja-JP" smtClean="0"/>
              <a:t>N-infusion was carried out. Degradation occurred at more than 5 MV/m.</a:t>
            </a:r>
          </a:p>
          <a:p>
            <a:r>
              <a:rPr lang="en-US" altLang="ja-JP" smtClean="0"/>
              <a:t>We will try to push to realize N-infusion technique for high performance SRF accelerators.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1862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3" name="タイトル 3">
            <a:extLst>
              <a:ext uri="{FF2B5EF4-FFF2-40B4-BE49-F238E27FC236}">
                <a16:creationId xmlns:a16="http://schemas.microsoft.com/office/drawing/2014/main" xmlns="" id="{B39F5754-C7E7-4106-8CF3-75A50DF3709E}"/>
              </a:ext>
            </a:extLst>
          </p:cNvPr>
          <p:cNvSpPr txBox="1">
            <a:spLocks/>
          </p:cNvSpPr>
          <p:nvPr/>
        </p:nvSpPr>
        <p:spPr>
          <a:xfrm>
            <a:off x="2695317" y="2124311"/>
            <a:ext cx="4928801" cy="19050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6000" dirty="0" smtClean="0"/>
              <a:t>Backup</a:t>
            </a:r>
            <a:r>
              <a:rPr lang="ja-JP" altLang="en-US" sz="6000" dirty="0" smtClean="0"/>
              <a:t> </a:t>
            </a:r>
            <a:r>
              <a:rPr lang="en-US" altLang="ja-JP" sz="6000" dirty="0" smtClean="0"/>
              <a:t>slide</a:t>
            </a:r>
            <a:endParaRPr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3781166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223837" y="142822"/>
            <a:ext cx="8543925" cy="6475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u="sng" smtClean="0">
                <a:solidFill>
                  <a:srgbClr val="FF0000"/>
                </a:solidFill>
              </a:rPr>
              <a:t>Typical vertical test setup</a:t>
            </a:r>
            <a:endParaRPr lang="ja-JP" altLang="en-US" sz="3600" u="sng" dirty="0">
              <a:solidFill>
                <a:srgbClr val="FF0000"/>
              </a:solidFill>
            </a:endParaRPr>
          </a:p>
        </p:txBody>
      </p:sp>
      <p:pic>
        <p:nvPicPr>
          <p:cNvPr id="4" name="コンテンツ プレースホルダ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81685" y="1253127"/>
            <a:ext cx="5165031" cy="387377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56574" y="5772528"/>
            <a:ext cx="89447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Flux gate sensor, Si temperature sensor, heater and solenoid coil were used.</a:t>
            </a:r>
            <a:endParaRPr kumimoji="1" lang="ja-JP" altLang="en-US" sz="2800" dirty="0"/>
          </a:p>
        </p:txBody>
      </p:sp>
      <p:pic>
        <p:nvPicPr>
          <p:cNvPr id="6" name="コンテンツ プレースホルダ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37" y="1735886"/>
            <a:ext cx="5382189" cy="4036641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780464" y="2000250"/>
            <a:ext cx="1808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FFFF00"/>
                </a:solidFill>
              </a:rPr>
              <a:t>Solenoid coil</a:t>
            </a:r>
            <a:endParaRPr kumimoji="1" lang="ja-JP" altLang="en-US" sz="2400" b="1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0015" y="3507954"/>
            <a:ext cx="2235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FFFF00"/>
                </a:solidFill>
              </a:rPr>
              <a:t>Flux gate sensor</a:t>
            </a:r>
            <a:endParaRPr kumimoji="1" lang="ja-JP" altLang="en-US" sz="2400" b="1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53434" y="3895090"/>
            <a:ext cx="2073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FFFF00"/>
                </a:solidFill>
              </a:rPr>
              <a:t>Si temperature sensor</a:t>
            </a:r>
          </a:p>
          <a:p>
            <a:r>
              <a:rPr kumimoji="1" lang="en-US" altLang="ja-JP" sz="2400" b="1" dirty="0">
                <a:solidFill>
                  <a:srgbClr val="FFFF00"/>
                </a:solidFill>
              </a:rPr>
              <a:t>(Equator and </a:t>
            </a:r>
            <a:r>
              <a:rPr kumimoji="1" lang="en-US" altLang="ja-JP" sz="2400" b="1" dirty="0" err="1">
                <a:solidFill>
                  <a:srgbClr val="FFFF00"/>
                </a:solidFill>
              </a:rPr>
              <a:t>beamtube</a:t>
            </a:r>
            <a:r>
              <a:rPr kumimoji="1" lang="en-US" altLang="ja-JP" sz="2400" b="1" dirty="0">
                <a:solidFill>
                  <a:srgbClr val="FFFF00"/>
                </a:solidFill>
              </a:rPr>
              <a:t>)</a:t>
            </a:r>
            <a:endParaRPr kumimoji="1" lang="ja-JP" altLang="en-US" sz="2400" b="1" dirty="0">
              <a:solidFill>
                <a:srgbClr val="FFFF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90002" y="2130125"/>
            <a:ext cx="1051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FFFF00"/>
                </a:solidFill>
              </a:rPr>
              <a:t>Heater</a:t>
            </a:r>
            <a:endParaRPr kumimoji="1" lang="ja-JP" altLang="en-US" sz="2400" b="1" dirty="0">
              <a:solidFill>
                <a:srgbClr val="FFFF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0410" y="819722"/>
            <a:ext cx="46308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※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Pictures are for different measurement.</a:t>
            </a:r>
          </a:p>
          <a:p>
            <a:r>
              <a:rPr kumimoji="1" lang="en-US" altLang="ja-JP" sz="2000" dirty="0"/>
              <a:t>※ But setup of sensors and coil are same.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11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513FD3F7-CF87-4A4B-A955-03914668A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8"/>
            <a:ext cx="8543925" cy="698360"/>
          </a:xfrm>
        </p:spPr>
        <p:txBody>
          <a:bodyPr>
            <a:normAutofit/>
          </a:bodyPr>
          <a:lstStyle/>
          <a:p>
            <a:r>
              <a:rPr kumimoji="1" lang="en-US" altLang="ja-JP" sz="4000" u="sng" dirty="0">
                <a:solidFill>
                  <a:srgbClr val="FF0000"/>
                </a:solidFill>
              </a:rPr>
              <a:t>Contents</a:t>
            </a:r>
            <a:endParaRPr kumimoji="1" lang="ja-JP" altLang="en-US" sz="4000" u="sng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D3A300AD-B3CF-4932-B001-4991C71DF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708" y="1600201"/>
            <a:ext cx="8543925" cy="4482547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Introduction</a:t>
            </a:r>
          </a:p>
          <a:p>
            <a:r>
              <a:rPr lang="en-US" altLang="ja-JP" sz="3200" dirty="0"/>
              <a:t>J-PARC furnace and experimental setup</a:t>
            </a:r>
          </a:p>
          <a:p>
            <a:r>
              <a:rPr lang="en-US" altLang="ja-JP" sz="3200" dirty="0"/>
              <a:t>N-dope</a:t>
            </a:r>
          </a:p>
          <a:p>
            <a:r>
              <a:rPr lang="en-US" altLang="ja-JP" sz="3200" dirty="0"/>
              <a:t>Heat treatment (without EP)</a:t>
            </a:r>
          </a:p>
          <a:p>
            <a:r>
              <a:rPr lang="en-US" altLang="ja-JP" sz="3200" dirty="0"/>
              <a:t>N-infusion</a:t>
            </a:r>
          </a:p>
          <a:p>
            <a:r>
              <a:rPr lang="en-US" altLang="ja-JP" sz="3200" dirty="0"/>
              <a:t>Summary</a:t>
            </a:r>
          </a:p>
          <a:p>
            <a:endParaRPr lang="en-US" altLang="ja-JP" sz="3200" dirty="0"/>
          </a:p>
          <a:p>
            <a:endParaRPr kumimoji="1" lang="ja-JP" altLang="en-US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44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xmlns="" id="{9E89F9DD-C8E1-4A0C-9C6A-9631BD7635FF}"/>
              </a:ext>
            </a:extLst>
          </p:cNvPr>
          <p:cNvCxnSpPr/>
          <p:nvPr/>
        </p:nvCxnSpPr>
        <p:spPr>
          <a:xfrm>
            <a:off x="4816793" y="268357"/>
            <a:ext cx="0" cy="63411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0">
            <a:extLst>
              <a:ext uri="{FF2B5EF4-FFF2-40B4-BE49-F238E27FC236}">
                <a16:creationId xmlns:a16="http://schemas.microsoft.com/office/drawing/2014/main" xmlns="" id="{9C3B869C-E56E-4DBD-9F92-912817F91D3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369" y="713702"/>
            <a:ext cx="3314492" cy="275080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xmlns="" id="{9278827C-EDC1-4B6D-A335-1196BDBCE90F}"/>
              </a:ext>
            </a:extLst>
          </p:cNvPr>
          <p:cNvSpPr txBox="1"/>
          <p:nvPr/>
        </p:nvSpPr>
        <p:spPr>
          <a:xfrm>
            <a:off x="5132578" y="149087"/>
            <a:ext cx="1695785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</a:rPr>
              <a:t>N-infusion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0BEA36F6-9582-4827-AE63-76B6602A8707}"/>
              </a:ext>
            </a:extLst>
          </p:cNvPr>
          <p:cNvSpPr txBox="1"/>
          <p:nvPr/>
        </p:nvSpPr>
        <p:spPr>
          <a:xfrm>
            <a:off x="222421" y="175825"/>
            <a:ext cx="1273105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</a:rPr>
              <a:t>N-dope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F23C8D3B-7722-48DB-A701-0A5C5514BF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1" t="27005" r="23779" b="18180"/>
          <a:stretch/>
        </p:blipFill>
        <p:spPr bwMode="auto">
          <a:xfrm>
            <a:off x="271131" y="826494"/>
            <a:ext cx="3346712" cy="252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8E93BE5A-5EAB-459B-AB74-3418CB78FF5D}"/>
              </a:ext>
            </a:extLst>
          </p:cNvPr>
          <p:cNvSpPr txBox="1"/>
          <p:nvPr/>
        </p:nvSpPr>
        <p:spPr>
          <a:xfrm>
            <a:off x="307202" y="3464505"/>
            <a:ext cx="4509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TTC meeting</a:t>
            </a:r>
            <a:r>
              <a:rPr lang="ja-JP" altLang="en-US" dirty="0">
                <a:solidFill>
                  <a:srgbClr val="FF0000"/>
                </a:solidFill>
              </a:rPr>
              <a:t>（</a:t>
            </a:r>
            <a:r>
              <a:rPr lang="en-US" altLang="ja-JP" dirty="0">
                <a:solidFill>
                  <a:srgbClr val="FF0000"/>
                </a:solidFill>
              </a:rPr>
              <a:t>2014/Dec</a:t>
            </a:r>
            <a:r>
              <a:rPr lang="ja-JP" altLang="en-US" dirty="0">
                <a:solidFill>
                  <a:srgbClr val="FF0000"/>
                </a:solidFill>
              </a:rPr>
              <a:t>）  </a:t>
            </a:r>
            <a:r>
              <a:rPr lang="en-US" altLang="ja-JP" dirty="0">
                <a:solidFill>
                  <a:srgbClr val="FF0000"/>
                </a:solidFill>
              </a:rPr>
              <a:t>A. </a:t>
            </a:r>
            <a:r>
              <a:rPr lang="en-US" altLang="ja-JP" dirty="0" err="1">
                <a:solidFill>
                  <a:srgbClr val="FF0000"/>
                </a:solidFill>
              </a:rPr>
              <a:t>Melnychuk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ja-JP" altLang="en-US" dirty="0">
                <a:solidFill>
                  <a:srgbClr val="FF0000"/>
                </a:solidFill>
              </a:rPr>
              <a:t>「</a:t>
            </a:r>
            <a:r>
              <a:rPr lang="en-US" altLang="ja-JP" dirty="0">
                <a:solidFill>
                  <a:srgbClr val="FF0000"/>
                </a:solidFill>
              </a:rPr>
              <a:t>Update on N doping at </a:t>
            </a:r>
            <a:r>
              <a:rPr lang="en-US" altLang="ja-JP" dirty="0" err="1">
                <a:solidFill>
                  <a:srgbClr val="FF0000"/>
                </a:solidFill>
              </a:rPr>
              <a:t>Fermilab</a:t>
            </a:r>
            <a:r>
              <a:rPr lang="ja-JP" altLang="en-US" dirty="0">
                <a:solidFill>
                  <a:srgbClr val="FF0000"/>
                </a:solidFill>
              </a:rPr>
              <a:t>」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800D877F-97A9-44EF-A24C-38065BBFD2AB}"/>
              </a:ext>
            </a:extLst>
          </p:cNvPr>
          <p:cNvSpPr txBox="1"/>
          <p:nvPr/>
        </p:nvSpPr>
        <p:spPr>
          <a:xfrm>
            <a:off x="1883296" y="100917"/>
            <a:ext cx="2465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25mTorr N2 </a:t>
            </a:r>
          </a:p>
          <a:p>
            <a:r>
              <a:rPr kumimoji="1" lang="en-US" altLang="ja-JP" sz="2400" dirty="0"/>
              <a:t>@</a:t>
            </a:r>
            <a:r>
              <a:rPr kumimoji="1" lang="en-US" altLang="ja-JP" sz="2400" dirty="0">
                <a:solidFill>
                  <a:srgbClr val="0070C0"/>
                </a:solidFill>
              </a:rPr>
              <a:t>800 </a:t>
            </a:r>
            <a:r>
              <a:rPr kumimoji="1" lang="en-US" altLang="ja-JP" sz="2400" dirty="0" err="1">
                <a:solidFill>
                  <a:srgbClr val="0070C0"/>
                </a:solidFill>
              </a:rPr>
              <a:t>deg</a:t>
            </a:r>
            <a:r>
              <a:rPr kumimoji="1" lang="en-US" altLang="ja-JP" sz="2400" dirty="0">
                <a:solidFill>
                  <a:srgbClr val="0070C0"/>
                </a:solidFill>
              </a:rPr>
              <a:t> C, 2min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5A8A8869-99D9-4D62-A00B-D5545592692F}"/>
              </a:ext>
            </a:extLst>
          </p:cNvPr>
          <p:cNvSpPr txBox="1"/>
          <p:nvPr/>
        </p:nvSpPr>
        <p:spPr>
          <a:xfrm>
            <a:off x="6842948" y="29098"/>
            <a:ext cx="29208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25mTorr N2</a:t>
            </a:r>
          </a:p>
          <a:p>
            <a:r>
              <a:rPr kumimoji="1" lang="en-US" altLang="ja-JP" sz="2400" dirty="0"/>
              <a:t> @</a:t>
            </a:r>
            <a:r>
              <a:rPr kumimoji="1" lang="en-US" altLang="ja-JP" sz="2400" dirty="0">
                <a:solidFill>
                  <a:srgbClr val="0070C0"/>
                </a:solidFill>
              </a:rPr>
              <a:t>120 </a:t>
            </a:r>
            <a:r>
              <a:rPr kumimoji="1" lang="en-US" altLang="ja-JP" sz="2400" dirty="0" err="1">
                <a:solidFill>
                  <a:srgbClr val="0070C0"/>
                </a:solidFill>
              </a:rPr>
              <a:t>deg</a:t>
            </a:r>
            <a:r>
              <a:rPr kumimoji="1" lang="en-US" altLang="ja-JP" sz="2400" dirty="0">
                <a:solidFill>
                  <a:srgbClr val="0070C0"/>
                </a:solidFill>
              </a:rPr>
              <a:t> C, 48hours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pic>
        <p:nvPicPr>
          <p:cNvPr id="16" name="Picture 557">
            <a:extLst>
              <a:ext uri="{FF2B5EF4-FFF2-40B4-BE49-F238E27FC236}">
                <a16:creationId xmlns:a16="http://schemas.microsoft.com/office/drawing/2014/main" xmlns="" id="{95C3DB84-2265-4A59-8734-83D1DA8CF9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097" y="4088809"/>
            <a:ext cx="3144546" cy="2351436"/>
          </a:xfrm>
          <a:prstGeom prst="rect">
            <a:avLst/>
          </a:prstGeom>
        </p:spPr>
      </p:pic>
      <p:sp>
        <p:nvSpPr>
          <p:cNvPr id="17" name="TextBox 2">
            <a:extLst>
              <a:ext uri="{FF2B5EF4-FFF2-40B4-BE49-F238E27FC236}">
                <a16:creationId xmlns:a16="http://schemas.microsoft.com/office/drawing/2014/main" xmlns="" id="{E9C4405F-FA09-42BB-8B4B-7BBE222B23BA}"/>
              </a:ext>
            </a:extLst>
          </p:cNvPr>
          <p:cNvSpPr txBox="1"/>
          <p:nvPr/>
        </p:nvSpPr>
        <p:spPr>
          <a:xfrm>
            <a:off x="5050533" y="6440245"/>
            <a:ext cx="4939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</a:rPr>
              <a:t>S. Aderhold / A. </a:t>
            </a:r>
            <a:r>
              <a:rPr lang="en-US" altLang="ja-JP" sz="1600" dirty="0" err="1">
                <a:solidFill>
                  <a:srgbClr val="FF0000"/>
                </a:solidFill>
              </a:rPr>
              <a:t>Grassellino</a:t>
            </a:r>
            <a:r>
              <a:rPr lang="en-US" altLang="ja-JP" sz="1600" dirty="0">
                <a:solidFill>
                  <a:srgbClr val="FF0000"/>
                </a:solidFill>
              </a:rPr>
              <a:t> (</a:t>
            </a:r>
            <a:r>
              <a:rPr lang="en-US" altLang="ja-JP" sz="1600" dirty="0" err="1">
                <a:solidFill>
                  <a:srgbClr val="FF0000"/>
                </a:solidFill>
              </a:rPr>
              <a:t>TTC@Saclay</a:t>
            </a:r>
            <a:r>
              <a:rPr lang="en-US" altLang="ja-JP" sz="1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45DFD12D-6432-4155-A445-FFCC539588E9}"/>
              </a:ext>
            </a:extLst>
          </p:cNvPr>
          <p:cNvSpPr txBox="1"/>
          <p:nvPr/>
        </p:nvSpPr>
        <p:spPr>
          <a:xfrm>
            <a:off x="3671931" y="1719771"/>
            <a:ext cx="1055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B050"/>
                </a:solidFill>
              </a:rPr>
              <a:t>High-Q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C40330CE-EE29-4F80-9221-84C406478B41}"/>
              </a:ext>
            </a:extLst>
          </p:cNvPr>
          <p:cNvSpPr txBox="1"/>
          <p:nvPr/>
        </p:nvSpPr>
        <p:spPr>
          <a:xfrm>
            <a:off x="8497956" y="1613415"/>
            <a:ext cx="13340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B050"/>
                </a:solidFill>
              </a:rPr>
              <a:t>High-Q &amp;</a:t>
            </a:r>
          </a:p>
          <a:p>
            <a:r>
              <a:rPr kumimoji="1" lang="en-US" altLang="ja-JP" sz="2400" dirty="0">
                <a:solidFill>
                  <a:srgbClr val="00B050"/>
                </a:solidFill>
              </a:rPr>
              <a:t>High-G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  <p:pic>
        <p:nvPicPr>
          <p:cNvPr id="19" name="コンテンツ プレースホルダー 18">
            <a:extLst>
              <a:ext uri="{FF2B5EF4-FFF2-40B4-BE49-F238E27FC236}">
                <a16:creationId xmlns:a16="http://schemas.microsoft.com/office/drawing/2014/main" xmlns="" id="{354ADC05-2107-4F96-909B-DA11A0A0127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808" t="25300" r="27103" b="8025"/>
          <a:stretch/>
        </p:blipFill>
        <p:spPr>
          <a:xfrm>
            <a:off x="246113" y="4088809"/>
            <a:ext cx="3221369" cy="2351436"/>
          </a:xfrm>
          <a:prstGeom prst="rect">
            <a:avLst/>
          </a:prstGeom>
        </p:spPr>
      </p:pic>
      <p:sp>
        <p:nvSpPr>
          <p:cNvPr id="20" name="TextBox 2">
            <a:extLst>
              <a:ext uri="{FF2B5EF4-FFF2-40B4-BE49-F238E27FC236}">
                <a16:creationId xmlns:a16="http://schemas.microsoft.com/office/drawing/2014/main" xmlns="" id="{4761A394-F592-42E8-8990-8BC455AE935C}"/>
              </a:ext>
            </a:extLst>
          </p:cNvPr>
          <p:cNvSpPr txBox="1"/>
          <p:nvPr/>
        </p:nvSpPr>
        <p:spPr>
          <a:xfrm>
            <a:off x="307202" y="6459673"/>
            <a:ext cx="4939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</a:rPr>
              <a:t>A. </a:t>
            </a:r>
            <a:r>
              <a:rPr lang="en-US" altLang="ja-JP" sz="1600" dirty="0" err="1">
                <a:solidFill>
                  <a:srgbClr val="FF0000"/>
                </a:solidFill>
              </a:rPr>
              <a:t>Romanenco</a:t>
            </a:r>
            <a:r>
              <a:rPr lang="en-US" altLang="ja-JP" sz="1600" dirty="0">
                <a:solidFill>
                  <a:srgbClr val="FF0000"/>
                </a:solidFill>
              </a:rPr>
              <a:t> (Linac14)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xmlns="" id="{849DF661-3F2D-4CE6-81B0-3904A8974553}"/>
              </a:ext>
            </a:extLst>
          </p:cNvPr>
          <p:cNvSpPr txBox="1"/>
          <p:nvPr/>
        </p:nvSpPr>
        <p:spPr>
          <a:xfrm>
            <a:off x="3478366" y="4639186"/>
            <a:ext cx="1392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00B050"/>
                </a:solidFill>
              </a:rPr>
              <a:t>N goes to several tens um 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xmlns="" id="{AE40C4AA-E657-4384-ABCD-D3164C929312}"/>
              </a:ext>
            </a:extLst>
          </p:cNvPr>
          <p:cNvSpPr txBox="1"/>
          <p:nvPr/>
        </p:nvSpPr>
        <p:spPr>
          <a:xfrm>
            <a:off x="8583904" y="4486596"/>
            <a:ext cx="1392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00B050"/>
                </a:solidFill>
              </a:rPr>
              <a:t>N goes to around ten nm 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411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C10706A9-4B02-4A36-8017-8B646D878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40" y="1023730"/>
            <a:ext cx="9342782" cy="515323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sz="5400" dirty="0">
                <a:solidFill>
                  <a:srgbClr val="FF0000"/>
                </a:solidFill>
              </a:rPr>
              <a:t>KEK tried following R&amp;D issues using J-PARC furnace</a:t>
            </a:r>
          </a:p>
          <a:p>
            <a:pPr marL="0" indent="0">
              <a:buNone/>
            </a:pPr>
            <a:endParaRPr lang="en-US" altLang="ja-JP" sz="5400" dirty="0">
              <a:solidFill>
                <a:srgbClr val="FF0000"/>
              </a:solidFill>
            </a:endParaRPr>
          </a:p>
          <a:p>
            <a:pPr marL="914400" indent="-914400">
              <a:buAutoNum type="arabicPeriod"/>
            </a:pPr>
            <a:r>
              <a:rPr lang="en-US" altLang="ja-JP" sz="5400" dirty="0">
                <a:solidFill>
                  <a:srgbClr val="FF0000"/>
                </a:solidFill>
              </a:rPr>
              <a:t>Nitrogen doping</a:t>
            </a:r>
          </a:p>
          <a:p>
            <a:pPr marL="914400" indent="-914400">
              <a:buAutoNum type="arabicPeriod"/>
            </a:pPr>
            <a:r>
              <a:rPr lang="en-US" altLang="ja-JP" sz="5400" dirty="0">
                <a:solidFill>
                  <a:srgbClr val="FF0000"/>
                </a:solidFill>
              </a:rPr>
              <a:t>Heat treatment without EP</a:t>
            </a:r>
          </a:p>
          <a:p>
            <a:pPr marL="0" indent="0">
              <a:buNone/>
            </a:pPr>
            <a:r>
              <a:rPr lang="en-US" altLang="ja-JP" sz="5400" dirty="0">
                <a:solidFill>
                  <a:srgbClr val="FF0000"/>
                </a:solidFill>
              </a:rPr>
              <a:t>        </a:t>
            </a:r>
            <a:r>
              <a:rPr lang="en-US" altLang="ja-JP" sz="4800" dirty="0"/>
              <a:t>(Preparation for Nitrogen infusion)</a:t>
            </a:r>
          </a:p>
          <a:p>
            <a:pPr marL="914400" indent="-914400">
              <a:buFont typeface="+mj-lt"/>
              <a:buAutoNum type="arabicPeriod" startAt="3"/>
            </a:pPr>
            <a:r>
              <a:rPr lang="en-US" altLang="ja-JP" sz="5400" dirty="0">
                <a:solidFill>
                  <a:srgbClr val="FF0000"/>
                </a:solidFill>
              </a:rPr>
              <a:t>Nitrogen infusion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6026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45916" y="99656"/>
            <a:ext cx="5038928" cy="913067"/>
          </a:xfrm>
        </p:spPr>
        <p:txBody>
          <a:bodyPr>
            <a:noAutofit/>
          </a:bodyPr>
          <a:lstStyle/>
          <a:p>
            <a:r>
              <a:rPr kumimoji="1" lang="en-US" altLang="ja-JP" sz="3600" u="sng" dirty="0">
                <a:solidFill>
                  <a:srgbClr val="FF0000"/>
                </a:solidFill>
              </a:rPr>
              <a:t>N-dope/N-infusion trial using J-PARC furnace</a:t>
            </a:r>
            <a:endParaRPr kumimoji="1" lang="ja-JP" altLang="en-US" sz="3600" u="sng" dirty="0">
              <a:solidFill>
                <a:srgbClr val="FF0000"/>
              </a:solidFill>
            </a:endParaRPr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8" y="1072357"/>
            <a:ext cx="4210050" cy="3157537"/>
          </a:xfrm>
        </p:spPr>
      </p:pic>
      <p:pic>
        <p:nvPicPr>
          <p:cNvPr id="7" name="コンテンツ プレースホルダー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384" y="188146"/>
            <a:ext cx="4210050" cy="3157537"/>
          </a:xfrm>
        </p:spPr>
      </p:pic>
      <p:pic>
        <p:nvPicPr>
          <p:cNvPr id="9" name="コンテンツ プレースホルダ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384" y="3522664"/>
            <a:ext cx="4210050" cy="315753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6808" y="4426099"/>
            <a:ext cx="5038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J-PARC has oil-free furnace with cryo-pump and TMP.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Vacuum level reached to ~1e-6 Pa.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Normally used for degassing of beam-duct and components. </a:t>
            </a:r>
            <a:endParaRPr kumimoji="1" lang="ja-JP" altLang="en-US" sz="2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702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81BF0657-0F99-40E6-A61D-9BBA49A087B0}"/>
              </a:ext>
            </a:extLst>
          </p:cNvPr>
          <p:cNvSpPr txBox="1">
            <a:spLocks/>
          </p:cNvSpPr>
          <p:nvPr/>
        </p:nvSpPr>
        <p:spPr>
          <a:xfrm>
            <a:off x="677723" y="123214"/>
            <a:ext cx="8543925" cy="6287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u="sng" smtClean="0">
                <a:solidFill>
                  <a:srgbClr val="FF0000"/>
                </a:solidFill>
              </a:rPr>
              <a:t>N-injection system</a:t>
            </a:r>
            <a:endParaRPr lang="ja-JP" altLang="en-US" sz="3600" u="sng" dirty="0">
              <a:solidFill>
                <a:srgbClr val="FF0000"/>
              </a:solidFill>
            </a:endParaRPr>
          </a:p>
        </p:txBody>
      </p:sp>
      <p:pic>
        <p:nvPicPr>
          <p:cNvPr id="4" name="コンテンツ プレースホルダー 5">
            <a:extLst>
              <a:ext uri="{FF2B5EF4-FFF2-40B4-BE49-F238E27FC236}">
                <a16:creationId xmlns:a16="http://schemas.microsoft.com/office/drawing/2014/main" xmlns="" id="{F3E67712-CF39-43D2-B5B0-6F503FD944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35479" y="2946566"/>
            <a:ext cx="4351337" cy="3263502"/>
          </a:xfrm>
          <a:prstGeom prst="rect">
            <a:avLst/>
          </a:prstGeom>
        </p:spPr>
      </p:pic>
      <p:pic>
        <p:nvPicPr>
          <p:cNvPr id="5" name="コンテンツ プレースホルダー 7">
            <a:extLst>
              <a:ext uri="{FF2B5EF4-FFF2-40B4-BE49-F238E27FC236}">
                <a16:creationId xmlns:a16="http://schemas.microsoft.com/office/drawing/2014/main" xmlns="" id="{474ACD41-613A-4C44-B8F5-D5058517D4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687" y="365128"/>
            <a:ext cx="4712597" cy="3534447"/>
          </a:xfrm>
          <a:prstGeom prst="rect">
            <a:avLst/>
          </a:prstGeom>
        </p:spPr>
      </p:pic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xmlns="" id="{4F0CF311-46C1-43E8-A6A8-E244519E08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65906" y="1360687"/>
            <a:ext cx="4869494" cy="365212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E3E121D6-5E7A-4928-A51A-BB9D0D732F94}"/>
              </a:ext>
            </a:extLst>
          </p:cNvPr>
          <p:cNvSpPr txBox="1"/>
          <p:nvPr/>
        </p:nvSpPr>
        <p:spPr>
          <a:xfrm>
            <a:off x="6342899" y="3899575"/>
            <a:ext cx="35631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Nitrogen pressure is controlled by variable</a:t>
            </a:r>
            <a:r>
              <a:rPr kumimoji="1" lang="ja-JP" altLang="en-US" sz="2400" dirty="0"/>
              <a:t> </a:t>
            </a:r>
            <a:r>
              <a:rPr kumimoji="1" lang="en-US" altLang="ja-JP" sz="2400" dirty="0"/>
              <a:t>leak</a:t>
            </a:r>
            <a:r>
              <a:rPr kumimoji="1" lang="ja-JP" altLang="en-US" sz="2400" dirty="0"/>
              <a:t> </a:t>
            </a:r>
            <a:r>
              <a:rPr kumimoji="1" lang="en-US" altLang="ja-JP" sz="2400" dirty="0"/>
              <a:t>valve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Cryo-pump is closed and TMPs are off during N-injection. Small pump set, TMP and scroll, pump the furnace.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13888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140737" y="112741"/>
            <a:ext cx="8543925" cy="65279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u="sng" smtClean="0">
                <a:solidFill>
                  <a:srgbClr val="FF0000"/>
                </a:solidFill>
              </a:rPr>
              <a:t>Cavity preparation for heat treatment</a:t>
            </a:r>
            <a:endParaRPr lang="ja-JP" altLang="en-US" sz="3200" u="sng" dirty="0">
              <a:solidFill>
                <a:srgbClr val="FF0000"/>
              </a:solidFill>
            </a:endParaRPr>
          </a:p>
        </p:txBody>
      </p:sp>
      <p:pic>
        <p:nvPicPr>
          <p:cNvPr id="4" name="コンテンツ プレースホルダ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812" y="3587916"/>
            <a:ext cx="4210050" cy="3157537"/>
          </a:xfrm>
          <a:prstGeom prst="rect">
            <a:avLst/>
          </a:prstGeom>
        </p:spPr>
      </p:pic>
      <p:pic>
        <p:nvPicPr>
          <p:cNvPr id="5" name="コンテンツ プレースホルダ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1" y="3587917"/>
            <a:ext cx="4210050" cy="315753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72528" y="765531"/>
            <a:ext cx="61333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0070C0"/>
                </a:solidFill>
              </a:rPr>
              <a:t>HPR (flange open)  2 hours, drying one night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0070C0"/>
                </a:solidFill>
              </a:rPr>
              <a:t>Cavity was double-packed inside class-1000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en-US" altLang="ja-JP" sz="2400" dirty="0" err="1"/>
              <a:t>Nb</a:t>
            </a:r>
            <a:r>
              <a:rPr kumimoji="1" lang="en-US" altLang="ja-JP" sz="2400" dirty="0"/>
              <a:t> cap &amp; foil was ultrasonic cleaned with degreasing, drying inside class-10, packed inside class-1000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0070C0"/>
                </a:solidFill>
              </a:rPr>
              <a:t>Transport to J-PARC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0070C0"/>
                </a:solidFill>
              </a:rPr>
              <a:t>Setup into J-PARC furnace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pic>
        <p:nvPicPr>
          <p:cNvPr id="7" name="コンテンツ プレースホルダー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99" r="12305"/>
          <a:stretch/>
        </p:blipFill>
        <p:spPr>
          <a:xfrm rot="10800000">
            <a:off x="6759765" y="130713"/>
            <a:ext cx="3005248" cy="1948253"/>
          </a:xfrm>
          <a:prstGeom prst="rect">
            <a:avLst/>
          </a:prstGeom>
        </p:spPr>
      </p:pic>
      <p:pic>
        <p:nvPicPr>
          <p:cNvPr id="8" name="コンテンツ プレースホルダー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765" y="2138863"/>
            <a:ext cx="3005248" cy="225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625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9" name="タイトル 4">
            <a:extLst>
              <a:ext uri="{FF2B5EF4-FFF2-40B4-BE49-F238E27FC236}">
                <a16:creationId xmlns:a16="http://schemas.microsoft.com/office/drawing/2014/main" xmlns="" id="{5DFF7C80-78A1-41BE-BDC1-220FBD2C8397}"/>
              </a:ext>
            </a:extLst>
          </p:cNvPr>
          <p:cNvSpPr txBox="1">
            <a:spLocks/>
          </p:cNvSpPr>
          <p:nvPr/>
        </p:nvSpPr>
        <p:spPr>
          <a:xfrm>
            <a:off x="742950" y="2654601"/>
            <a:ext cx="8420100" cy="2387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6000" dirty="0" smtClean="0">
                <a:solidFill>
                  <a:srgbClr val="FF0000"/>
                </a:solidFill>
              </a:rPr>
              <a:t>N-dope</a:t>
            </a:r>
            <a:endParaRPr lang="ja-JP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658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C38FB-F1DE-4CD4-846F-651E5C7C0A8E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4" name="コンテンツ プレースホルダー 4">
            <a:extLst>
              <a:ext uri="{FF2B5EF4-FFF2-40B4-BE49-F238E27FC236}">
                <a16:creationId xmlns:a16="http://schemas.microsoft.com/office/drawing/2014/main" xmlns="" id="{3088D0EA-E17E-4271-90FB-8E1F1E4C34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80" y="1859756"/>
            <a:ext cx="6451369" cy="4838527"/>
          </a:xfrm>
          <a:prstGeom prst="rect">
            <a:avLst/>
          </a:prstGeom>
        </p:spPr>
      </p:pic>
      <p:sp>
        <p:nvSpPr>
          <p:cNvPr id="5" name="タイトル 6">
            <a:extLst>
              <a:ext uri="{FF2B5EF4-FFF2-40B4-BE49-F238E27FC236}">
                <a16:creationId xmlns:a16="http://schemas.microsoft.com/office/drawing/2014/main" xmlns="" id="{BF678227-DEBD-4EC3-8117-883F05A588DB}"/>
              </a:ext>
            </a:extLst>
          </p:cNvPr>
          <p:cNvSpPr txBox="1">
            <a:spLocks/>
          </p:cNvSpPr>
          <p:nvPr/>
        </p:nvSpPr>
        <p:spPr>
          <a:xfrm>
            <a:off x="362986" y="345249"/>
            <a:ext cx="3692179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u="sng" smtClean="0">
                <a:solidFill>
                  <a:srgbClr val="FF0000"/>
                </a:solidFill>
              </a:rPr>
              <a:t>N-dope</a:t>
            </a:r>
            <a:br>
              <a:rPr lang="en-US" altLang="ja-JP" sz="4000" u="sng" smtClean="0">
                <a:solidFill>
                  <a:srgbClr val="FF0000"/>
                </a:solidFill>
              </a:rPr>
            </a:br>
            <a:r>
              <a:rPr lang="en-US" altLang="ja-JP" sz="4000" u="sng" smtClean="0">
                <a:solidFill>
                  <a:srgbClr val="FF0000"/>
                </a:solidFill>
              </a:rPr>
              <a:t>(J-lab parameter)</a:t>
            </a:r>
            <a:endParaRPr lang="ja-JP" altLang="en-US" sz="4000" u="sng" dirty="0">
              <a:solidFill>
                <a:srgbClr val="FF0000"/>
              </a:solidFill>
            </a:endParaRPr>
          </a:p>
        </p:txBody>
      </p:sp>
      <p:sp>
        <p:nvSpPr>
          <p:cNvPr id="6" name="矢印: 下 10">
            <a:extLst>
              <a:ext uri="{FF2B5EF4-FFF2-40B4-BE49-F238E27FC236}">
                <a16:creationId xmlns:a16="http://schemas.microsoft.com/office/drawing/2014/main" xmlns="" id="{CE74A346-9C48-4FD7-AB1F-B8902F33CC50}"/>
              </a:ext>
            </a:extLst>
          </p:cNvPr>
          <p:cNvSpPr/>
          <p:nvPr/>
        </p:nvSpPr>
        <p:spPr>
          <a:xfrm rot="10800000">
            <a:off x="2738230" y="4746977"/>
            <a:ext cx="318052" cy="74543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3D7462D5-4FF2-4034-AA3E-93A46837B6C8}"/>
              </a:ext>
            </a:extLst>
          </p:cNvPr>
          <p:cNvSpPr txBox="1"/>
          <p:nvPr/>
        </p:nvSpPr>
        <p:spPr>
          <a:xfrm>
            <a:off x="4542182" y="114788"/>
            <a:ext cx="4949687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800</a:t>
            </a:r>
            <a:r>
              <a:rPr kumimoji="1" lang="ja-JP" altLang="en-US" sz="2800" dirty="0"/>
              <a:t> </a:t>
            </a:r>
            <a:r>
              <a:rPr kumimoji="1" lang="en-US" altLang="ja-JP" sz="2800" dirty="0" err="1"/>
              <a:t>deg</a:t>
            </a:r>
            <a:r>
              <a:rPr kumimoji="1" lang="en-US" altLang="ja-JP" sz="2800" dirty="0"/>
              <a:t>,</a:t>
            </a:r>
            <a:r>
              <a:rPr kumimoji="1" lang="ja-JP" altLang="en-US" sz="2800" dirty="0"/>
              <a:t> </a:t>
            </a:r>
            <a:r>
              <a:rPr kumimoji="1" lang="en-US" altLang="ja-JP" sz="2800" dirty="0"/>
              <a:t>3</a:t>
            </a:r>
            <a:r>
              <a:rPr kumimoji="1" lang="ja-JP" altLang="en-US" sz="2800" dirty="0"/>
              <a:t> </a:t>
            </a:r>
            <a:r>
              <a:rPr kumimoji="1" lang="en-US" altLang="ja-JP" sz="2800" dirty="0"/>
              <a:t>hours</a:t>
            </a:r>
          </a:p>
          <a:p>
            <a:r>
              <a:rPr kumimoji="1" lang="en-US" altLang="ja-JP" sz="2800" dirty="0">
                <a:solidFill>
                  <a:srgbClr val="FF0000"/>
                </a:solidFill>
              </a:rPr>
              <a:t>800 </a:t>
            </a:r>
            <a:r>
              <a:rPr kumimoji="1" lang="en-US" altLang="ja-JP" sz="2800" dirty="0" err="1">
                <a:solidFill>
                  <a:srgbClr val="FF0000"/>
                </a:solidFill>
              </a:rPr>
              <a:t>deg</a:t>
            </a:r>
            <a:r>
              <a:rPr kumimoji="1" lang="en-US" altLang="ja-JP" sz="2800" dirty="0">
                <a:solidFill>
                  <a:srgbClr val="FF0000"/>
                </a:solidFill>
              </a:rPr>
              <a:t>, 20 min, N 2.7Pa</a:t>
            </a:r>
          </a:p>
          <a:p>
            <a:r>
              <a:rPr kumimoji="1" lang="en-US" altLang="ja-JP" sz="2800" dirty="0"/>
              <a:t>800 </a:t>
            </a:r>
            <a:r>
              <a:rPr kumimoji="1" lang="en-US" altLang="ja-JP" sz="2800" dirty="0" err="1"/>
              <a:t>deg</a:t>
            </a:r>
            <a:r>
              <a:rPr kumimoji="1" lang="en-US" altLang="ja-JP" sz="2800" dirty="0"/>
              <a:t>, </a:t>
            </a:r>
            <a:r>
              <a:rPr kumimoji="1" lang="en-US" altLang="ja-JP" sz="2800" dirty="0">
                <a:solidFill>
                  <a:srgbClr val="FF0000"/>
                </a:solidFill>
              </a:rPr>
              <a:t>30 min</a:t>
            </a:r>
          </a:p>
          <a:p>
            <a:r>
              <a:rPr kumimoji="1" lang="en-US" altLang="ja-JP" sz="2800" dirty="0"/>
              <a:t>Cooldown</a:t>
            </a:r>
            <a:endParaRPr kumimoji="1" lang="ja-JP" altLang="en-US" sz="28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xmlns="" id="{156EAADE-8F47-42C9-8D03-50A3A831FA61}"/>
              </a:ext>
            </a:extLst>
          </p:cNvPr>
          <p:cNvSpPr txBox="1"/>
          <p:nvPr/>
        </p:nvSpPr>
        <p:spPr>
          <a:xfrm>
            <a:off x="7280849" y="3279912"/>
            <a:ext cx="24594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KEK tried J-lab N-doping parameter.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17427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</TotalTime>
  <Words>701</Words>
  <Application>Microsoft Office PowerPoint</Application>
  <PresentationFormat>A4 210 x 297 mm</PresentationFormat>
  <Paragraphs>144</Paragraphs>
  <Slides>19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Office テーマ</vt:lpstr>
      <vt:lpstr>N-dope/N-infusion R&amp;D  at KEK</vt:lpstr>
      <vt:lpstr>Contents</vt:lpstr>
      <vt:lpstr>PowerPoint プレゼンテーション</vt:lpstr>
      <vt:lpstr>PowerPoint プレゼンテーション</vt:lpstr>
      <vt:lpstr>N-dope/N-infusion trial using J-PARC furnace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N-dope/N-infusion R&amp;D  at KEK</dc:title>
  <dc:creator>Umemori</dc:creator>
  <cp:lastModifiedBy>Kako</cp:lastModifiedBy>
  <cp:revision>27</cp:revision>
  <dcterms:created xsi:type="dcterms:W3CDTF">2017-06-21T14:02:52Z</dcterms:created>
  <dcterms:modified xsi:type="dcterms:W3CDTF">2017-06-25T22:59:38Z</dcterms:modified>
</cp:coreProperties>
</file>