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8"/>
  </p:notesMasterIdLst>
  <p:sldIdLst>
    <p:sldId id="256" r:id="rId2"/>
    <p:sldId id="304" r:id="rId3"/>
    <p:sldId id="347" r:id="rId4"/>
    <p:sldId id="348" r:id="rId5"/>
    <p:sldId id="349" r:id="rId6"/>
    <p:sldId id="350" r:id="rId7"/>
    <p:sldId id="353" r:id="rId8"/>
    <p:sldId id="354" r:id="rId9"/>
    <p:sldId id="324" r:id="rId10"/>
    <p:sldId id="376" r:id="rId11"/>
    <p:sldId id="377" r:id="rId12"/>
    <p:sldId id="378" r:id="rId13"/>
    <p:sldId id="379" r:id="rId14"/>
    <p:sldId id="355" r:id="rId15"/>
    <p:sldId id="381" r:id="rId16"/>
    <p:sldId id="305" r:id="rId17"/>
    <p:sldId id="336" r:id="rId18"/>
    <p:sldId id="306" r:id="rId19"/>
    <p:sldId id="330" r:id="rId20"/>
    <p:sldId id="332" r:id="rId21"/>
    <p:sldId id="359" r:id="rId22"/>
    <p:sldId id="360" r:id="rId23"/>
    <p:sldId id="361" r:id="rId24"/>
    <p:sldId id="369" r:id="rId25"/>
    <p:sldId id="362" r:id="rId26"/>
    <p:sldId id="363" r:id="rId27"/>
    <p:sldId id="364" r:id="rId28"/>
    <p:sldId id="365" r:id="rId29"/>
    <p:sldId id="366" r:id="rId30"/>
    <p:sldId id="367" r:id="rId31"/>
    <p:sldId id="370" r:id="rId32"/>
    <p:sldId id="371" r:id="rId33"/>
    <p:sldId id="372" r:id="rId34"/>
    <p:sldId id="373" r:id="rId35"/>
    <p:sldId id="374" r:id="rId36"/>
    <p:sldId id="375" r:id="rId37"/>
    <p:sldId id="343" r:id="rId38"/>
    <p:sldId id="334" r:id="rId39"/>
    <p:sldId id="345" r:id="rId40"/>
    <p:sldId id="282" r:id="rId41"/>
    <p:sldId id="339" r:id="rId42"/>
    <p:sldId id="356" r:id="rId43"/>
    <p:sldId id="357" r:id="rId44"/>
    <p:sldId id="358" r:id="rId45"/>
    <p:sldId id="337" r:id="rId46"/>
    <p:sldId id="299" r:id="rId47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75E"/>
    <a:srgbClr val="F8582C"/>
    <a:srgbClr val="D5450C"/>
    <a:srgbClr val="B025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1" autoAdjust="0"/>
    <p:restoredTop sz="91267" autoAdjust="0"/>
  </p:normalViewPr>
  <p:slideViewPr>
    <p:cSldViewPr snapToGrid="0">
      <p:cViewPr varScale="1">
        <p:scale>
          <a:sx n="68" d="100"/>
          <a:sy n="68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1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A7319-5C06-4F20-B0B5-4716978B3ABA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2E55C-64C6-4237-8F3D-3607253E6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86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84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Same structure</a:t>
            </a:r>
            <a:r>
              <a:rPr lang="en-GB" baseline="0" dirty="0"/>
              <a:t> design?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Consistent layout with drive beam proposed layout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Compatible for both klystron and drive beam upgrades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100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Same structure</a:t>
            </a:r>
            <a:r>
              <a:rPr lang="en-GB" baseline="0" dirty="0"/>
              <a:t> design?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Consistent layout with drive beam proposed layout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Compatible for both klystron and drive beam upgrades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859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Waveguides every 1m</a:t>
            </a:r>
            <a:r>
              <a:rPr lang="en-GB" baseline="0" dirty="0"/>
              <a:t> or 2m!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Second tunnel to be located slightly above the Accelerator tunnel to avoid beam dumps with waveguide connections.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690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Waveguides every 1m</a:t>
            </a:r>
            <a:r>
              <a:rPr lang="en-GB" baseline="0" dirty="0"/>
              <a:t> or 2m!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Second tunnel to be located slightly above the Accelerator tunnel to avoid beam dumps with waveguide connections.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761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Waveguides every 1m</a:t>
            </a:r>
            <a:r>
              <a:rPr lang="en-GB" baseline="0" dirty="0"/>
              <a:t> or 2m!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Second tunnel to be located slightly above the Accelerator tunnel to avoid beam dumps with waveguide connections.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4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Waveguides every 1m</a:t>
            </a:r>
            <a:r>
              <a:rPr lang="en-GB" baseline="0" dirty="0"/>
              <a:t> or 2m!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Second tunnel to be located slightly above the Accelerator tunnel to avoid beam dumps with waveguide connections.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429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208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858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789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187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224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344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410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Central injection complex, located on CERN land in Prévessin, consisting of surface buildings and shallow underground galleries. This complex will be divided into several parts: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x surface buildings, largest of which is approximately 400m x 7m x 3m.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Drive Beam injector complex: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x surface buildings, the largest of which will be approximately 2560m x 30m x 9m.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x shallow cut and cover type tunnels of varying sizes.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transfer tunnel from junction point to separation point 277m x 6m x 3m and surface building 30m x 30m x 5m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Final Transfer tunnels (from separation point).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Experimental area surface buildings consisting of: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 x surface buildings.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x gas storage areas.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x transformer switching yard.</a:t>
            </a:r>
          </a:p>
          <a:p>
            <a:pPr lvl="2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roads and a car park.</a:t>
            </a:r>
          </a:p>
          <a:p>
            <a:pPr lvl="1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RF Tunnel lengths/layout – to be discussed with Daniel – is the required for TOT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226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377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C964-0853-4B54-B704-5D524678EFB4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  <a:alpha val="50000"/>
                  </a:schemeClr>
                </a:solidFill>
              </a:defRPr>
            </a:lvl1pPr>
          </a:lstStyle>
          <a:p>
            <a:r>
              <a:rPr lang="en-US" dirty="0" smtClean="0"/>
              <a:t>AWLC17 26-30/06/2017 – </a:t>
            </a:r>
            <a:r>
              <a:rPr lang="en-US" u="sng" dirty="0" smtClean="0"/>
              <a:t>John Osborne </a:t>
            </a:r>
            <a:r>
              <a:rPr lang="en-US" dirty="0" smtClean="0"/>
              <a:t>&amp; Matthew Stuart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9420780" y="2990408"/>
            <a:ext cx="841020" cy="87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3F76-B83A-4B6E-8A87-4BFDA0468B60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4828295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B061-7C0B-4346-946D-2BF3A9E5C1F5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4828295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3BB6-3C0B-445E-BA37-8CC9FD820F24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4813937"/>
            <a:ext cx="841020" cy="876300"/>
          </a:xfrm>
          <a:prstGeom prst="rect">
            <a:avLst/>
          </a:prstGeom>
        </p:spPr>
      </p:pic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BD9F-D00E-431E-BE79-28696ED8A0B2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3" name="Picture 12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4810655"/>
            <a:ext cx="841020" cy="876300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BA9B-A538-4BD2-9A91-79A12E520091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8" name="Picture 17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6C2F-DAB9-4CC2-BB22-F368067FFDA8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28" name="Picture 27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EEB5-F844-4546-85CC-C5A8C9056788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1" name="Picture 10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E428032-787C-43BD-9807-CC9E55A2216A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9" name="Picture 8" descr="CLIC-Logo-Color.jpg"/>
          <p:cNvPicPr>
            <a:picLocks noChangeAspect="1"/>
          </p:cNvPicPr>
          <p:nvPr userDrawn="1"/>
        </p:nvPicPr>
        <p:blipFill rotWithShape="1">
          <a:blip r:embed="rId2" cstate="print"/>
          <a:srcRect l="14294" t="13357" r="14797" b="12760"/>
          <a:stretch/>
        </p:blipFill>
        <p:spPr>
          <a:xfrm>
            <a:off x="10254115" y="5505877"/>
            <a:ext cx="841020" cy="8763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0982" y="6394478"/>
            <a:ext cx="2743200" cy="365125"/>
          </a:xfrm>
        </p:spPr>
        <p:txBody>
          <a:bodyPr/>
          <a:lstStyle/>
          <a:p>
            <a:fld id="{7ACF2D37-5A10-41CB-8B4D-CB2E7839D03A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  <a:alpha val="50000"/>
                  </a:schemeClr>
                </a:solidFill>
              </a:defRPr>
            </a:lvl1pPr>
          </a:lstStyle>
          <a:p>
            <a:r>
              <a:rPr lang="en-US" dirty="0" smtClean="0"/>
              <a:t>AWLC17 26-30/06/2017 – </a:t>
            </a:r>
            <a:r>
              <a:rPr lang="en-US" u="sng" dirty="0" smtClean="0"/>
              <a:t>John Osborne </a:t>
            </a:r>
            <a:r>
              <a:rPr lang="en-US" dirty="0" smtClean="0"/>
              <a:t>&amp; Matthew Stuart</a:t>
            </a:r>
            <a:endParaRPr lang="en-US" dirty="0"/>
          </a:p>
        </p:txBody>
      </p:sp>
      <p:pic>
        <p:nvPicPr>
          <p:cNvPr id="11" name="Picture 10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7B9B-94EB-4058-BEE3-EBF4116E1AD9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  <a:alpha val="50000"/>
                  </a:schemeClr>
                </a:solidFill>
              </a:defRPr>
            </a:lvl1pPr>
          </a:lstStyle>
          <a:p>
            <a:r>
              <a:rPr lang="en-US" dirty="0" smtClean="0"/>
              <a:t>AWLC17 26-30/06/2017 – </a:t>
            </a:r>
            <a:r>
              <a:rPr lang="en-US" u="sng" dirty="0" smtClean="0"/>
              <a:t>John Osborne </a:t>
            </a:r>
            <a:r>
              <a:rPr lang="en-US" dirty="0" smtClean="0"/>
              <a:t>&amp; Matthew Stuart</a:t>
            </a:r>
            <a:endParaRPr lang="en-US" dirty="0"/>
          </a:p>
        </p:txBody>
      </p:sp>
      <p:pic>
        <p:nvPicPr>
          <p:cNvPr id="11" name="Picture 10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86020" y="2968934"/>
            <a:ext cx="841020" cy="876300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7DDF8-94A5-49CD-B2EF-EBEC85FBEC41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  <a:alpha val="50000"/>
                  </a:schemeClr>
                </a:solidFill>
              </a:defRPr>
            </a:lvl1pPr>
          </a:lstStyle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21BC-314D-48C1-8079-050B556F5D8D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  <a:alpha val="50000"/>
                  </a:schemeClr>
                </a:solidFill>
              </a:defRPr>
            </a:lvl1pPr>
          </a:lstStyle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4" name="Picture 13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3FF6-0F1B-4AA4-AE1B-73C1FF89D578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  <a:alpha val="50000"/>
                  </a:schemeClr>
                </a:solidFill>
              </a:defRPr>
            </a:lvl1pPr>
          </a:lstStyle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0" name="Picture 9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EA55-A0F9-4324-A392-30A2D02A95F1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 rotWithShape="1">
          <a:blip r:embed="rId3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B533-F5BE-4705-A2E5-D49B53DE1633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F51-19C2-4F83-ACA7-2CA86676D0C7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12" name="Picture 11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68380" y="869907"/>
            <a:ext cx="841020" cy="8763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F4736-B9E6-4EDE-847C-B94C53B6A0C0}" type="datetime1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94122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1" y="2808738"/>
            <a:ext cx="8144134" cy="1373070"/>
          </a:xfrm>
        </p:spPr>
        <p:txBody>
          <a:bodyPr/>
          <a:lstStyle/>
          <a:p>
            <a:r>
              <a:rPr lang="en-GB" sz="3500" dirty="0" smtClean="0"/>
              <a:t>CLIC – Civil Engineering, Infrastructure and Siting Working Group, (CEIS)</a:t>
            </a:r>
            <a:endParaRPr lang="en-GB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u="sng" dirty="0" smtClean="0"/>
              <a:t>John Osborne </a:t>
            </a:r>
            <a:r>
              <a:rPr lang="en-GB" dirty="0"/>
              <a:t>– </a:t>
            </a:r>
            <a:r>
              <a:rPr lang="en-GB" dirty="0" smtClean="0"/>
              <a:t>Matthew Stuart CERN SMB-SE-FAS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AWLC17 26-30/06/2017 </a:t>
            </a:r>
            <a:r>
              <a:rPr lang="en-US" dirty="0"/>
              <a:t>– </a:t>
            </a:r>
            <a:r>
              <a:rPr lang="en-US" u="sng" dirty="0" smtClean="0"/>
              <a:t>John Osborne </a:t>
            </a:r>
            <a:r>
              <a:rPr lang="en-US" dirty="0"/>
              <a:t>&amp; </a:t>
            </a:r>
            <a:r>
              <a:rPr lang="en-US" dirty="0" smtClean="0"/>
              <a:t>Matthew Stuart</a:t>
            </a:r>
            <a:endParaRPr lang="en-US" dirty="0"/>
          </a:p>
        </p:txBody>
      </p:sp>
      <p:pic>
        <p:nvPicPr>
          <p:cNvPr id="6" name="Image 4" descr="logooutline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6" y="0"/>
            <a:ext cx="995349" cy="9853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6555" t="22740" r="46252" b="50144"/>
          <a:stretch/>
        </p:blipFill>
        <p:spPr>
          <a:xfrm>
            <a:off x="3193366" y="182881"/>
            <a:ext cx="4839287" cy="198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Drive Beam Injector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6240" y="2443881"/>
            <a:ext cx="465454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Section A-A: For 380 GeV a reduced building cross section has been shown:</a:t>
            </a:r>
          </a:p>
          <a:p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Minimum width possible for reduced cross section is 17m.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Extension of a further 15m will be required for upgrades.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Two cranes will be required for future upgrades (transport options still being studied).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Initial cost saving due to decreased surface building size by approx. 40%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Overall cost increase for upgrades.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4749" t="27343" r="38501" b="22657"/>
          <a:stretch/>
        </p:blipFill>
        <p:spPr>
          <a:xfrm>
            <a:off x="5120640" y="2212129"/>
            <a:ext cx="5760720" cy="40604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802880" y="2712720"/>
            <a:ext cx="1615440" cy="44196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0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Drive Beam Injector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396240" y="2443881"/>
            <a:ext cx="465454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Section A-A: For 380 GeV a reduced building cross section has been shown:</a:t>
            </a:r>
          </a:p>
          <a:p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Minimum width possible for reduced cross section is 17m.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Extension of a further 15m will be required for upgrades.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Two cranes will be required for future upgrades (</a:t>
            </a: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transport options still being studied).</a:t>
            </a:r>
            <a:endParaRPr lang="en-GB" sz="1400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Initial cost saving due to decreased surface building size by approx. 40%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Overall cost increase for upgrades.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749" t="27343" r="38501" b="22657"/>
          <a:stretch/>
        </p:blipFill>
        <p:spPr>
          <a:xfrm>
            <a:off x="5120640" y="2212129"/>
            <a:ext cx="5760720" cy="40604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775960" y="2783268"/>
            <a:ext cx="2225040" cy="166116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69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Drive Beam Injector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6240" y="2443881"/>
            <a:ext cx="465454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Section A-A: For 380 GeV a reduced building cross section has been shown:</a:t>
            </a:r>
          </a:p>
          <a:p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Minimum width possible for reduced cross section is 17m.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Extension of a further 15m will be required for upgrades.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Two cranes will be required for future </a:t>
            </a:r>
            <a:r>
              <a:rPr lang="en-GB" sz="1400" dirty="0" smtClean="0"/>
              <a:t>upgrades </a:t>
            </a:r>
            <a:r>
              <a:rPr lang="en-GB" sz="1400" dirty="0"/>
              <a:t>(transport options still being studied).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Initial cost saving due to decreased surface building size by approx. 40%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Overall cost increase for upgrades.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749" t="27343" r="38501" b="22657"/>
          <a:stretch/>
        </p:blipFill>
        <p:spPr>
          <a:xfrm>
            <a:off x="5120640" y="2212129"/>
            <a:ext cx="5760720" cy="40604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65520" y="3520440"/>
            <a:ext cx="3474720" cy="32004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endCxn id="3" idx="3"/>
          </p:cNvCxnSpPr>
          <p:nvPr/>
        </p:nvCxnSpPr>
        <p:spPr>
          <a:xfrm flipH="1">
            <a:off x="9540240" y="2589190"/>
            <a:ext cx="1341120" cy="1091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881360" y="2212129"/>
            <a:ext cx="1417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Increased Material and installation costs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4891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Drive Beam Injector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6240" y="2443881"/>
            <a:ext cx="465454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Section A-A: For 380 GeV a reduced building cross section has been shown:</a:t>
            </a:r>
          </a:p>
          <a:p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Minimum width possible for reduced cross section is 17m.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Extension of a further 15m will be required for upgrades.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Two cranes will be required for future </a:t>
            </a: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upgrades (transport options still being studied).</a:t>
            </a:r>
            <a:endParaRPr lang="en-GB" sz="1400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42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Initial cost saving due to decreased surface building size by approx. 40%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Overall cost increase for upgrades.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749" t="27343" r="38501" b="22657"/>
          <a:stretch/>
        </p:blipFill>
        <p:spPr>
          <a:xfrm>
            <a:off x="5120640" y="2212129"/>
            <a:ext cx="5760720" cy="40604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59040" y="2788920"/>
            <a:ext cx="2103120" cy="163068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1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Shaft Layout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Content Placeholder 3" descr="17100005 Model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6009196" y="1126074"/>
            <a:ext cx="4364609" cy="6172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3015" y="2801815"/>
            <a:ext cx="314263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CDR Shaft Layout: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Expected to change – a second lift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Current shafts are 9m in diameter.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depth of the shafts are expected to be less than 300m.</a:t>
            </a:r>
            <a:endParaRPr lang="en-GB" sz="1400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13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029199" y="1988064"/>
            <a:ext cx="6564923" cy="44064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Comp_vent_withfi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309" y="2148386"/>
            <a:ext cx="4281952" cy="14009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Fire Safety and ventilation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AWLC17 26-30/06/2017 – </a:t>
            </a:r>
            <a:r>
              <a:rPr lang="en-US" u="sng" smtClean="0"/>
              <a:t>John Osborne </a:t>
            </a:r>
            <a:r>
              <a:rPr lang="en-US" smtClean="0"/>
              <a:t>&amp; Matthew Stuart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vent-fire-smoke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60448" y="2795616"/>
            <a:ext cx="6533674" cy="3598863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8450856" y="5703721"/>
            <a:ext cx="827314" cy="420915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8311660" y="3590431"/>
            <a:ext cx="552853" cy="2113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101649" y="3164348"/>
            <a:ext cx="4775150" cy="226868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smtClean="0"/>
              <a:t>Fire doors seal off the section on fire and the two adjacent sectors.</a:t>
            </a:r>
          </a:p>
          <a:p>
            <a:pPr algn="just"/>
            <a:r>
              <a:rPr lang="en-US" sz="1600" dirty="0" smtClean="0"/>
              <a:t>Each sector of tunnel shall be a fire compartment with a capable fire resistance of at least 2 hours.</a:t>
            </a:r>
          </a:p>
          <a:p>
            <a:pPr algn="just"/>
            <a:r>
              <a:rPr lang="en-US" sz="1600" dirty="0" smtClean="0"/>
              <a:t>Positive pressurization from the ventilation system in adjacent sectors to contrast the smoke pressure.</a:t>
            </a:r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  <a:p>
            <a:pPr marL="0" indent="0" algn="just">
              <a:buFont typeface="Arial" panose="020B0604020202020204" pitchFamily="34" charset="0"/>
              <a:buNone/>
            </a:pPr>
            <a:endParaRPr lang="fr-CH" dirty="0" smtClean="0"/>
          </a:p>
          <a:p>
            <a:pPr algn="just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0844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CLIC-Tunnel Optimisation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268043"/>
            <a:ext cx="4988959" cy="3773641"/>
          </a:xfrm>
        </p:spPr>
        <p:txBody>
          <a:bodyPr>
            <a:normAutofit lnSpcReduction="10000"/>
          </a:bodyPr>
          <a:lstStyle/>
          <a:p>
            <a:endParaRPr lang="en-GB" sz="1600" dirty="0"/>
          </a:p>
          <a:p>
            <a:r>
              <a:rPr lang="en-GB" sz="1600" dirty="0" smtClean="0"/>
              <a:t>CLIC </a:t>
            </a:r>
            <a:r>
              <a:rPr lang="en-GB" sz="1600" dirty="0"/>
              <a:t>TOT will allow us to optimise the position, depth, and angle of the tunnels.</a:t>
            </a:r>
          </a:p>
          <a:p>
            <a:endParaRPr lang="en-GB" sz="1600" dirty="0"/>
          </a:p>
          <a:p>
            <a:r>
              <a:rPr lang="en-GB" sz="1600" dirty="0" smtClean="0"/>
              <a:t>Using a separate layer CLIC </a:t>
            </a:r>
            <a:r>
              <a:rPr lang="en-GB" sz="1600" dirty="0"/>
              <a:t>TOT will </a:t>
            </a:r>
            <a:r>
              <a:rPr lang="en-GB" sz="1600" dirty="0" smtClean="0"/>
              <a:t>enable us </a:t>
            </a:r>
            <a:r>
              <a:rPr lang="en-GB" sz="1600" dirty="0"/>
              <a:t>to optimise the position of the surface Injection complex and relate this to the position of the main tunnel.</a:t>
            </a:r>
          </a:p>
          <a:p>
            <a:endParaRPr lang="en-GB" sz="1600" dirty="0"/>
          </a:p>
          <a:p>
            <a:r>
              <a:rPr lang="en-GB" sz="1600" dirty="0" smtClean="0"/>
              <a:t>User inputs and Geological data requirements are to be refined to understand the potential for a machine learning tool that can be used to automatically optimise the position of CLIC based on the user inputs.</a:t>
            </a:r>
            <a:endParaRPr lang="en-GB" sz="16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" t="1667" r="3280" b="2451"/>
          <a:stretch/>
        </p:blipFill>
        <p:spPr bwMode="auto">
          <a:xfrm>
            <a:off x="5669280" y="2268043"/>
            <a:ext cx="6061897" cy="40332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Data &amp; Functionality Prioritisation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56551" y="2415540"/>
            <a:ext cx="43307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Datasets: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Rotation of the machine tunnel in both the vertical and horizontal plane in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b="1" dirty="0">
                <a:solidFill>
                  <a:srgbClr val="FFFF00"/>
                </a:solidFill>
              </a:rPr>
              <a:t>0.1 degree </a:t>
            </a:r>
            <a:r>
              <a:rPr lang="en-GB" sz="1400" dirty="0"/>
              <a:t>increments.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 max gradient of </a:t>
            </a:r>
            <a:r>
              <a:rPr lang="en-GB" sz="1400" b="1" dirty="0">
                <a:solidFill>
                  <a:srgbClr val="FFFF00"/>
                </a:solidFill>
              </a:rPr>
              <a:t>6%</a:t>
            </a:r>
            <a:r>
              <a:rPr lang="en-GB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Adjustable shaft locations – Aiming for </a:t>
            </a:r>
            <a:r>
              <a:rPr lang="en-GB" sz="1400" b="1" dirty="0">
                <a:solidFill>
                  <a:srgbClr val="FFFF00"/>
                </a:solidFill>
              </a:rPr>
              <a:t>one shaft per 5km.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 </a:t>
            </a:r>
            <a:r>
              <a:rPr lang="en-GB" sz="1400" b="1" dirty="0">
                <a:solidFill>
                  <a:srgbClr val="FFFF00"/>
                </a:solidFill>
              </a:rPr>
              <a:t>maximum shaft depth of 300m </a:t>
            </a:r>
            <a:r>
              <a:rPr lang="en-GB" sz="1400" dirty="0"/>
              <a:t>– inclined tunnels a possibility if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Central injection complex input as a </a:t>
            </a:r>
            <a:r>
              <a:rPr lang="en-GB" sz="1400" b="1" dirty="0">
                <a:solidFill>
                  <a:srgbClr val="FFFF00"/>
                </a:solidFill>
              </a:rPr>
              <a:t>separate 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870058"/>
              </p:ext>
            </p:extLst>
          </p:nvPr>
        </p:nvGraphicFramePr>
        <p:xfrm>
          <a:off x="5699760" y="2686636"/>
          <a:ext cx="6105434" cy="292191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7596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101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357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3807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Task 1</a:t>
                      </a:r>
                      <a:endParaRPr lang="en-GB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Establish Project Setup and Technical Basis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June (mid)</a:t>
                      </a:r>
                      <a:endParaRPr lang="en-GB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807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</a:rPr>
                        <a:t>Task 2</a:t>
                      </a:r>
                      <a:endParaRPr lang="en-GB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Data and Functionality Prioritisation</a:t>
                      </a:r>
                      <a:endParaRPr lang="en-GB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June (end)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807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</a:rPr>
                        <a:t>Task 3</a:t>
                      </a:r>
                      <a:endParaRPr lang="en-GB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Specifications and TOT-CLIC architecting/</a:t>
                      </a:r>
                      <a:r>
                        <a:rPr lang="en-GB" sz="1200" b="1" dirty="0" err="1">
                          <a:effectLst/>
                        </a:rPr>
                        <a:t>wireframing</a:t>
                      </a:r>
                      <a:r>
                        <a:rPr lang="en-GB" sz="1200" b="1" dirty="0">
                          <a:effectLst/>
                        </a:rPr>
                        <a:t> (Concept Stage)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July (mid)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807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</a:rPr>
                        <a:t>Task 4</a:t>
                      </a:r>
                      <a:endParaRPr lang="en-GB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Data Integration and TOT-CLIC (beta) development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July (mid)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807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</a:rPr>
                        <a:t>Task 5</a:t>
                      </a:r>
                      <a:endParaRPr lang="en-GB" sz="12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Finalised TOT-CLIC Development</a:t>
                      </a:r>
                      <a:endParaRPr lang="en-GB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Sept</a:t>
                      </a:r>
                      <a:r>
                        <a:rPr lang="en-GB" sz="1200" baseline="0" dirty="0">
                          <a:effectLst/>
                        </a:rPr>
                        <a:t> </a:t>
                      </a:r>
                      <a:r>
                        <a:rPr lang="en-GB" sz="1200" dirty="0">
                          <a:effectLst/>
                        </a:rPr>
                        <a:t>(end)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807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Task 6</a:t>
                      </a:r>
                      <a:endParaRPr lang="en-GB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Troubleshooting and Technical Support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-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605669" y="2611861"/>
            <a:ext cx="6293615" cy="1017115"/>
          </a:xfrm>
          <a:prstGeom prst="rect">
            <a:avLst/>
          </a:prstGeom>
          <a:solidFill>
            <a:schemeClr val="accent4">
              <a:lumMod val="75000"/>
              <a:alpha val="3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96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CLIC Study Boundary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56551" y="2415540"/>
            <a:ext cx="43307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Study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Position of CLIC between the Jura and Lake Geneva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CLIC straddles the </a:t>
            </a: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France Switzerland </a:t>
            </a: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border – Potential to keep the first energy stage in France. </a:t>
            </a:r>
          </a:p>
          <a:p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Two depressions containing complex moraines – Gland and </a:t>
            </a:r>
            <a:r>
              <a:rPr lang="en-GB" sz="1400" dirty="0" err="1">
                <a:solidFill>
                  <a:schemeClr val="tx1">
                    <a:alpha val="50000"/>
                  </a:schemeClr>
                </a:solidFill>
              </a:rPr>
              <a:t>Allondon</a:t>
            </a: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. Could be avoided at lower energy </a:t>
            </a: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stage</a:t>
            </a: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996" y="2039261"/>
            <a:ext cx="4475619" cy="45377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66460" y="2561740"/>
            <a:ext cx="25120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Jura mountain range. </a:t>
            </a:r>
            <a:endParaRPr lang="en-GB" sz="1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416800" y="2869518"/>
            <a:ext cx="824242" cy="686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rot="2212759">
            <a:off x="8076729" y="1695004"/>
            <a:ext cx="328627" cy="4426477"/>
          </a:xfrm>
          <a:prstGeom prst="rect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115625" y="3094335"/>
            <a:ext cx="71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Lake Geneva</a:t>
            </a:r>
            <a:endParaRPr lang="en-GB" sz="12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AWLC17 26-30/06/2017 – </a:t>
            </a:r>
            <a:r>
              <a:rPr lang="en-US" u="sng" smtClean="0"/>
              <a:t>John Osborne </a:t>
            </a:r>
            <a:r>
              <a:rPr lang="en-US" smtClean="0"/>
              <a:t>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82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4" t="26610" r="29345" b="24766"/>
          <a:stretch/>
        </p:blipFill>
        <p:spPr>
          <a:xfrm>
            <a:off x="6250996" y="2039261"/>
            <a:ext cx="4447484" cy="45291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CLIC Study Boundary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56551" y="2415540"/>
            <a:ext cx="43307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Study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Position of CLIC between the Jura and Lake Geneva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CLIC straddles the France Switzerland border – Potential to keep the first energy stage in France. </a:t>
            </a:r>
            <a:endParaRPr lang="en-GB" sz="1400" dirty="0"/>
          </a:p>
          <a:p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Two depressions containing complex moraines – Gland and </a:t>
            </a:r>
            <a:r>
              <a:rPr lang="en-GB" sz="1400" dirty="0" err="1">
                <a:solidFill>
                  <a:schemeClr val="tx1">
                    <a:alpha val="50000"/>
                  </a:schemeClr>
                </a:solidFill>
              </a:rPr>
              <a:t>Allondon</a:t>
            </a: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. Could be avoided at lower energy </a:t>
            </a: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stage</a:t>
            </a: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13853" y="3842185"/>
            <a:ext cx="71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Lake Geneva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288274" y="5468568"/>
            <a:ext cx="1463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Border: Dotted red line.</a:t>
            </a:r>
            <a:endParaRPr lang="en-GB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8572500" y="4887041"/>
            <a:ext cx="447460" cy="58152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8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CEIS Working Group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49244" y="2342893"/>
            <a:ext cx="9613861" cy="395841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US" sz="1600" dirty="0" smtClean="0"/>
              <a:t>Civil Engineering, Infrastructure and Siting – Core Disciplines:</a:t>
            </a:r>
          </a:p>
          <a:p>
            <a:pPr marL="0" indent="0" algn="ctr">
              <a:lnSpc>
                <a:spcPct val="110000"/>
              </a:lnSpc>
              <a:buNone/>
            </a:pPr>
            <a:endParaRPr lang="en-US" sz="1600" dirty="0"/>
          </a:p>
          <a:p>
            <a:pPr algn="ctr"/>
            <a:endParaRPr lang="en-GB" dirty="0">
              <a:solidFill>
                <a:srgbClr val="000090"/>
              </a:solidFill>
            </a:endParaRPr>
          </a:p>
          <a:p>
            <a:pPr algn="ctr"/>
            <a:endParaRPr lang="en-GB" dirty="0">
              <a:solidFill>
                <a:srgbClr val="000090"/>
              </a:solidFill>
            </a:endParaRPr>
          </a:p>
          <a:p>
            <a:pPr algn="ctr">
              <a:buNone/>
            </a:pPr>
            <a:endParaRPr lang="en-US" dirty="0">
              <a:solidFill>
                <a:srgbClr val="000090"/>
              </a:solidFill>
            </a:endParaRPr>
          </a:p>
          <a:p>
            <a:pPr lvl="1" algn="ctr">
              <a:buNone/>
            </a:pPr>
            <a:endParaRPr lang="en-US" dirty="0">
              <a:solidFill>
                <a:srgbClr val="000090"/>
              </a:solidFill>
            </a:endParaRPr>
          </a:p>
          <a:p>
            <a:pPr lvl="1" algn="ctr">
              <a:buNone/>
            </a:pPr>
            <a:endParaRPr lang="en-GB" dirty="0">
              <a:solidFill>
                <a:srgbClr val="000090"/>
              </a:solidFill>
            </a:endParaRPr>
          </a:p>
          <a:p>
            <a:pPr algn="ctr">
              <a:buNone/>
            </a:pP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AWLC17 26-30/06/2017 – </a:t>
            </a:r>
            <a:r>
              <a:rPr lang="en-US" u="sng" dirty="0"/>
              <a:t>John Osborne </a:t>
            </a:r>
            <a:r>
              <a:rPr lang="en-US" dirty="0"/>
              <a:t>&amp; Matthew Stuart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82091" y="2773898"/>
            <a:ext cx="10737780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Civil Engineering and Chair			J.Osborne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Technical Secretary 				</a:t>
            </a:r>
            <a:r>
              <a:rPr lang="en-GB" dirty="0" err="1">
                <a:solidFill>
                  <a:schemeClr val="tx2"/>
                </a:solidFill>
              </a:rPr>
              <a:t>M.Stuart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sz="1200" dirty="0">
                <a:solidFill>
                  <a:schemeClr val="tx2"/>
                </a:solidFill>
              </a:rPr>
              <a:t>CE Fellow started 1</a:t>
            </a:r>
            <a:r>
              <a:rPr lang="en-GB" sz="1200" baseline="30000" dirty="0">
                <a:solidFill>
                  <a:schemeClr val="tx2"/>
                </a:solidFill>
              </a:rPr>
              <a:t>st</a:t>
            </a:r>
            <a:r>
              <a:rPr lang="en-GB" sz="1200" dirty="0">
                <a:solidFill>
                  <a:schemeClr val="tx2"/>
                </a:solidFill>
              </a:rPr>
              <a:t> March ‘17</a:t>
            </a:r>
            <a:endParaRPr lang="en-GB" dirty="0">
              <a:solidFill>
                <a:schemeClr val="tx2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CLIC Link Persons					</a:t>
            </a:r>
            <a:r>
              <a:rPr lang="en-GB" dirty="0" err="1">
                <a:solidFill>
                  <a:schemeClr val="tx2"/>
                </a:solidFill>
              </a:rPr>
              <a:t>S.Stapnes</a:t>
            </a:r>
            <a:r>
              <a:rPr lang="en-GB" dirty="0">
                <a:solidFill>
                  <a:schemeClr val="tx2"/>
                </a:solidFill>
              </a:rPr>
              <a:t>/</a:t>
            </a:r>
            <a:r>
              <a:rPr lang="en-GB" dirty="0" err="1">
                <a:solidFill>
                  <a:schemeClr val="tx2"/>
                </a:solidFill>
              </a:rPr>
              <a:t>D.Schulte</a:t>
            </a:r>
            <a:r>
              <a:rPr lang="en-GB" dirty="0">
                <a:solidFill>
                  <a:schemeClr val="tx2"/>
                </a:solidFill>
              </a:rPr>
              <a:t>/</a:t>
            </a:r>
            <a:r>
              <a:rPr lang="en-GB" dirty="0" err="1">
                <a:solidFill>
                  <a:schemeClr val="tx2"/>
                </a:solidFill>
              </a:rPr>
              <a:t>C.Rossi</a:t>
            </a:r>
            <a:r>
              <a:rPr lang="en-GB" dirty="0">
                <a:solidFill>
                  <a:schemeClr val="tx2"/>
                </a:solidFill>
              </a:rPr>
              <a:t>/</a:t>
            </a:r>
            <a:r>
              <a:rPr lang="en-GB" dirty="0" err="1">
                <a:solidFill>
                  <a:schemeClr val="tx2"/>
                </a:solidFill>
              </a:rPr>
              <a:t>R.Corsini</a:t>
            </a:r>
            <a:endParaRPr lang="en-GB" dirty="0">
              <a:solidFill>
                <a:schemeClr val="tx2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Cooling and Ventilation CV			</a:t>
            </a:r>
            <a:r>
              <a:rPr lang="en-GB" dirty="0" err="1" smtClean="0">
                <a:solidFill>
                  <a:schemeClr val="tx2"/>
                </a:solidFill>
              </a:rPr>
              <a:t>M.Nonis</a:t>
            </a:r>
            <a:r>
              <a:rPr lang="en-GB" dirty="0" smtClean="0">
                <a:solidFill>
                  <a:schemeClr val="tx2"/>
                </a:solidFill>
              </a:rPr>
              <a:t> + Fellow/PJA</a:t>
            </a:r>
            <a:endParaRPr lang="en-GB" dirty="0">
              <a:solidFill>
                <a:schemeClr val="tx2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Electricity EL						</a:t>
            </a:r>
            <a:r>
              <a:rPr lang="en-GB" dirty="0" err="1">
                <a:solidFill>
                  <a:schemeClr val="tx2"/>
                </a:solidFill>
              </a:rPr>
              <a:t>N.Bellegarde</a:t>
            </a:r>
            <a:r>
              <a:rPr lang="en-GB" dirty="0">
                <a:solidFill>
                  <a:schemeClr val="tx2"/>
                </a:solidFill>
              </a:rPr>
              <a:t>/</a:t>
            </a:r>
            <a:r>
              <a:rPr lang="en-GB" dirty="0" err="1">
                <a:solidFill>
                  <a:schemeClr val="tx2"/>
                </a:solidFill>
              </a:rPr>
              <a:t>D.Bozzini</a:t>
            </a:r>
            <a:endParaRPr lang="en-GB" dirty="0">
              <a:solidFill>
                <a:schemeClr val="tx2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Survey SU						</a:t>
            </a:r>
            <a:r>
              <a:rPr lang="en-GB" dirty="0" smtClean="0">
                <a:solidFill>
                  <a:schemeClr val="tx2"/>
                </a:solidFill>
              </a:rPr>
              <a:t>	</a:t>
            </a:r>
            <a:r>
              <a:rPr lang="en-GB" dirty="0" err="1" smtClean="0">
                <a:solidFill>
                  <a:schemeClr val="tx2"/>
                </a:solidFill>
              </a:rPr>
              <a:t>H.Mainaud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Durand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Transport &amp; Handling HE			</a:t>
            </a:r>
            <a:r>
              <a:rPr lang="en-GB" dirty="0" err="1">
                <a:solidFill>
                  <a:schemeClr val="tx2"/>
                </a:solidFill>
              </a:rPr>
              <a:t>I.Ruehl</a:t>
            </a:r>
            <a:endParaRPr lang="en-GB" dirty="0">
              <a:solidFill>
                <a:schemeClr val="tx2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Interaction Region					</a:t>
            </a:r>
            <a:r>
              <a:rPr lang="en-GB" dirty="0" err="1">
                <a:solidFill>
                  <a:schemeClr val="tx2"/>
                </a:solidFill>
              </a:rPr>
              <a:t>K.Elsener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Logistics/lab readiness				M. Tiirakari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CE Layouts and cross-sections		SMB/Civil Engineering Design Office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HSE Link Person					</a:t>
            </a:r>
            <a:r>
              <a:rPr lang="en-GB" dirty="0" err="1" smtClean="0">
                <a:solidFill>
                  <a:schemeClr val="tx2"/>
                </a:solidFill>
              </a:rPr>
              <a:t>S.Marsh</a:t>
            </a:r>
            <a:endParaRPr lang="en-GB" dirty="0">
              <a:solidFill>
                <a:schemeClr val="tx2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Schedule 							</a:t>
            </a:r>
            <a:r>
              <a:rPr lang="en-GB" dirty="0" err="1">
                <a:solidFill>
                  <a:schemeClr val="tx2"/>
                </a:solidFill>
              </a:rPr>
              <a:t>K.Foraz</a:t>
            </a:r>
            <a:r>
              <a:rPr lang="en-GB" dirty="0">
                <a:solidFill>
                  <a:schemeClr val="tx2"/>
                </a:solidFill>
              </a:rPr>
              <a:t> 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ILC Link Persons					J.Osborne/</a:t>
            </a:r>
            <a:r>
              <a:rPr lang="en-GB" dirty="0" err="1">
                <a:solidFill>
                  <a:schemeClr val="tx2"/>
                </a:solidFill>
              </a:rPr>
              <a:t>A.Yamamoto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3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CLIC Study Boundary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56551" y="2415540"/>
            <a:ext cx="43307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Study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Position of CLIC between the Jura and Lake Geneva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CLIC straddles the France </a:t>
            </a: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Switzerland </a:t>
            </a: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border – Potential to keep the first energy stage in France. </a:t>
            </a:r>
          </a:p>
          <a:p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Two depressions containing complex moraines – Gland and </a:t>
            </a:r>
            <a:r>
              <a:rPr lang="en-GB" sz="1400" dirty="0" err="1"/>
              <a:t>Allondon</a:t>
            </a:r>
            <a:r>
              <a:rPr lang="en-GB" sz="1400" dirty="0"/>
              <a:t>. Could be avoided at lower energy stage</a:t>
            </a:r>
            <a:r>
              <a:rPr lang="en-GB" sz="1400" dirty="0" smtClean="0"/>
              <a:t>.</a:t>
            </a: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.</a:t>
            </a:r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5066" t="21839" r="11456" b="16590"/>
          <a:stretch/>
        </p:blipFill>
        <p:spPr>
          <a:xfrm>
            <a:off x="5836920" y="2248881"/>
            <a:ext cx="5577840" cy="43281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14760" y="5382485"/>
            <a:ext cx="777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Gland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61962" y="5536374"/>
            <a:ext cx="140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Allondon</a:t>
            </a:r>
            <a:endParaRPr lang="en-GB" sz="1400" dirty="0"/>
          </a:p>
        </p:txBody>
      </p:sp>
      <p:sp>
        <p:nvSpPr>
          <p:cNvPr id="7" name="Oval 6"/>
          <p:cNvSpPr/>
          <p:nvPr/>
        </p:nvSpPr>
        <p:spPr>
          <a:xfrm>
            <a:off x="6362210" y="4412961"/>
            <a:ext cx="724390" cy="661959"/>
          </a:xfrm>
          <a:prstGeom prst="ellipse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0463576" y="4565361"/>
            <a:ext cx="724390" cy="1124901"/>
          </a:xfrm>
          <a:prstGeom prst="ellipse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8" idx="0"/>
          </p:cNvCxnSpPr>
          <p:nvPr/>
        </p:nvCxnSpPr>
        <p:spPr>
          <a:xfrm flipV="1">
            <a:off x="5662086" y="4955000"/>
            <a:ext cx="700124" cy="581374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1154379" y="5245687"/>
            <a:ext cx="364430" cy="172811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74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BIM – Tunnel Optimisation Tool (FCC)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40122" y="2336873"/>
            <a:ext cx="4120480" cy="3901871"/>
            <a:chOff x="0" y="1"/>
            <a:chExt cx="5619750" cy="6262920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1"/>
              <a:ext cx="5619750" cy="6262920"/>
              <a:chOff x="252412" y="-19050"/>
              <a:chExt cx="8639175" cy="962791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2412" y="-19050"/>
                <a:ext cx="8639175" cy="68961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52412" y="6712837"/>
                <a:ext cx="8639175" cy="289602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8" name="Rectangle 7"/>
            <p:cNvSpPr/>
            <p:nvPr/>
          </p:nvSpPr>
          <p:spPr>
            <a:xfrm>
              <a:off x="5467350" y="592931"/>
              <a:ext cx="101600" cy="5519738"/>
            </a:xfrm>
            <a:prstGeom prst="rect">
              <a:avLst/>
            </a:prstGeom>
            <a:solidFill>
              <a:srgbClr val="F1F1F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7883045" y="2299706"/>
            <a:ext cx="2952945" cy="3052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66700" indent="-266700" algn="l" rtl="0" eaLnBrk="1" fontAlgn="base" hangingPunct="1">
              <a:lnSpc>
                <a:spcPts val="2500"/>
              </a:lnSpc>
              <a:spcBef>
                <a:spcPts val="1400"/>
              </a:spcBef>
              <a:spcAft>
                <a:spcPct val="0"/>
              </a:spcAft>
              <a:buClr>
                <a:schemeClr val="accent6"/>
              </a:buClr>
              <a:buSzPct val="68000"/>
              <a:buFont typeface="Arial" pitchFamily="34" charset="0"/>
              <a:buChar char="•"/>
              <a:tabLst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rtl="0" eaLnBrk="1" fontAlgn="base" hangingPunct="1">
              <a:lnSpc>
                <a:spcPts val="2500"/>
              </a:lnSpc>
              <a:spcBef>
                <a:spcPts val="325"/>
              </a:spcBef>
              <a:spcAft>
                <a:spcPct val="0"/>
              </a:spcAft>
              <a:buClr>
                <a:schemeClr val="accent6"/>
              </a:buClr>
              <a:buSzPct val="80000"/>
              <a:buFont typeface="Lucida Grande"/>
              <a:buChar char="-"/>
              <a:defRPr sz="23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rtl="0" eaLnBrk="1" fontAlgn="base" hangingPunct="1">
              <a:lnSpc>
                <a:spcPts val="2300"/>
              </a:lnSpc>
              <a:spcBef>
                <a:spcPts val="350"/>
              </a:spcBef>
              <a:spcAft>
                <a:spcPct val="0"/>
              </a:spcAft>
              <a:buClr>
                <a:schemeClr val="accent6"/>
              </a:buClr>
              <a:buSzPct val="80000"/>
              <a:buFont typeface="Lucida Grande"/>
              <a:buChar char="-"/>
              <a:defRPr sz="21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66700" algn="l" rtl="0" eaLnBrk="1" fontAlgn="base" hangingPunct="1">
              <a:lnSpc>
                <a:spcPts val="2300"/>
              </a:lnSpc>
              <a:spcBef>
                <a:spcPts val="350"/>
              </a:spcBef>
              <a:spcAft>
                <a:spcPct val="0"/>
              </a:spcAft>
              <a:buClr>
                <a:schemeClr val="accent6"/>
              </a:buClr>
              <a:buSzPct val="80000"/>
              <a:buFont typeface="Lucida Grande"/>
              <a:buChar char="-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9625" indent="-266700" algn="l" rtl="0" eaLnBrk="1" fontAlgn="base" hangingPunct="1">
              <a:lnSpc>
                <a:spcPts val="2300"/>
              </a:lnSpc>
              <a:spcBef>
                <a:spcPts val="350"/>
              </a:spcBef>
              <a:spcAft>
                <a:spcPct val="0"/>
              </a:spcAft>
              <a:buClr>
                <a:schemeClr val="accent6"/>
              </a:buClr>
              <a:buSzPct val="80000"/>
              <a:buFont typeface="Lucida Grande"/>
              <a:buChar char="-"/>
              <a:defRPr sz="2000" b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9625" indent="-266700" algn="l" rtl="0" eaLnBrk="1" latinLnBrk="0" hangingPunct="1">
              <a:lnSpc>
                <a:spcPts val="2300"/>
              </a:lnSpc>
              <a:spcBef>
                <a:spcPts val="350"/>
              </a:spcBef>
              <a:buClr>
                <a:schemeClr val="accent6"/>
              </a:buClr>
              <a:buSzPct val="80000"/>
              <a:buFont typeface="Lucida Grande"/>
              <a:buChar char="-"/>
              <a:defRPr kumimoji="0" lang="en-GB" sz="2200" b="0" kern="120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809625" indent="-266700" algn="l" rtl="0" eaLnBrk="1" latinLnBrk="0" hangingPunct="1">
              <a:lnSpc>
                <a:spcPts val="2300"/>
              </a:lnSpc>
              <a:spcBef>
                <a:spcPts val="350"/>
              </a:spcBef>
              <a:buClr>
                <a:schemeClr val="accent3"/>
              </a:buClr>
              <a:buSzPct val="80000"/>
              <a:buFont typeface="Lucida Grande"/>
              <a:buChar char="-"/>
              <a:defRPr kumimoji="0" lang="en-GB" sz="2200" b="0" kern="120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809625" indent="-266700" algn="l" rtl="0" eaLnBrk="1" latinLnBrk="0" hangingPunct="1">
              <a:lnSpc>
                <a:spcPts val="2300"/>
              </a:lnSpc>
              <a:spcBef>
                <a:spcPts val="350"/>
              </a:spcBef>
              <a:buClr>
                <a:schemeClr val="accent6"/>
              </a:buClr>
              <a:buSzPct val="80000"/>
              <a:buFont typeface="Lucida Grande"/>
              <a:buChar char="-"/>
              <a:defRPr kumimoji="0" lang="en-GB" sz="2200" b="0" kern="120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809625" indent="-266700" algn="l" rtl="0" eaLnBrk="1" latinLnBrk="0" hangingPunct="1">
              <a:lnSpc>
                <a:spcPts val="2300"/>
              </a:lnSpc>
              <a:spcBef>
                <a:spcPts val="350"/>
              </a:spcBef>
              <a:buClr>
                <a:schemeClr val="accent6"/>
              </a:buClr>
              <a:buSzPct val="80000"/>
              <a:buFont typeface="Lucida Grande"/>
              <a:buChar char="-"/>
              <a:defRPr kumimoji="0" lang="en-GB" sz="2200" b="0" kern="1200" baseline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  <a:extLst/>
          </a:lstStyle>
          <a:p>
            <a:r>
              <a:rPr lang="en-GB" sz="1200" dirty="0"/>
              <a:t>Streamlines the conventional approach which is broadly linear and manual</a:t>
            </a:r>
          </a:p>
          <a:p>
            <a:r>
              <a:rPr lang="en-GB" sz="1200" dirty="0"/>
              <a:t>Max value extracted from early project data</a:t>
            </a:r>
          </a:p>
          <a:p>
            <a:r>
              <a:rPr lang="en-GB" sz="1200" dirty="0"/>
              <a:t>Single Source of Data </a:t>
            </a:r>
          </a:p>
          <a:p>
            <a:r>
              <a:rPr lang="en-GB" sz="1200" dirty="0"/>
              <a:t>Visual decision aid </a:t>
            </a:r>
          </a:p>
          <a:p>
            <a:r>
              <a:rPr lang="en-GB" sz="1200" dirty="0"/>
              <a:t>Clash detection – Regional Scale</a:t>
            </a:r>
          </a:p>
          <a:p>
            <a:r>
              <a:rPr lang="en-GB" sz="1200" dirty="0"/>
              <a:t>Iterative process and comparison of options 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/>
          <a:srcRect l="42649" t="11083" r="1027" b="7890"/>
          <a:stretch/>
        </p:blipFill>
        <p:spPr bwMode="auto">
          <a:xfrm>
            <a:off x="4763554" y="4883330"/>
            <a:ext cx="2512423" cy="135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9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2438781" y="2061075"/>
            <a:ext cx="6858000" cy="4515966"/>
            <a:chOff x="1143000" y="1484785"/>
            <a:chExt cx="6858000" cy="4515966"/>
          </a:xfrm>
        </p:grpSpPr>
        <p:grpSp>
          <p:nvGrpSpPr>
            <p:cNvPr id="30" name="Group 29"/>
            <p:cNvGrpSpPr/>
            <p:nvPr/>
          </p:nvGrpSpPr>
          <p:grpSpPr>
            <a:xfrm>
              <a:off x="1143000" y="1484785"/>
              <a:ext cx="6858000" cy="4515966"/>
              <a:chOff x="1143000" y="1484785"/>
              <a:chExt cx="6858000" cy="4515966"/>
            </a:xfrm>
          </p:grpSpPr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77"/>
              <a:stretch/>
            </p:blipFill>
            <p:spPr bwMode="auto">
              <a:xfrm>
                <a:off x="1143000" y="1484785"/>
                <a:ext cx="6858000" cy="45159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4834264" y="1738610"/>
                <a:ext cx="724687" cy="507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350" b="1" dirty="0"/>
                  <a:t>Lake </a:t>
                </a:r>
              </a:p>
              <a:p>
                <a:pPr algn="ctr"/>
                <a:r>
                  <a:rPr lang="en-GB" sz="1350" b="1" dirty="0"/>
                  <a:t>Geneva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86045" y="2719953"/>
                <a:ext cx="950901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350" b="1" dirty="0"/>
                  <a:t>The Rhone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145211" y="3320988"/>
                <a:ext cx="1010791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350" b="1" dirty="0" err="1"/>
                  <a:t>L’Arve</a:t>
                </a:r>
                <a:r>
                  <a:rPr lang="en-GB" sz="1350" b="1" dirty="0"/>
                  <a:t> River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918737" y="3783723"/>
                <a:ext cx="767326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50" dirty="0"/>
                  <a:t>Aquifers</a:t>
                </a:r>
              </a:p>
            </p:txBody>
          </p:sp>
        </p:grpSp>
        <p:sp>
          <p:nvSpPr>
            <p:cNvPr id="36" name="Freeform 35"/>
            <p:cNvSpPr/>
            <p:nvPr/>
          </p:nvSpPr>
          <p:spPr>
            <a:xfrm>
              <a:off x="5978442" y="3267021"/>
              <a:ext cx="406456" cy="371530"/>
            </a:xfrm>
            <a:custGeom>
              <a:avLst/>
              <a:gdLst>
                <a:gd name="connsiteX0" fmla="*/ 125940 w 456647"/>
                <a:gd name="connsiteY0" fmla="*/ 50873 h 495373"/>
                <a:gd name="connsiteX1" fmla="*/ 160865 w 456647"/>
                <a:gd name="connsiteY1" fmla="*/ 60398 h 495373"/>
                <a:gd name="connsiteX2" fmla="*/ 183090 w 456647"/>
                <a:gd name="connsiteY2" fmla="*/ 69923 h 495373"/>
                <a:gd name="connsiteX3" fmla="*/ 202140 w 456647"/>
                <a:gd name="connsiteY3" fmla="*/ 76273 h 495373"/>
                <a:gd name="connsiteX4" fmla="*/ 237065 w 456647"/>
                <a:gd name="connsiteY4" fmla="*/ 79448 h 495373"/>
                <a:gd name="connsiteX5" fmla="*/ 268815 w 456647"/>
                <a:gd name="connsiteY5" fmla="*/ 82623 h 495373"/>
                <a:gd name="connsiteX6" fmla="*/ 411690 w 456647"/>
                <a:gd name="connsiteY6" fmla="*/ 85798 h 495373"/>
                <a:gd name="connsiteX7" fmla="*/ 440265 w 456647"/>
                <a:gd name="connsiteY7" fmla="*/ 98498 h 495373"/>
                <a:gd name="connsiteX8" fmla="*/ 446615 w 456647"/>
                <a:gd name="connsiteY8" fmla="*/ 108023 h 495373"/>
                <a:gd name="connsiteX9" fmla="*/ 456140 w 456647"/>
                <a:gd name="connsiteY9" fmla="*/ 111198 h 495373"/>
                <a:gd name="connsiteX10" fmla="*/ 452965 w 456647"/>
                <a:gd name="connsiteY10" fmla="*/ 133423 h 495373"/>
                <a:gd name="connsiteX11" fmla="*/ 449790 w 456647"/>
                <a:gd name="connsiteY11" fmla="*/ 142948 h 495373"/>
                <a:gd name="connsiteX12" fmla="*/ 427565 w 456647"/>
                <a:gd name="connsiteY12" fmla="*/ 152473 h 495373"/>
                <a:gd name="connsiteX13" fmla="*/ 411690 w 456647"/>
                <a:gd name="connsiteY13" fmla="*/ 155648 h 495373"/>
                <a:gd name="connsiteX14" fmla="*/ 243415 w 456647"/>
                <a:gd name="connsiteY14" fmla="*/ 152473 h 495373"/>
                <a:gd name="connsiteX15" fmla="*/ 233890 w 456647"/>
                <a:gd name="connsiteY15" fmla="*/ 149298 h 495373"/>
                <a:gd name="connsiteX16" fmla="*/ 195790 w 456647"/>
                <a:gd name="connsiteY16" fmla="*/ 139773 h 495373"/>
                <a:gd name="connsiteX17" fmla="*/ 186265 w 456647"/>
                <a:gd name="connsiteY17" fmla="*/ 136598 h 495373"/>
                <a:gd name="connsiteX18" fmla="*/ 176740 w 456647"/>
                <a:gd name="connsiteY18" fmla="*/ 133423 h 495373"/>
                <a:gd name="connsiteX19" fmla="*/ 148165 w 456647"/>
                <a:gd name="connsiteY19" fmla="*/ 136598 h 495373"/>
                <a:gd name="connsiteX20" fmla="*/ 135465 w 456647"/>
                <a:gd name="connsiteY20" fmla="*/ 155648 h 495373"/>
                <a:gd name="connsiteX21" fmla="*/ 135465 w 456647"/>
                <a:gd name="connsiteY21" fmla="*/ 200098 h 495373"/>
                <a:gd name="connsiteX22" fmla="*/ 141815 w 456647"/>
                <a:gd name="connsiteY22" fmla="*/ 209623 h 495373"/>
                <a:gd name="connsiteX23" fmla="*/ 144990 w 456647"/>
                <a:gd name="connsiteY23" fmla="*/ 222323 h 495373"/>
                <a:gd name="connsiteX24" fmla="*/ 148165 w 456647"/>
                <a:gd name="connsiteY24" fmla="*/ 238198 h 495373"/>
                <a:gd name="connsiteX25" fmla="*/ 173565 w 456647"/>
                <a:gd name="connsiteY25" fmla="*/ 260423 h 495373"/>
                <a:gd name="connsiteX26" fmla="*/ 183090 w 456647"/>
                <a:gd name="connsiteY26" fmla="*/ 266773 h 495373"/>
                <a:gd name="connsiteX27" fmla="*/ 192615 w 456647"/>
                <a:gd name="connsiteY27" fmla="*/ 276298 h 495373"/>
                <a:gd name="connsiteX28" fmla="*/ 202140 w 456647"/>
                <a:gd name="connsiteY28" fmla="*/ 279473 h 495373"/>
                <a:gd name="connsiteX29" fmla="*/ 211665 w 456647"/>
                <a:gd name="connsiteY29" fmla="*/ 285823 h 495373"/>
                <a:gd name="connsiteX30" fmla="*/ 224365 w 456647"/>
                <a:gd name="connsiteY30" fmla="*/ 314398 h 495373"/>
                <a:gd name="connsiteX31" fmla="*/ 233890 w 456647"/>
                <a:gd name="connsiteY31" fmla="*/ 317573 h 495373"/>
                <a:gd name="connsiteX32" fmla="*/ 240240 w 456647"/>
                <a:gd name="connsiteY32" fmla="*/ 327098 h 495373"/>
                <a:gd name="connsiteX33" fmla="*/ 249765 w 456647"/>
                <a:gd name="connsiteY33" fmla="*/ 330273 h 495373"/>
                <a:gd name="connsiteX34" fmla="*/ 268815 w 456647"/>
                <a:gd name="connsiteY34" fmla="*/ 339798 h 495373"/>
                <a:gd name="connsiteX35" fmla="*/ 281515 w 456647"/>
                <a:gd name="connsiteY35" fmla="*/ 349323 h 495373"/>
                <a:gd name="connsiteX36" fmla="*/ 287865 w 456647"/>
                <a:gd name="connsiteY36" fmla="*/ 358848 h 495373"/>
                <a:gd name="connsiteX37" fmla="*/ 297390 w 456647"/>
                <a:gd name="connsiteY37" fmla="*/ 362023 h 495373"/>
                <a:gd name="connsiteX38" fmla="*/ 329140 w 456647"/>
                <a:gd name="connsiteY38" fmla="*/ 377898 h 495373"/>
                <a:gd name="connsiteX39" fmla="*/ 338665 w 456647"/>
                <a:gd name="connsiteY39" fmla="*/ 384248 h 495373"/>
                <a:gd name="connsiteX40" fmla="*/ 345015 w 456647"/>
                <a:gd name="connsiteY40" fmla="*/ 393773 h 495373"/>
                <a:gd name="connsiteX41" fmla="*/ 357715 w 456647"/>
                <a:gd name="connsiteY41" fmla="*/ 396948 h 495373"/>
                <a:gd name="connsiteX42" fmla="*/ 373590 w 456647"/>
                <a:gd name="connsiteY42" fmla="*/ 419173 h 495373"/>
                <a:gd name="connsiteX43" fmla="*/ 383115 w 456647"/>
                <a:gd name="connsiteY43" fmla="*/ 438223 h 495373"/>
                <a:gd name="connsiteX44" fmla="*/ 379940 w 456647"/>
                <a:gd name="connsiteY44" fmla="*/ 463623 h 495373"/>
                <a:gd name="connsiteX45" fmla="*/ 360890 w 456647"/>
                <a:gd name="connsiteY45" fmla="*/ 476323 h 495373"/>
                <a:gd name="connsiteX46" fmla="*/ 351365 w 456647"/>
                <a:gd name="connsiteY46" fmla="*/ 482673 h 495373"/>
                <a:gd name="connsiteX47" fmla="*/ 329140 w 456647"/>
                <a:gd name="connsiteY47" fmla="*/ 489023 h 495373"/>
                <a:gd name="connsiteX48" fmla="*/ 300565 w 456647"/>
                <a:gd name="connsiteY48" fmla="*/ 495373 h 495373"/>
                <a:gd name="connsiteX49" fmla="*/ 214840 w 456647"/>
                <a:gd name="connsiteY49" fmla="*/ 489023 h 495373"/>
                <a:gd name="connsiteX50" fmla="*/ 202140 w 456647"/>
                <a:gd name="connsiteY50" fmla="*/ 485848 h 495373"/>
                <a:gd name="connsiteX51" fmla="*/ 189440 w 456647"/>
                <a:gd name="connsiteY51" fmla="*/ 466798 h 495373"/>
                <a:gd name="connsiteX52" fmla="*/ 183090 w 456647"/>
                <a:gd name="connsiteY52" fmla="*/ 457273 h 495373"/>
                <a:gd name="connsiteX53" fmla="*/ 167215 w 456647"/>
                <a:gd name="connsiteY53" fmla="*/ 438223 h 495373"/>
                <a:gd name="connsiteX54" fmla="*/ 157690 w 456647"/>
                <a:gd name="connsiteY54" fmla="*/ 419173 h 495373"/>
                <a:gd name="connsiteX55" fmla="*/ 151340 w 456647"/>
                <a:gd name="connsiteY55" fmla="*/ 409648 h 495373"/>
                <a:gd name="connsiteX56" fmla="*/ 144990 w 456647"/>
                <a:gd name="connsiteY56" fmla="*/ 390598 h 495373"/>
                <a:gd name="connsiteX57" fmla="*/ 141815 w 456647"/>
                <a:gd name="connsiteY57" fmla="*/ 381073 h 495373"/>
                <a:gd name="connsiteX58" fmla="*/ 138640 w 456647"/>
                <a:gd name="connsiteY58" fmla="*/ 371548 h 495373"/>
                <a:gd name="connsiteX59" fmla="*/ 132290 w 456647"/>
                <a:gd name="connsiteY59" fmla="*/ 362023 h 495373"/>
                <a:gd name="connsiteX60" fmla="*/ 129115 w 456647"/>
                <a:gd name="connsiteY60" fmla="*/ 352498 h 495373"/>
                <a:gd name="connsiteX61" fmla="*/ 119590 w 456647"/>
                <a:gd name="connsiteY61" fmla="*/ 346148 h 495373"/>
                <a:gd name="connsiteX62" fmla="*/ 97365 w 456647"/>
                <a:gd name="connsiteY62" fmla="*/ 333448 h 495373"/>
                <a:gd name="connsiteX63" fmla="*/ 84665 w 456647"/>
                <a:gd name="connsiteY63" fmla="*/ 314398 h 495373"/>
                <a:gd name="connsiteX64" fmla="*/ 65615 w 456647"/>
                <a:gd name="connsiteY64" fmla="*/ 301698 h 495373"/>
                <a:gd name="connsiteX65" fmla="*/ 56090 w 456647"/>
                <a:gd name="connsiteY65" fmla="*/ 292173 h 495373"/>
                <a:gd name="connsiteX66" fmla="*/ 37040 w 456647"/>
                <a:gd name="connsiteY66" fmla="*/ 279473 h 495373"/>
                <a:gd name="connsiteX67" fmla="*/ 27515 w 456647"/>
                <a:gd name="connsiteY67" fmla="*/ 273123 h 495373"/>
                <a:gd name="connsiteX68" fmla="*/ 24340 w 456647"/>
                <a:gd name="connsiteY68" fmla="*/ 260423 h 495373"/>
                <a:gd name="connsiteX69" fmla="*/ 21165 w 456647"/>
                <a:gd name="connsiteY69" fmla="*/ 250898 h 495373"/>
                <a:gd name="connsiteX70" fmla="*/ 17990 w 456647"/>
                <a:gd name="connsiteY70" fmla="*/ 225498 h 495373"/>
                <a:gd name="connsiteX71" fmla="*/ 14815 w 456647"/>
                <a:gd name="connsiteY71" fmla="*/ 203273 h 495373"/>
                <a:gd name="connsiteX72" fmla="*/ 62440 w 456647"/>
                <a:gd name="connsiteY72" fmla="*/ 3248 h 495373"/>
                <a:gd name="connsiteX73" fmla="*/ 81490 w 456647"/>
                <a:gd name="connsiteY73" fmla="*/ 12773 h 495373"/>
                <a:gd name="connsiteX74" fmla="*/ 94190 w 456647"/>
                <a:gd name="connsiteY74" fmla="*/ 31823 h 495373"/>
                <a:gd name="connsiteX75" fmla="*/ 125940 w 456647"/>
                <a:gd name="connsiteY75" fmla="*/ 50873 h 49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56647" h="495373">
                  <a:moveTo>
                    <a:pt x="125940" y="50873"/>
                  </a:moveTo>
                  <a:cubicBezTo>
                    <a:pt x="137052" y="55635"/>
                    <a:pt x="153959" y="55794"/>
                    <a:pt x="160865" y="60398"/>
                  </a:cubicBezTo>
                  <a:cubicBezTo>
                    <a:pt x="175977" y="70472"/>
                    <a:pt x="164451" y="64331"/>
                    <a:pt x="183090" y="69923"/>
                  </a:cubicBezTo>
                  <a:cubicBezTo>
                    <a:pt x="189501" y="71846"/>
                    <a:pt x="195474" y="75667"/>
                    <a:pt x="202140" y="76273"/>
                  </a:cubicBezTo>
                  <a:lnTo>
                    <a:pt x="237065" y="79448"/>
                  </a:lnTo>
                  <a:cubicBezTo>
                    <a:pt x="247653" y="80456"/>
                    <a:pt x="258186" y="82236"/>
                    <a:pt x="268815" y="82623"/>
                  </a:cubicBezTo>
                  <a:cubicBezTo>
                    <a:pt x="316420" y="84354"/>
                    <a:pt x="364065" y="84740"/>
                    <a:pt x="411690" y="85798"/>
                  </a:cubicBezTo>
                  <a:cubicBezTo>
                    <a:pt x="434360" y="93355"/>
                    <a:pt x="425171" y="88435"/>
                    <a:pt x="440265" y="98498"/>
                  </a:cubicBezTo>
                  <a:cubicBezTo>
                    <a:pt x="442382" y="101673"/>
                    <a:pt x="443635" y="105639"/>
                    <a:pt x="446615" y="108023"/>
                  </a:cubicBezTo>
                  <a:cubicBezTo>
                    <a:pt x="449228" y="110114"/>
                    <a:pt x="455328" y="107951"/>
                    <a:pt x="456140" y="111198"/>
                  </a:cubicBezTo>
                  <a:cubicBezTo>
                    <a:pt x="457955" y="118458"/>
                    <a:pt x="454433" y="126085"/>
                    <a:pt x="452965" y="133423"/>
                  </a:cubicBezTo>
                  <a:cubicBezTo>
                    <a:pt x="452309" y="136705"/>
                    <a:pt x="451881" y="140335"/>
                    <a:pt x="449790" y="142948"/>
                  </a:cubicBezTo>
                  <a:cubicBezTo>
                    <a:pt x="444489" y="149575"/>
                    <a:pt x="434985" y="150824"/>
                    <a:pt x="427565" y="152473"/>
                  </a:cubicBezTo>
                  <a:cubicBezTo>
                    <a:pt x="422297" y="153644"/>
                    <a:pt x="416982" y="154590"/>
                    <a:pt x="411690" y="155648"/>
                  </a:cubicBezTo>
                  <a:lnTo>
                    <a:pt x="243415" y="152473"/>
                  </a:lnTo>
                  <a:cubicBezTo>
                    <a:pt x="240070" y="152354"/>
                    <a:pt x="237157" y="150024"/>
                    <a:pt x="233890" y="149298"/>
                  </a:cubicBezTo>
                  <a:cubicBezTo>
                    <a:pt x="195411" y="140747"/>
                    <a:pt x="234283" y="152604"/>
                    <a:pt x="195790" y="139773"/>
                  </a:cubicBezTo>
                  <a:lnTo>
                    <a:pt x="186265" y="136598"/>
                  </a:lnTo>
                  <a:lnTo>
                    <a:pt x="176740" y="133423"/>
                  </a:lnTo>
                  <a:cubicBezTo>
                    <a:pt x="167215" y="134481"/>
                    <a:pt x="156603" y="132054"/>
                    <a:pt x="148165" y="136598"/>
                  </a:cubicBezTo>
                  <a:cubicBezTo>
                    <a:pt x="141445" y="140216"/>
                    <a:pt x="135465" y="155648"/>
                    <a:pt x="135465" y="155648"/>
                  </a:cubicBezTo>
                  <a:cubicBezTo>
                    <a:pt x="133489" y="173429"/>
                    <a:pt x="129400" y="183924"/>
                    <a:pt x="135465" y="200098"/>
                  </a:cubicBezTo>
                  <a:cubicBezTo>
                    <a:pt x="136805" y="203671"/>
                    <a:pt x="139698" y="206448"/>
                    <a:pt x="141815" y="209623"/>
                  </a:cubicBezTo>
                  <a:cubicBezTo>
                    <a:pt x="142873" y="213856"/>
                    <a:pt x="144043" y="218063"/>
                    <a:pt x="144990" y="222323"/>
                  </a:cubicBezTo>
                  <a:cubicBezTo>
                    <a:pt x="146161" y="227591"/>
                    <a:pt x="146270" y="233145"/>
                    <a:pt x="148165" y="238198"/>
                  </a:cubicBezTo>
                  <a:cubicBezTo>
                    <a:pt x="152575" y="249957"/>
                    <a:pt x="163687" y="253838"/>
                    <a:pt x="173565" y="260423"/>
                  </a:cubicBezTo>
                  <a:cubicBezTo>
                    <a:pt x="176740" y="262540"/>
                    <a:pt x="180392" y="264075"/>
                    <a:pt x="183090" y="266773"/>
                  </a:cubicBezTo>
                  <a:cubicBezTo>
                    <a:pt x="186265" y="269948"/>
                    <a:pt x="188879" y="273807"/>
                    <a:pt x="192615" y="276298"/>
                  </a:cubicBezTo>
                  <a:cubicBezTo>
                    <a:pt x="195400" y="278154"/>
                    <a:pt x="199147" y="277976"/>
                    <a:pt x="202140" y="279473"/>
                  </a:cubicBezTo>
                  <a:cubicBezTo>
                    <a:pt x="205553" y="281180"/>
                    <a:pt x="208490" y="283706"/>
                    <a:pt x="211665" y="285823"/>
                  </a:cubicBezTo>
                  <a:cubicBezTo>
                    <a:pt x="213605" y="291644"/>
                    <a:pt x="217504" y="308909"/>
                    <a:pt x="224365" y="314398"/>
                  </a:cubicBezTo>
                  <a:cubicBezTo>
                    <a:pt x="226978" y="316489"/>
                    <a:pt x="230715" y="316515"/>
                    <a:pt x="233890" y="317573"/>
                  </a:cubicBezTo>
                  <a:cubicBezTo>
                    <a:pt x="236007" y="320748"/>
                    <a:pt x="237260" y="324714"/>
                    <a:pt x="240240" y="327098"/>
                  </a:cubicBezTo>
                  <a:cubicBezTo>
                    <a:pt x="242853" y="329189"/>
                    <a:pt x="246772" y="328776"/>
                    <a:pt x="249765" y="330273"/>
                  </a:cubicBezTo>
                  <a:cubicBezTo>
                    <a:pt x="274384" y="342583"/>
                    <a:pt x="244874" y="331818"/>
                    <a:pt x="268815" y="339798"/>
                  </a:cubicBezTo>
                  <a:cubicBezTo>
                    <a:pt x="273048" y="342973"/>
                    <a:pt x="277773" y="345581"/>
                    <a:pt x="281515" y="349323"/>
                  </a:cubicBezTo>
                  <a:cubicBezTo>
                    <a:pt x="284213" y="352021"/>
                    <a:pt x="284885" y="356464"/>
                    <a:pt x="287865" y="358848"/>
                  </a:cubicBezTo>
                  <a:cubicBezTo>
                    <a:pt x="290478" y="360939"/>
                    <a:pt x="294464" y="360398"/>
                    <a:pt x="297390" y="362023"/>
                  </a:cubicBezTo>
                  <a:cubicBezTo>
                    <a:pt x="328318" y="379205"/>
                    <a:pt x="304320" y="371693"/>
                    <a:pt x="329140" y="377898"/>
                  </a:cubicBezTo>
                  <a:cubicBezTo>
                    <a:pt x="332315" y="380015"/>
                    <a:pt x="335967" y="381550"/>
                    <a:pt x="338665" y="384248"/>
                  </a:cubicBezTo>
                  <a:cubicBezTo>
                    <a:pt x="341363" y="386946"/>
                    <a:pt x="341840" y="391656"/>
                    <a:pt x="345015" y="393773"/>
                  </a:cubicBezTo>
                  <a:cubicBezTo>
                    <a:pt x="348646" y="396194"/>
                    <a:pt x="353482" y="395890"/>
                    <a:pt x="357715" y="396948"/>
                  </a:cubicBezTo>
                  <a:cubicBezTo>
                    <a:pt x="359872" y="399824"/>
                    <a:pt x="371269" y="414530"/>
                    <a:pt x="373590" y="419173"/>
                  </a:cubicBezTo>
                  <a:cubicBezTo>
                    <a:pt x="386735" y="445463"/>
                    <a:pt x="364917" y="410926"/>
                    <a:pt x="383115" y="438223"/>
                  </a:cubicBezTo>
                  <a:cubicBezTo>
                    <a:pt x="382057" y="446690"/>
                    <a:pt x="384239" y="456253"/>
                    <a:pt x="379940" y="463623"/>
                  </a:cubicBezTo>
                  <a:cubicBezTo>
                    <a:pt x="376095" y="470215"/>
                    <a:pt x="367240" y="472090"/>
                    <a:pt x="360890" y="476323"/>
                  </a:cubicBezTo>
                  <a:cubicBezTo>
                    <a:pt x="357715" y="478440"/>
                    <a:pt x="354985" y="481466"/>
                    <a:pt x="351365" y="482673"/>
                  </a:cubicBezTo>
                  <a:cubicBezTo>
                    <a:pt x="342287" y="485699"/>
                    <a:pt x="339107" y="487030"/>
                    <a:pt x="329140" y="489023"/>
                  </a:cubicBezTo>
                  <a:cubicBezTo>
                    <a:pt x="301201" y="494611"/>
                    <a:pt x="319102" y="489194"/>
                    <a:pt x="300565" y="495373"/>
                  </a:cubicBezTo>
                  <a:cubicBezTo>
                    <a:pt x="271990" y="493256"/>
                    <a:pt x="243360" y="491783"/>
                    <a:pt x="214840" y="489023"/>
                  </a:cubicBezTo>
                  <a:cubicBezTo>
                    <a:pt x="210497" y="488603"/>
                    <a:pt x="205424" y="488721"/>
                    <a:pt x="202140" y="485848"/>
                  </a:cubicBezTo>
                  <a:cubicBezTo>
                    <a:pt x="196397" y="480822"/>
                    <a:pt x="193673" y="473148"/>
                    <a:pt x="189440" y="466798"/>
                  </a:cubicBezTo>
                  <a:lnTo>
                    <a:pt x="183090" y="457273"/>
                  </a:lnTo>
                  <a:cubicBezTo>
                    <a:pt x="167324" y="433624"/>
                    <a:pt x="187587" y="462669"/>
                    <a:pt x="167215" y="438223"/>
                  </a:cubicBezTo>
                  <a:cubicBezTo>
                    <a:pt x="155841" y="424574"/>
                    <a:pt x="164850" y="433492"/>
                    <a:pt x="157690" y="419173"/>
                  </a:cubicBezTo>
                  <a:cubicBezTo>
                    <a:pt x="155983" y="415760"/>
                    <a:pt x="152890" y="413135"/>
                    <a:pt x="151340" y="409648"/>
                  </a:cubicBezTo>
                  <a:cubicBezTo>
                    <a:pt x="148622" y="403531"/>
                    <a:pt x="147107" y="396948"/>
                    <a:pt x="144990" y="390598"/>
                  </a:cubicBezTo>
                  <a:lnTo>
                    <a:pt x="141815" y="381073"/>
                  </a:lnTo>
                  <a:cubicBezTo>
                    <a:pt x="140757" y="377898"/>
                    <a:pt x="140496" y="374333"/>
                    <a:pt x="138640" y="371548"/>
                  </a:cubicBezTo>
                  <a:cubicBezTo>
                    <a:pt x="136523" y="368373"/>
                    <a:pt x="133997" y="365436"/>
                    <a:pt x="132290" y="362023"/>
                  </a:cubicBezTo>
                  <a:cubicBezTo>
                    <a:pt x="130793" y="359030"/>
                    <a:pt x="131206" y="355111"/>
                    <a:pt x="129115" y="352498"/>
                  </a:cubicBezTo>
                  <a:cubicBezTo>
                    <a:pt x="126731" y="349518"/>
                    <a:pt x="122903" y="348041"/>
                    <a:pt x="119590" y="346148"/>
                  </a:cubicBezTo>
                  <a:cubicBezTo>
                    <a:pt x="91392" y="330035"/>
                    <a:pt x="120571" y="348919"/>
                    <a:pt x="97365" y="333448"/>
                  </a:cubicBezTo>
                  <a:cubicBezTo>
                    <a:pt x="93132" y="327098"/>
                    <a:pt x="91015" y="318631"/>
                    <a:pt x="84665" y="314398"/>
                  </a:cubicBezTo>
                  <a:cubicBezTo>
                    <a:pt x="78315" y="310165"/>
                    <a:pt x="71011" y="307094"/>
                    <a:pt x="65615" y="301698"/>
                  </a:cubicBezTo>
                  <a:cubicBezTo>
                    <a:pt x="62440" y="298523"/>
                    <a:pt x="59634" y="294930"/>
                    <a:pt x="56090" y="292173"/>
                  </a:cubicBezTo>
                  <a:cubicBezTo>
                    <a:pt x="50066" y="287488"/>
                    <a:pt x="43390" y="283706"/>
                    <a:pt x="37040" y="279473"/>
                  </a:cubicBezTo>
                  <a:lnTo>
                    <a:pt x="27515" y="273123"/>
                  </a:lnTo>
                  <a:cubicBezTo>
                    <a:pt x="26457" y="268890"/>
                    <a:pt x="25539" y="264619"/>
                    <a:pt x="24340" y="260423"/>
                  </a:cubicBezTo>
                  <a:cubicBezTo>
                    <a:pt x="23421" y="257205"/>
                    <a:pt x="21764" y="254191"/>
                    <a:pt x="21165" y="250898"/>
                  </a:cubicBezTo>
                  <a:cubicBezTo>
                    <a:pt x="19639" y="242503"/>
                    <a:pt x="19118" y="233956"/>
                    <a:pt x="17990" y="225498"/>
                  </a:cubicBezTo>
                  <a:cubicBezTo>
                    <a:pt x="17001" y="218080"/>
                    <a:pt x="15873" y="210681"/>
                    <a:pt x="14815" y="203273"/>
                  </a:cubicBezTo>
                  <a:cubicBezTo>
                    <a:pt x="21596" y="-13719"/>
                    <a:pt x="-46402" y="-5124"/>
                    <a:pt x="62440" y="3248"/>
                  </a:cubicBezTo>
                  <a:cubicBezTo>
                    <a:pt x="69234" y="5513"/>
                    <a:pt x="76421" y="6980"/>
                    <a:pt x="81490" y="12773"/>
                  </a:cubicBezTo>
                  <a:cubicBezTo>
                    <a:pt x="86516" y="18516"/>
                    <a:pt x="89957" y="25473"/>
                    <a:pt x="94190" y="31823"/>
                  </a:cubicBezTo>
                  <a:cubicBezTo>
                    <a:pt x="101127" y="42229"/>
                    <a:pt x="114828" y="46111"/>
                    <a:pt x="125940" y="508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7062693" y="4587334"/>
              <a:ext cx="736321" cy="447224"/>
            </a:xfrm>
            <a:custGeom>
              <a:avLst/>
              <a:gdLst>
                <a:gd name="connsiteX0" fmla="*/ 819150 w 827245"/>
                <a:gd name="connsiteY0" fmla="*/ 985 h 596298"/>
                <a:gd name="connsiteX1" fmla="*/ 771525 w 827245"/>
                <a:gd name="connsiteY1" fmla="*/ 3367 h 596298"/>
                <a:gd name="connsiteX2" fmla="*/ 750094 w 827245"/>
                <a:gd name="connsiteY2" fmla="*/ 10510 h 596298"/>
                <a:gd name="connsiteX3" fmla="*/ 742950 w 827245"/>
                <a:gd name="connsiteY3" fmla="*/ 15273 h 596298"/>
                <a:gd name="connsiteX4" fmla="*/ 735806 w 827245"/>
                <a:gd name="connsiteY4" fmla="*/ 17654 h 596298"/>
                <a:gd name="connsiteX5" fmla="*/ 719138 w 827245"/>
                <a:gd name="connsiteY5" fmla="*/ 29560 h 596298"/>
                <a:gd name="connsiteX6" fmla="*/ 711994 w 827245"/>
                <a:gd name="connsiteY6" fmla="*/ 34323 h 596298"/>
                <a:gd name="connsiteX7" fmla="*/ 704850 w 827245"/>
                <a:gd name="connsiteY7" fmla="*/ 36704 h 596298"/>
                <a:gd name="connsiteX8" fmla="*/ 697706 w 827245"/>
                <a:gd name="connsiteY8" fmla="*/ 41467 h 596298"/>
                <a:gd name="connsiteX9" fmla="*/ 681038 w 827245"/>
                <a:gd name="connsiteY9" fmla="*/ 46229 h 596298"/>
                <a:gd name="connsiteX10" fmla="*/ 673894 w 827245"/>
                <a:gd name="connsiteY10" fmla="*/ 50992 h 596298"/>
                <a:gd name="connsiteX11" fmla="*/ 585788 w 827245"/>
                <a:gd name="connsiteY11" fmla="*/ 50992 h 596298"/>
                <a:gd name="connsiteX12" fmla="*/ 540544 w 827245"/>
                <a:gd name="connsiteY12" fmla="*/ 48610 h 596298"/>
                <a:gd name="connsiteX13" fmla="*/ 478631 w 827245"/>
                <a:gd name="connsiteY13" fmla="*/ 43848 h 596298"/>
                <a:gd name="connsiteX14" fmla="*/ 352425 w 827245"/>
                <a:gd name="connsiteY14" fmla="*/ 41467 h 596298"/>
                <a:gd name="connsiteX15" fmla="*/ 340519 w 827245"/>
                <a:gd name="connsiteY15" fmla="*/ 39085 h 596298"/>
                <a:gd name="connsiteX16" fmla="*/ 326231 w 827245"/>
                <a:gd name="connsiteY16" fmla="*/ 34323 h 596298"/>
                <a:gd name="connsiteX17" fmla="*/ 319088 w 827245"/>
                <a:gd name="connsiteY17" fmla="*/ 27179 h 596298"/>
                <a:gd name="connsiteX18" fmla="*/ 300038 w 827245"/>
                <a:gd name="connsiteY18" fmla="*/ 22417 h 596298"/>
                <a:gd name="connsiteX19" fmla="*/ 269081 w 827245"/>
                <a:gd name="connsiteY19" fmla="*/ 17654 h 596298"/>
                <a:gd name="connsiteX20" fmla="*/ 159544 w 827245"/>
                <a:gd name="connsiteY20" fmla="*/ 20035 h 596298"/>
                <a:gd name="connsiteX21" fmla="*/ 145256 w 827245"/>
                <a:gd name="connsiteY21" fmla="*/ 24798 h 596298"/>
                <a:gd name="connsiteX22" fmla="*/ 123825 w 827245"/>
                <a:gd name="connsiteY22" fmla="*/ 34323 h 596298"/>
                <a:gd name="connsiteX23" fmla="*/ 97631 w 827245"/>
                <a:gd name="connsiteY23" fmla="*/ 46229 h 596298"/>
                <a:gd name="connsiteX24" fmla="*/ 90488 w 827245"/>
                <a:gd name="connsiteY24" fmla="*/ 48610 h 596298"/>
                <a:gd name="connsiteX25" fmla="*/ 78581 w 827245"/>
                <a:gd name="connsiteY25" fmla="*/ 50992 h 596298"/>
                <a:gd name="connsiteX26" fmla="*/ 59531 w 827245"/>
                <a:gd name="connsiteY26" fmla="*/ 60517 h 596298"/>
                <a:gd name="connsiteX27" fmla="*/ 52388 w 827245"/>
                <a:gd name="connsiteY27" fmla="*/ 65279 h 596298"/>
                <a:gd name="connsiteX28" fmla="*/ 35719 w 827245"/>
                <a:gd name="connsiteY28" fmla="*/ 70042 h 596298"/>
                <a:gd name="connsiteX29" fmla="*/ 28575 w 827245"/>
                <a:gd name="connsiteY29" fmla="*/ 77185 h 596298"/>
                <a:gd name="connsiteX30" fmla="*/ 16669 w 827245"/>
                <a:gd name="connsiteY30" fmla="*/ 81948 h 596298"/>
                <a:gd name="connsiteX31" fmla="*/ 9525 w 827245"/>
                <a:gd name="connsiteY31" fmla="*/ 86710 h 596298"/>
                <a:gd name="connsiteX32" fmla="*/ 4763 w 827245"/>
                <a:gd name="connsiteY32" fmla="*/ 93854 h 596298"/>
                <a:gd name="connsiteX33" fmla="*/ 0 w 827245"/>
                <a:gd name="connsiteY33" fmla="*/ 108142 h 596298"/>
                <a:gd name="connsiteX34" fmla="*/ 2381 w 827245"/>
                <a:gd name="connsiteY34" fmla="*/ 189104 h 596298"/>
                <a:gd name="connsiteX35" fmla="*/ 7144 w 827245"/>
                <a:gd name="connsiteY35" fmla="*/ 198629 h 596298"/>
                <a:gd name="connsiteX36" fmla="*/ 9525 w 827245"/>
                <a:gd name="connsiteY36" fmla="*/ 205773 h 596298"/>
                <a:gd name="connsiteX37" fmla="*/ 11906 w 827245"/>
                <a:gd name="connsiteY37" fmla="*/ 217679 h 596298"/>
                <a:gd name="connsiteX38" fmla="*/ 16669 w 827245"/>
                <a:gd name="connsiteY38" fmla="*/ 231967 h 596298"/>
                <a:gd name="connsiteX39" fmla="*/ 21431 w 827245"/>
                <a:gd name="connsiteY39" fmla="*/ 255779 h 596298"/>
                <a:gd name="connsiteX40" fmla="*/ 19050 w 827245"/>
                <a:gd name="connsiteY40" fmla="*/ 274829 h 596298"/>
                <a:gd name="connsiteX41" fmla="*/ 14288 w 827245"/>
                <a:gd name="connsiteY41" fmla="*/ 286735 h 596298"/>
                <a:gd name="connsiteX42" fmla="*/ 9525 w 827245"/>
                <a:gd name="connsiteY42" fmla="*/ 301023 h 596298"/>
                <a:gd name="connsiteX43" fmla="*/ 7144 w 827245"/>
                <a:gd name="connsiteY43" fmla="*/ 308167 h 596298"/>
                <a:gd name="connsiteX44" fmla="*/ 4763 w 827245"/>
                <a:gd name="connsiteY44" fmla="*/ 315310 h 596298"/>
                <a:gd name="connsiteX45" fmla="*/ 7144 w 827245"/>
                <a:gd name="connsiteY45" fmla="*/ 331979 h 596298"/>
                <a:gd name="connsiteX46" fmla="*/ 9525 w 827245"/>
                <a:gd name="connsiteY46" fmla="*/ 339123 h 596298"/>
                <a:gd name="connsiteX47" fmla="*/ 11906 w 827245"/>
                <a:gd name="connsiteY47" fmla="*/ 393892 h 596298"/>
                <a:gd name="connsiteX48" fmla="*/ 21431 w 827245"/>
                <a:gd name="connsiteY48" fmla="*/ 410560 h 596298"/>
                <a:gd name="connsiteX49" fmla="*/ 28575 w 827245"/>
                <a:gd name="connsiteY49" fmla="*/ 427229 h 596298"/>
                <a:gd name="connsiteX50" fmla="*/ 42863 w 827245"/>
                <a:gd name="connsiteY50" fmla="*/ 443898 h 596298"/>
                <a:gd name="connsiteX51" fmla="*/ 45244 w 827245"/>
                <a:gd name="connsiteY51" fmla="*/ 451042 h 596298"/>
                <a:gd name="connsiteX52" fmla="*/ 66675 w 827245"/>
                <a:gd name="connsiteY52" fmla="*/ 465329 h 596298"/>
                <a:gd name="connsiteX53" fmla="*/ 92869 w 827245"/>
                <a:gd name="connsiteY53" fmla="*/ 491523 h 596298"/>
                <a:gd name="connsiteX54" fmla="*/ 100013 w 827245"/>
                <a:gd name="connsiteY54" fmla="*/ 498667 h 596298"/>
                <a:gd name="connsiteX55" fmla="*/ 116681 w 827245"/>
                <a:gd name="connsiteY55" fmla="*/ 510573 h 596298"/>
                <a:gd name="connsiteX56" fmla="*/ 126206 w 827245"/>
                <a:gd name="connsiteY56" fmla="*/ 515335 h 596298"/>
                <a:gd name="connsiteX57" fmla="*/ 133350 w 827245"/>
                <a:gd name="connsiteY57" fmla="*/ 520098 h 596298"/>
                <a:gd name="connsiteX58" fmla="*/ 145256 w 827245"/>
                <a:gd name="connsiteY58" fmla="*/ 527242 h 596298"/>
                <a:gd name="connsiteX59" fmla="*/ 159544 w 827245"/>
                <a:gd name="connsiteY59" fmla="*/ 543910 h 596298"/>
                <a:gd name="connsiteX60" fmla="*/ 180975 w 827245"/>
                <a:gd name="connsiteY60" fmla="*/ 555817 h 596298"/>
                <a:gd name="connsiteX61" fmla="*/ 188119 w 827245"/>
                <a:gd name="connsiteY61" fmla="*/ 558198 h 596298"/>
                <a:gd name="connsiteX62" fmla="*/ 202406 w 827245"/>
                <a:gd name="connsiteY62" fmla="*/ 570104 h 596298"/>
                <a:gd name="connsiteX63" fmla="*/ 211931 w 827245"/>
                <a:gd name="connsiteY63" fmla="*/ 574867 h 596298"/>
                <a:gd name="connsiteX64" fmla="*/ 219075 w 827245"/>
                <a:gd name="connsiteY64" fmla="*/ 579629 h 596298"/>
                <a:gd name="connsiteX65" fmla="*/ 228600 w 827245"/>
                <a:gd name="connsiteY65" fmla="*/ 586773 h 596298"/>
                <a:gd name="connsiteX66" fmla="*/ 240506 w 827245"/>
                <a:gd name="connsiteY66" fmla="*/ 589154 h 596298"/>
                <a:gd name="connsiteX67" fmla="*/ 257175 w 827245"/>
                <a:gd name="connsiteY67" fmla="*/ 593917 h 596298"/>
                <a:gd name="connsiteX68" fmla="*/ 300038 w 827245"/>
                <a:gd name="connsiteY68" fmla="*/ 596298 h 596298"/>
                <a:gd name="connsiteX69" fmla="*/ 333375 w 827245"/>
                <a:gd name="connsiteY69" fmla="*/ 591535 h 596298"/>
                <a:gd name="connsiteX70" fmla="*/ 340519 w 827245"/>
                <a:gd name="connsiteY70" fmla="*/ 584392 h 596298"/>
                <a:gd name="connsiteX71" fmla="*/ 350044 w 827245"/>
                <a:gd name="connsiteY71" fmla="*/ 579629 h 596298"/>
                <a:gd name="connsiteX72" fmla="*/ 366713 w 827245"/>
                <a:gd name="connsiteY72" fmla="*/ 565342 h 596298"/>
                <a:gd name="connsiteX73" fmla="*/ 369094 w 827245"/>
                <a:gd name="connsiteY73" fmla="*/ 558198 h 596298"/>
                <a:gd name="connsiteX74" fmla="*/ 388144 w 827245"/>
                <a:gd name="connsiteY74" fmla="*/ 543910 h 596298"/>
                <a:gd name="connsiteX75" fmla="*/ 390525 w 827245"/>
                <a:gd name="connsiteY75" fmla="*/ 536767 h 596298"/>
                <a:gd name="connsiteX76" fmla="*/ 407194 w 827245"/>
                <a:gd name="connsiteY76" fmla="*/ 524860 h 596298"/>
                <a:gd name="connsiteX77" fmla="*/ 421481 w 827245"/>
                <a:gd name="connsiteY77" fmla="*/ 510573 h 596298"/>
                <a:gd name="connsiteX78" fmla="*/ 428625 w 827245"/>
                <a:gd name="connsiteY78" fmla="*/ 503429 h 596298"/>
                <a:gd name="connsiteX79" fmla="*/ 435769 w 827245"/>
                <a:gd name="connsiteY79" fmla="*/ 501048 h 596298"/>
                <a:gd name="connsiteX80" fmla="*/ 442913 w 827245"/>
                <a:gd name="connsiteY80" fmla="*/ 493904 h 596298"/>
                <a:gd name="connsiteX81" fmla="*/ 450056 w 827245"/>
                <a:gd name="connsiteY81" fmla="*/ 484379 h 596298"/>
                <a:gd name="connsiteX82" fmla="*/ 464344 w 827245"/>
                <a:gd name="connsiteY82" fmla="*/ 477235 h 596298"/>
                <a:gd name="connsiteX83" fmla="*/ 471488 w 827245"/>
                <a:gd name="connsiteY83" fmla="*/ 472473 h 596298"/>
                <a:gd name="connsiteX84" fmla="*/ 481013 w 827245"/>
                <a:gd name="connsiteY84" fmla="*/ 467710 h 596298"/>
                <a:gd name="connsiteX85" fmla="*/ 488156 w 827245"/>
                <a:gd name="connsiteY85" fmla="*/ 462948 h 596298"/>
                <a:gd name="connsiteX86" fmla="*/ 495300 w 827245"/>
                <a:gd name="connsiteY86" fmla="*/ 460567 h 596298"/>
                <a:gd name="connsiteX87" fmla="*/ 507206 w 827245"/>
                <a:gd name="connsiteY87" fmla="*/ 455804 h 596298"/>
                <a:gd name="connsiteX88" fmla="*/ 514350 w 827245"/>
                <a:gd name="connsiteY88" fmla="*/ 451042 h 596298"/>
                <a:gd name="connsiteX89" fmla="*/ 533400 w 827245"/>
                <a:gd name="connsiteY89" fmla="*/ 446279 h 596298"/>
                <a:gd name="connsiteX90" fmla="*/ 542925 w 827245"/>
                <a:gd name="connsiteY90" fmla="*/ 441517 h 596298"/>
                <a:gd name="connsiteX91" fmla="*/ 552450 w 827245"/>
                <a:gd name="connsiteY91" fmla="*/ 439135 h 596298"/>
                <a:gd name="connsiteX92" fmla="*/ 664369 w 827245"/>
                <a:gd name="connsiteY92" fmla="*/ 436754 h 596298"/>
                <a:gd name="connsiteX93" fmla="*/ 678656 w 827245"/>
                <a:gd name="connsiteY93" fmla="*/ 422467 h 596298"/>
                <a:gd name="connsiteX94" fmla="*/ 690563 w 827245"/>
                <a:gd name="connsiteY94" fmla="*/ 410560 h 596298"/>
                <a:gd name="connsiteX95" fmla="*/ 700088 w 827245"/>
                <a:gd name="connsiteY95" fmla="*/ 393892 h 596298"/>
                <a:gd name="connsiteX96" fmla="*/ 711994 w 827245"/>
                <a:gd name="connsiteY96" fmla="*/ 377223 h 596298"/>
                <a:gd name="connsiteX97" fmla="*/ 716756 w 827245"/>
                <a:gd name="connsiteY97" fmla="*/ 360554 h 596298"/>
                <a:gd name="connsiteX98" fmla="*/ 719138 w 827245"/>
                <a:gd name="connsiteY98" fmla="*/ 343885 h 596298"/>
                <a:gd name="connsiteX99" fmla="*/ 733425 w 827245"/>
                <a:gd name="connsiteY99" fmla="*/ 320073 h 596298"/>
                <a:gd name="connsiteX100" fmla="*/ 738188 w 827245"/>
                <a:gd name="connsiteY100" fmla="*/ 312929 h 596298"/>
                <a:gd name="connsiteX101" fmla="*/ 747713 w 827245"/>
                <a:gd name="connsiteY101" fmla="*/ 303404 h 596298"/>
                <a:gd name="connsiteX102" fmla="*/ 764381 w 827245"/>
                <a:gd name="connsiteY102" fmla="*/ 281973 h 596298"/>
                <a:gd name="connsiteX103" fmla="*/ 776288 w 827245"/>
                <a:gd name="connsiteY103" fmla="*/ 260542 h 596298"/>
                <a:gd name="connsiteX104" fmla="*/ 783431 w 827245"/>
                <a:gd name="connsiteY104" fmla="*/ 255779 h 596298"/>
                <a:gd name="connsiteX105" fmla="*/ 792956 w 827245"/>
                <a:gd name="connsiteY105" fmla="*/ 241492 h 596298"/>
                <a:gd name="connsiteX106" fmla="*/ 800100 w 827245"/>
                <a:gd name="connsiteY106" fmla="*/ 222442 h 596298"/>
                <a:gd name="connsiteX107" fmla="*/ 807244 w 827245"/>
                <a:gd name="connsiteY107" fmla="*/ 193867 h 596298"/>
                <a:gd name="connsiteX108" fmla="*/ 809625 w 827245"/>
                <a:gd name="connsiteY108" fmla="*/ 186723 h 596298"/>
                <a:gd name="connsiteX109" fmla="*/ 812006 w 827245"/>
                <a:gd name="connsiteY109" fmla="*/ 179579 h 596298"/>
                <a:gd name="connsiteX110" fmla="*/ 816769 w 827245"/>
                <a:gd name="connsiteY110" fmla="*/ 172435 h 596298"/>
                <a:gd name="connsiteX111" fmla="*/ 823913 w 827245"/>
                <a:gd name="connsiteY111" fmla="*/ 131954 h 596298"/>
                <a:gd name="connsiteX112" fmla="*/ 821531 w 827245"/>
                <a:gd name="connsiteY112" fmla="*/ 91473 h 596298"/>
                <a:gd name="connsiteX113" fmla="*/ 812006 w 827245"/>
                <a:gd name="connsiteY113" fmla="*/ 70042 h 596298"/>
                <a:gd name="connsiteX114" fmla="*/ 814388 w 827245"/>
                <a:gd name="connsiteY114" fmla="*/ 55754 h 596298"/>
                <a:gd name="connsiteX115" fmla="*/ 819150 w 827245"/>
                <a:gd name="connsiteY115" fmla="*/ 27179 h 596298"/>
                <a:gd name="connsiteX116" fmla="*/ 823913 w 827245"/>
                <a:gd name="connsiteY116" fmla="*/ 20035 h 596298"/>
                <a:gd name="connsiteX117" fmla="*/ 819150 w 827245"/>
                <a:gd name="connsiteY117" fmla="*/ 985 h 59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827245" h="596298">
                  <a:moveTo>
                    <a:pt x="819150" y="985"/>
                  </a:moveTo>
                  <a:cubicBezTo>
                    <a:pt x="810419" y="-1793"/>
                    <a:pt x="787365" y="2047"/>
                    <a:pt x="771525" y="3367"/>
                  </a:cubicBezTo>
                  <a:cubicBezTo>
                    <a:pt x="766068" y="3822"/>
                    <a:pt x="754310" y="8402"/>
                    <a:pt x="750094" y="10510"/>
                  </a:cubicBezTo>
                  <a:cubicBezTo>
                    <a:pt x="747534" y="11790"/>
                    <a:pt x="745510" y="13993"/>
                    <a:pt x="742950" y="15273"/>
                  </a:cubicBezTo>
                  <a:cubicBezTo>
                    <a:pt x="740705" y="16396"/>
                    <a:pt x="738187" y="16860"/>
                    <a:pt x="735806" y="17654"/>
                  </a:cubicBezTo>
                  <a:cubicBezTo>
                    <a:pt x="718959" y="28888"/>
                    <a:pt x="739831" y="14780"/>
                    <a:pt x="719138" y="29560"/>
                  </a:cubicBezTo>
                  <a:cubicBezTo>
                    <a:pt x="716809" y="31224"/>
                    <a:pt x="714554" y="33043"/>
                    <a:pt x="711994" y="34323"/>
                  </a:cubicBezTo>
                  <a:cubicBezTo>
                    <a:pt x="709749" y="35446"/>
                    <a:pt x="707231" y="35910"/>
                    <a:pt x="704850" y="36704"/>
                  </a:cubicBezTo>
                  <a:cubicBezTo>
                    <a:pt x="702469" y="38292"/>
                    <a:pt x="700266" y="40187"/>
                    <a:pt x="697706" y="41467"/>
                  </a:cubicBezTo>
                  <a:cubicBezTo>
                    <a:pt x="694290" y="43175"/>
                    <a:pt x="684090" y="45466"/>
                    <a:pt x="681038" y="46229"/>
                  </a:cubicBezTo>
                  <a:cubicBezTo>
                    <a:pt x="678657" y="47817"/>
                    <a:pt x="676707" y="50465"/>
                    <a:pt x="673894" y="50992"/>
                  </a:cubicBezTo>
                  <a:cubicBezTo>
                    <a:pt x="648300" y="55791"/>
                    <a:pt x="608377" y="52043"/>
                    <a:pt x="585788" y="50992"/>
                  </a:cubicBezTo>
                  <a:lnTo>
                    <a:pt x="540544" y="48610"/>
                  </a:lnTo>
                  <a:cubicBezTo>
                    <a:pt x="510371" y="46598"/>
                    <a:pt x="512339" y="44839"/>
                    <a:pt x="478631" y="43848"/>
                  </a:cubicBezTo>
                  <a:cubicBezTo>
                    <a:pt x="436573" y="42611"/>
                    <a:pt x="394494" y="42261"/>
                    <a:pt x="352425" y="41467"/>
                  </a:cubicBezTo>
                  <a:cubicBezTo>
                    <a:pt x="348456" y="40673"/>
                    <a:pt x="344424" y="40150"/>
                    <a:pt x="340519" y="39085"/>
                  </a:cubicBezTo>
                  <a:cubicBezTo>
                    <a:pt x="335676" y="37764"/>
                    <a:pt x="326231" y="34323"/>
                    <a:pt x="326231" y="34323"/>
                  </a:cubicBezTo>
                  <a:cubicBezTo>
                    <a:pt x="323850" y="31942"/>
                    <a:pt x="322154" y="28572"/>
                    <a:pt x="319088" y="27179"/>
                  </a:cubicBezTo>
                  <a:cubicBezTo>
                    <a:pt x="313129" y="24470"/>
                    <a:pt x="306456" y="23701"/>
                    <a:pt x="300038" y="22417"/>
                  </a:cubicBezTo>
                  <a:cubicBezTo>
                    <a:pt x="281856" y="18780"/>
                    <a:pt x="292147" y="20537"/>
                    <a:pt x="269081" y="17654"/>
                  </a:cubicBezTo>
                  <a:cubicBezTo>
                    <a:pt x="232569" y="18448"/>
                    <a:pt x="196004" y="17931"/>
                    <a:pt x="159544" y="20035"/>
                  </a:cubicBezTo>
                  <a:cubicBezTo>
                    <a:pt x="154532" y="20324"/>
                    <a:pt x="145256" y="24798"/>
                    <a:pt x="145256" y="24798"/>
                  </a:cubicBezTo>
                  <a:cubicBezTo>
                    <a:pt x="124241" y="38808"/>
                    <a:pt x="157835" y="17317"/>
                    <a:pt x="123825" y="34323"/>
                  </a:cubicBezTo>
                  <a:cubicBezTo>
                    <a:pt x="109905" y="41283"/>
                    <a:pt x="111117" y="41172"/>
                    <a:pt x="97631" y="46229"/>
                  </a:cubicBezTo>
                  <a:cubicBezTo>
                    <a:pt x="95281" y="47110"/>
                    <a:pt x="92923" y="48001"/>
                    <a:pt x="90488" y="48610"/>
                  </a:cubicBezTo>
                  <a:cubicBezTo>
                    <a:pt x="86561" y="49592"/>
                    <a:pt x="82550" y="50198"/>
                    <a:pt x="78581" y="50992"/>
                  </a:cubicBezTo>
                  <a:cubicBezTo>
                    <a:pt x="62033" y="62024"/>
                    <a:pt x="82832" y="48867"/>
                    <a:pt x="59531" y="60517"/>
                  </a:cubicBezTo>
                  <a:cubicBezTo>
                    <a:pt x="56972" y="61797"/>
                    <a:pt x="54948" y="63999"/>
                    <a:pt x="52388" y="65279"/>
                  </a:cubicBezTo>
                  <a:cubicBezTo>
                    <a:pt x="48975" y="66985"/>
                    <a:pt x="38766" y="69280"/>
                    <a:pt x="35719" y="70042"/>
                  </a:cubicBezTo>
                  <a:cubicBezTo>
                    <a:pt x="33338" y="72423"/>
                    <a:pt x="31431" y="75400"/>
                    <a:pt x="28575" y="77185"/>
                  </a:cubicBezTo>
                  <a:cubicBezTo>
                    <a:pt x="24950" y="79450"/>
                    <a:pt x="20492" y="80036"/>
                    <a:pt x="16669" y="81948"/>
                  </a:cubicBezTo>
                  <a:cubicBezTo>
                    <a:pt x="14109" y="83228"/>
                    <a:pt x="11906" y="85123"/>
                    <a:pt x="9525" y="86710"/>
                  </a:cubicBezTo>
                  <a:cubicBezTo>
                    <a:pt x="7938" y="89091"/>
                    <a:pt x="5925" y="91239"/>
                    <a:pt x="4763" y="93854"/>
                  </a:cubicBezTo>
                  <a:cubicBezTo>
                    <a:pt x="2724" y="98442"/>
                    <a:pt x="0" y="108142"/>
                    <a:pt x="0" y="108142"/>
                  </a:cubicBezTo>
                  <a:cubicBezTo>
                    <a:pt x="794" y="135129"/>
                    <a:pt x="256" y="162189"/>
                    <a:pt x="2381" y="189104"/>
                  </a:cubicBezTo>
                  <a:cubicBezTo>
                    <a:pt x="2660" y="192643"/>
                    <a:pt x="5746" y="195366"/>
                    <a:pt x="7144" y="198629"/>
                  </a:cubicBezTo>
                  <a:cubicBezTo>
                    <a:pt x="8133" y="200936"/>
                    <a:pt x="8916" y="203338"/>
                    <a:pt x="9525" y="205773"/>
                  </a:cubicBezTo>
                  <a:cubicBezTo>
                    <a:pt x="10507" y="209699"/>
                    <a:pt x="10841" y="213774"/>
                    <a:pt x="11906" y="217679"/>
                  </a:cubicBezTo>
                  <a:cubicBezTo>
                    <a:pt x="13227" y="222522"/>
                    <a:pt x="15685" y="227044"/>
                    <a:pt x="16669" y="231967"/>
                  </a:cubicBezTo>
                  <a:lnTo>
                    <a:pt x="21431" y="255779"/>
                  </a:lnTo>
                  <a:cubicBezTo>
                    <a:pt x="20637" y="262129"/>
                    <a:pt x="20489" y="268593"/>
                    <a:pt x="19050" y="274829"/>
                  </a:cubicBezTo>
                  <a:cubicBezTo>
                    <a:pt x="18089" y="278994"/>
                    <a:pt x="15749" y="282718"/>
                    <a:pt x="14288" y="286735"/>
                  </a:cubicBezTo>
                  <a:cubicBezTo>
                    <a:pt x="12572" y="291453"/>
                    <a:pt x="11113" y="296260"/>
                    <a:pt x="9525" y="301023"/>
                  </a:cubicBezTo>
                  <a:lnTo>
                    <a:pt x="7144" y="308167"/>
                  </a:lnTo>
                  <a:lnTo>
                    <a:pt x="4763" y="315310"/>
                  </a:lnTo>
                  <a:cubicBezTo>
                    <a:pt x="5557" y="320866"/>
                    <a:pt x="6043" y="326475"/>
                    <a:pt x="7144" y="331979"/>
                  </a:cubicBezTo>
                  <a:cubicBezTo>
                    <a:pt x="7636" y="334440"/>
                    <a:pt x="9333" y="336620"/>
                    <a:pt x="9525" y="339123"/>
                  </a:cubicBezTo>
                  <a:cubicBezTo>
                    <a:pt x="10926" y="357343"/>
                    <a:pt x="9888" y="375730"/>
                    <a:pt x="11906" y="393892"/>
                  </a:cubicBezTo>
                  <a:cubicBezTo>
                    <a:pt x="12502" y="399258"/>
                    <a:pt x="19091" y="405879"/>
                    <a:pt x="21431" y="410560"/>
                  </a:cubicBezTo>
                  <a:cubicBezTo>
                    <a:pt x="29530" y="426758"/>
                    <a:pt x="16193" y="407418"/>
                    <a:pt x="28575" y="427229"/>
                  </a:cubicBezTo>
                  <a:cubicBezTo>
                    <a:pt x="33665" y="435374"/>
                    <a:pt x="36370" y="437405"/>
                    <a:pt x="42863" y="443898"/>
                  </a:cubicBezTo>
                  <a:cubicBezTo>
                    <a:pt x="43657" y="446279"/>
                    <a:pt x="43785" y="448999"/>
                    <a:pt x="45244" y="451042"/>
                  </a:cubicBezTo>
                  <a:cubicBezTo>
                    <a:pt x="52772" y="461582"/>
                    <a:pt x="55378" y="460811"/>
                    <a:pt x="66675" y="465329"/>
                  </a:cubicBezTo>
                  <a:lnTo>
                    <a:pt x="92869" y="491523"/>
                  </a:lnTo>
                  <a:cubicBezTo>
                    <a:pt x="95250" y="493904"/>
                    <a:pt x="97319" y="496647"/>
                    <a:pt x="100013" y="498667"/>
                  </a:cubicBezTo>
                  <a:cubicBezTo>
                    <a:pt x="104089" y="501723"/>
                    <a:pt x="111817" y="507793"/>
                    <a:pt x="116681" y="510573"/>
                  </a:cubicBezTo>
                  <a:cubicBezTo>
                    <a:pt x="119763" y="512334"/>
                    <a:pt x="123124" y="513574"/>
                    <a:pt x="126206" y="515335"/>
                  </a:cubicBezTo>
                  <a:cubicBezTo>
                    <a:pt x="128691" y="516755"/>
                    <a:pt x="130923" y="518581"/>
                    <a:pt x="133350" y="520098"/>
                  </a:cubicBezTo>
                  <a:cubicBezTo>
                    <a:pt x="137275" y="522551"/>
                    <a:pt x="141287" y="524861"/>
                    <a:pt x="145256" y="527242"/>
                  </a:cubicBezTo>
                  <a:cubicBezTo>
                    <a:pt x="149397" y="532763"/>
                    <a:pt x="153856" y="539644"/>
                    <a:pt x="159544" y="543910"/>
                  </a:cubicBezTo>
                  <a:cubicBezTo>
                    <a:pt x="163557" y="546920"/>
                    <a:pt x="175699" y="553556"/>
                    <a:pt x="180975" y="555817"/>
                  </a:cubicBezTo>
                  <a:cubicBezTo>
                    <a:pt x="183282" y="556806"/>
                    <a:pt x="185874" y="557076"/>
                    <a:pt x="188119" y="558198"/>
                  </a:cubicBezTo>
                  <a:cubicBezTo>
                    <a:pt x="200718" y="564497"/>
                    <a:pt x="190118" y="561326"/>
                    <a:pt x="202406" y="570104"/>
                  </a:cubicBezTo>
                  <a:cubicBezTo>
                    <a:pt x="205295" y="572167"/>
                    <a:pt x="208849" y="573106"/>
                    <a:pt x="211931" y="574867"/>
                  </a:cubicBezTo>
                  <a:cubicBezTo>
                    <a:pt x="214416" y="576287"/>
                    <a:pt x="216746" y="577966"/>
                    <a:pt x="219075" y="579629"/>
                  </a:cubicBezTo>
                  <a:cubicBezTo>
                    <a:pt x="222305" y="581936"/>
                    <a:pt x="224973" y="585161"/>
                    <a:pt x="228600" y="586773"/>
                  </a:cubicBezTo>
                  <a:cubicBezTo>
                    <a:pt x="232298" y="588417"/>
                    <a:pt x="236580" y="588172"/>
                    <a:pt x="240506" y="589154"/>
                  </a:cubicBezTo>
                  <a:cubicBezTo>
                    <a:pt x="246944" y="590763"/>
                    <a:pt x="250183" y="593281"/>
                    <a:pt x="257175" y="593917"/>
                  </a:cubicBezTo>
                  <a:cubicBezTo>
                    <a:pt x="271426" y="595213"/>
                    <a:pt x="285750" y="595504"/>
                    <a:pt x="300038" y="596298"/>
                  </a:cubicBezTo>
                  <a:cubicBezTo>
                    <a:pt x="311150" y="594710"/>
                    <a:pt x="322606" y="594702"/>
                    <a:pt x="333375" y="591535"/>
                  </a:cubicBezTo>
                  <a:cubicBezTo>
                    <a:pt x="336606" y="590585"/>
                    <a:pt x="337779" y="586349"/>
                    <a:pt x="340519" y="584392"/>
                  </a:cubicBezTo>
                  <a:cubicBezTo>
                    <a:pt x="343408" y="582329"/>
                    <a:pt x="347034" y="581510"/>
                    <a:pt x="350044" y="579629"/>
                  </a:cubicBezTo>
                  <a:cubicBezTo>
                    <a:pt x="358188" y="574538"/>
                    <a:pt x="360220" y="571834"/>
                    <a:pt x="366713" y="565342"/>
                  </a:cubicBezTo>
                  <a:cubicBezTo>
                    <a:pt x="367507" y="562961"/>
                    <a:pt x="367319" y="559973"/>
                    <a:pt x="369094" y="558198"/>
                  </a:cubicBezTo>
                  <a:cubicBezTo>
                    <a:pt x="374707" y="552585"/>
                    <a:pt x="388144" y="543910"/>
                    <a:pt x="388144" y="543910"/>
                  </a:cubicBezTo>
                  <a:cubicBezTo>
                    <a:pt x="388938" y="541529"/>
                    <a:pt x="388918" y="538695"/>
                    <a:pt x="390525" y="536767"/>
                  </a:cubicBezTo>
                  <a:cubicBezTo>
                    <a:pt x="395597" y="530681"/>
                    <a:pt x="401610" y="529823"/>
                    <a:pt x="407194" y="524860"/>
                  </a:cubicBezTo>
                  <a:cubicBezTo>
                    <a:pt x="412228" y="520386"/>
                    <a:pt x="416719" y="515335"/>
                    <a:pt x="421481" y="510573"/>
                  </a:cubicBezTo>
                  <a:cubicBezTo>
                    <a:pt x="423862" y="508192"/>
                    <a:pt x="425430" y="504494"/>
                    <a:pt x="428625" y="503429"/>
                  </a:cubicBezTo>
                  <a:lnTo>
                    <a:pt x="435769" y="501048"/>
                  </a:lnTo>
                  <a:cubicBezTo>
                    <a:pt x="438150" y="498667"/>
                    <a:pt x="440721" y="496461"/>
                    <a:pt x="442913" y="493904"/>
                  </a:cubicBezTo>
                  <a:cubicBezTo>
                    <a:pt x="445496" y="490891"/>
                    <a:pt x="447250" y="487185"/>
                    <a:pt x="450056" y="484379"/>
                  </a:cubicBezTo>
                  <a:cubicBezTo>
                    <a:pt x="456876" y="477559"/>
                    <a:pt x="456601" y="481107"/>
                    <a:pt x="464344" y="477235"/>
                  </a:cubicBezTo>
                  <a:cubicBezTo>
                    <a:pt x="466904" y="475955"/>
                    <a:pt x="469003" y="473893"/>
                    <a:pt x="471488" y="472473"/>
                  </a:cubicBezTo>
                  <a:cubicBezTo>
                    <a:pt x="474570" y="470712"/>
                    <a:pt x="477931" y="469471"/>
                    <a:pt x="481013" y="467710"/>
                  </a:cubicBezTo>
                  <a:cubicBezTo>
                    <a:pt x="483498" y="466290"/>
                    <a:pt x="485596" y="464228"/>
                    <a:pt x="488156" y="462948"/>
                  </a:cubicBezTo>
                  <a:cubicBezTo>
                    <a:pt x="490401" y="461826"/>
                    <a:pt x="492950" y="461448"/>
                    <a:pt x="495300" y="460567"/>
                  </a:cubicBezTo>
                  <a:cubicBezTo>
                    <a:pt x="499302" y="459066"/>
                    <a:pt x="503383" y="457716"/>
                    <a:pt x="507206" y="455804"/>
                  </a:cubicBezTo>
                  <a:cubicBezTo>
                    <a:pt x="509766" y="454524"/>
                    <a:pt x="511790" y="452322"/>
                    <a:pt x="514350" y="451042"/>
                  </a:cubicBezTo>
                  <a:cubicBezTo>
                    <a:pt x="519235" y="448599"/>
                    <a:pt x="528865" y="447186"/>
                    <a:pt x="533400" y="446279"/>
                  </a:cubicBezTo>
                  <a:cubicBezTo>
                    <a:pt x="536575" y="444692"/>
                    <a:pt x="539601" y="442763"/>
                    <a:pt x="542925" y="441517"/>
                  </a:cubicBezTo>
                  <a:cubicBezTo>
                    <a:pt x="545989" y="440368"/>
                    <a:pt x="549180" y="439263"/>
                    <a:pt x="552450" y="439135"/>
                  </a:cubicBezTo>
                  <a:cubicBezTo>
                    <a:pt x="589736" y="437673"/>
                    <a:pt x="627063" y="437548"/>
                    <a:pt x="664369" y="436754"/>
                  </a:cubicBezTo>
                  <a:cubicBezTo>
                    <a:pt x="677720" y="427855"/>
                    <a:pt x="665768" y="436967"/>
                    <a:pt x="678656" y="422467"/>
                  </a:cubicBezTo>
                  <a:cubicBezTo>
                    <a:pt x="682385" y="418272"/>
                    <a:pt x="686594" y="414529"/>
                    <a:pt x="690563" y="410560"/>
                  </a:cubicBezTo>
                  <a:cubicBezTo>
                    <a:pt x="695175" y="392110"/>
                    <a:pt x="689174" y="409171"/>
                    <a:pt x="700088" y="393892"/>
                  </a:cubicBezTo>
                  <a:cubicBezTo>
                    <a:pt x="715763" y="371948"/>
                    <a:pt x="693416" y="395801"/>
                    <a:pt x="711994" y="377223"/>
                  </a:cubicBezTo>
                  <a:cubicBezTo>
                    <a:pt x="714034" y="371101"/>
                    <a:pt x="715560" y="367133"/>
                    <a:pt x="716756" y="360554"/>
                  </a:cubicBezTo>
                  <a:cubicBezTo>
                    <a:pt x="717760" y="355032"/>
                    <a:pt x="717661" y="349300"/>
                    <a:pt x="719138" y="343885"/>
                  </a:cubicBezTo>
                  <a:cubicBezTo>
                    <a:pt x="720828" y="337687"/>
                    <a:pt x="731011" y="323694"/>
                    <a:pt x="733425" y="320073"/>
                  </a:cubicBezTo>
                  <a:cubicBezTo>
                    <a:pt x="735013" y="317692"/>
                    <a:pt x="736164" y="314953"/>
                    <a:pt x="738188" y="312929"/>
                  </a:cubicBezTo>
                  <a:cubicBezTo>
                    <a:pt x="741363" y="309754"/>
                    <a:pt x="744908" y="306910"/>
                    <a:pt x="747713" y="303404"/>
                  </a:cubicBezTo>
                  <a:cubicBezTo>
                    <a:pt x="770505" y="274914"/>
                    <a:pt x="746484" y="299872"/>
                    <a:pt x="764381" y="281973"/>
                  </a:cubicBezTo>
                  <a:cubicBezTo>
                    <a:pt x="766863" y="274529"/>
                    <a:pt x="769270" y="265221"/>
                    <a:pt x="776288" y="260542"/>
                  </a:cubicBezTo>
                  <a:lnTo>
                    <a:pt x="783431" y="255779"/>
                  </a:lnTo>
                  <a:cubicBezTo>
                    <a:pt x="791630" y="231188"/>
                    <a:pt x="777663" y="269529"/>
                    <a:pt x="792956" y="241492"/>
                  </a:cubicBezTo>
                  <a:cubicBezTo>
                    <a:pt x="796203" y="235538"/>
                    <a:pt x="797719" y="228792"/>
                    <a:pt x="800100" y="222442"/>
                  </a:cubicBezTo>
                  <a:cubicBezTo>
                    <a:pt x="803307" y="203199"/>
                    <a:pt x="800953" y="212738"/>
                    <a:pt x="807244" y="193867"/>
                  </a:cubicBezTo>
                  <a:lnTo>
                    <a:pt x="809625" y="186723"/>
                  </a:lnTo>
                  <a:cubicBezTo>
                    <a:pt x="810419" y="184342"/>
                    <a:pt x="810614" y="181667"/>
                    <a:pt x="812006" y="179579"/>
                  </a:cubicBezTo>
                  <a:lnTo>
                    <a:pt x="816769" y="172435"/>
                  </a:lnTo>
                  <a:cubicBezTo>
                    <a:pt x="823274" y="146412"/>
                    <a:pt x="820808" y="159890"/>
                    <a:pt x="823913" y="131954"/>
                  </a:cubicBezTo>
                  <a:cubicBezTo>
                    <a:pt x="823119" y="118460"/>
                    <a:pt x="823357" y="104866"/>
                    <a:pt x="821531" y="91473"/>
                  </a:cubicBezTo>
                  <a:cubicBezTo>
                    <a:pt x="820960" y="87289"/>
                    <a:pt x="814105" y="74239"/>
                    <a:pt x="812006" y="70042"/>
                  </a:cubicBezTo>
                  <a:cubicBezTo>
                    <a:pt x="812800" y="65279"/>
                    <a:pt x="813750" y="60540"/>
                    <a:pt x="814388" y="55754"/>
                  </a:cubicBezTo>
                  <a:cubicBezTo>
                    <a:pt x="815348" y="48556"/>
                    <a:pt x="815089" y="35300"/>
                    <a:pt x="819150" y="27179"/>
                  </a:cubicBezTo>
                  <a:cubicBezTo>
                    <a:pt x="820430" y="24619"/>
                    <a:pt x="822325" y="22416"/>
                    <a:pt x="823913" y="20035"/>
                  </a:cubicBezTo>
                  <a:cubicBezTo>
                    <a:pt x="829679" y="2736"/>
                    <a:pt x="827881" y="3763"/>
                    <a:pt x="819150" y="98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Feasibility Study – </a:t>
            </a:r>
            <a:r>
              <a:rPr lang="en-GB" dirty="0" smtClean="0"/>
              <a:t>Hydrology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6791" y="6448445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12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Environmental Considerations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86964" y="2061074"/>
            <a:ext cx="9009817" cy="4515967"/>
            <a:chOff x="286964" y="2061074"/>
            <a:chExt cx="9009817" cy="4515967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438781" y="2061074"/>
              <a:ext cx="6858000" cy="4515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86964" y="2972901"/>
              <a:ext cx="2151817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dirty="0"/>
                <a:t>Nature </a:t>
              </a:r>
              <a:r>
                <a:rPr lang="en-GB" b="1" dirty="0" smtClean="0"/>
                <a:t>reserves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b="1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dirty="0"/>
                <a:t>Protected wetlands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b="1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dirty="0" smtClean="0"/>
                <a:t>Areas </a:t>
              </a:r>
              <a:r>
                <a:rPr lang="en-GB" b="1" dirty="0"/>
                <a:t>of biological importance</a:t>
              </a:r>
            </a:p>
          </p:txBody>
        </p:sp>
      </p:grp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487647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64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781" y="2061074"/>
            <a:ext cx="6857999" cy="450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Buildings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471956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34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Geothermal Boreholes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3458" y="2083192"/>
            <a:ext cx="5551365" cy="3899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899" y="2095796"/>
            <a:ext cx="2349283" cy="401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11153" y="2931030"/>
            <a:ext cx="4631337" cy="346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598833" y="2151780"/>
            <a:ext cx="1292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Water supply pipelines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829972" y="6064118"/>
            <a:ext cx="2349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Geothermal drillings</a:t>
            </a:r>
            <a:endParaRPr lang="en-GB" sz="1600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60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User interface – Input Parameters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30" y="2128242"/>
            <a:ext cx="7696199" cy="382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488904" y="2385611"/>
            <a:ext cx="1916258" cy="1947356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01650" y="2122552"/>
            <a:ext cx="3719615" cy="3879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62387" y="2838839"/>
            <a:ext cx="1242759" cy="1942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37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1" y="2049577"/>
            <a:ext cx="8198782" cy="407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942841" y="2287473"/>
            <a:ext cx="2582871" cy="1875472"/>
          </a:xfrm>
          <a:prstGeom prst="rect">
            <a:avLst/>
          </a:prstGeom>
          <a:solidFill>
            <a:srgbClr val="FFC000">
              <a:alpha val="45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05415" y="2478887"/>
            <a:ext cx="4732481" cy="33681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431" y="2758798"/>
            <a:ext cx="5149835" cy="3635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User interface – Input Parameters</a:t>
            </a:r>
            <a:endParaRPr lang="en-GB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5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User Interface – Alignment Profile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459" y="2003604"/>
            <a:ext cx="8828313" cy="43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89273" y="3539896"/>
            <a:ext cx="8842934" cy="16497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1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Interface - Outputs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286" y="2077700"/>
            <a:ext cx="8189685" cy="407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05781" y="2164977"/>
            <a:ext cx="6269068" cy="34530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0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7539" y="97608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Mandate for the CLIC Civil Engineering &amp; Infrastructure and Siting (CEIS) Working Group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59430"/>
            <a:ext cx="11289322" cy="473368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500" b="1" dirty="0" smtClean="0"/>
              <a:t>General </a:t>
            </a:r>
            <a:r>
              <a:rPr lang="en-US" sz="2500" b="1" dirty="0"/>
              <a:t>Objective</a:t>
            </a:r>
            <a:endParaRPr lang="en-GB" sz="2500" b="1" dirty="0"/>
          </a:p>
          <a:p>
            <a:r>
              <a:rPr lang="en-US" dirty="0"/>
              <a:t>Develop the existing layouts for the project from a civil engineering and technical infrastructure point of view, and work with the various actors towards a realistic design and project planning as needed for the </a:t>
            </a:r>
            <a:r>
              <a:rPr lang="en-US" i="1" dirty="0"/>
              <a:t>‘CLIC Implementation Plan’</a:t>
            </a:r>
            <a:r>
              <a:rPr lang="en-US" dirty="0"/>
              <a:t>, due 2018-19.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sz="2500" b="1" dirty="0"/>
              <a:t>Specific responsibilities:</a:t>
            </a:r>
            <a:endParaRPr lang="en-GB" sz="2500" dirty="0"/>
          </a:p>
          <a:p>
            <a:r>
              <a:rPr lang="en-US" dirty="0"/>
              <a:t>Develop new and/or update civil engineering layouts for </a:t>
            </a:r>
            <a:r>
              <a:rPr lang="en-US" b="1" dirty="0"/>
              <a:t>380GeV</a:t>
            </a:r>
            <a:r>
              <a:rPr lang="en-US" dirty="0"/>
              <a:t>, 1.5TeV and 3TeV machine.</a:t>
            </a:r>
            <a:endParaRPr lang="en-GB" dirty="0"/>
          </a:p>
          <a:p>
            <a:r>
              <a:rPr lang="en-US" dirty="0"/>
              <a:t>Develop new civil engineering layout for </a:t>
            </a:r>
            <a:r>
              <a:rPr lang="en-US" b="1" dirty="0"/>
              <a:t>380GeV machine using Klystron technology</a:t>
            </a:r>
            <a:r>
              <a:rPr lang="en-US" dirty="0"/>
              <a:t>.</a:t>
            </a:r>
            <a:endParaRPr lang="en-GB" dirty="0"/>
          </a:p>
          <a:p>
            <a:r>
              <a:rPr lang="en-US" dirty="0"/>
              <a:t>Update the tunnel design and layout to accommodate the machine (e.g. ventilation, electricity, survey, controls, safety and handling equipment</a:t>
            </a:r>
            <a:r>
              <a:rPr lang="en-US" dirty="0" smtClean="0"/>
              <a:t>).</a:t>
            </a:r>
          </a:p>
          <a:p>
            <a:r>
              <a:rPr lang="en-US" dirty="0" smtClean="0"/>
              <a:t>Develop </a:t>
            </a:r>
            <a:r>
              <a:rPr lang="en-US" dirty="0"/>
              <a:t>a layout for the interaction region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Study </a:t>
            </a:r>
            <a:r>
              <a:rPr lang="en-US" dirty="0"/>
              <a:t>environmental aspects of the project and siting preparation. </a:t>
            </a:r>
            <a:endParaRPr lang="en-US" dirty="0" smtClean="0"/>
          </a:p>
          <a:p>
            <a:r>
              <a:rPr lang="en-US" dirty="0" smtClean="0"/>
              <a:t>Work </a:t>
            </a:r>
            <a:r>
              <a:rPr lang="en-US" dirty="0"/>
              <a:t>together with ILC on areas of synergy.</a:t>
            </a:r>
            <a:endParaRPr lang="en-GB" dirty="0"/>
          </a:p>
          <a:p>
            <a:r>
              <a:rPr lang="en-US" b="1" dirty="0"/>
              <a:t>Produce schedule and cost estimates</a:t>
            </a:r>
            <a:r>
              <a:rPr lang="en-US" dirty="0"/>
              <a:t>.</a:t>
            </a:r>
            <a:endParaRPr lang="en-GB" dirty="0"/>
          </a:p>
          <a:p>
            <a:r>
              <a:rPr lang="en-US" dirty="0"/>
              <a:t>Consider and update transport, installation and CERN logistics issues for the project.</a:t>
            </a:r>
            <a:endParaRPr lang="en-GB" dirty="0"/>
          </a:p>
          <a:p>
            <a:r>
              <a:rPr lang="en-US" dirty="0"/>
              <a:t>Technical infrastructure and installation scheduling.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This group will report to the CLIC Accelerator Steering Committee.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Regular meetings are planned for approximately every 6 weeks. Provisional slot is Friday mornings from 9am until 11am. </a:t>
            </a:r>
            <a:r>
              <a:rPr lang="en-US" dirty="0" smtClean="0"/>
              <a:t>Initial Kick-off meeting took place on </a:t>
            </a:r>
            <a:r>
              <a:rPr lang="en-US" b="1" dirty="0"/>
              <a:t>Friday 31 March 2017</a:t>
            </a:r>
            <a:r>
              <a:rPr lang="en-US" dirty="0"/>
              <a:t>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Ad-hoc meetings as needed on dedicated subjects. Additional experts will be contacted as needed.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78721" y="6510553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1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/>
              <a:t>CERN/KEK Collaboration to develop TOT for ILC </a:t>
            </a:r>
            <a:r>
              <a:rPr lang="en-US" sz="4000" dirty="0" err="1" smtClean="0"/>
              <a:t>Optimisation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2054" t="15143" r="13125" b="16286"/>
          <a:stretch/>
        </p:blipFill>
        <p:spPr>
          <a:xfrm>
            <a:off x="5638341" y="2095276"/>
            <a:ext cx="5175685" cy="44682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5524" y="2333685"/>
            <a:ext cx="31293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new features added to the tool that can be </a:t>
            </a:r>
            <a:r>
              <a:rPr lang="en-US" dirty="0" err="1" smtClean="0"/>
              <a:t>utilised</a:t>
            </a:r>
            <a:r>
              <a:rPr lang="en-US" dirty="0" smtClean="0"/>
              <a:t> in CLIC TOT, such as 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IP position can be changed.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LINAC Rotation/Flip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Inclined Access tunnels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8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67840" y="2610502"/>
            <a:ext cx="34630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Previously updated Large 6.8m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Transport tunnel located beneath false floor.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Increased dimensions of machine components.</a:t>
            </a:r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73" b="64004"/>
          <a:stretch/>
        </p:blipFill>
        <p:spPr>
          <a:xfrm>
            <a:off x="545334" y="2347161"/>
            <a:ext cx="5544688" cy="3534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Cross Section Development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44355" y="2964527"/>
            <a:ext cx="27832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Original 6m cross sectional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Two compartments separated by fire protection wall.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Small emergency air extraction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3" t="12262" r="13230" b="5847"/>
          <a:stretch/>
        </p:blipFill>
        <p:spPr>
          <a:xfrm>
            <a:off x="6090022" y="2141049"/>
            <a:ext cx="3855612" cy="3946547"/>
          </a:xfrm>
          <a:prstGeom prst="rect">
            <a:avLst/>
          </a:prstGeom>
        </p:spPr>
      </p:pic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5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Cross Section Development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4167" t="19605" r="7023" b="14918"/>
          <a:stretch/>
        </p:blipFill>
        <p:spPr>
          <a:xfrm>
            <a:off x="5487251" y="2017486"/>
            <a:ext cx="5331200" cy="4748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2456" y="2329724"/>
            <a:ext cx="348342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FCC Layout.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Extraction located above false ceiling.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Air intake located below false floor.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Machine dimension reduced from 1500mm to 1480mm.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Fire doors section </a:t>
            </a:r>
            <a:r>
              <a:rPr lang="en-GB" dirty="0">
                <a:solidFill>
                  <a:schemeClr val="tx1">
                    <a:alpha val="50000"/>
                  </a:schemeClr>
                </a:solidFill>
              </a:rPr>
              <a:t>off the tunnel </a:t>
            </a: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at </a:t>
            </a:r>
            <a:r>
              <a:rPr lang="en-GB" dirty="0">
                <a:solidFill>
                  <a:schemeClr val="tx1">
                    <a:alpha val="50000"/>
                  </a:schemeClr>
                </a:solidFill>
              </a:rPr>
              <a:t>specified intervals.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947886" y="2714171"/>
            <a:ext cx="3106057" cy="42091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76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Cross Section Development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4167" t="19605" r="7023" b="14918"/>
          <a:stretch/>
        </p:blipFill>
        <p:spPr>
          <a:xfrm>
            <a:off x="5487251" y="2017486"/>
            <a:ext cx="5331200" cy="4748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2456" y="2329724"/>
            <a:ext cx="348342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FCC Layout.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50000"/>
                  </a:schemeClr>
                </a:solidFill>
              </a:rPr>
              <a:t>Extraction located above false ceiling.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Air intake located below false floor.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Machine dimension reduced from 1500mm to 1480mm.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Fire doors </a:t>
            </a:r>
            <a:r>
              <a:rPr lang="en-GB" dirty="0">
                <a:solidFill>
                  <a:schemeClr val="tx1">
                    <a:alpha val="50000"/>
                  </a:schemeClr>
                </a:solidFill>
              </a:rPr>
              <a:t>section off the tunnel </a:t>
            </a: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at </a:t>
            </a:r>
            <a:r>
              <a:rPr lang="en-GB" dirty="0">
                <a:solidFill>
                  <a:schemeClr val="tx1">
                    <a:alpha val="50000"/>
                  </a:schemeClr>
                </a:solidFill>
              </a:rPr>
              <a:t>specified intervals.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64000" y="3933371"/>
            <a:ext cx="4296229" cy="182880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84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Cross Section Development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4167" t="19605" r="7023" b="14918"/>
          <a:stretch/>
        </p:blipFill>
        <p:spPr>
          <a:xfrm>
            <a:off x="5487251" y="2017486"/>
            <a:ext cx="5331200" cy="4748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2456" y="2329724"/>
            <a:ext cx="348342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FCC Layout.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50000"/>
                  </a:schemeClr>
                </a:solidFill>
              </a:rPr>
              <a:t>Extraction located above false ceiling.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Air intake located below false floor.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Machine dimension reduced from 1500mm to 1480mm.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Fire doors section off the tunnel at specified </a:t>
            </a:r>
            <a:r>
              <a:rPr lang="en-GB" dirty="0">
                <a:solidFill>
                  <a:schemeClr val="tx1">
                    <a:alpha val="50000"/>
                  </a:schemeClr>
                </a:solidFill>
              </a:rPr>
              <a:t>intervals.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180114" y="4281714"/>
            <a:ext cx="2931886" cy="72571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91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Cross Section Development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4167" t="19605" r="7023" b="14918"/>
          <a:stretch/>
        </p:blipFill>
        <p:spPr>
          <a:xfrm>
            <a:off x="5487251" y="2017486"/>
            <a:ext cx="5331200" cy="4748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2456" y="2329724"/>
            <a:ext cx="348342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FCC Layout.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alpha val="50000"/>
                  </a:schemeClr>
                </a:solidFill>
              </a:rPr>
              <a:t>Extraction located above false ceiling.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Air intake located below false floor.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alpha val="50000"/>
                  </a:schemeClr>
                </a:solidFill>
              </a:rPr>
              <a:t>Machine dimension reduced from 1500mm to 1480mm.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Fire doors section off the tunnel </a:t>
            </a:r>
            <a:r>
              <a:rPr lang="en-GB" dirty="0" smtClean="0"/>
              <a:t>at </a:t>
            </a:r>
            <a:r>
              <a:rPr lang="en-GB" dirty="0"/>
              <a:t>specified intervals.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17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Cross Section Development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4167" t="19605" r="7023" b="14918"/>
          <a:stretch/>
        </p:blipFill>
        <p:spPr>
          <a:xfrm>
            <a:off x="5487251" y="2017486"/>
            <a:ext cx="5331200" cy="4748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9497" y="3099043"/>
            <a:ext cx="2898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FCC Layout.</a:t>
            </a:r>
          </a:p>
          <a:p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Extraction located above false ceiling.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Air intake located below false floor.</a:t>
            </a:r>
          </a:p>
          <a:p>
            <a:endParaRPr lang="en-GB" sz="1200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Fire doors section off the tunnel </a:t>
            </a:r>
            <a:r>
              <a:rPr lang="en-GB" sz="1200" dirty="0" smtClean="0"/>
              <a:t>at </a:t>
            </a:r>
            <a:r>
              <a:rPr lang="en-GB" sz="1200" dirty="0"/>
              <a:t>specified intervals.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2545322" y="3279184"/>
            <a:ext cx="731520" cy="1917656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13345" y="3930039"/>
            <a:ext cx="2273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Can these concepts be considered for CLIC?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023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016" y="2022504"/>
            <a:ext cx="5000625" cy="43719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Klystron Single Tunnel - TBM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37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33750" y="3041661"/>
            <a:ext cx="48069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TBM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10m TBM required to achieve required surface width within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 lot of space below the floor – potential to have a services located here. (see example for Tunnel Mont-Sion)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Backfill from tunnel excavation to be utilised. (see example for Tunnel Mont-Sion)</a:t>
            </a:r>
          </a:p>
          <a:p>
            <a:endParaRPr lang="en-GB" sz="1600" dirty="0">
              <a:solidFill>
                <a:schemeClr val="tx1">
                  <a:alpha val="50000"/>
                </a:schemeClr>
              </a:solidFill>
            </a:endParaRPr>
          </a:p>
          <a:p>
            <a:endParaRPr lang="en-GB" dirty="0"/>
          </a:p>
        </p:txBody>
      </p:sp>
      <p:grpSp>
        <p:nvGrpSpPr>
          <p:cNvPr id="26" name="Group 25"/>
          <p:cNvGrpSpPr/>
          <p:nvPr/>
        </p:nvGrpSpPr>
        <p:grpSpPr>
          <a:xfrm>
            <a:off x="4380941" y="2059450"/>
            <a:ext cx="4806930" cy="954107"/>
            <a:chOff x="4373880" y="2407920"/>
            <a:chExt cx="4806930" cy="954107"/>
          </a:xfrm>
        </p:grpSpPr>
        <p:sp>
          <p:nvSpPr>
            <p:cNvPr id="10" name="TextBox 9"/>
            <p:cNvSpPr txBox="1"/>
            <p:nvPr/>
          </p:nvSpPr>
          <p:spPr>
            <a:xfrm>
              <a:off x="4373880" y="2407920"/>
              <a:ext cx="150876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Extraction located above false </a:t>
              </a:r>
              <a:r>
                <a:rPr lang="en-GB" sz="1400" dirty="0" smtClean="0"/>
                <a:t>ceiling 2.6m</a:t>
              </a:r>
              <a:r>
                <a:rPr lang="en-GB" sz="1400" baseline="30000" dirty="0" smtClean="0"/>
                <a:t>2</a:t>
              </a:r>
              <a:r>
                <a:rPr lang="en-GB" sz="1400" dirty="0" smtClean="0"/>
                <a:t> </a:t>
              </a:r>
              <a:endParaRPr lang="en-GB" sz="1400" dirty="0"/>
            </a:p>
          </p:txBody>
        </p:sp>
        <p:cxnSp>
          <p:nvCxnSpPr>
            <p:cNvPr id="15" name="Straight Arrow Connector 14"/>
            <p:cNvCxnSpPr>
              <a:stCxn id="10" idx="3"/>
            </p:cNvCxnSpPr>
            <p:nvPr/>
          </p:nvCxnSpPr>
          <p:spPr>
            <a:xfrm>
              <a:off x="5882640" y="2884974"/>
              <a:ext cx="1818323" cy="11063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0" idx="3"/>
            </p:cNvCxnSpPr>
            <p:nvPr/>
          </p:nvCxnSpPr>
          <p:spPr>
            <a:xfrm flipV="1">
              <a:off x="5882640" y="2871948"/>
              <a:ext cx="3298170" cy="13026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3342202-C006-423B-89E3-E3016F15CDAE}"/>
              </a:ext>
            </a:extLst>
          </p:cNvPr>
          <p:cNvSpPr txBox="1"/>
          <p:nvPr/>
        </p:nvSpPr>
        <p:spPr>
          <a:xfrm>
            <a:off x="8280874" y="4595932"/>
            <a:ext cx="1042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9.9m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58752" y="3057795"/>
            <a:ext cx="610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3.2m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982464" y="3126582"/>
            <a:ext cx="1249399" cy="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8203406" y="2321719"/>
            <a:ext cx="7382" cy="719943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160096" y="2515087"/>
            <a:ext cx="555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1.5m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84294" y="4972510"/>
            <a:ext cx="1763077" cy="917376"/>
          </a:xfrm>
          <a:prstGeom prst="rect">
            <a:avLst/>
          </a:prstGeom>
          <a:noFill/>
          <a:ln w="730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C073CAA2-42F0-40B0-93EA-06AD7C9ED608}"/>
              </a:ext>
            </a:extLst>
          </p:cNvPr>
          <p:cNvGrpSpPr/>
          <p:nvPr/>
        </p:nvGrpSpPr>
        <p:grpSpPr>
          <a:xfrm flipH="1">
            <a:off x="6522016" y="4595933"/>
            <a:ext cx="2604005" cy="1319380"/>
            <a:chOff x="8543772" y="5157159"/>
            <a:chExt cx="1847158" cy="836881"/>
          </a:xfrm>
        </p:grpSpPr>
        <p:sp>
          <p:nvSpPr>
            <p:cNvPr id="29" name="Arc 28">
              <a:extLst>
                <a:ext uri="{FF2B5EF4-FFF2-40B4-BE49-F238E27FC236}">
                  <a16:creationId xmlns:a16="http://schemas.microsoft.com/office/drawing/2014/main" xmlns="" id="{34E09FF5-14EF-45A7-B758-FA552D279E55}"/>
                </a:ext>
              </a:extLst>
            </p:cNvPr>
            <p:cNvSpPr/>
            <p:nvPr/>
          </p:nvSpPr>
          <p:spPr>
            <a:xfrm rot="3030921">
              <a:off x="9062099" y="4665099"/>
              <a:ext cx="810504" cy="1847158"/>
            </a:xfrm>
            <a:prstGeom prst="arc">
              <a:avLst>
                <a:gd name="adj1" fmla="val 16756153"/>
                <a:gd name="adj2" fmla="val 1257468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27B55C9A-B335-472C-8F24-77496EE2AA8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1201" y="5481639"/>
              <a:ext cx="9335" cy="51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xmlns="" id="{B9EFDF64-7244-43F3-85C6-56FCADD0D790}"/>
                </a:ext>
              </a:extLst>
            </p:cNvPr>
            <p:cNvCxnSpPr>
              <a:cxnSpLocks/>
            </p:cNvCxnSpPr>
            <p:nvPr/>
          </p:nvCxnSpPr>
          <p:spPr>
            <a:xfrm>
              <a:off x="9271101" y="5164983"/>
              <a:ext cx="330099" cy="3166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xmlns="" id="{0532DDBE-67C0-4BE9-91DA-2EA0BEE43D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58892" y="5169396"/>
              <a:ext cx="394324" cy="3976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xmlns="" id="{D189D037-5F18-432C-B2BA-BB77C83C58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59730" y="5163938"/>
              <a:ext cx="456164" cy="4618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xmlns="" id="{89A6EE1E-EF4D-439B-8215-E43A6337366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61618" y="5157159"/>
              <a:ext cx="509617" cy="528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B008D9A5-D0AA-4B82-A65B-274DEB44211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59640" y="5157160"/>
              <a:ext cx="557793" cy="5634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xmlns="" id="{C88B7A6D-0028-48E0-BC47-CCF2F47047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60790" y="5169396"/>
              <a:ext cx="338043" cy="332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xmlns="" id="{47D75C2E-D5EA-454D-815F-3DBF94AD39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5241" y="5514313"/>
              <a:ext cx="264666" cy="2594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xmlns="" id="{510A1FC0-4C78-406D-A290-AE89D45B0D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5888" y="5603808"/>
              <a:ext cx="216600" cy="2099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xmlns="" id="{E32928A2-5C13-4694-B698-14199ABD9F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4919" y="5694169"/>
              <a:ext cx="176487" cy="1655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xmlns="" id="{57A2401A-0575-41E4-960C-60A29A9968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99624" y="5780561"/>
              <a:ext cx="129060" cy="118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xmlns="" id="{0F572CF1-6C18-48BA-BB13-AA2DA177F03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5888" y="5859704"/>
              <a:ext cx="77376" cy="688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xmlns="" id="{5C247802-86F8-4BA4-A4E6-DBF2002EB1B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71348" y="5172046"/>
              <a:ext cx="195889" cy="1896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xmlns="" id="{4E6740D2-D77F-423D-9FDD-7091D4AF3F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74811" y="5178319"/>
              <a:ext cx="264666" cy="2594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xmlns="" id="{B3B22698-42C8-4DAA-A8D9-A155AF13202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71548" y="5169633"/>
              <a:ext cx="115216" cy="108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C073CAA2-42F0-40B0-93EA-06AD7C9ED608}"/>
              </a:ext>
            </a:extLst>
          </p:cNvPr>
          <p:cNvGrpSpPr/>
          <p:nvPr/>
        </p:nvGrpSpPr>
        <p:grpSpPr>
          <a:xfrm>
            <a:off x="7790443" y="4568390"/>
            <a:ext cx="2892619" cy="1330931"/>
            <a:chOff x="8402668" y="5157159"/>
            <a:chExt cx="2051887" cy="844208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xmlns="" id="{34E09FF5-14EF-45A7-B758-FA552D279E55}"/>
                </a:ext>
              </a:extLst>
            </p:cNvPr>
            <p:cNvSpPr/>
            <p:nvPr/>
          </p:nvSpPr>
          <p:spPr>
            <a:xfrm rot="2966756">
              <a:off x="9011735" y="4558547"/>
              <a:ext cx="833753" cy="2051887"/>
            </a:xfrm>
            <a:prstGeom prst="arc">
              <a:avLst>
                <a:gd name="adj1" fmla="val 17046272"/>
                <a:gd name="adj2" fmla="val 112340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xmlns="" id="{27B55C9A-B335-472C-8F24-77496EE2AA8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1201" y="5481639"/>
              <a:ext cx="9335" cy="51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xmlns="" id="{B9EFDF64-7244-43F3-85C6-56FCADD0D790}"/>
                </a:ext>
              </a:extLst>
            </p:cNvPr>
            <p:cNvCxnSpPr>
              <a:cxnSpLocks/>
            </p:cNvCxnSpPr>
            <p:nvPr/>
          </p:nvCxnSpPr>
          <p:spPr>
            <a:xfrm>
              <a:off x="9271101" y="5164983"/>
              <a:ext cx="330099" cy="3166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xmlns="" id="{0532DDBE-67C0-4BE9-91DA-2EA0BEE43D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58892" y="5169396"/>
              <a:ext cx="394324" cy="3976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xmlns="" id="{D189D037-5F18-432C-B2BA-BB77C83C58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59730" y="5163938"/>
              <a:ext cx="456164" cy="4618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xmlns="" id="{89A6EE1E-EF4D-439B-8215-E43A6337366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61618" y="5157159"/>
              <a:ext cx="509617" cy="528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xmlns="" id="{B008D9A5-D0AA-4B82-A65B-274DEB44211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59640" y="5157160"/>
              <a:ext cx="557793" cy="5634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xmlns="" id="{C88B7A6D-0028-48E0-BC47-CCF2F47047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60790" y="5169396"/>
              <a:ext cx="338043" cy="332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xmlns="" id="{47D75C2E-D5EA-454D-815F-3DBF94AD39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5241" y="5514313"/>
              <a:ext cx="264666" cy="2594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xmlns="" id="{510A1FC0-4C78-406D-A290-AE89D45B0D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5888" y="5603808"/>
              <a:ext cx="216600" cy="2099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xmlns="" id="{E32928A2-5C13-4694-B698-14199ABD9F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4919" y="5694169"/>
              <a:ext cx="176487" cy="1655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xmlns="" id="{57A2401A-0575-41E4-960C-60A29A9968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99624" y="5780561"/>
              <a:ext cx="129060" cy="118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xmlns="" id="{0F572CF1-6C18-48BA-BB13-AA2DA177F03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5888" y="5859704"/>
              <a:ext cx="77376" cy="688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5C247802-86F8-4BA4-A4E6-DBF2002EB1B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71348" y="5172046"/>
              <a:ext cx="195889" cy="1896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xmlns="" id="{4E6740D2-D77F-423D-9FDD-7091D4AF3F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74811" y="5178319"/>
              <a:ext cx="264666" cy="2594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xmlns="" id="{B3B22698-42C8-4DAA-A8D9-A155AF13202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71548" y="5169633"/>
              <a:ext cx="115216" cy="108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5C247802-86F8-4BA4-A4E6-DBF2002EB1BD}"/>
              </a:ext>
            </a:extLst>
          </p:cNvPr>
          <p:cNvCxnSpPr>
            <a:cxnSpLocks/>
          </p:cNvCxnSpPr>
          <p:nvPr/>
        </p:nvCxnSpPr>
        <p:spPr>
          <a:xfrm flipV="1">
            <a:off x="7951803" y="4629734"/>
            <a:ext cx="276152" cy="298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xmlns="" id="{5C247802-86F8-4BA4-A4E6-DBF2002EB1BD}"/>
              </a:ext>
            </a:extLst>
          </p:cNvPr>
          <p:cNvCxnSpPr>
            <a:cxnSpLocks/>
          </p:cNvCxnSpPr>
          <p:nvPr/>
        </p:nvCxnSpPr>
        <p:spPr>
          <a:xfrm flipV="1">
            <a:off x="8122740" y="4638680"/>
            <a:ext cx="276152" cy="298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xmlns="" id="{5C247802-86F8-4BA4-A4E6-DBF2002EB1BD}"/>
              </a:ext>
            </a:extLst>
          </p:cNvPr>
          <p:cNvCxnSpPr>
            <a:cxnSpLocks/>
          </p:cNvCxnSpPr>
          <p:nvPr/>
        </p:nvCxnSpPr>
        <p:spPr>
          <a:xfrm flipV="1">
            <a:off x="8314036" y="4629293"/>
            <a:ext cx="276152" cy="298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xmlns="" id="{5C247802-86F8-4BA4-A4E6-DBF2002EB1BD}"/>
              </a:ext>
            </a:extLst>
          </p:cNvPr>
          <p:cNvCxnSpPr>
            <a:cxnSpLocks/>
          </p:cNvCxnSpPr>
          <p:nvPr/>
        </p:nvCxnSpPr>
        <p:spPr>
          <a:xfrm flipH="1" flipV="1">
            <a:off x="8617871" y="4629293"/>
            <a:ext cx="276152" cy="298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5C247802-86F8-4BA4-A4E6-DBF2002EB1BD}"/>
              </a:ext>
            </a:extLst>
          </p:cNvPr>
          <p:cNvCxnSpPr>
            <a:cxnSpLocks/>
          </p:cNvCxnSpPr>
          <p:nvPr/>
        </p:nvCxnSpPr>
        <p:spPr>
          <a:xfrm flipH="1" flipV="1">
            <a:off x="8788808" y="4638239"/>
            <a:ext cx="276152" cy="298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5C247802-86F8-4BA4-A4E6-DBF2002EB1BD}"/>
              </a:ext>
            </a:extLst>
          </p:cNvPr>
          <p:cNvCxnSpPr>
            <a:cxnSpLocks/>
          </p:cNvCxnSpPr>
          <p:nvPr/>
        </p:nvCxnSpPr>
        <p:spPr>
          <a:xfrm flipH="1" flipV="1">
            <a:off x="8932595" y="4629293"/>
            <a:ext cx="276152" cy="298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V="1">
            <a:off x="8210788" y="5933735"/>
            <a:ext cx="122886" cy="144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V="1">
            <a:off x="8089804" y="5933735"/>
            <a:ext cx="113602" cy="112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V="1">
            <a:off x="7967181" y="5933735"/>
            <a:ext cx="89936" cy="92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V="1">
            <a:off x="7852153" y="5933735"/>
            <a:ext cx="46859" cy="48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H="1" flipV="1">
            <a:off x="9160397" y="5930959"/>
            <a:ext cx="48350" cy="664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H="1" flipV="1">
            <a:off x="9039413" y="5930959"/>
            <a:ext cx="77434" cy="948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H="1" flipV="1">
            <a:off x="8916790" y="5930958"/>
            <a:ext cx="111690" cy="138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H="1" flipV="1">
            <a:off x="8801763" y="5930959"/>
            <a:ext cx="128788" cy="145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V="1">
            <a:off x="8326415" y="5933735"/>
            <a:ext cx="143275" cy="177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H="1" flipV="1">
            <a:off x="8672980" y="5933735"/>
            <a:ext cx="150550" cy="1784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V="1">
            <a:off x="8444683" y="5942666"/>
            <a:ext cx="143275" cy="177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xmlns="" id="{B3B22698-42C8-4DAA-A8D9-A155AF132021}"/>
              </a:ext>
            </a:extLst>
          </p:cNvPr>
          <p:cNvCxnSpPr>
            <a:cxnSpLocks/>
          </p:cNvCxnSpPr>
          <p:nvPr/>
        </p:nvCxnSpPr>
        <p:spPr>
          <a:xfrm flipH="1" flipV="1">
            <a:off x="8568846" y="5933735"/>
            <a:ext cx="150550" cy="1784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743570" y="5725837"/>
            <a:ext cx="2280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Backfill around Service tunnel – Access to be provided at regular intervals </a:t>
            </a:r>
            <a:endParaRPr lang="en-GB" sz="1200" dirty="0"/>
          </a:p>
        </p:txBody>
      </p:sp>
      <p:cxnSp>
        <p:nvCxnSpPr>
          <p:cNvPr id="103" name="Straight Arrow Connector 102"/>
          <p:cNvCxnSpPr/>
          <p:nvPr/>
        </p:nvCxnSpPr>
        <p:spPr>
          <a:xfrm flipV="1">
            <a:off x="5721214" y="5023176"/>
            <a:ext cx="1498002" cy="697587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5728193" y="5589086"/>
            <a:ext cx="2094349" cy="545594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9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C1CE7B42-907A-427E-9EC4-82016898C1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17" t="33380" r="48653" b="13134"/>
          <a:stretch/>
        </p:blipFill>
        <p:spPr>
          <a:xfrm>
            <a:off x="6098650" y="2298674"/>
            <a:ext cx="5215817" cy="39419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Mont-Sion Tunnel (</a:t>
            </a:r>
            <a:r>
              <a:rPr lang="en-GB" dirty="0" err="1" smtClean="0"/>
              <a:t>Autoroute</a:t>
            </a:r>
            <a:r>
              <a:rPr lang="en-GB" dirty="0" smtClean="0"/>
              <a:t>, Geneva to Annecy)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38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40430" y="2972246"/>
            <a:ext cx="480693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TBM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Slightly larger than the CLIC tunnel at a diameter of 12m </a:t>
            </a:r>
          </a:p>
          <a:p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</a:t>
            </a:r>
            <a:r>
              <a:rPr lang="en-GB" sz="1400" dirty="0"/>
              <a:t>example </a:t>
            </a:r>
            <a:r>
              <a:rPr lang="en-GB" sz="1400" dirty="0" smtClean="0"/>
              <a:t>shows </a:t>
            </a:r>
            <a:r>
              <a:rPr lang="en-GB" sz="1400" dirty="0"/>
              <a:t>the utilisation of </a:t>
            </a:r>
            <a:r>
              <a:rPr lang="en-GB" sz="1400" dirty="0" smtClean="0"/>
              <a:t>space </a:t>
            </a:r>
            <a:r>
              <a:rPr lang="en-GB" sz="1400" dirty="0"/>
              <a:t>below the road level in </a:t>
            </a:r>
            <a:r>
              <a:rPr lang="en-GB" sz="1400" dirty="0" smtClean="0"/>
              <a:t>Mont-Sion </a:t>
            </a:r>
            <a:r>
              <a:rPr lang="en-GB" sz="1400" dirty="0"/>
              <a:t>tunnel – a similar thing could be done for a single TBM tunnel at the Klystron </a:t>
            </a:r>
            <a:r>
              <a:rPr lang="en-GB" sz="1400" dirty="0" smtClean="0"/>
              <a:t>380 GeV energy </a:t>
            </a:r>
            <a:r>
              <a:rPr lang="en-GB" sz="1400" dirty="0"/>
              <a:t>stage. </a:t>
            </a:r>
            <a:endParaRPr lang="en-GB" sz="1400" dirty="0" smtClean="0"/>
          </a:p>
          <a:p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alpha val="50000"/>
                </a:schemeClr>
              </a:solidFill>
            </a:endParaRPr>
          </a:p>
          <a:p>
            <a:endParaRPr lang="en-GB" sz="1600" dirty="0">
              <a:solidFill>
                <a:schemeClr val="tx1">
                  <a:alpha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550981" y="3802348"/>
            <a:ext cx="2333248" cy="2479722"/>
            <a:chOff x="7550981" y="3802348"/>
            <a:chExt cx="2333248" cy="2479722"/>
          </a:xfrm>
        </p:grpSpPr>
        <p:sp>
          <p:nvSpPr>
            <p:cNvPr id="5" name="Oval 4"/>
            <p:cNvSpPr/>
            <p:nvPr/>
          </p:nvSpPr>
          <p:spPr>
            <a:xfrm>
              <a:off x="7550981" y="4541012"/>
              <a:ext cx="2333248" cy="1741058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55232" y="3802348"/>
              <a:ext cx="18289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400" dirty="0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>
            <a:off x="5308600" y="3581400"/>
            <a:ext cx="1587500" cy="220949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487251" y="4541012"/>
            <a:ext cx="2183549" cy="544063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1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Klystron Single Tunnel - Roadheaders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008259" y="2821661"/>
            <a:ext cx="4071741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Roadheader</a:t>
            </a:r>
            <a:r>
              <a:rPr lang="en-GB" dirty="0"/>
              <a:t>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Single tunnel layout – 10m width, similar to the ILC potential for the same space reductions as the TBM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Approx. 11km of mined tunnelling can be expensive and time consuming.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Must be compatible with TBM drive beam upgrades</a:t>
            </a:r>
            <a:r>
              <a:rPr lang="en-GB" sz="1400" dirty="0" smtClean="0">
                <a:solidFill>
                  <a:schemeClr val="tx1">
                    <a:alpha val="5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39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34636" y="6265125"/>
            <a:ext cx="45417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dirty="0"/>
              <a:t>(Machine Design is for presentation purposes only and is subject to change)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3258" t="1" r="5748" b="1957"/>
          <a:stretch/>
        </p:blipFill>
        <p:spPr>
          <a:xfrm>
            <a:off x="6469691" y="2028812"/>
            <a:ext cx="4736123" cy="4236313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B84CAEE9-857A-46EF-BD9D-0E517F16416F}"/>
              </a:ext>
            </a:extLst>
          </p:cNvPr>
          <p:cNvGrpSpPr/>
          <p:nvPr/>
        </p:nvGrpSpPr>
        <p:grpSpPr>
          <a:xfrm>
            <a:off x="4700187" y="2098386"/>
            <a:ext cx="3221764" cy="954107"/>
            <a:chOff x="4700187" y="2098386"/>
            <a:chExt cx="3221764" cy="95410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4BBD275A-0E7E-40D9-82C2-1C3F0EDD44DE}"/>
                </a:ext>
              </a:extLst>
            </p:cNvPr>
            <p:cNvSpPr txBox="1"/>
            <p:nvPr/>
          </p:nvSpPr>
          <p:spPr>
            <a:xfrm>
              <a:off x="4700187" y="2098386"/>
              <a:ext cx="186353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Crane requirements for klystron module cavern to be determined?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xmlns="" id="{280B29E9-73C2-4292-92CD-813588870276}"/>
                </a:ext>
              </a:extLst>
            </p:cNvPr>
            <p:cNvCxnSpPr/>
            <p:nvPr/>
          </p:nvCxnSpPr>
          <p:spPr>
            <a:xfrm>
              <a:off x="6084606" y="2743200"/>
              <a:ext cx="1837345" cy="78461"/>
            </a:xfrm>
            <a:prstGeom prst="straightConnector1">
              <a:avLst/>
            </a:prstGeom>
            <a:ln w="158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699B6B8F-DE3D-49EF-A4AF-DA253CA9117F}"/>
              </a:ext>
            </a:extLst>
          </p:cNvPr>
          <p:cNvGrpSpPr/>
          <p:nvPr/>
        </p:nvGrpSpPr>
        <p:grpSpPr>
          <a:xfrm>
            <a:off x="4836921" y="3048000"/>
            <a:ext cx="2486825" cy="1062474"/>
            <a:chOff x="4836921" y="3048000"/>
            <a:chExt cx="2486825" cy="106247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6B177E39-7F34-40C6-952B-21E77CECEE3E}"/>
                </a:ext>
              </a:extLst>
            </p:cNvPr>
            <p:cNvSpPr txBox="1"/>
            <p:nvPr/>
          </p:nvSpPr>
          <p:spPr>
            <a:xfrm>
              <a:off x="4836921" y="3587254"/>
              <a:ext cx="1562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What services will be required?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xmlns="" id="{AE01EFAF-FFC0-4886-BFCB-3978A5052F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84606" y="3048000"/>
              <a:ext cx="1239140" cy="759779"/>
            </a:xfrm>
            <a:prstGeom prst="straightConnector1">
              <a:avLst/>
            </a:prstGeom>
            <a:ln w="158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77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5303" y="697995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CDR Updated Plans and Layouts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8929" t="16040" r="9286" b="12984"/>
          <a:stretch/>
        </p:blipFill>
        <p:spPr>
          <a:xfrm>
            <a:off x="4511149" y="2046514"/>
            <a:ext cx="6734630" cy="46756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834" y="4166636"/>
            <a:ext cx="35269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Colour Code: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380 GeV – Dark 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1.5 TeV – Pink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 TeV – Light Pink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BDS – Light Blue section.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Injection Complex - Green</a:t>
            </a:r>
            <a:endParaRPr lang="en-GB" sz="140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5834" y="2673920"/>
            <a:ext cx="3417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Comments: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Most </a:t>
            </a:r>
            <a:r>
              <a:rPr lang="en-GB" sz="1400" dirty="0"/>
              <a:t>important drawing for costing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Tunnel length includes all </a:t>
            </a:r>
            <a:r>
              <a:rPr lang="en-GB" sz="1400" dirty="0" smtClean="0"/>
              <a:t>tunnels (main tunnel, turnarounds </a:t>
            </a:r>
            <a:r>
              <a:rPr lang="en-GB" sz="1400" dirty="0" err="1" smtClean="0"/>
              <a:t>etc</a:t>
            </a:r>
            <a:r>
              <a:rPr lang="en-GB" sz="1400" dirty="0" smtClean="0"/>
              <a:t>…)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Site length is the amount of land needed to build CLIC</a:t>
            </a:r>
          </a:p>
        </p:txBody>
      </p:sp>
    </p:spTree>
    <p:extLst>
      <p:ext uri="{BB962C8B-B14F-4D97-AF65-F5344CB8AC3E}">
        <p14:creationId xmlns:p14="http://schemas.microsoft.com/office/powerpoint/2010/main" val="335408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15849AA-09E5-48B9-8B3E-9253A456B8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865" t="33736" r="22995" b="37487"/>
          <a:stretch/>
        </p:blipFill>
        <p:spPr>
          <a:xfrm>
            <a:off x="680321" y="2570553"/>
            <a:ext cx="6438014" cy="382392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B378FDC-C2F1-48F6-BABF-9837564B3C9D}"/>
              </a:ext>
            </a:extLst>
          </p:cNvPr>
          <p:cNvSpPr/>
          <p:nvPr/>
        </p:nvSpPr>
        <p:spPr>
          <a:xfrm>
            <a:off x="7118334" y="5945410"/>
            <a:ext cx="4700135" cy="4490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F6C26AE-E6D0-4472-B28A-53796DF039FE}"/>
              </a:ext>
            </a:extLst>
          </p:cNvPr>
          <p:cNvSpPr/>
          <p:nvPr/>
        </p:nvSpPr>
        <p:spPr>
          <a:xfrm>
            <a:off x="7118335" y="2570553"/>
            <a:ext cx="4700135" cy="4490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Klystron Single Tunnel - Roadheaders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40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19346" y="6026461"/>
            <a:ext cx="45417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(Machine Design is for presentation purposes only and is subject to change)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008CC35-5A94-4258-B6F5-2FB511184850}"/>
              </a:ext>
            </a:extLst>
          </p:cNvPr>
          <p:cNvSpPr txBox="1"/>
          <p:nvPr/>
        </p:nvSpPr>
        <p:spPr>
          <a:xfrm>
            <a:off x="3127761" y="2101676"/>
            <a:ext cx="6751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ILC – CLIC Comparison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E7A45E6-A6F7-4A04-AE59-FD41A48DCFEF}"/>
              </a:ext>
            </a:extLst>
          </p:cNvPr>
          <p:cNvPicPr/>
          <p:nvPr/>
        </p:nvPicPr>
        <p:blipFill rotWithShape="1">
          <a:blip r:embed="rId4"/>
          <a:srcRect l="3461" t="175" r="5545" b="45936"/>
          <a:stretch/>
        </p:blipFill>
        <p:spPr>
          <a:xfrm>
            <a:off x="6325305" y="2943453"/>
            <a:ext cx="5493165" cy="3078125"/>
          </a:xfrm>
          <a:prstGeom prst="rect">
            <a:avLst/>
          </a:prstGeom>
        </p:spPr>
      </p:pic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8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Klystron Single Tunnel - Roadheaders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008259" y="2821661"/>
            <a:ext cx="407174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Roadheader</a:t>
            </a:r>
            <a:r>
              <a:rPr lang="en-GB" dirty="0"/>
              <a:t>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Single tunnel layout – 9.5m width, potential for the same space reductions as the TBM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>
                  <a:alpha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50000"/>
                  </a:schemeClr>
                </a:solidFill>
              </a:rPr>
              <a:t>Approx. 11km of mined tunnelling can be expensive and time consuming.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Must be compatible with TBM drive beam upgrades</a:t>
            </a:r>
            <a:r>
              <a:rPr lang="en-GB" sz="1400" dirty="0" smtClean="0"/>
              <a:t>.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41</a:t>
            </a:fld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9" r="14016" b="5726"/>
          <a:stretch/>
        </p:blipFill>
        <p:spPr bwMode="auto">
          <a:xfrm>
            <a:off x="5720080" y="2029624"/>
            <a:ext cx="5089985" cy="478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5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Drive Beam Option – Main Tunnel Cross Section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42</a:t>
            </a:fld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" t="1" r="-739" b="-327"/>
          <a:stretch/>
        </p:blipFill>
        <p:spPr bwMode="auto">
          <a:xfrm>
            <a:off x="5300339" y="2034965"/>
            <a:ext cx="6399484" cy="446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76838" y="2842990"/>
            <a:ext cx="44313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Main tunnel cross section:</a:t>
            </a:r>
          </a:p>
          <a:p>
            <a:r>
              <a:rPr lang="en-GB" sz="1400" dirty="0" smtClean="0"/>
              <a:t>Cross </a:t>
            </a:r>
            <a:r>
              <a:rPr lang="en-GB" sz="1400" dirty="0"/>
              <a:t>section was increased from 4.5m to 5.6m</a:t>
            </a:r>
          </a:p>
          <a:p>
            <a:r>
              <a:rPr lang="en-GB" sz="1400" dirty="0"/>
              <a:t>5.6m is the standard size for European subways</a:t>
            </a:r>
          </a:p>
          <a:p>
            <a:r>
              <a:rPr lang="en-GB" sz="1400" dirty="0"/>
              <a:t>Power converter community requested a lot more space =&gt; increase diameter of tunnel</a:t>
            </a:r>
          </a:p>
          <a:p>
            <a:r>
              <a:rPr lang="en-GB" sz="1400" dirty="0"/>
              <a:t>CV pipes in slab are now isolated from machine by a compressible filler</a:t>
            </a:r>
          </a:p>
          <a:p>
            <a:r>
              <a:rPr lang="en-GB" sz="1400" dirty="0"/>
              <a:t>Cable trays are not individually labelled for now</a:t>
            </a:r>
          </a:p>
          <a:p>
            <a:r>
              <a:rPr lang="en-GB" sz="1400" dirty="0" smtClean="0"/>
              <a:t>Transversal Ventilation no longer compatible with current heat loads.</a:t>
            </a:r>
            <a:endParaRPr lang="en-GB" sz="1400" dirty="0"/>
          </a:p>
          <a:p>
            <a:endParaRPr lang="en-GB" dirty="0" smtClean="0">
              <a:solidFill>
                <a:srgbClr val="000090"/>
              </a:solidFill>
            </a:endParaRPr>
          </a:p>
          <a:p>
            <a:endParaRPr lang="en-GB" dirty="0">
              <a:solidFill>
                <a:srgbClr val="00009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808162" y="2766647"/>
            <a:ext cx="3093192" cy="247301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808162" y="2718801"/>
            <a:ext cx="4066208" cy="252085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91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3092" t="23368" r="52829" b="18527"/>
          <a:stretch/>
        </p:blipFill>
        <p:spPr>
          <a:xfrm>
            <a:off x="5421275" y="2029455"/>
            <a:ext cx="6030495" cy="454758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/>
          <a:lstStyle/>
          <a:p>
            <a:pPr algn="ctr"/>
            <a:r>
              <a:rPr lang="en-GB" dirty="0" smtClean="0"/>
              <a:t>Cooling and Ventilation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92952" y="2712362"/>
            <a:ext cx="44313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Ventilation schemes:</a:t>
            </a:r>
          </a:p>
          <a:p>
            <a:r>
              <a:rPr lang="en-GB" sz="1400" dirty="0" smtClean="0"/>
              <a:t>Original concept was a transversal ventilation system as shown.</a:t>
            </a:r>
          </a:p>
          <a:p>
            <a:r>
              <a:rPr lang="en-GB" sz="1400" dirty="0" smtClean="0"/>
              <a:t>Extremely high air flow rate required to cool down the modules.</a:t>
            </a:r>
            <a:endParaRPr lang="en-GB" sz="1400" dirty="0"/>
          </a:p>
          <a:p>
            <a:r>
              <a:rPr lang="en-GB" sz="1400" dirty="0"/>
              <a:t>Current numbers are much higher with respect to the CDR! CDR numbers omitted </a:t>
            </a:r>
            <a:r>
              <a:rPr lang="en-GB" sz="1400" dirty="0" smtClean="0"/>
              <a:t>the heat loads of the </a:t>
            </a:r>
            <a:r>
              <a:rPr lang="en-GB" sz="1400" dirty="0"/>
              <a:t>RF components to air (Accelerating structures + RF-loads and PETS ≈ 350-410 W/m</a:t>
            </a:r>
            <a:r>
              <a:rPr lang="en-GB" sz="1400" dirty="0" smtClean="0"/>
              <a:t>)</a:t>
            </a:r>
          </a:p>
          <a:p>
            <a:r>
              <a:rPr lang="en-GB" sz="1400" dirty="0" smtClean="0"/>
              <a:t>Feasibility </a:t>
            </a:r>
            <a:r>
              <a:rPr lang="en-GB" sz="1400" dirty="0"/>
              <a:t>study for local Cooling system is to be undertaken.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1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44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635" t="28980" r="30833" b="33817"/>
          <a:stretch/>
        </p:blipFill>
        <p:spPr>
          <a:xfrm>
            <a:off x="3147060" y="2148156"/>
            <a:ext cx="8447062" cy="41531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6015" y="2148156"/>
            <a:ext cx="275793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Heat load to air (worst case at one beam):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380 GeV: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1679.249W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472.7W/m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 TeV: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11,469,708W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537.9W/m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r>
              <a:rPr lang="en-GB" sz="1400" dirty="0" smtClean="0"/>
              <a:t>Heat Load to water (worst case at one beam):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smtClean="0"/>
              <a:t>380 GeV</a:t>
            </a:r>
            <a:r>
              <a:rPr lang="en-GB" sz="1400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8,148,798W</a:t>
            </a:r>
          </a:p>
          <a:p>
            <a:pPr lvl="1"/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 TeV: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57,258,415W</a:t>
            </a:r>
          </a:p>
        </p:txBody>
      </p:sp>
      <p:sp>
        <p:nvSpPr>
          <p:cNvPr id="6" name="Rectangle 5"/>
          <p:cNvSpPr/>
          <p:nvPr/>
        </p:nvSpPr>
        <p:spPr>
          <a:xfrm>
            <a:off x="5570819" y="5316263"/>
            <a:ext cx="899886" cy="65649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85946" y="3784035"/>
            <a:ext cx="4378977" cy="153222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129050" y="3020879"/>
            <a:ext cx="8165132" cy="227423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9802383" y="5316263"/>
            <a:ext cx="899886" cy="65649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/>
          <a:lstStyle/>
          <a:p>
            <a:pPr algn="ctr"/>
            <a:r>
              <a:rPr lang="en-GB" dirty="0" smtClean="0"/>
              <a:t>Cooling and Ventilation – Heat Loads</a:t>
            </a:r>
            <a:endParaRPr lang="en-GB" dirty="0"/>
          </a:p>
        </p:txBody>
      </p:sp>
      <p:sp>
        <p:nvSpPr>
          <p:cNvPr id="2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466688" y="5316262"/>
            <a:ext cx="899886" cy="65649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0698253" y="5316262"/>
            <a:ext cx="899886" cy="65649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574960" y="5302005"/>
            <a:ext cx="899886" cy="65649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59245" y="5157927"/>
            <a:ext cx="6773344" cy="47724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129050" y="5741075"/>
            <a:ext cx="2472845" cy="806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828573" y="5303599"/>
            <a:ext cx="899886" cy="65649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77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16" grpId="0" animBg="1"/>
      <p:bldP spid="17" grpId="0" animBg="1"/>
      <p:bldP spid="18" grpId="0" animBg="1"/>
      <p:bldP spid="2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45421"/>
            <a:ext cx="11988799" cy="3849058"/>
          </a:xfrm>
        </p:spPr>
        <p:txBody>
          <a:bodyPr>
            <a:normAutofit fontScale="85000" lnSpcReduction="20000"/>
          </a:bodyPr>
          <a:lstStyle/>
          <a:p>
            <a:r>
              <a:rPr lang="en-US" sz="1600" dirty="0" smtClean="0"/>
              <a:t> 380GeV</a:t>
            </a:r>
            <a:r>
              <a:rPr lang="en-US" sz="1600" dirty="0"/>
              <a:t>, 1.5TeV and 3TeV machine layouts to be </a:t>
            </a:r>
            <a:r>
              <a:rPr lang="en-US" sz="1600" dirty="0" smtClean="0"/>
              <a:t>created.</a:t>
            </a:r>
            <a:endParaRPr lang="en-US" sz="1600" dirty="0"/>
          </a:p>
          <a:p>
            <a:endParaRPr lang="en-GB" sz="1600" dirty="0"/>
          </a:p>
          <a:p>
            <a:pPr marL="285750" indent="-285750"/>
            <a:r>
              <a:rPr lang="en-US" sz="1600" dirty="0"/>
              <a:t>Develop new engineering </a:t>
            </a:r>
            <a:r>
              <a:rPr lang="en-US" sz="1600" dirty="0" smtClean="0"/>
              <a:t>layouts </a:t>
            </a:r>
            <a:r>
              <a:rPr lang="en-US" sz="1600" dirty="0"/>
              <a:t>for </a:t>
            </a:r>
            <a:r>
              <a:rPr lang="en-US" sz="1600" dirty="0" smtClean="0"/>
              <a:t>the 380 GeV Klystron Machine – both single and double tunnel layouts</a:t>
            </a:r>
          </a:p>
          <a:p>
            <a:pPr marL="285750" indent="-285750"/>
            <a:endParaRPr lang="en-US" sz="1600" dirty="0"/>
          </a:p>
          <a:p>
            <a:pPr marL="285750" indent="-285750"/>
            <a:r>
              <a:rPr lang="en-GB" sz="1600" dirty="0" smtClean="0"/>
              <a:t>380 </a:t>
            </a:r>
            <a:r>
              <a:rPr lang="en-GB" sz="1600" dirty="0"/>
              <a:t>GeV Klystron design compatible with </a:t>
            </a:r>
            <a:r>
              <a:rPr lang="en-GB" sz="1600" dirty="0" smtClean="0"/>
              <a:t>energy upgrades</a:t>
            </a:r>
            <a:r>
              <a:rPr lang="en-GB" sz="1600" dirty="0"/>
              <a:t>. Double tunnel or single tunnel required.</a:t>
            </a:r>
          </a:p>
          <a:p>
            <a:pPr marL="285750" indent="-285750"/>
            <a:endParaRPr lang="en-GB" sz="1600" dirty="0"/>
          </a:p>
          <a:p>
            <a:pPr marL="285750" indent="-285750"/>
            <a:r>
              <a:rPr lang="en-GB" sz="1600" dirty="0" smtClean="0"/>
              <a:t>New Tunnel </a:t>
            </a:r>
            <a:r>
              <a:rPr lang="en-GB" sz="1600" dirty="0"/>
              <a:t>Optimisation Tool </a:t>
            </a:r>
            <a:r>
              <a:rPr lang="en-GB" sz="1600" dirty="0" smtClean="0"/>
              <a:t>to be developed specifically for CLIC.</a:t>
            </a:r>
            <a:endParaRPr lang="en-GB" sz="1600" dirty="0"/>
          </a:p>
          <a:p>
            <a:pPr marL="285750" indent="-285750"/>
            <a:endParaRPr lang="en-GB" sz="1600" dirty="0"/>
          </a:p>
          <a:p>
            <a:pPr marL="285750" indent="-285750"/>
            <a:r>
              <a:rPr lang="en-GB" sz="1600" dirty="0"/>
              <a:t>Civil Drawings are to be produced by Civil Draughtsmen - new drawings to be produced for the Klystron design and existing drive beam design drawings to be changed</a:t>
            </a:r>
            <a:r>
              <a:rPr lang="en-GB" sz="1600" dirty="0" smtClean="0"/>
              <a:t>.</a:t>
            </a:r>
          </a:p>
          <a:p>
            <a:pPr marL="0" indent="0">
              <a:buNone/>
            </a:pPr>
            <a:endParaRPr lang="en-GB" sz="1600" dirty="0" smtClean="0"/>
          </a:p>
          <a:p>
            <a:pPr marL="285750" indent="-285750"/>
            <a:r>
              <a:rPr lang="en-US" sz="1600" dirty="0"/>
              <a:t>A detailed cost estimate for infrastructure to be produced and work together with ILC on areas of </a:t>
            </a:r>
            <a:r>
              <a:rPr lang="en-US" sz="1600" dirty="0" smtClean="0"/>
              <a:t>synergy.</a:t>
            </a:r>
          </a:p>
          <a:p>
            <a:pPr marL="285750" indent="-285750"/>
            <a:endParaRPr lang="en-US" sz="1600" dirty="0" smtClean="0"/>
          </a:p>
          <a:p>
            <a:pPr marL="285750" indent="-285750"/>
            <a:r>
              <a:rPr lang="en-GB" sz="1600" dirty="0"/>
              <a:t>We are looking forward to the </a:t>
            </a:r>
            <a:r>
              <a:rPr lang="en-GB" sz="1600" dirty="0" smtClean="0"/>
              <a:t>ILC AAA </a:t>
            </a:r>
            <a:r>
              <a:rPr lang="en-GB" sz="1600" dirty="0"/>
              <a:t>visit at CERN </a:t>
            </a:r>
            <a:r>
              <a:rPr lang="en-GB" sz="1600" dirty="0" smtClean="0"/>
              <a:t>on the 12/13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</a:t>
            </a:r>
            <a:r>
              <a:rPr lang="en-GB" sz="1600" dirty="0"/>
              <a:t>July 2017</a:t>
            </a:r>
          </a:p>
          <a:p>
            <a:pPr marL="285750" indent="-285750"/>
            <a:endParaRPr lang="en-US" sz="1600" dirty="0"/>
          </a:p>
          <a:p>
            <a:pPr marL="285750" indent="-285750"/>
            <a:endParaRPr lang="en-GB" sz="1600" dirty="0"/>
          </a:p>
          <a:p>
            <a:pPr lvl="1"/>
            <a:endParaRPr lang="en-GB" sz="1200" dirty="0"/>
          </a:p>
          <a:p>
            <a:pPr lvl="1"/>
            <a:endParaRPr lang="en-GB" sz="1200" dirty="0"/>
          </a:p>
          <a:p>
            <a:pPr lvl="1"/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  <p:pic>
        <p:nvPicPr>
          <p:cNvPr id="6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31" y="642439"/>
            <a:ext cx="1315739" cy="130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For Your Attention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3428999"/>
            <a:ext cx="9613861" cy="2507189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Thank you to all </a:t>
            </a:r>
            <a:r>
              <a:rPr lang="en-GB" sz="3200" dirty="0" smtClean="0"/>
              <a:t>contributors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46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smtClean="0"/>
              <a:t>AWLC17 26-30/06/2017 – John Osborne &amp; Matthew Stuart</a:t>
            </a:r>
            <a:endParaRPr lang="en-US" dirty="0"/>
          </a:p>
        </p:txBody>
      </p:sp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4" y="886374"/>
            <a:ext cx="957414" cy="94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4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4551" y="2726772"/>
            <a:ext cx="4601029" cy="31745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Long profile from CDR updated for new energy stages:</a:t>
            </a:r>
            <a:endParaRPr lang="en-US" sz="1400" dirty="0">
              <a:latin typeface="+mj-lt"/>
              <a:ea typeface="+mj-ea"/>
              <a:cs typeface="+mj-cs"/>
            </a:endParaRPr>
          </a:p>
          <a:p>
            <a:pPr defTabSz="4572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Laser straight tunnels (unlike horizontal tunnel for ILC)</a:t>
            </a:r>
          </a:p>
          <a:p>
            <a:pPr defTabSz="457200">
              <a:lnSpc>
                <a:spcPct val="100000"/>
              </a:lnSpc>
              <a:spcBef>
                <a:spcPct val="0"/>
              </a:spcBef>
              <a:defRPr/>
            </a:pPr>
            <a:endParaRPr lang="en-US" sz="1400" dirty="0" smtClean="0">
              <a:latin typeface="+mj-lt"/>
              <a:ea typeface="+mj-ea"/>
              <a:cs typeface="+mj-cs"/>
            </a:endParaRPr>
          </a:p>
          <a:p>
            <a:pPr defTabSz="4572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Tunnel was ‘rotated’ to reduce depths</a:t>
            </a:r>
          </a:p>
          <a:p>
            <a:pPr defTabSz="457200">
              <a:lnSpc>
                <a:spcPct val="100000"/>
              </a:lnSpc>
              <a:spcBef>
                <a:spcPct val="0"/>
              </a:spcBef>
              <a:defRPr/>
            </a:pPr>
            <a:endParaRPr lang="en-US" sz="1400" dirty="0" smtClean="0">
              <a:latin typeface="+mj-lt"/>
              <a:ea typeface="+mj-ea"/>
              <a:cs typeface="+mj-cs"/>
            </a:endParaRPr>
          </a:p>
          <a:p>
            <a:pPr defTabSz="4572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Tunnel passes through the Gland depression i.e. same depth as ILC RDR</a:t>
            </a:r>
          </a:p>
          <a:p>
            <a:pPr defTabSz="457200">
              <a:lnSpc>
                <a:spcPct val="100000"/>
              </a:lnSpc>
              <a:spcBef>
                <a:spcPct val="0"/>
              </a:spcBef>
              <a:defRPr/>
            </a:pPr>
            <a:endParaRPr lang="en-US" sz="1400" dirty="0" smtClean="0">
              <a:latin typeface="+mj-lt"/>
              <a:ea typeface="+mj-ea"/>
              <a:cs typeface="+mj-cs"/>
            </a:endParaRPr>
          </a:p>
          <a:p>
            <a:pPr defTabSz="4572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3TeV machine enters into Limestone rock</a:t>
            </a:r>
          </a:p>
          <a:p>
            <a:pPr defTabSz="457200">
              <a:lnSpc>
                <a:spcPct val="100000"/>
              </a:lnSpc>
              <a:spcBef>
                <a:spcPct val="0"/>
              </a:spcBef>
              <a:defRPr/>
            </a:pPr>
            <a:endParaRPr lang="en-US" sz="1400" dirty="0" smtClean="0">
              <a:latin typeface="+mj-lt"/>
              <a:ea typeface="+mj-ea"/>
              <a:cs typeface="+mj-cs"/>
            </a:endParaRPr>
          </a:p>
          <a:p>
            <a:pPr defTabSz="4572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Water transfer tunnel from lake has been removed</a:t>
            </a:r>
            <a:endParaRPr lang="en-GB" sz="14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90" t="9338" r="2739" b="6585"/>
          <a:stretch/>
        </p:blipFill>
        <p:spPr>
          <a:xfrm>
            <a:off x="5237002" y="2097590"/>
            <a:ext cx="6331644" cy="4432937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425303" y="6979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CDR Updated Plans and Layouts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8201025" y="3075768"/>
            <a:ext cx="376238" cy="722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157214" y="3446386"/>
            <a:ext cx="376238" cy="722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183408" y="3651140"/>
            <a:ext cx="376238" cy="722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086911" y="3528029"/>
            <a:ext cx="1074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380 GeV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61435" y="3298952"/>
            <a:ext cx="1074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1.5 TeV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86911" y="2963187"/>
            <a:ext cx="1074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3</a:t>
            </a:r>
            <a:r>
              <a:rPr lang="en-GB" sz="1000" dirty="0" smtClean="0">
                <a:solidFill>
                  <a:schemeClr val="bg1"/>
                </a:solidFill>
              </a:rPr>
              <a:t> TeV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7856" t="14546" r="5239" b="8817"/>
          <a:stretch/>
        </p:blipFill>
        <p:spPr>
          <a:xfrm>
            <a:off x="5109029" y="2044955"/>
            <a:ext cx="6316109" cy="4455886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90035" y="2795163"/>
            <a:ext cx="4109393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Plan</a:t>
            </a:r>
          </a:p>
          <a:p>
            <a:r>
              <a:rPr lang="en-US" sz="1400" dirty="0" smtClean="0">
                <a:latin typeface="+mj-lt"/>
                <a:ea typeface="+mj-ea"/>
                <a:cs typeface="+mj-cs"/>
              </a:rPr>
              <a:t>The second detector hall has been removed.</a:t>
            </a:r>
          </a:p>
          <a:p>
            <a:r>
              <a:rPr lang="en-US" sz="1400" dirty="0" smtClean="0">
                <a:latin typeface="+mj-lt"/>
                <a:ea typeface="+mj-ea"/>
                <a:cs typeface="+mj-cs"/>
              </a:rPr>
              <a:t>Only one shielding wall now required.</a:t>
            </a:r>
          </a:p>
          <a:p>
            <a:r>
              <a:rPr lang="en-US" sz="1400" dirty="0" smtClean="0">
                <a:latin typeface="+mj-lt"/>
                <a:ea typeface="+mj-ea"/>
                <a:cs typeface="+mj-cs"/>
              </a:rPr>
              <a:t>A new service cavern has been added and includes a 12m diameter shaft</a:t>
            </a:r>
          </a:p>
          <a:p>
            <a:pPr marL="0" indent="0">
              <a:buNone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Section</a:t>
            </a:r>
          </a:p>
          <a:p>
            <a:r>
              <a:rPr lang="en-US" sz="1400" dirty="0" smtClean="0">
                <a:latin typeface="+mj-lt"/>
                <a:ea typeface="+mj-ea"/>
                <a:cs typeface="+mj-cs"/>
              </a:rPr>
              <a:t>Assembly and testing hall required for the detector.</a:t>
            </a:r>
            <a:endParaRPr lang="en-GB" sz="1400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425303" y="6979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CDR Updated Plans and Layouts</a:t>
            </a:r>
            <a:endParaRPr lang="en-GB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Turnaround Region Plan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381" y="2061674"/>
            <a:ext cx="6035741" cy="42396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6743" y="3165830"/>
            <a:ext cx="54283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+mj-lt"/>
                <a:ea typeface="+mj-ea"/>
                <a:cs typeface="+mj-cs"/>
              </a:rPr>
              <a:t>Turnaround Plan:</a:t>
            </a:r>
          </a:p>
          <a:p>
            <a:endParaRPr lang="en-GB" sz="1400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  <a:ea typeface="+mj-ea"/>
                <a:cs typeface="+mj-cs"/>
              </a:rPr>
              <a:t>Turnaround region every 878m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  <a:ea typeface="+mj-ea"/>
                <a:cs typeface="+mj-cs"/>
              </a:rPr>
              <a:t>The size of the facility cavern has increased significantly to host power converter/CV/ EL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The lengths of the turnaround loops may need to be increased.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59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173" t="14483" r="4712" b="5589"/>
          <a:stretch/>
        </p:blipFill>
        <p:spPr>
          <a:xfrm>
            <a:off x="5099538" y="1995865"/>
            <a:ext cx="6494584" cy="45082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5815" y="2766646"/>
            <a:ext cx="397412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Injection Complex Layout: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2.5km drive beam injector building, feasibility </a:t>
            </a:r>
            <a:r>
              <a:rPr lang="en-GB" sz="1400" dirty="0"/>
              <a:t>study required for transport options within </a:t>
            </a:r>
            <a:r>
              <a:rPr lang="en-GB" sz="1400" dirty="0" smtClean="0"/>
              <a:t>the building.</a:t>
            </a:r>
          </a:p>
          <a:p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2500mx30mx9m building – the full area of this building is only required for the 3 TeV energy stage.</a:t>
            </a:r>
          </a:p>
          <a:p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Injector Complex Layout</a:t>
            </a:r>
            <a:endParaRPr lang="en-GB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43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Drive Beam Injector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4250" t="36718" r="21500" b="42500"/>
          <a:stretch/>
        </p:blipFill>
        <p:spPr>
          <a:xfrm>
            <a:off x="1241622" y="4274392"/>
            <a:ext cx="9052560" cy="2026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30680" y="2697480"/>
            <a:ext cx="82600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Since the CDR, RF power distribution has been moved out of the 2.5km Klystron and Modulator building: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Approximately 10,000m</a:t>
            </a:r>
            <a:r>
              <a:rPr lang="en-GB" baseline="30000" dirty="0" smtClean="0"/>
              <a:t>2</a:t>
            </a:r>
            <a:r>
              <a:rPr lang="en-GB" dirty="0" smtClean="0"/>
              <a:t> of building space required for 6 substations – highlighted below.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6394479"/>
            <a:ext cx="6870660" cy="365125"/>
          </a:xfrm>
        </p:spPr>
        <p:txBody>
          <a:bodyPr/>
          <a:lstStyle/>
          <a:p>
            <a:r>
              <a:rPr lang="en-GB" dirty="0" smtClean="0"/>
              <a:t>AWLC17 26-30/06/2017 – </a:t>
            </a:r>
            <a:r>
              <a:rPr lang="en-GB" u="sng" dirty="0" smtClean="0"/>
              <a:t>John Osborne</a:t>
            </a:r>
            <a:r>
              <a:rPr lang="en-GB" dirty="0" smtClean="0"/>
              <a:t> &amp; Matthew Stuart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91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8133</TotalTime>
  <Words>3541</Words>
  <Application>Microsoft Office PowerPoint</Application>
  <PresentationFormat>Widescreen</PresentationFormat>
  <Paragraphs>599</Paragraphs>
  <Slides>46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Arial</vt:lpstr>
      <vt:lpstr>Calibri</vt:lpstr>
      <vt:lpstr>Times New Roman</vt:lpstr>
      <vt:lpstr>Trebuchet MS</vt:lpstr>
      <vt:lpstr>Berlin</vt:lpstr>
      <vt:lpstr>CLIC – Civil Engineering, Infrastructure and Siting Working Group, (CEIS)</vt:lpstr>
      <vt:lpstr>CEIS Working Group</vt:lpstr>
      <vt:lpstr>Mandate for the CLIC Civil Engineering &amp; Infrastructure and Siting (CEIS) Working Group </vt:lpstr>
      <vt:lpstr>CDR Updated Plans and Layouts</vt:lpstr>
      <vt:lpstr>PowerPoint Presentation</vt:lpstr>
      <vt:lpstr>PowerPoint Presentation</vt:lpstr>
      <vt:lpstr>Turnaround Region Plan</vt:lpstr>
      <vt:lpstr>Injector Complex Layout</vt:lpstr>
      <vt:lpstr>Drive Beam Injector</vt:lpstr>
      <vt:lpstr>Drive Beam Injector</vt:lpstr>
      <vt:lpstr>Drive Beam Injector</vt:lpstr>
      <vt:lpstr>Drive Beam Injector</vt:lpstr>
      <vt:lpstr>Drive Beam Injector</vt:lpstr>
      <vt:lpstr>Shaft Layout</vt:lpstr>
      <vt:lpstr>Fire Safety and ventilation</vt:lpstr>
      <vt:lpstr>CLIC-Tunnel Optimisation Tool</vt:lpstr>
      <vt:lpstr>Data &amp; Functionality Prioritisation</vt:lpstr>
      <vt:lpstr>CLIC Study Boundary</vt:lpstr>
      <vt:lpstr>CLIC Study Boundary</vt:lpstr>
      <vt:lpstr>CLIC Study Boundary</vt:lpstr>
      <vt:lpstr>BIM – Tunnel Optimisation Tool (FCC)</vt:lpstr>
      <vt:lpstr>Feasibility Study – Hydrology</vt:lpstr>
      <vt:lpstr>Environmental Considerations</vt:lpstr>
      <vt:lpstr>Buildings</vt:lpstr>
      <vt:lpstr>Geothermal Boreholes</vt:lpstr>
      <vt:lpstr>User interface – Input Parameters</vt:lpstr>
      <vt:lpstr>User interface – Input Parameters</vt:lpstr>
      <vt:lpstr>User Interface – Alignment Profile</vt:lpstr>
      <vt:lpstr>User Interface - Outputs</vt:lpstr>
      <vt:lpstr>CERN/KEK Collaboration to develop TOT for ILC Optimisation</vt:lpstr>
      <vt:lpstr>FCC Cross Section Development</vt:lpstr>
      <vt:lpstr>FCC Cross Section Development</vt:lpstr>
      <vt:lpstr>FCC Cross Section Development</vt:lpstr>
      <vt:lpstr>FCC Cross Section Development</vt:lpstr>
      <vt:lpstr>FCC Cross Section Development</vt:lpstr>
      <vt:lpstr>FCC Cross Section Development</vt:lpstr>
      <vt:lpstr>Klystron Single Tunnel - TBM</vt:lpstr>
      <vt:lpstr>Mont-Sion Tunnel (Autoroute, Geneva to Annecy)</vt:lpstr>
      <vt:lpstr>Klystron Single Tunnel - Roadheaders </vt:lpstr>
      <vt:lpstr>Klystron Single Tunnel - Roadheaders </vt:lpstr>
      <vt:lpstr>Klystron Single Tunnel - Roadheaders </vt:lpstr>
      <vt:lpstr>Drive Beam Option – Main Tunnel Cross Section</vt:lpstr>
      <vt:lpstr>Cooling and Ventilation</vt:lpstr>
      <vt:lpstr>Cooling and Ventilation – Heat Loads</vt:lpstr>
      <vt:lpstr>Summary</vt:lpstr>
      <vt:lpstr>Thank You For Your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Layout</dc:title>
  <dc:creator>Matthew James Stuart</dc:creator>
  <cp:lastModifiedBy>John Andrew Osborne</cp:lastModifiedBy>
  <cp:revision>293</cp:revision>
  <cp:lastPrinted>2017-03-24T09:47:37Z</cp:lastPrinted>
  <dcterms:created xsi:type="dcterms:W3CDTF">2017-03-17T09:14:26Z</dcterms:created>
  <dcterms:modified xsi:type="dcterms:W3CDTF">2017-06-26T01:27:49Z</dcterms:modified>
</cp:coreProperties>
</file>