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16" r:id="rId2"/>
    <p:sldId id="346" r:id="rId3"/>
    <p:sldId id="345" r:id="rId4"/>
    <p:sldId id="257" r:id="rId5"/>
    <p:sldId id="320" r:id="rId6"/>
    <p:sldId id="356" r:id="rId7"/>
    <p:sldId id="259" r:id="rId8"/>
    <p:sldId id="322" r:id="rId9"/>
    <p:sldId id="324" r:id="rId10"/>
    <p:sldId id="359" r:id="rId11"/>
    <p:sldId id="347" r:id="rId12"/>
    <p:sldId id="326" r:id="rId13"/>
    <p:sldId id="355" r:id="rId14"/>
    <p:sldId id="329" r:id="rId15"/>
    <p:sldId id="330" r:id="rId16"/>
    <p:sldId id="331" r:id="rId17"/>
    <p:sldId id="332" r:id="rId18"/>
    <p:sldId id="349" r:id="rId19"/>
    <p:sldId id="350" r:id="rId20"/>
    <p:sldId id="351" r:id="rId21"/>
    <p:sldId id="335" r:id="rId22"/>
    <p:sldId id="352" r:id="rId23"/>
    <p:sldId id="358" r:id="rId24"/>
    <p:sldId id="354" r:id="rId25"/>
    <p:sldId id="276" r:id="rId26"/>
    <p:sldId id="339" r:id="rId27"/>
    <p:sldId id="314" r:id="rId28"/>
    <p:sldId id="271" r:id="rId29"/>
    <p:sldId id="310" r:id="rId30"/>
    <p:sldId id="327" r:id="rId31"/>
    <p:sldId id="32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6EBB"/>
    <a:srgbClr val="D95319"/>
    <a:srgbClr val="0072BD"/>
    <a:srgbClr val="4DBEEE"/>
    <a:srgbClr val="00356B"/>
    <a:srgbClr val="0070C0"/>
    <a:srgbClr val="0F4D92"/>
    <a:srgbClr val="416083"/>
    <a:srgbClr val="267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82176" autoAdjust="0"/>
  </p:normalViewPr>
  <p:slideViewPr>
    <p:cSldViewPr snapToGrid="0">
      <p:cViewPr>
        <p:scale>
          <a:sx n="66" d="100"/>
          <a:sy n="66" d="100"/>
        </p:scale>
        <p:origin x="2472" y="71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FA216-2A34-4ADF-B04D-826EA23B52D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FD27C-48C5-4DA2-BD8F-8E53B7C4E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4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  <a:p>
            <a:r>
              <a:rPr lang="en-US" dirty="0"/>
              <a:t>Chronopixel – Fully Monolithic pixel detector in CMOS technology</a:t>
            </a:r>
          </a:p>
          <a:p>
            <a:r>
              <a:rPr lang="en-US" dirty="0"/>
              <a:t>Will explain what that means</a:t>
            </a:r>
          </a:p>
          <a:p>
            <a:r>
              <a:rPr lang="en-US" dirty="0"/>
              <a:t>Present tests of it pertinent to the ALAS phase 2 operation after the High luminosity upgrade of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EFD27C-48C5-4DA2-BD8F-8E53B7C4E5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961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81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0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Radiation hardness is under investigation</a:t>
            </a:r>
          </a:p>
          <a:p>
            <a:endParaRPr lang="en-US" dirty="0"/>
          </a:p>
          <a:p>
            <a:r>
              <a:rPr lang="en-US" dirty="0"/>
              <a:t>Present studies related to the hardness w.r.t. the total ionizing dose</a:t>
            </a:r>
          </a:p>
          <a:p>
            <a:endParaRPr lang="en-US" dirty="0"/>
          </a:p>
          <a:p>
            <a:r>
              <a:rPr lang="en-US" dirty="0"/>
              <a:t>But first let me talk about the properties of our Chronopixel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02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changed here the LHC readout rate requirement, added the LHC Power requirements, and changed the ILC requirement to make it comparable to the LHC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EDE21-32EE-F24F-96E1-CC5461CA630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83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ATLAS detector – number of sub systems</a:t>
            </a:r>
          </a:p>
          <a:p>
            <a:r>
              <a:rPr lang="en-US" dirty="0"/>
              <a:t>Among them: Inner tracker – aiding in track building</a:t>
            </a:r>
          </a:p>
          <a:p>
            <a:r>
              <a:rPr lang="en-US" dirty="0"/>
              <a:t>Innermost part: Pixel Detector</a:t>
            </a:r>
          </a:p>
          <a:p>
            <a:r>
              <a:rPr lang="en-US" dirty="0"/>
              <a:t>Made up of large number of pixel modules’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Accrue radiation damage over time -&gt; finite lifespan at given luminosity, however Luminosity is set to increase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6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Fullly</a:t>
            </a:r>
            <a:r>
              <a:rPr lang="en-US" dirty="0"/>
              <a:t> Monolithic active pixel sensor, being developed for the ILC, since 2004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37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Cmos</a:t>
            </a:r>
            <a:r>
              <a:rPr lang="en-US" dirty="0"/>
              <a:t>: </a:t>
            </a:r>
            <a:r>
              <a:rPr lang="en-US" dirty="0" err="1"/>
              <a:t>complimantary</a:t>
            </a:r>
            <a:r>
              <a:rPr lang="en-US" dirty="0"/>
              <a:t> metal-oxide semiconductor</a:t>
            </a:r>
          </a:p>
          <a:p>
            <a:endParaRPr lang="en-US" dirty="0"/>
          </a:p>
          <a:p>
            <a:r>
              <a:rPr lang="en-US" dirty="0"/>
              <a:t>Refers: technology and as well as chip design that uses them in complimentary fashion</a:t>
            </a:r>
          </a:p>
          <a:p>
            <a:endParaRPr lang="en-US" dirty="0"/>
          </a:p>
          <a:p>
            <a:r>
              <a:rPr lang="en-US" dirty="0"/>
              <a:t>Current pixel sensors: two chips, one sensing, one readout, bump bonding ($$$)</a:t>
            </a:r>
          </a:p>
          <a:p>
            <a:endParaRPr lang="en-US" dirty="0"/>
          </a:p>
          <a:p>
            <a:r>
              <a:rPr lang="en-US" dirty="0"/>
              <a:t>CMOS:  can </a:t>
            </a:r>
            <a:r>
              <a:rPr lang="en-US" dirty="0" err="1"/>
              <a:t>embedd</a:t>
            </a:r>
            <a:r>
              <a:rPr lang="en-US" dirty="0"/>
              <a:t> readout electronics within the sensor itself 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en-US" dirty="0"/>
              <a:t>(thin, no bump bonding, smaller pixels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endParaRPr lang="en-US" dirty="0"/>
          </a:p>
          <a:p>
            <a:pPr marL="0" indent="0">
              <a:buFont typeface="Symbol" panose="05050102010706020507" pitchFamily="18" charset="2"/>
              <a:buNone/>
            </a:pPr>
            <a:r>
              <a:rPr lang="en-US" dirty="0"/>
              <a:t>Radiation hardness needs to be proven, and I am going to present measurements of our that that effect.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en-US" dirty="0"/>
              <a:t>But first let me talk about features of the chronopixel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endParaRPr lang="en-US" dirty="0"/>
          </a:p>
          <a:p>
            <a:pPr marL="0" indent="0">
              <a:buFont typeface="Symbol" panose="05050102010706020507" pitchFamily="18" charset="2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6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mentioned, fully monolithic CMOS sensor, electronics in pixels</a:t>
            </a:r>
          </a:p>
          <a:p>
            <a:endParaRPr lang="en-US" dirty="0"/>
          </a:p>
          <a:p>
            <a:r>
              <a:rPr lang="en-US" dirty="0"/>
              <a:t>Small pixel pitch, </a:t>
            </a:r>
          </a:p>
          <a:p>
            <a:endParaRPr lang="en-US" dirty="0"/>
          </a:p>
          <a:p>
            <a:r>
              <a:rPr lang="en-US" dirty="0"/>
              <a:t>that can compensate the exclusively digitately readout, i.e. we have a binary hit/not hit classification for each pixel and not time over threshold</a:t>
            </a:r>
          </a:p>
          <a:p>
            <a:endParaRPr lang="en-US" dirty="0"/>
          </a:p>
          <a:p>
            <a:r>
              <a:rPr lang="en-US" dirty="0"/>
              <a:t>However, we can set adjust this threshold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12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accommodate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36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83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74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91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FD27C-48C5-4DA2-BD8F-8E53B7C4E54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75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9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6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9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4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0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86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3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4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2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6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3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7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8521E-EDE4-4C62-AD9D-2CA170C7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4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356B"/>
          </a:solidFill>
          <a:latin typeface="Helvetica World" panose="020B0500040000020004" pitchFamily="34" charset="0"/>
          <a:ea typeface="+mj-ea"/>
          <a:cs typeface="Helvetica World" panose="020B05000400000200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56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56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56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56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56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g"/><Relationship Id="rId4" Type="http://schemas.openxmlformats.org/officeDocument/2006/relationships/image" Target="../media/image38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9.png"/><Relationship Id="rId7" Type="http://schemas.openxmlformats.org/officeDocument/2006/relationships/image" Target="../media/image40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0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ircuit board&#10;&#10;Description generated with very high confidence">
            <a:extLst>
              <a:ext uri="{FF2B5EF4-FFF2-40B4-BE49-F238E27FC236}">
                <a16:creationId xmlns:a16="http://schemas.microsoft.com/office/drawing/2014/main" id="{7CBC7777-1AFE-4144-BE55-F3D12E36B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" y="0"/>
            <a:ext cx="12191669" cy="6858000"/>
          </a:xfrm>
          <a:prstGeom prst="rect">
            <a:avLst/>
          </a:prstGeom>
        </p:spPr>
      </p:pic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Christian Weber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" y="434771"/>
            <a:ext cx="1224708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srgbClr val="00356B"/>
                </a:solidFill>
                <a:effectLst/>
                <a:uLnTx/>
                <a:uFillTx/>
                <a:latin typeface="Helvetica World" panose="020B0500040000020004" pitchFamily="34" charset="0"/>
                <a:ea typeface="+mj-ea"/>
                <a:cs typeface="Helvetica World" panose="020B0500040000020004" pitchFamily="34" charset="0"/>
              </a:rPr>
              <a:t>Radiation Hardness, Sensitivity, Charge Collection Time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srgbClr val="00356B"/>
                </a:solidFill>
                <a:effectLst/>
                <a:uLnTx/>
                <a:uFillTx/>
                <a:latin typeface="Helvetica World" panose="020B0500040000020004" pitchFamily="34" charset="0"/>
                <a:ea typeface="+mj-ea"/>
                <a:cs typeface="Helvetica World" panose="020B0500040000020004" pitchFamily="34" charset="0"/>
              </a:rPr>
              <a:t>Update on Chronopixel R&amp;D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93257" y="4296748"/>
            <a:ext cx="7605506" cy="132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US" b="1" dirty="0">
                <a:ln>
                  <a:solidFill>
                    <a:srgbClr val="E7E6E6"/>
                  </a:solidFill>
                </a:ln>
                <a:solidFill>
                  <a:srgbClr val="005E33"/>
                </a:solidFill>
              </a:rPr>
              <a:t>Americas Workshop on Linear Colliders 2017 </a:t>
            </a:r>
          </a:p>
          <a:p>
            <a:pPr marL="0" lv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srgbClr val="005E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27,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01041" y="5614802"/>
            <a:ext cx="444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Christian Weber, Yale University</a:t>
            </a:r>
          </a:p>
        </p:txBody>
      </p:sp>
      <p:sp>
        <p:nvSpPr>
          <p:cNvPr id="9" name="TextBox 8"/>
          <p:cNvSpPr txBox="1"/>
          <p:nvPr/>
        </p:nvSpPr>
        <p:spPr>
          <a:xfrm rot="20007399">
            <a:off x="4849658" y="2786519"/>
            <a:ext cx="112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3175">
                  <a:solidFill>
                    <a:prstClr val="white"/>
                  </a:solidFill>
                </a:ln>
                <a:solidFill>
                  <a:srgbClr val="0F4D9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1.2mm</a:t>
            </a:r>
          </a:p>
        </p:txBody>
      </p:sp>
      <p:cxnSp>
        <p:nvCxnSpPr>
          <p:cNvPr id="3" name="Straight Arrow Connector 2"/>
          <p:cNvCxnSpPr>
            <a:cxnSpLocks/>
          </p:cNvCxnSpPr>
          <p:nvPr/>
        </p:nvCxnSpPr>
        <p:spPr>
          <a:xfrm rot="21269242" flipV="1">
            <a:off x="5169694" y="3025742"/>
            <a:ext cx="654528" cy="250860"/>
          </a:xfrm>
          <a:prstGeom prst="straightConnector1">
            <a:avLst/>
          </a:prstGeom>
          <a:ln w="25400">
            <a:solidFill>
              <a:srgbClr val="0F4D92"/>
            </a:solidFill>
            <a:headEnd type="triangle"/>
            <a:tailEnd type="triangle"/>
          </a:ln>
          <a:effectLst>
            <a:glow rad="6350">
              <a:schemeClr val="bg1"/>
            </a:glo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27, 2017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98521E-EDE4-4C62-AD9D-2CA170C78D1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0155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993C-3539-4622-87AC-B99197D6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4D92"/>
                </a:solidFill>
              </a:rPr>
              <a:t>Noise measurements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5D6FE-E8D0-4D7A-99EA-7D9EAD638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B8E06C-5C32-4BDF-AB0D-64A784FFA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BCB5F-B667-42B1-A75E-E1F015B11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82833-7979-428B-8338-73BCFD33EF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5" t="2487" r="54707" b="1484"/>
          <a:stretch/>
        </p:blipFill>
        <p:spPr>
          <a:xfrm>
            <a:off x="1397977" y="866077"/>
            <a:ext cx="4494208" cy="34871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C8D698-888C-42AD-ABB6-96627D184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600" t="2486" r="2526" b="1805"/>
          <a:stretch/>
        </p:blipFill>
        <p:spPr>
          <a:xfrm>
            <a:off x="6310721" y="871408"/>
            <a:ext cx="4354348" cy="3471243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45B5B23-FB06-48B9-8B2C-1973883F6B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10378"/>
              </p:ext>
            </p:extLst>
          </p:nvPr>
        </p:nvGraphicFramePr>
        <p:xfrm>
          <a:off x="2497015" y="4587875"/>
          <a:ext cx="6871461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219">
                  <a:extLst>
                    <a:ext uri="{9D8B030D-6E8A-4147-A177-3AD203B41FA5}">
                      <a16:colId xmlns:a16="http://schemas.microsoft.com/office/drawing/2014/main" val="2224922271"/>
                    </a:ext>
                  </a:extLst>
                </a:gridCol>
                <a:gridCol w="1398778">
                  <a:extLst>
                    <a:ext uri="{9D8B030D-6E8A-4147-A177-3AD203B41FA5}">
                      <a16:colId xmlns:a16="http://schemas.microsoft.com/office/drawing/2014/main" val="1465460060"/>
                    </a:ext>
                  </a:extLst>
                </a:gridCol>
                <a:gridCol w="1170368">
                  <a:extLst>
                    <a:ext uri="{9D8B030D-6E8A-4147-A177-3AD203B41FA5}">
                      <a16:colId xmlns:a16="http://schemas.microsoft.com/office/drawing/2014/main" val="2998857635"/>
                    </a:ext>
                  </a:extLst>
                </a:gridCol>
                <a:gridCol w="1438846">
                  <a:extLst>
                    <a:ext uri="{9D8B030D-6E8A-4147-A177-3AD203B41FA5}">
                      <a16:colId xmlns:a16="http://schemas.microsoft.com/office/drawing/2014/main" val="2610740928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42723203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Capacitance (</a:t>
                      </a:r>
                      <a:r>
                        <a:rPr lang="en-US" sz="1400" dirty="0" err="1"/>
                        <a:t>fF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Signal (</a:t>
                      </a:r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V/e)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Noise </a:t>
                      </a:r>
                      <a:r>
                        <a:rPr lang="en-US" sz="1400" dirty="0" err="1"/>
                        <a:t>r.m.s</a:t>
                      </a:r>
                      <a:r>
                        <a:rPr lang="en-US" sz="1400" dirty="0"/>
                        <a:t> (mV)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Noise </a:t>
                      </a:r>
                      <a:r>
                        <a:rPr lang="en-US" sz="1400" dirty="0" err="1"/>
                        <a:t>r.m.s</a:t>
                      </a:r>
                      <a:r>
                        <a:rPr lang="en-US" sz="1400" dirty="0"/>
                        <a:t> (# electrons)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421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41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364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5095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875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918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85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D9C4D-8A32-4746-AD0D-854A67037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 and threshold considerations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4B986-78A9-486D-BD41-0DB4CBB79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14FED-7AC1-41B9-BF90-5565080F7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AD6FA6-7707-4D2E-8DFD-9BCFEC182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11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FF65912-EAE2-4D0C-B44F-0CA06E1A1626}"/>
              </a:ext>
            </a:extLst>
          </p:cNvPr>
          <p:cNvGrpSpPr/>
          <p:nvPr/>
        </p:nvGrpSpPr>
        <p:grpSpPr>
          <a:xfrm>
            <a:off x="102291" y="851524"/>
            <a:ext cx="4435459" cy="2747523"/>
            <a:chOff x="214950" y="851524"/>
            <a:chExt cx="4435459" cy="2747523"/>
          </a:xfrm>
        </p:grpSpPr>
        <p:pic>
          <p:nvPicPr>
            <p:cNvPr id="18" name="Picture 17" descr="A picture containing thing&#10;&#10;Description generated with very high confidence">
              <a:extLst>
                <a:ext uri="{FF2B5EF4-FFF2-40B4-BE49-F238E27FC236}">
                  <a16:creationId xmlns:a16="http://schemas.microsoft.com/office/drawing/2014/main" id="{92A5882E-ACEB-4167-B2B1-82E700F5E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69" y="986941"/>
              <a:ext cx="4154540" cy="242453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4D18DE-9DA3-4C76-AAD8-031784EF3BD8}"/>
                </a:ext>
              </a:extLst>
            </p:cNvPr>
            <p:cNvSpPr txBox="1"/>
            <p:nvPr/>
          </p:nvSpPr>
          <p:spPr>
            <a:xfrm>
              <a:off x="1169377" y="3229715"/>
              <a:ext cx="3261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# conduction electrons produced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1DFAC4-D15C-4D31-8F67-C91507643A79}"/>
                </a:ext>
              </a:extLst>
            </p:cNvPr>
            <p:cNvSpPr txBox="1"/>
            <p:nvPr/>
          </p:nvSpPr>
          <p:spPr>
            <a:xfrm rot="16200000">
              <a:off x="-948068" y="2014542"/>
              <a:ext cx="2695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cumulative probability</a:t>
              </a:r>
            </a:p>
          </p:txBody>
        </p:sp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24C6FEB7-3822-45AF-BC1C-5DFC3075DB24}"/>
                </a:ext>
              </a:extLst>
            </p:cNvPr>
            <p:cNvSpPr txBox="1">
              <a:spLocks/>
            </p:cNvSpPr>
            <p:nvPr/>
          </p:nvSpPr>
          <p:spPr>
            <a:xfrm>
              <a:off x="973523" y="982883"/>
              <a:ext cx="3676886" cy="3914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dirty="0">
                  <a:solidFill>
                    <a:srgbClr val="0F4D92"/>
                  </a:solidFill>
                  <a:latin typeface="+mn-lt"/>
                </a:rPr>
                <a:t>1 GeV Pion, incident on Si, 7 µm </a:t>
              </a:r>
            </a:p>
          </p:txBody>
        </p:sp>
      </p:grpSp>
      <p:sp>
        <p:nvSpPr>
          <p:cNvPr id="12" name="Rectangle 3">
            <a:extLst>
              <a:ext uri="{FF2B5EF4-FFF2-40B4-BE49-F238E27FC236}">
                <a16:creationId xmlns:a16="http://schemas.microsoft.com/office/drawing/2014/main" id="{F0D333C6-F23C-43BD-9157-6A87D603AC46}"/>
              </a:ext>
            </a:extLst>
          </p:cNvPr>
          <p:cNvSpPr txBox="1">
            <a:spLocks noChangeArrowheads="1"/>
          </p:cNvSpPr>
          <p:nvPr/>
        </p:nvSpPr>
        <p:spPr>
          <a:xfrm>
            <a:off x="4588556" y="1149482"/>
            <a:ext cx="7603444" cy="3262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000090"/>
                </a:solidFill>
              </a:rPr>
              <a:t>Number of electron-hole pairs in Silicon generated by minimum ionizing particle is a probability distribution </a:t>
            </a:r>
            <a:br>
              <a:rPr lang="en-US" sz="2000" dirty="0">
                <a:solidFill>
                  <a:srgbClr val="000090"/>
                </a:solidFill>
              </a:rPr>
            </a:br>
            <a:endParaRPr lang="en-US" sz="2000" dirty="0">
              <a:solidFill>
                <a:srgbClr val="00009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000090"/>
                </a:solidFill>
              </a:rPr>
              <a:t>Set threshold at ½ of the 1</a:t>
            </a:r>
            <a:r>
              <a:rPr lang="en-US" sz="2000" baseline="30000" dirty="0">
                <a:solidFill>
                  <a:srgbClr val="000090"/>
                </a:solidFill>
              </a:rPr>
              <a:t>st</a:t>
            </a:r>
            <a:r>
              <a:rPr lang="en-US" sz="2000" dirty="0">
                <a:solidFill>
                  <a:srgbClr val="000090"/>
                </a:solidFill>
              </a:rPr>
              <a:t> percentile of #electrons generated for 99% detection efficiency event if charge is shared between two pixels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04B50E4A-BE65-427E-AAA5-A8508E1BB21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7831114"/>
                  </p:ext>
                </p:extLst>
              </p:nvPr>
            </p:nvGraphicFramePr>
            <p:xfrm>
              <a:off x="2790528" y="3925251"/>
              <a:ext cx="6907982" cy="29180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8938">
                      <a:extLst>
                        <a:ext uri="{9D8B030D-6E8A-4147-A177-3AD203B41FA5}">
                          <a16:colId xmlns:a16="http://schemas.microsoft.com/office/drawing/2014/main" val="4166652659"/>
                        </a:ext>
                      </a:extLst>
                    </a:gridCol>
                    <a:gridCol w="2044203">
                      <a:extLst>
                        <a:ext uri="{9D8B030D-6E8A-4147-A177-3AD203B41FA5}">
                          <a16:colId xmlns:a16="http://schemas.microsoft.com/office/drawing/2014/main" val="3685885239"/>
                        </a:ext>
                      </a:extLst>
                    </a:gridCol>
                    <a:gridCol w="2874841">
                      <a:extLst>
                        <a:ext uri="{9D8B030D-6E8A-4147-A177-3AD203B41FA5}">
                          <a16:colId xmlns:a16="http://schemas.microsoft.com/office/drawing/2014/main" val="202612766"/>
                        </a:ext>
                      </a:extLst>
                    </a:gridCol>
                  </a:tblGrid>
                  <a:tr h="77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 epi-layer (</a:t>
                          </a:r>
                          <a:r>
                            <a:rPr lang="en-US" sz="2100" dirty="0" err="1"/>
                            <a:t>μm</a:t>
                          </a:r>
                          <a:r>
                            <a:rPr lang="en-US" sz="2100" dirty="0"/>
                            <a:t>) 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threshold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2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100" b="1" i="1" smtClean="0">
                                      <a:latin typeface="Cambria Math" panose="02040503050406030204" pitchFamily="18" charset="0"/>
                                    </a:rPr>
                                    <m:t>#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100" b="1" i="1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</m:d>
                            </m:oMath>
                          </a14:m>
                          <a:endParaRPr lang="en-US" sz="2100" dirty="0"/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Min signal / noise</a:t>
                          </a:r>
                        </a:p>
                        <a:p>
                          <a:pPr algn="ctr"/>
                          <a:r>
                            <a:rPr lang="en-US" sz="2100" dirty="0"/>
                            <a:t>For sensor #3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359216898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4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0.7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5637013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7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63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2.2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6198215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10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125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4.3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311734796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15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200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6.8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23483052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275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9.5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248737046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04B50E4A-BE65-427E-AAA5-A8508E1BB21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7831114"/>
                  </p:ext>
                </p:extLst>
              </p:nvPr>
            </p:nvGraphicFramePr>
            <p:xfrm>
              <a:off x="2790528" y="3925251"/>
              <a:ext cx="6907982" cy="29180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8938">
                      <a:extLst>
                        <a:ext uri="{9D8B030D-6E8A-4147-A177-3AD203B41FA5}">
                          <a16:colId xmlns:a16="http://schemas.microsoft.com/office/drawing/2014/main" val="4166652659"/>
                        </a:ext>
                      </a:extLst>
                    </a:gridCol>
                    <a:gridCol w="2044203">
                      <a:extLst>
                        <a:ext uri="{9D8B030D-6E8A-4147-A177-3AD203B41FA5}">
                          <a16:colId xmlns:a16="http://schemas.microsoft.com/office/drawing/2014/main" val="3685885239"/>
                        </a:ext>
                      </a:extLst>
                    </a:gridCol>
                    <a:gridCol w="2874841">
                      <a:extLst>
                        <a:ext uri="{9D8B030D-6E8A-4147-A177-3AD203B41FA5}">
                          <a16:colId xmlns:a16="http://schemas.microsoft.com/office/drawing/2014/main" val="202612766"/>
                        </a:ext>
                      </a:extLst>
                    </a:gridCol>
                  </a:tblGrid>
                  <a:tr h="77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 epi-layer (</a:t>
                          </a:r>
                          <a:r>
                            <a:rPr lang="en-US" sz="2100" dirty="0" err="1"/>
                            <a:t>μm</a:t>
                          </a:r>
                          <a:r>
                            <a:rPr lang="en-US" sz="2100" dirty="0"/>
                            <a:t>) 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8983" marR="108983" marT="54491" marB="54491">
                        <a:blipFill>
                          <a:blip r:embed="rId3"/>
                          <a:stretch>
                            <a:fillRect l="-97321" t="-3150" r="-141964" b="-292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Min signal / noise</a:t>
                          </a:r>
                        </a:p>
                        <a:p>
                          <a:pPr algn="ctr"/>
                          <a:r>
                            <a:rPr lang="en-US" sz="2100" dirty="0"/>
                            <a:t>For sensor #3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3592168989"/>
                      </a:ext>
                    </a:extLst>
                  </a:tr>
                  <a:tr h="4290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4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0.7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563701347"/>
                      </a:ext>
                    </a:extLst>
                  </a:tr>
                  <a:tr h="4290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7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63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1" dirty="0"/>
                            <a:t>2.2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619821566"/>
                      </a:ext>
                    </a:extLst>
                  </a:tr>
                  <a:tr h="4290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10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125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4.3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3117347967"/>
                      </a:ext>
                    </a:extLst>
                  </a:tr>
                  <a:tr h="4290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15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200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b="0" dirty="0"/>
                            <a:t>6.8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2348305277"/>
                      </a:ext>
                    </a:extLst>
                  </a:tr>
                  <a:tr h="4290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20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275</a:t>
                          </a:r>
                        </a:p>
                      </a:txBody>
                      <a:tcPr marL="108983" marR="108983" marT="54491" marB="5449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00" dirty="0"/>
                            <a:t>9.5</a:t>
                          </a:r>
                        </a:p>
                      </a:txBody>
                      <a:tcPr marL="108983" marR="108983" marT="54491" marB="54491"/>
                    </a:tc>
                    <a:extLst>
                      <a:ext uri="{0D108BD9-81ED-4DB2-BD59-A6C34878D82A}">
                        <a16:rowId xmlns:a16="http://schemas.microsoft.com/office/drawing/2014/main" val="24873704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6812A1E-0560-4DAF-975C-89EA1E287BC7}"/>
              </a:ext>
            </a:extLst>
          </p:cNvPr>
          <p:cNvSpPr txBox="1"/>
          <p:nvPr/>
        </p:nvSpPr>
        <p:spPr>
          <a:xfrm rot="20269002">
            <a:off x="2471653" y="5217866"/>
            <a:ext cx="1572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prototype 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311ED5-10A9-4674-A6FF-56F825B3841D}"/>
              </a:ext>
            </a:extLst>
          </p:cNvPr>
          <p:cNvSpPr/>
          <p:nvPr/>
        </p:nvSpPr>
        <p:spPr>
          <a:xfrm>
            <a:off x="286956" y="3986277"/>
            <a:ext cx="48818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472C4"/>
                </a:solidFill>
              </a:rPr>
              <a:t>Sensor option 3:</a:t>
            </a:r>
          </a:p>
          <a:p>
            <a:r>
              <a:rPr lang="en-US" sz="2400" dirty="0">
                <a:solidFill>
                  <a:srgbClr val="4472C4"/>
                </a:solidFill>
              </a:rPr>
              <a:t>signal 59mV/e</a:t>
            </a:r>
          </a:p>
          <a:p>
            <a:r>
              <a:rPr lang="en-US" sz="2400" dirty="0">
                <a:solidFill>
                  <a:srgbClr val="4472C4"/>
                </a:solidFill>
              </a:rPr>
              <a:t>noise 29 e</a:t>
            </a:r>
          </a:p>
        </p:txBody>
      </p:sp>
    </p:spTree>
    <p:extLst>
      <p:ext uri="{BB962C8B-B14F-4D97-AF65-F5344CB8AC3E}">
        <p14:creationId xmlns:p14="http://schemas.microsoft.com/office/powerpoint/2010/main" val="1591420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0365E-BAD6-4319-B4D0-C6F0AF390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4D92"/>
                </a:solidFill>
              </a:rPr>
              <a:t>Charge collection speed simulations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58EA5-B74A-40F4-835A-A6E4AB68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3D2B2-34D3-4330-BFDC-0FE0CC19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AEE7E-406E-4D27-9433-879C0D6DE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3492E5-0875-46A2-BB28-C9CEC297CB3F}"/>
              </a:ext>
            </a:extLst>
          </p:cNvPr>
          <p:cNvSpPr txBox="1"/>
          <p:nvPr/>
        </p:nvSpPr>
        <p:spPr>
          <a:xfrm>
            <a:off x="7754362" y="6356350"/>
            <a:ext cx="3040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G. </a:t>
            </a:r>
            <a:r>
              <a:rPr lang="en-US" dirty="0" err="1"/>
              <a:t>Giacomini</a:t>
            </a:r>
            <a:r>
              <a:rPr lang="en-US" dirty="0"/>
              <a:t>, BNL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34B433-BDC7-4D30-95BE-349504958C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9" r="7073"/>
          <a:stretch/>
        </p:blipFill>
        <p:spPr>
          <a:xfrm>
            <a:off x="240639" y="1542681"/>
            <a:ext cx="7128847" cy="44443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7FFB58-8634-4A22-990B-FBF3E315A7B0}"/>
              </a:ext>
            </a:extLst>
          </p:cNvPr>
          <p:cNvSpPr txBox="1"/>
          <p:nvPr/>
        </p:nvSpPr>
        <p:spPr>
          <a:xfrm>
            <a:off x="2428914" y="3545493"/>
            <a:ext cx="2372133" cy="52322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D95319"/>
                </a:solidFill>
              </a:rPr>
              <a:t>not irradiated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ADF5D2-7C8D-4770-B763-A6806E5E2283}"/>
              </a:ext>
            </a:extLst>
          </p:cNvPr>
          <p:cNvSpPr txBox="1"/>
          <p:nvPr/>
        </p:nvSpPr>
        <p:spPr>
          <a:xfrm>
            <a:off x="0" y="5584057"/>
            <a:ext cx="2688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irradiated to 10</a:t>
            </a:r>
            <a:r>
              <a:rPr lang="en-US" b="1" baseline="30000" dirty="0">
                <a:solidFill>
                  <a:srgbClr val="0070C0"/>
                </a:solidFill>
              </a:rPr>
              <a:t>15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n</a:t>
            </a:r>
            <a:r>
              <a:rPr lang="en-US" b="1" baseline="-25000" dirty="0" err="1">
                <a:solidFill>
                  <a:srgbClr val="0070C0"/>
                </a:solidFill>
              </a:rPr>
              <a:t>eq</a:t>
            </a:r>
            <a:r>
              <a:rPr lang="en-US" b="1" dirty="0">
                <a:solidFill>
                  <a:srgbClr val="0070C0"/>
                </a:solidFill>
              </a:rPr>
              <a:t>/cm</a:t>
            </a:r>
            <a:r>
              <a:rPr lang="en-US" b="1" baseline="30000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8C3DE3-7A02-4AFA-9CEE-E33CF868F9A2}"/>
              </a:ext>
            </a:extLst>
          </p:cNvPr>
          <p:cNvCxnSpPr/>
          <p:nvPr/>
        </p:nvCxnSpPr>
        <p:spPr>
          <a:xfrm>
            <a:off x="1441994" y="4409207"/>
            <a:ext cx="116693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87D1106-2CEA-4B12-AD77-29D01C4A9A7F}"/>
              </a:ext>
            </a:extLst>
          </p:cNvPr>
          <p:cNvSpPr txBox="1"/>
          <p:nvPr/>
        </p:nvSpPr>
        <p:spPr>
          <a:xfrm>
            <a:off x="1543346" y="3993325"/>
            <a:ext cx="941459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20 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DC1A29-A956-4D60-9069-AE591F5D4746}"/>
                  </a:ext>
                </a:extLst>
              </p:cNvPr>
              <p:cNvSpPr txBox="1"/>
              <p:nvPr/>
            </p:nvSpPr>
            <p:spPr>
              <a:xfrm>
                <a:off x="576080" y="1291485"/>
                <a:ext cx="53157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F4D92"/>
                    </a:solidFill>
                  </a:rPr>
                  <a:t>Minimum ionizing particle at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F4D9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solidFill>
                          <a:srgbClr val="0F4D9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F4D92"/>
                    </a:solidFill>
                  </a:rPr>
                  <a:t>, 1 V bias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DC1A29-A956-4D60-9069-AE591F5D4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80" y="1291485"/>
                <a:ext cx="5315722" cy="369332"/>
              </a:xfrm>
              <a:prstGeom prst="rect">
                <a:avLst/>
              </a:prstGeom>
              <a:blipFill>
                <a:blip r:embed="rId3"/>
                <a:stretch>
                  <a:fillRect l="-103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eft Brace 16">
            <a:extLst>
              <a:ext uri="{FF2B5EF4-FFF2-40B4-BE49-F238E27FC236}">
                <a16:creationId xmlns:a16="http://schemas.microsoft.com/office/drawing/2014/main" id="{01944E2E-FFAA-40D4-80D6-A95C01307DB4}"/>
              </a:ext>
            </a:extLst>
          </p:cNvPr>
          <p:cNvSpPr/>
          <p:nvPr/>
        </p:nvSpPr>
        <p:spPr>
          <a:xfrm rot="16200000">
            <a:off x="1740116" y="4732845"/>
            <a:ext cx="247156" cy="1130441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6F219A-A1F7-44EE-91F2-3043D1262C95}"/>
              </a:ext>
            </a:extLst>
          </p:cNvPr>
          <p:cNvSpPr/>
          <p:nvPr/>
        </p:nvSpPr>
        <p:spPr>
          <a:xfrm>
            <a:off x="3816350" y="1849681"/>
            <a:ext cx="3463583" cy="1691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0D1EE59-AACB-4ADF-8F66-1490FCCBD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951" t="9737" r="10833" b="61509"/>
          <a:stretch/>
        </p:blipFill>
        <p:spPr>
          <a:xfrm>
            <a:off x="2528856" y="1950422"/>
            <a:ext cx="3019487" cy="12779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5A6C64-5192-4FEF-B77B-9EB7A89BEB75}"/>
                  </a:ext>
                </a:extLst>
              </p:cNvPr>
              <p:cNvSpPr txBox="1"/>
              <p:nvPr/>
            </p:nvSpPr>
            <p:spPr>
              <a:xfrm>
                <a:off x="6419851" y="1451387"/>
                <a:ext cx="577215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356B"/>
                    </a:solidFill>
                  </a:rPr>
                  <a:t>charge collection via diffusion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356B"/>
                    </a:solidFill>
                  </a:rPr>
                  <a:t>radiation level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356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356B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1" smtClean="0">
                            <a:solidFill>
                              <a:srgbClr val="00356B"/>
                            </a:solidFill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356B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solidFill>
                    <a:srgbClr val="00356B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356B"/>
                    </a:solidFill>
                  </a:rPr>
                  <a:t>cooling improves charge collection time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5A6C64-5192-4FEF-B77B-9EB7A89BE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9851" y="1451387"/>
                <a:ext cx="5772150" cy="1754326"/>
              </a:xfrm>
              <a:prstGeom prst="rect">
                <a:avLst/>
              </a:prstGeom>
              <a:blipFill>
                <a:blip r:embed="rId4"/>
                <a:stretch>
                  <a:fillRect l="-1373" b="-3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6806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72B2-8B2E-4349-9734-5BF62E430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84337"/>
          </a:xfrm>
        </p:spPr>
        <p:txBody>
          <a:bodyPr/>
          <a:lstStyle/>
          <a:p>
            <a:r>
              <a:rPr lang="en-US" dirty="0"/>
              <a:t>irradiation campaigns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EDDCD594-F144-4A0C-B3DA-687758B157D6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24000" y="3602038"/>
                <a:ext cx="9144000" cy="2754312"/>
              </a:xfrm>
            </p:spPr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4 MeV Protons, UMass Lowell</a:t>
                </a:r>
              </a:p>
              <a:p>
                <a14:m>
                  <m:oMath xmlns:m="http://schemas.openxmlformats.org/officeDocument/2006/math">
                    <m:r>
                      <a:rPr lang="en-US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1 MeV Neutrons, UMass Lowell</a:t>
                </a:r>
              </a:p>
              <a:p>
                <a:r>
                  <a:rPr lang="en-US" sz="3600" dirty="0">
                    <a:solidFill>
                      <a:schemeClr val="tx1"/>
                    </a:solidFill>
                  </a:rPr>
                  <a:t>1 MeV Protons, Yale</a:t>
                </a:r>
              </a:p>
              <a:p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EDDCD594-F144-4A0C-B3DA-687758B157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24000" y="3602038"/>
                <a:ext cx="9144000" cy="2754312"/>
              </a:xfrm>
              <a:blipFill>
                <a:blip r:embed="rId2"/>
                <a:stretch>
                  <a:fillRect t="-5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3BC12-5805-4DED-83FE-762ED396B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A6DD6-A1D8-4964-B12E-B753E8C90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5AA9F-9B16-42F9-AABB-4DA2B96E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1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9" t="9026" r="19999" b="-2"/>
          <a:stretch/>
        </p:blipFill>
        <p:spPr>
          <a:xfrm>
            <a:off x="5638799" y="1171647"/>
            <a:ext cx="5943601" cy="506828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7448" y="2782127"/>
            <a:ext cx="48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see G.H.R Kegel et al, IEEE TNS vol39, No6 (1992)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809C-EC64-47C4-BFFA-6FFF5A3544BD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44666" r="61267" b="36362"/>
          <a:stretch/>
        </p:blipFill>
        <p:spPr>
          <a:xfrm>
            <a:off x="596898" y="3201201"/>
            <a:ext cx="4845947" cy="303873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638799" y="84138"/>
            <a:ext cx="5943601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F4D92"/>
                </a:solidFill>
              </a:rPr>
              <a:t>Neutron production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153400" y="3811488"/>
            <a:ext cx="25684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3175">
                  <a:solidFill>
                    <a:schemeClr val="bg1"/>
                  </a:solidFill>
                </a:ln>
                <a:solidFill>
                  <a:srgbClr val="E01F2A"/>
                </a:solidFill>
              </a:rPr>
              <a:t>Protons, 4 MeV </a:t>
            </a:r>
            <a:endParaRPr lang="en-US" sz="2800" b="1" dirty="0">
              <a:ln w="3175">
                <a:solidFill>
                  <a:schemeClr val="bg1"/>
                </a:solidFill>
              </a:ln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8826500" y="3651058"/>
            <a:ext cx="990600" cy="4338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24304" y="6239933"/>
            <a:ext cx="2289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3175">
                  <a:noFill/>
                </a:ln>
                <a:solidFill>
                  <a:srgbClr val="0F4D92"/>
                </a:solidFill>
              </a:rPr>
              <a:t>Lithium target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9312" b="20023"/>
          <a:stretch/>
        </p:blipFill>
        <p:spPr>
          <a:xfrm>
            <a:off x="590928" y="0"/>
            <a:ext cx="4458329" cy="2768037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362700" y="514952"/>
            <a:ext cx="5213730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by bombarding </a:t>
            </a:r>
            <a:r>
              <a:rPr lang="en-US" sz="2400" b="1" baseline="30000" dirty="0"/>
              <a:t>7</a:t>
            </a:r>
            <a:r>
              <a:rPr lang="en-US" sz="2400" b="1" dirty="0"/>
              <a:t>Li with Protons</a:t>
            </a:r>
          </a:p>
        </p:txBody>
      </p:sp>
      <p:cxnSp>
        <p:nvCxnSpPr>
          <p:cNvPr id="19" name="Straight Arrow Connector 18"/>
          <p:cNvCxnSpPr>
            <a:cxnSpLocks/>
            <a:stCxn id="9" idx="0"/>
          </p:cNvCxnSpPr>
          <p:nvPr/>
        </p:nvCxnSpPr>
        <p:spPr>
          <a:xfrm flipH="1" flipV="1">
            <a:off x="1924050" y="5267325"/>
            <a:ext cx="1045151" cy="972608"/>
          </a:xfrm>
          <a:prstGeom prst="straightConnector1">
            <a:avLst/>
          </a:prstGeom>
          <a:ln w="889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  <a:stCxn id="9" idx="0"/>
          </p:cNvCxnSpPr>
          <p:nvPr/>
        </p:nvCxnSpPr>
        <p:spPr>
          <a:xfrm flipH="1" flipV="1">
            <a:off x="1943102" y="5286377"/>
            <a:ext cx="1026099" cy="953556"/>
          </a:xfrm>
          <a:prstGeom prst="straightConnector1">
            <a:avLst/>
          </a:prstGeom>
          <a:ln w="76200">
            <a:solidFill>
              <a:srgbClr val="0F4D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576844" y="3171222"/>
            <a:ext cx="1571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Neutrons</a:t>
            </a: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 flipH="1">
            <a:off x="5884905" y="3953774"/>
            <a:ext cx="337301" cy="16940"/>
          </a:xfrm>
          <a:prstGeom prst="straightConnector1">
            <a:avLst/>
          </a:prstGeom>
          <a:ln w="825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5903954" y="3955257"/>
            <a:ext cx="311109" cy="14029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968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251" y="992052"/>
            <a:ext cx="4262100" cy="5576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28" b="1"/>
          <a:stretch/>
        </p:blipFill>
        <p:spPr>
          <a:xfrm>
            <a:off x="459580" y="3084784"/>
            <a:ext cx="5378349" cy="33507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809C-EC64-47C4-BFFA-6FFF5A3544BD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15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38799" y="84138"/>
            <a:ext cx="5943601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F4D92"/>
                </a:solidFill>
              </a:rPr>
              <a:t>Neutron production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9312" b="20023"/>
          <a:stretch/>
        </p:blipFill>
        <p:spPr>
          <a:xfrm>
            <a:off x="590928" y="0"/>
            <a:ext cx="4458329" cy="2768037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362700" y="514952"/>
            <a:ext cx="5213730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by bombarding </a:t>
            </a:r>
            <a:r>
              <a:rPr lang="en-US" sz="2400" b="1" baseline="30000" dirty="0"/>
              <a:t>7</a:t>
            </a:r>
            <a:r>
              <a:rPr lang="en-US" sz="2400" b="1" dirty="0"/>
              <a:t>Li with Protons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25358" y="6356350"/>
            <a:ext cx="193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for 4 </a:t>
            </a:r>
            <a:r>
              <a:rPr lang="en-US" b="1" dirty="0" err="1">
                <a:solidFill>
                  <a:srgbClr val="FF0000"/>
                </a:solidFill>
              </a:rPr>
              <a:t>MeV</a:t>
            </a:r>
            <a:r>
              <a:rPr lang="en-US" b="1" dirty="0">
                <a:solidFill>
                  <a:srgbClr val="FF0000"/>
                </a:solidFill>
              </a:rPr>
              <a:t> protons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7448" y="2782127"/>
            <a:ext cx="48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see G.H.R Kegel et al, IEEE TNS vol39, No6 (1992)</a:t>
            </a:r>
          </a:p>
        </p:txBody>
      </p:sp>
    </p:spTree>
    <p:extLst>
      <p:ext uri="{BB962C8B-B14F-4D97-AF65-F5344CB8AC3E}">
        <p14:creationId xmlns:p14="http://schemas.microsoft.com/office/powerpoint/2010/main" val="3783633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4809C-EC64-47C4-BFFA-6FFF5A3544BD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44666" r="61267" b="36362"/>
          <a:stretch/>
        </p:blipFill>
        <p:spPr>
          <a:xfrm>
            <a:off x="596898" y="3201201"/>
            <a:ext cx="4845947" cy="303873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638799" y="84138"/>
            <a:ext cx="5943601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F4D92"/>
                </a:solidFill>
              </a:rPr>
              <a:t>Neutron irradiation test</a:t>
            </a:r>
          </a:p>
        </p:txBody>
      </p:sp>
      <p:sp>
        <p:nvSpPr>
          <p:cNvPr id="9" name="Rectangle 8"/>
          <p:cNvSpPr/>
          <p:nvPr/>
        </p:nvSpPr>
        <p:spPr>
          <a:xfrm>
            <a:off x="1824304" y="6239933"/>
            <a:ext cx="2289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3175">
                  <a:noFill/>
                </a:ln>
                <a:solidFill>
                  <a:srgbClr val="0F4D92"/>
                </a:solidFill>
              </a:rPr>
              <a:t>Lithium target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9312" b="20023"/>
          <a:stretch/>
        </p:blipFill>
        <p:spPr>
          <a:xfrm>
            <a:off x="590928" y="0"/>
            <a:ext cx="4458329" cy="2768037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cxnSpLocks/>
            <a:stCxn id="9" idx="0"/>
          </p:cNvCxnSpPr>
          <p:nvPr/>
        </p:nvCxnSpPr>
        <p:spPr>
          <a:xfrm flipH="1" flipV="1">
            <a:off x="1924050" y="5267325"/>
            <a:ext cx="1045151" cy="972608"/>
          </a:xfrm>
          <a:prstGeom prst="straightConnector1">
            <a:avLst/>
          </a:prstGeom>
          <a:ln w="889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  <a:stCxn id="9" idx="0"/>
          </p:cNvCxnSpPr>
          <p:nvPr/>
        </p:nvCxnSpPr>
        <p:spPr>
          <a:xfrm flipH="1" flipV="1">
            <a:off x="1943102" y="5286377"/>
            <a:ext cx="1026099" cy="953556"/>
          </a:xfrm>
          <a:prstGeom prst="straightConnector1">
            <a:avLst/>
          </a:prstGeom>
          <a:ln w="76200">
            <a:solidFill>
              <a:srgbClr val="0F4D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5632829" y="969286"/>
            <a:ext cx="6333884" cy="29401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4 MeV proton incident on </a:t>
            </a:r>
            <a:r>
              <a:rPr lang="en-US" sz="2000" baseline="30000" dirty="0"/>
              <a:t>7</a:t>
            </a:r>
            <a:r>
              <a:rPr lang="en-US" sz="2000" dirty="0"/>
              <a:t>Li target to produce neutrons</a:t>
            </a:r>
          </a:p>
          <a:p>
            <a:r>
              <a:rPr lang="en-US" sz="2000" dirty="0"/>
              <a:t>proton beam current and neutron rate monitored during irradiation test</a:t>
            </a:r>
          </a:p>
          <a:p>
            <a:r>
              <a:rPr lang="en-US" sz="2000" dirty="0"/>
              <a:t>total number of neutrons created is eventually determined by radiation assay of target</a:t>
            </a:r>
          </a:p>
          <a:p>
            <a:r>
              <a:rPr lang="en-US" sz="2000" dirty="0"/>
              <a:t>Chronopixel still working after 10</a:t>
            </a:r>
            <a:r>
              <a:rPr lang="en-US" sz="2000" baseline="30000" dirty="0"/>
              <a:t>13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endParaRPr lang="en-US" sz="2000" b="1" dirty="0"/>
          </a:p>
        </p:txBody>
      </p:sp>
      <p:sp>
        <p:nvSpPr>
          <p:cNvPr id="22" name="Rectangle 21"/>
          <p:cNvSpPr/>
          <p:nvPr/>
        </p:nvSpPr>
        <p:spPr>
          <a:xfrm>
            <a:off x="507448" y="2782127"/>
            <a:ext cx="481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see G.H.R Kegel et al, IEEE TNS vol39, No6 (1992)</a:t>
            </a:r>
          </a:p>
        </p:txBody>
      </p:sp>
    </p:spTree>
    <p:extLst>
      <p:ext uri="{BB962C8B-B14F-4D97-AF65-F5344CB8AC3E}">
        <p14:creationId xmlns:p14="http://schemas.microsoft.com/office/powerpoint/2010/main" val="2556294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409" y="207692"/>
            <a:ext cx="4583515" cy="3099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409" y="3484932"/>
            <a:ext cx="4583515" cy="320751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84138"/>
            <a:ext cx="5943601" cy="65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F4D92"/>
                </a:solidFill>
              </a:rPr>
              <a:t>Proton irradiation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470764" y="779666"/>
                <a:ext cx="7156174" cy="294010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4 MeV proton incident on Chronopixel</a:t>
                </a:r>
              </a:p>
              <a:p>
                <a:r>
                  <a:rPr lang="en-US" sz="2000" dirty="0"/>
                  <a:t>proton beam current monitored during irradiation test</a:t>
                </a:r>
              </a:p>
              <a:p>
                <a:r>
                  <a:rPr lang="en-US" sz="2000" dirty="0"/>
                  <a:t>Bragg peak after epi layer - within Si bulk</a:t>
                </a:r>
              </a:p>
              <a:p>
                <a:r>
                  <a:rPr lang="en-US" sz="2000" dirty="0"/>
                  <a:t>Proton fluence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~2⋅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/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1" dirty="0"/>
              </a:p>
              <a:p>
                <a:r>
                  <a:rPr lang="en-US" sz="2000" dirty="0"/>
                  <a:t>Equivalent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~2⋅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n</a:t>
                </a:r>
                <a:r>
                  <a:rPr lang="en-US" sz="2000" baseline="-25000" dirty="0"/>
                  <a:t>eq</a:t>
                </a:r>
                <a:r>
                  <a:rPr lang="en-US" sz="2000" dirty="0"/>
                  <a:t>/cm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(hardness factor)</a:t>
                </a:r>
              </a:p>
              <a:p>
                <a:r>
                  <a:rPr lang="en-US" sz="2000" dirty="0"/>
                  <a:t>Chronopixel inoperable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64" y="779666"/>
                <a:ext cx="7156174" cy="2940105"/>
              </a:xfrm>
              <a:prstGeom prst="rect">
                <a:avLst/>
              </a:prstGeom>
              <a:blipFill>
                <a:blip r:embed="rId4"/>
                <a:stretch>
                  <a:fillRect l="-767" t="-2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81344" y="6561337"/>
            <a:ext cx="79350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H.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Spieler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400" u="sng" dirty="0">
                <a:solidFill>
                  <a:schemeClr val="bg2">
                    <a:lumMod val="50000"/>
                  </a:schemeClr>
                </a:solidFill>
              </a:rPr>
              <a:t>Semiconductor Detector Systems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Ch 7; Oxford University Press (2005)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99025" y="3185943"/>
            <a:ext cx="4646295" cy="3410717"/>
            <a:chOff x="1299025" y="3185943"/>
            <a:chExt cx="4646295" cy="341071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40" t="11667" r="25755" b="29074"/>
            <a:stretch/>
          </p:blipFill>
          <p:spPr>
            <a:xfrm>
              <a:off x="1724558" y="3185943"/>
              <a:ext cx="4220762" cy="3410717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2418689" y="4252913"/>
              <a:ext cx="1988098" cy="1824636"/>
              <a:chOff x="7208044" y="4252913"/>
              <a:chExt cx="1988098" cy="1824636"/>
            </a:xfrm>
          </p:grpSpPr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 flipV="1">
                <a:off x="9196142" y="4260056"/>
                <a:ext cx="0" cy="1817493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cxnSpLocks/>
              </p:cNvCxnSpPr>
              <p:nvPr/>
            </p:nvCxnSpPr>
            <p:spPr>
              <a:xfrm flipH="1">
                <a:off x="7208044" y="4252913"/>
                <a:ext cx="1985717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11"/>
            <p:cNvSpPr/>
            <p:nvPr/>
          </p:nvSpPr>
          <p:spPr>
            <a:xfrm rot="16200000">
              <a:off x="540676" y="4653107"/>
              <a:ext cx="18860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50000"/>
                    </a:schemeClr>
                  </a:solidFill>
                  <a:latin typeface="Helvetica World"/>
                </a:rPr>
                <a:t>‘hardness factor’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9102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358AB-5BBD-4370-83C4-92495E3AE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E305-BFEB-4F14-9C07-0B10678F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CC323-857C-41CA-AA8C-02F895AD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18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5CCD7798-2153-426B-B142-7239E4ECD0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9" r="29431" b="21191"/>
          <a:stretch/>
        </p:blipFill>
        <p:spPr>
          <a:xfrm rot="5400000">
            <a:off x="3941431" y="-855329"/>
            <a:ext cx="6858001" cy="85686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E023A-CFF2-4A2E-B10C-8972C6D8F46E}"/>
                  </a:ext>
                </a:extLst>
              </p:cNvPr>
              <p:cNvSpPr txBox="1"/>
              <p:nvPr/>
            </p:nvSpPr>
            <p:spPr>
              <a:xfrm>
                <a:off x="101601" y="914400"/>
                <a:ext cx="2984498" cy="2846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F4D92"/>
                    </a:solidFill>
                  </a:rPr>
                  <a:t>Test resistance w.r.t. total ionizing dose received</a:t>
                </a:r>
              </a:p>
              <a:p>
                <a:r>
                  <a:rPr lang="en-US" sz="1100" dirty="0"/>
                  <a:t> </a:t>
                </a:r>
              </a:p>
              <a:p>
                <a:r>
                  <a:rPr lang="en-US" dirty="0"/>
                  <a:t>1MeV protons</a:t>
                </a:r>
              </a:p>
              <a:p>
                <a:endParaRPr lang="en-US" sz="1400" dirty="0"/>
              </a:p>
              <a:p>
                <a:r>
                  <a:rPr lang="en-US" dirty="0"/>
                  <a:t>4 </a:t>
                </a:r>
                <a:r>
                  <a:rPr lang="en-US" dirty="0" err="1"/>
                  <a:t>nA</a:t>
                </a:r>
                <a:r>
                  <a:rPr lang="en-US" dirty="0"/>
                  <a:t> current (large dose rate!)</a:t>
                </a:r>
              </a:p>
              <a:p>
                <a:endParaRPr lang="en-US" sz="1400" dirty="0"/>
              </a:p>
              <a:p>
                <a:r>
                  <a:rPr lang="en-US" dirty="0"/>
                  <a:t>energy deposited within first 8 </a:t>
                </a:r>
                <a:r>
                  <a:rPr lang="el-GR" dirty="0"/>
                  <a:t>μ</a:t>
                </a:r>
                <a:r>
                  <a:rPr lang="en-US" dirty="0"/>
                  <a:t>m of silicon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epi layer) </a:t>
                </a:r>
              </a:p>
              <a:p>
                <a:endParaRPr lang="en-US" sz="1400" dirty="0"/>
              </a:p>
              <a:p>
                <a:r>
                  <a:rPr lang="en-US" dirty="0"/>
                  <a:t>multiple irradiation runs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E023A-CFF2-4A2E-B10C-8972C6D8F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1" y="914400"/>
                <a:ext cx="2984498" cy="2846933"/>
              </a:xfrm>
              <a:prstGeom prst="rect">
                <a:avLst/>
              </a:prstGeom>
              <a:blipFill>
                <a:blip r:embed="rId4"/>
                <a:stretch>
                  <a:fillRect l="-1840" t="-1071" r="-1636" b="-2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0FB88E8-67EA-4A90-A399-68F67FA7246A}"/>
              </a:ext>
            </a:extLst>
          </p:cNvPr>
          <p:cNvSpPr txBox="1"/>
          <p:nvPr/>
        </p:nvSpPr>
        <p:spPr>
          <a:xfrm>
            <a:off x="6611573" y="2912579"/>
            <a:ext cx="17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01F2A"/>
                </a:solidFill>
              </a:rPr>
              <a:t>protons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D961F4-8080-4DD2-890C-108143A8D635}"/>
              </a:ext>
            </a:extLst>
          </p:cNvPr>
          <p:cNvCxnSpPr/>
          <p:nvPr/>
        </p:nvCxnSpPr>
        <p:spPr>
          <a:xfrm flipH="1">
            <a:off x="6685778" y="3296106"/>
            <a:ext cx="790575" cy="0"/>
          </a:xfrm>
          <a:prstGeom prst="straightConnector1">
            <a:avLst/>
          </a:prstGeom>
          <a:ln w="76200">
            <a:solidFill>
              <a:srgbClr val="DB20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604A236-4E80-4581-9E98-6382B5A7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>
                  <a:solidFill>
                    <a:schemeClr val="bg1"/>
                  </a:solidFill>
                </a:ln>
                <a:solidFill>
                  <a:srgbClr val="0F4D92"/>
                </a:solidFill>
              </a:rPr>
              <a:t>Total integrated dose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744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358AB-5BBD-4370-83C4-92495E3AE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E305-BFEB-4F14-9C07-0B10678F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CC323-857C-41CA-AA8C-02F895AD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19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5CCD7798-2153-426B-B142-7239E4ECD0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9" r="29431" b="21191"/>
          <a:stretch/>
        </p:blipFill>
        <p:spPr>
          <a:xfrm rot="5400000">
            <a:off x="3941431" y="-855329"/>
            <a:ext cx="6858001" cy="8568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0F1F9-B99B-4007-BF5B-21BFB6F29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52" y="3006671"/>
            <a:ext cx="693342" cy="5338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E023A-CFF2-4A2E-B10C-8972C6D8F46E}"/>
                  </a:ext>
                </a:extLst>
              </p:cNvPr>
              <p:cNvSpPr txBox="1"/>
              <p:nvPr/>
            </p:nvSpPr>
            <p:spPr>
              <a:xfrm>
                <a:off x="101601" y="914400"/>
                <a:ext cx="2984498" cy="2846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F4D92"/>
                    </a:solidFill>
                  </a:rPr>
                  <a:t>Test resistance w.r.t. total ionizing dose received</a:t>
                </a:r>
              </a:p>
              <a:p>
                <a:r>
                  <a:rPr lang="en-US" sz="1100" dirty="0"/>
                  <a:t> </a:t>
                </a:r>
              </a:p>
              <a:p>
                <a:r>
                  <a:rPr lang="en-US" dirty="0"/>
                  <a:t>1MeV protons</a:t>
                </a:r>
              </a:p>
              <a:p>
                <a:endParaRPr lang="en-US" sz="1400" dirty="0"/>
              </a:p>
              <a:p>
                <a:r>
                  <a:rPr lang="en-US" dirty="0"/>
                  <a:t>4 </a:t>
                </a:r>
                <a:r>
                  <a:rPr lang="en-US" dirty="0" err="1"/>
                  <a:t>nA</a:t>
                </a:r>
                <a:r>
                  <a:rPr lang="en-US" dirty="0"/>
                  <a:t> current (large dose rate!)</a:t>
                </a:r>
              </a:p>
              <a:p>
                <a:endParaRPr lang="en-US" sz="1400" dirty="0"/>
              </a:p>
              <a:p>
                <a:r>
                  <a:rPr lang="en-US" dirty="0"/>
                  <a:t>energy deposited within first 8 </a:t>
                </a:r>
                <a:r>
                  <a:rPr lang="el-GR" dirty="0"/>
                  <a:t>μ</a:t>
                </a:r>
                <a:r>
                  <a:rPr lang="en-US" dirty="0"/>
                  <a:t>m of silicon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epi layer) </a:t>
                </a:r>
              </a:p>
              <a:p>
                <a:endParaRPr lang="en-US" sz="1400" dirty="0"/>
              </a:p>
              <a:p>
                <a:r>
                  <a:rPr lang="en-US" dirty="0"/>
                  <a:t>multiple irradiation runs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1E023A-CFF2-4A2E-B10C-8972C6D8F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1" y="914400"/>
                <a:ext cx="2984498" cy="2846933"/>
              </a:xfrm>
              <a:prstGeom prst="rect">
                <a:avLst/>
              </a:prstGeom>
              <a:blipFill>
                <a:blip r:embed="rId4"/>
                <a:stretch>
                  <a:fillRect l="-1840" t="-1071" r="-1636" b="-2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0FB88E8-67EA-4A90-A399-68F67FA7246A}"/>
              </a:ext>
            </a:extLst>
          </p:cNvPr>
          <p:cNvSpPr txBox="1"/>
          <p:nvPr/>
        </p:nvSpPr>
        <p:spPr>
          <a:xfrm>
            <a:off x="6611573" y="2912579"/>
            <a:ext cx="17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01F2A"/>
                </a:solidFill>
              </a:rPr>
              <a:t>protons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D961F4-8080-4DD2-890C-108143A8D635}"/>
              </a:ext>
            </a:extLst>
          </p:cNvPr>
          <p:cNvCxnSpPr/>
          <p:nvPr/>
        </p:nvCxnSpPr>
        <p:spPr>
          <a:xfrm flipH="1">
            <a:off x="6685778" y="3296106"/>
            <a:ext cx="790575" cy="0"/>
          </a:xfrm>
          <a:prstGeom prst="straightConnector1">
            <a:avLst/>
          </a:prstGeom>
          <a:ln w="76200">
            <a:solidFill>
              <a:srgbClr val="DB20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604A236-4E80-4581-9E98-6382B5A7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>
                  <a:solidFill>
                    <a:schemeClr val="bg1"/>
                  </a:solidFill>
                </a:ln>
                <a:solidFill>
                  <a:srgbClr val="0F4D92"/>
                </a:solidFill>
              </a:rPr>
              <a:t>Total integrated dose test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28401F-9BB9-427D-9242-51F7A3D3EBF8}"/>
              </a:ext>
            </a:extLst>
          </p:cNvPr>
          <p:cNvGrpSpPr/>
          <p:nvPr/>
        </p:nvGrpSpPr>
        <p:grpSpPr>
          <a:xfrm>
            <a:off x="101601" y="4213180"/>
            <a:ext cx="10746052" cy="2328590"/>
            <a:chOff x="101601" y="4213180"/>
            <a:chExt cx="10746052" cy="23285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CD3878B-A34B-420D-AF2E-797FC6E9C233}"/>
                    </a:ext>
                  </a:extLst>
                </p:cNvPr>
                <p:cNvSpPr txBox="1"/>
                <p:nvPr/>
              </p:nvSpPr>
              <p:spPr>
                <a:xfrm>
                  <a:off x="101601" y="4213180"/>
                  <a:ext cx="2893376" cy="22100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F4D92"/>
                      </a:solidFill>
                    </a:rPr>
                    <a:t>After each irradiation run</a:t>
                  </a:r>
                </a:p>
                <a:p>
                  <a:endParaRPr lang="en-US" sz="1400" dirty="0"/>
                </a:p>
                <a:p>
                  <a:r>
                    <a:rPr lang="en-US" dirty="0"/>
                    <a:t>anneal at 60</a:t>
                  </a:r>
                  <a:r>
                    <a:rPr lang="de-DE" dirty="0"/>
                    <a:t>°C for 80 min</a:t>
                  </a:r>
                </a:p>
                <a:p>
                  <a:endParaRPr lang="de-DE" sz="1400" dirty="0"/>
                </a:p>
                <a:p>
                  <a:r>
                    <a:rPr lang="de-DE" dirty="0"/>
                    <a:t>test for change in count rate using Sr-90 source</a:t>
                  </a:r>
                  <a:br>
                    <a:rPr lang="de-DE" dirty="0"/>
                  </a:br>
                  <a:r>
                    <a:rPr lang="de-DE" dirty="0"/>
                    <a:t>(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=29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yrs</m:t>
                      </m:r>
                    </m:oMath>
                  </a14:m>
                  <a:r>
                    <a:rPr lang="de-DE" dirty="0"/>
                    <a:t>,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2.3</m:t>
                      </m:r>
                    </m:oMath>
                  </a14:m>
                  <a:r>
                    <a:rPr lang="de-DE" dirty="0"/>
                    <a:t> MeV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de-DE" dirty="0"/>
                    <a:t>, minimum ionizing)</a:t>
                  </a: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01" y="4213180"/>
                  <a:ext cx="2893376" cy="2210092"/>
                </a:xfrm>
                <a:prstGeom prst="rect">
                  <a:avLst/>
                </a:prstGeom>
                <a:blipFill>
                  <a:blip r:embed="rId6"/>
                  <a:stretch>
                    <a:fillRect l="-1899" t="-1377" r="-422" b="-33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E5093C0-918E-40E8-9601-D119F6F3C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5941" y="4477946"/>
              <a:ext cx="3670935" cy="206382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9BF05B3-59DE-400D-844F-FC30F6378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6718" y="4288685"/>
              <a:ext cx="3670935" cy="20654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76965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ircuit board&#10;&#10;Description generated with very high confidence">
            <a:extLst>
              <a:ext uri="{FF2B5EF4-FFF2-40B4-BE49-F238E27FC236}">
                <a16:creationId xmlns:a16="http://schemas.microsoft.com/office/drawing/2014/main" id="{8A1568F7-0A8A-4F0F-9FB9-7B18CE1172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93" y="3083302"/>
            <a:ext cx="1954530" cy="19545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73DD03-3AA1-43A2-907C-09553DFA9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Chronopixel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F8BEB-114C-42E8-A786-055E83A0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7BB55-3210-45CE-8AB1-7D5041E2F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5C8D8F-2323-4EC1-AC75-F4FDF98AA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4228F7-3CEC-4D4E-B84E-5DC1445649DF}"/>
              </a:ext>
            </a:extLst>
          </p:cNvPr>
          <p:cNvSpPr txBox="1"/>
          <p:nvPr/>
        </p:nvSpPr>
        <p:spPr>
          <a:xfrm>
            <a:off x="0" y="844516"/>
            <a:ext cx="1227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56B"/>
                </a:solidFill>
              </a:rPr>
              <a:t>a fully monolithic active pixel sensor, designed for the International Linear Collider’s (ILC) Silicon Detector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A49C9C-8D8F-4DE6-88DB-0F2A8F9942E3}"/>
              </a:ext>
            </a:extLst>
          </p:cNvPr>
          <p:cNvSpPr/>
          <p:nvPr/>
        </p:nvSpPr>
        <p:spPr>
          <a:xfrm>
            <a:off x="-156236" y="2532365"/>
            <a:ext cx="32716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356B"/>
                </a:solidFill>
              </a:rPr>
              <a:t>Chronopixel prototype 3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2277292-1329-4E9C-9A1D-B310BE80AA72}"/>
              </a:ext>
            </a:extLst>
          </p:cNvPr>
          <p:cNvCxnSpPr>
            <a:cxnSpLocks/>
          </p:cNvCxnSpPr>
          <p:nvPr/>
        </p:nvCxnSpPr>
        <p:spPr>
          <a:xfrm>
            <a:off x="1069181" y="3448185"/>
            <a:ext cx="792957" cy="16668"/>
          </a:xfrm>
          <a:prstGeom prst="straightConnector1">
            <a:avLst/>
          </a:prstGeom>
          <a:ln w="57150">
            <a:solidFill>
              <a:srgbClr val="00356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BBF1317-FFB8-4CC6-B656-F814EBDA6B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044216"/>
                  </p:ext>
                </p:extLst>
              </p:nvPr>
            </p:nvGraphicFramePr>
            <p:xfrm>
              <a:off x="2858827" y="1800319"/>
              <a:ext cx="8769416" cy="4699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98818">
                      <a:extLst>
                        <a:ext uri="{9D8B030D-6E8A-4147-A177-3AD203B41FA5}">
                          <a16:colId xmlns:a16="http://schemas.microsoft.com/office/drawing/2014/main" val="12607052"/>
                        </a:ext>
                      </a:extLst>
                    </a:gridCol>
                    <a:gridCol w="8070598">
                      <a:extLst>
                        <a:ext uri="{9D8B030D-6E8A-4147-A177-3AD203B41FA5}">
                          <a16:colId xmlns:a16="http://schemas.microsoft.com/office/drawing/2014/main" val="270647491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2004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talks with Sarnoff Corporation regarding chip design begins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Yale (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Baltay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), Oregon (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Brau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Strom), Sarnoff Corporation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12296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2007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1 conceptual design completed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 buffers, digital calibration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7107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2008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1 fabrication (TSMC) completed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180 nm process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5E33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≈</m:t>
                              </m:r>
                            </m:oMath>
                          </a14:m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60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Symbol" charset="2"/>
                              <a:ea typeface="+mn-ea"/>
                              <a:cs typeface="Symbol" charset="2"/>
                            </a:rPr>
                            <a:t>m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 pixels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3335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1 testing completed</a:t>
                          </a:r>
                        </a:p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Sarnoff contracted with prototype 2 development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610245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2 fabrication (TSMC) completed; delivery to SLAC (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), testing begins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90 nm process = 25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Symbol" charset="2"/>
                              <a:ea typeface="+mn-ea"/>
                              <a:cs typeface="Symbol" charset="2"/>
                            </a:rPr>
                            <a:t>m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 pixels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71466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2013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3 discussion with Sarnoff; features defined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90 nm process = 25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Symbol" charset="2"/>
                              <a:ea typeface="+mn-ea"/>
                              <a:cs typeface="Symbol" charset="2"/>
                            </a:rPr>
                            <a:t>m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 pixels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4406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2014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3 design and then fabrication completed; chips delivered to SLAC (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127687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– current collaboration formed, prototype 3 testing continues at SLAC (</a:t>
                          </a:r>
                          <a:r>
                            <a:rPr lang="en-US" dirty="0" err="1">
                              <a:solidFill>
                                <a:srgbClr val="0F4D92"/>
                              </a:solidFill>
                            </a:rPr>
                            <a:t>Sinev</a:t>
                          </a:r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) with  </a:t>
                          </a:r>
                          <a:br>
                            <a:rPr lang="en-US" dirty="0">
                              <a:solidFill>
                                <a:srgbClr val="0F4D92"/>
                              </a:solidFill>
                            </a:rPr>
                          </a:b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–</a:t>
                          </a:r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 concurrent efforts at Yale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035525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BBF1317-FFB8-4CC6-B656-F814EBDA6B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1044216"/>
                  </p:ext>
                </p:extLst>
              </p:nvPr>
            </p:nvGraphicFramePr>
            <p:xfrm>
              <a:off x="2858827" y="1800319"/>
              <a:ext cx="8769416" cy="4699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98818">
                      <a:extLst>
                        <a:ext uri="{9D8B030D-6E8A-4147-A177-3AD203B41FA5}">
                          <a16:colId xmlns:a16="http://schemas.microsoft.com/office/drawing/2014/main" val="12607052"/>
                        </a:ext>
                      </a:extLst>
                    </a:gridCol>
                    <a:gridCol w="8070598">
                      <a:extLst>
                        <a:ext uri="{9D8B030D-6E8A-4147-A177-3AD203B41FA5}">
                          <a16:colId xmlns:a16="http://schemas.microsoft.com/office/drawing/2014/main" val="2706474918"/>
                        </a:ext>
                      </a:extLst>
                    </a:gridCol>
                  </a:tblGrid>
                  <a:tr h="609600">
                    <a:tc>
                      <a:txBody>
                        <a:bodyPr/>
                        <a:lstStyle/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2004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talks with Sarnoff Corporation regarding chip design begins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Yale (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Baltay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), Oregon (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Brau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:r>
                            <a:rPr kumimoji="0" lang="en-US" sz="16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Strom), Sarnoff Corporation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12296550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2007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1 conceptual design completed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 buffers, digital calibration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710754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2008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8679" t="-205000" b="-487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335280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1 testing completed</a:t>
                          </a:r>
                        </a:p>
                        <a:p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Sarnoff contracted with prototype 2 development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61024527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2 fabrication (TSMC) completed; delivery to SLAC (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), testing begins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90 nm process = 25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Symbol" charset="2"/>
                              <a:ea typeface="+mn-ea"/>
                              <a:cs typeface="Symbol" charset="2"/>
                            </a:rPr>
                            <a:t>m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 pixels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7146646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2013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3 discussion with Sarnoff; features defined</a:t>
                          </a:r>
                          <a:b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90 nm process = 25 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Symbol" charset="2"/>
                              <a:ea typeface="+mn-ea"/>
                              <a:cs typeface="Symbol" charset="2"/>
                            </a:rPr>
                            <a:t>m</a:t>
                          </a: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E33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 pixels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4406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2014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– prototype 3 design and then fabrication completed; chips delivered to SLAC (</a:t>
                          </a:r>
                          <a:r>
                            <a:rPr kumimoji="0" lang="en-US" sz="18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Sinev</a:t>
                          </a: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F4D92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127687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C00000"/>
                              </a:solidFill>
                            </a:rPr>
                            <a:t>2015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– current collaboration formed, prototype 3 testing continues at SLAC (</a:t>
                          </a:r>
                          <a:r>
                            <a:rPr lang="en-US" dirty="0" err="1">
                              <a:solidFill>
                                <a:srgbClr val="0F4D92"/>
                              </a:solidFill>
                            </a:rPr>
                            <a:t>Sinev</a:t>
                          </a:r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) with  </a:t>
                          </a:r>
                          <a:br>
                            <a:rPr lang="en-US" dirty="0">
                              <a:solidFill>
                                <a:srgbClr val="0F4D92"/>
                              </a:solidFill>
                            </a:rPr>
                          </a:br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–</a:t>
                          </a:r>
                          <a:r>
                            <a:rPr lang="en-US" dirty="0">
                              <a:solidFill>
                                <a:srgbClr val="0F4D92"/>
                              </a:solidFill>
                            </a:rPr>
                            <a:t> concurrent efforts at Yale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035525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6325E412-AED9-4A2D-956F-DF5DE847DC92}"/>
              </a:ext>
            </a:extLst>
          </p:cNvPr>
          <p:cNvSpPr/>
          <p:nvPr/>
        </p:nvSpPr>
        <p:spPr>
          <a:xfrm>
            <a:off x="3581400" y="1339385"/>
            <a:ext cx="2830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356B"/>
                </a:solidFill>
              </a:rPr>
              <a:t>Development History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2150F4-12AB-479D-B758-6B8CA3C5B845}"/>
                  </a:ext>
                </a:extLst>
              </p:cNvPr>
              <p:cNvSpPr txBox="1"/>
              <p:nvPr/>
            </p:nvSpPr>
            <p:spPr>
              <a:xfrm>
                <a:off x="747712" y="2985426"/>
                <a:ext cx="143589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356B"/>
                        </a:solidFill>
                        <a:latin typeface="Cambria Math" panose="02040503050406030204" pitchFamily="18" charset="0"/>
                      </a:rPr>
                      <m:t>~1.2</m:t>
                    </m:r>
                  </m:oMath>
                </a14:m>
                <a:r>
                  <a:rPr lang="en-US" sz="2000" dirty="0">
                    <a:solidFill>
                      <a:srgbClr val="00356B"/>
                    </a:solidFill>
                  </a:rPr>
                  <a:t>mm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2150F4-12AB-479D-B758-6B8CA3C5B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12" y="2985426"/>
                <a:ext cx="1435894" cy="400110"/>
              </a:xfrm>
              <a:prstGeom prst="rect">
                <a:avLst/>
              </a:prstGeom>
              <a:blipFill>
                <a:blip r:embed="rId5"/>
                <a:stretch>
                  <a:fillRect t="-9231" b="-2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410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B46845B-AB15-402F-ABD7-44F4E427A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228" y="527627"/>
            <a:ext cx="8088964" cy="60667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6CC3DC-8B97-424E-8471-26DD0E506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095AD-D53E-4721-ADC1-8A5AF7302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54B857-4881-4FFF-83EE-B3F9758F2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6EC05-088D-4B98-816A-47773AD1C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AD56A2-234A-41D5-A14F-B08FC03E22CD}"/>
              </a:ext>
            </a:extLst>
          </p:cNvPr>
          <p:cNvSpPr txBox="1"/>
          <p:nvPr/>
        </p:nvSpPr>
        <p:spPr>
          <a:xfrm>
            <a:off x="430306" y="1869543"/>
            <a:ext cx="1925956" cy="274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0072BD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1   </a:t>
            </a:r>
            <a:r>
              <a:rPr lang="en-US" b="1" dirty="0">
                <a:ln w="1270">
                  <a:noFill/>
                </a:ln>
                <a:solidFill>
                  <a:srgbClr val="0072BD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0072BD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D95319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2   </a:t>
            </a:r>
            <a:r>
              <a:rPr lang="en-US" b="1" dirty="0">
                <a:ln w="1270">
                  <a:noFill/>
                </a:ln>
                <a:solidFill>
                  <a:srgbClr val="D95319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D95319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EDB120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3   </a:t>
            </a:r>
            <a:r>
              <a:rPr lang="en-US" b="1" dirty="0">
                <a:ln w="1270">
                  <a:noFill/>
                </a:ln>
                <a:solidFill>
                  <a:srgbClr val="EDB120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EDB120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7E2F8E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4   </a:t>
            </a:r>
            <a:r>
              <a:rPr lang="en-US" b="1" dirty="0">
                <a:ln w="1270">
                  <a:noFill/>
                </a:ln>
                <a:solidFill>
                  <a:srgbClr val="7E2F8E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7E2F8E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77AC30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5   </a:t>
            </a:r>
            <a:r>
              <a:rPr lang="en-US" b="1" dirty="0">
                <a:ln w="1270">
                  <a:noFill/>
                </a:ln>
                <a:solidFill>
                  <a:srgbClr val="77AC30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77AC30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  <a:p>
            <a:pPr>
              <a:lnSpc>
                <a:spcPct val="150000"/>
              </a:lnSpc>
              <a:spcAft>
                <a:spcPts val="100"/>
              </a:spcAft>
            </a:pPr>
            <a:r>
              <a:rPr lang="en-US" sz="1600" b="1" dirty="0">
                <a:ln w="1270">
                  <a:noFill/>
                </a:ln>
                <a:solidFill>
                  <a:srgbClr val="4DBEEE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sensor type 6   </a:t>
            </a:r>
            <a:r>
              <a:rPr lang="en-US" b="1" dirty="0">
                <a:ln w="1270">
                  <a:noFill/>
                </a:ln>
                <a:solidFill>
                  <a:srgbClr val="4DBEEE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•</a:t>
            </a:r>
            <a:endParaRPr lang="en-US" sz="1600" b="1" dirty="0">
              <a:ln w="1270">
                <a:noFill/>
              </a:ln>
              <a:solidFill>
                <a:srgbClr val="4DBEEE"/>
              </a:solidFill>
              <a:latin typeface="Helvetica World" panose="020B0500040000020004" pitchFamily="34" charset="0"/>
              <a:cs typeface="Helvetica World" panose="020B05000400000200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7D72E1-4FC3-4037-9C99-3184B45B2797}"/>
              </a:ext>
            </a:extLst>
          </p:cNvPr>
          <p:cNvSpPr/>
          <p:nvPr/>
        </p:nvSpPr>
        <p:spPr>
          <a:xfrm>
            <a:off x="2561991" y="6488668"/>
            <a:ext cx="41200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ATLAS phase 2 pixel detector, outer layer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833B48F-2429-4FCC-9476-9E7325A3C7CF}"/>
              </a:ext>
            </a:extLst>
          </p:cNvPr>
          <p:cNvCxnSpPr>
            <a:cxnSpLocks/>
          </p:cNvCxnSpPr>
          <p:nvPr/>
        </p:nvCxnSpPr>
        <p:spPr>
          <a:xfrm flipV="1">
            <a:off x="6682020" y="5794132"/>
            <a:ext cx="0" cy="120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E604C4-B800-4F91-91C4-7A8FC4E390F5}"/>
              </a:ext>
            </a:extLst>
          </p:cNvPr>
          <p:cNvCxnSpPr>
            <a:cxnSpLocks/>
          </p:cNvCxnSpPr>
          <p:nvPr/>
        </p:nvCxnSpPr>
        <p:spPr>
          <a:xfrm flipV="1">
            <a:off x="7856220" y="5794133"/>
            <a:ext cx="0" cy="439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5840DAC-D706-471B-AD7E-D47CB872911A}"/>
              </a:ext>
            </a:extLst>
          </p:cNvPr>
          <p:cNvCxnSpPr>
            <a:cxnSpLocks/>
          </p:cNvCxnSpPr>
          <p:nvPr/>
        </p:nvCxnSpPr>
        <p:spPr>
          <a:xfrm>
            <a:off x="8153400" y="6373756"/>
            <a:ext cx="2238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080233-4B87-477C-8EC6-88A5F2B08B22}"/>
              </a:ext>
            </a:extLst>
          </p:cNvPr>
          <p:cNvSpPr/>
          <p:nvPr/>
        </p:nvSpPr>
        <p:spPr>
          <a:xfrm>
            <a:off x="7856220" y="6489558"/>
            <a:ext cx="417571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ATLAS phase 1 pixel detector, inner layer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374C5E-A1AD-43EF-8AA6-72F3B2920E52}"/>
              </a:ext>
            </a:extLst>
          </p:cNvPr>
          <p:cNvCxnSpPr>
            <a:cxnSpLocks/>
          </p:cNvCxnSpPr>
          <p:nvPr/>
        </p:nvCxnSpPr>
        <p:spPr>
          <a:xfrm flipV="1">
            <a:off x="6682020" y="6089503"/>
            <a:ext cx="0" cy="14461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2E4C075-6FDA-413B-BD20-CEF74EE5A5D1}"/>
              </a:ext>
            </a:extLst>
          </p:cNvPr>
          <p:cNvCxnSpPr>
            <a:cxnSpLocks/>
          </p:cNvCxnSpPr>
          <p:nvPr/>
        </p:nvCxnSpPr>
        <p:spPr>
          <a:xfrm flipV="1">
            <a:off x="6682252" y="6427090"/>
            <a:ext cx="0" cy="29438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C7A9516-1925-48B4-8053-F5D917E80CC0}"/>
              </a:ext>
            </a:extLst>
          </p:cNvPr>
          <p:cNvCxnSpPr>
            <a:cxnSpLocks/>
          </p:cNvCxnSpPr>
          <p:nvPr/>
        </p:nvCxnSpPr>
        <p:spPr>
          <a:xfrm flipV="1">
            <a:off x="7856220" y="6427091"/>
            <a:ext cx="0" cy="29438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111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54ED-5C5D-474D-93F3-3FA9D998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Chronopixel performance requirements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090AF-A190-4FAC-9CD1-5B1070A20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156E6C-FEE5-401C-9D04-E35DF0B7E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49BC6-06B8-4AD4-80B4-16728BCF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4665BA5E-ABE8-4409-B68A-C2A3FAC571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763179"/>
              </p:ext>
            </p:extLst>
          </p:nvPr>
        </p:nvGraphicFramePr>
        <p:xfrm>
          <a:off x="2280094" y="1861003"/>
          <a:ext cx="763181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5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35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2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ILC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Prototype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Detector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μV</a:t>
                      </a:r>
                      <a:r>
                        <a:rPr lang="en-US" dirty="0"/>
                        <a:t>/electron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 </a:t>
                      </a:r>
                      <a:r>
                        <a:rPr lang="en-US" dirty="0" err="1"/>
                        <a:t>μV</a:t>
                      </a:r>
                      <a:r>
                        <a:rPr lang="en-US" dirty="0"/>
                        <a:t>/electron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Detector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 electrons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Comparator 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mV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mV 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Sensor Capacitance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 </a:t>
                      </a:r>
                      <a:r>
                        <a:rPr lang="en-US" dirty="0" err="1"/>
                        <a:t>fF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Clocking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7.3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Charge collection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 </a:t>
                      </a:r>
                      <a:r>
                        <a:rPr lang="en-US" dirty="0" err="1"/>
                        <a:t>nsec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</a:t>
                      </a:r>
                      <a:r>
                        <a:rPr lang="en-US" dirty="0" err="1"/>
                        <a:t>nsec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Readout</a:t>
                      </a:r>
                      <a:r>
                        <a:rPr lang="en-US" baseline="0" dirty="0"/>
                        <a:t>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</a:t>
                      </a:r>
                      <a:r>
                        <a:rPr lang="en-US" dirty="0" err="1"/>
                        <a:t>Mbits</a:t>
                      </a:r>
                      <a:r>
                        <a:rPr lang="en-US" dirty="0"/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</a:t>
                      </a:r>
                      <a:r>
                        <a:rPr lang="en-US" dirty="0" err="1"/>
                        <a:t>Mbits</a:t>
                      </a:r>
                      <a:r>
                        <a:rPr lang="en-US" dirty="0"/>
                        <a:t>/sec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</a:t>
                      </a:r>
                      <a:r>
                        <a:rPr lang="en-US" baseline="0" dirty="0"/>
                        <a:t> Consumption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/mm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 by estimate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Radiation</a:t>
                      </a:r>
                      <a:r>
                        <a:rPr lang="en-US" baseline="0" dirty="0"/>
                        <a:t> Hardness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 </a:t>
                      </a:r>
                      <a:r>
                        <a:rPr lang="en-US" baseline="0" dirty="0"/>
                        <a:t>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neutrons/cm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/</a:t>
                      </a:r>
                      <a:r>
                        <a:rPr lang="en-US" baseline="0" dirty="0" err="1"/>
                        <a:t>yr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13</a:t>
                      </a:r>
                      <a:r>
                        <a:rPr lang="en-US" dirty="0"/>
                        <a:t>neutrons/cm</a:t>
                      </a:r>
                      <a:r>
                        <a:rPr lang="en-US" baseline="30000" dirty="0"/>
                        <a:t>2 </a:t>
                      </a:r>
                      <a:r>
                        <a:rPr lang="en-US" dirty="0"/>
                        <a:t>or 110 </a:t>
                      </a:r>
                      <a:r>
                        <a:rPr lang="en-US" dirty="0" err="1"/>
                        <a:t>Mrad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694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5819C-38E8-4BC4-81FA-3D394C56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4CECE6-7E23-43F5-8CCA-B43FEF497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416C07-64B0-4E55-8456-B209B9D54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681754-95C4-4980-92AD-9F438D056751}"/>
                  </a:ext>
                </a:extLst>
              </p:cNvPr>
              <p:cNvSpPr txBox="1"/>
              <p:nvPr/>
            </p:nvSpPr>
            <p:spPr>
              <a:xfrm>
                <a:off x="71918" y="974690"/>
                <a:ext cx="4947489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increase in luminosity by a factor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increased pileup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harsher radiation environment for the detector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challenge for particle tracking and radiation hardness for the detector components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need pixel replacement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681754-95C4-4980-92AD-9F438D056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8" y="974690"/>
                <a:ext cx="4947489" cy="2862322"/>
              </a:xfrm>
              <a:prstGeom prst="rect">
                <a:avLst/>
              </a:prstGeom>
              <a:blipFill>
                <a:blip r:embed="rId2"/>
                <a:stretch>
                  <a:fillRect l="-863" t="-1279" b="-2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3FB67A2-4F3D-4B8D-879F-148809683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488" y="869687"/>
            <a:ext cx="6774241" cy="35048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518E0EB-A3E4-4F54-BCF2-4F89A03EA186}"/>
              </a:ext>
            </a:extLst>
          </p:cNvPr>
          <p:cNvSpPr/>
          <p:nvPr/>
        </p:nvSpPr>
        <p:spPr>
          <a:xfrm>
            <a:off x="10828112" y="4374507"/>
            <a:ext cx="18120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latin typeface="MinionPro-Regular"/>
              </a:rPr>
              <a:t>M. Lamont @ </a:t>
            </a:r>
            <a:r>
              <a:rPr lang="en-US" sz="1000" i="1" dirty="0" err="1">
                <a:latin typeface="MinionPro-Regular"/>
              </a:rPr>
              <a:t>Recontre</a:t>
            </a:r>
            <a:r>
              <a:rPr lang="en-US" sz="1000" i="1" dirty="0">
                <a:latin typeface="MinionPro-Regular"/>
              </a:rPr>
              <a:t> workshop, Vietnam</a:t>
            </a:r>
            <a:endParaRPr lang="en-US" sz="1000" i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CC569F-3969-415E-A9A6-7FE7F3579CC8}"/>
              </a:ext>
            </a:extLst>
          </p:cNvPr>
          <p:cNvGrpSpPr/>
          <p:nvPr/>
        </p:nvGrpSpPr>
        <p:grpSpPr>
          <a:xfrm>
            <a:off x="4798799" y="4475759"/>
            <a:ext cx="5796697" cy="2210737"/>
            <a:chOff x="4798799" y="4475759"/>
            <a:chExt cx="5796697" cy="221073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050DAE0-05CA-457A-96B1-4ADA6F6853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39"/>
            <a:stretch/>
          </p:blipFill>
          <p:spPr>
            <a:xfrm>
              <a:off x="5585215" y="4579086"/>
              <a:ext cx="3159581" cy="177726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27F7FDC-087B-4BBD-B15D-BA21C6729B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0" t="3559" r="4857" b="3939"/>
            <a:stretch/>
          </p:blipFill>
          <p:spPr>
            <a:xfrm>
              <a:off x="8804533" y="4579085"/>
              <a:ext cx="1790963" cy="17772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62B8ED-06BC-4E5A-A352-4B3631541586}"/>
                </a:ext>
              </a:extLst>
            </p:cNvPr>
            <p:cNvSpPr/>
            <p:nvPr/>
          </p:nvSpPr>
          <p:spPr>
            <a:xfrm>
              <a:off x="4798799" y="4475759"/>
              <a:ext cx="7633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F4D92"/>
                  </a:solidFill>
                </a:rPr>
                <a:t>CMOS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29007B-8652-42D0-B8C6-EB40C485FDB8}"/>
                </a:ext>
              </a:extLst>
            </p:cNvPr>
            <p:cNvSpPr/>
            <p:nvPr/>
          </p:nvSpPr>
          <p:spPr>
            <a:xfrm>
              <a:off x="7199841" y="6317164"/>
              <a:ext cx="15449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0F4D92"/>
                  </a:solidFill>
                </a:rPr>
                <a:t>Chronopixel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43E3077-7858-4AB8-885A-86B9F4FF7996}"/>
                </a:ext>
              </a:extLst>
            </p:cNvPr>
            <p:cNvSpPr/>
            <p:nvPr/>
          </p:nvSpPr>
          <p:spPr>
            <a:xfrm>
              <a:off x="9487746" y="6317164"/>
              <a:ext cx="110775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/>
                <a:t>LF CPIX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071B25-00C7-4CC5-B5E4-4D046127071C}"/>
              </a:ext>
            </a:extLst>
          </p:cNvPr>
          <p:cNvGrpSpPr/>
          <p:nvPr/>
        </p:nvGrpSpPr>
        <p:grpSpPr>
          <a:xfrm>
            <a:off x="7620" y="4470923"/>
            <a:ext cx="4194927" cy="2206537"/>
            <a:chOff x="7620" y="4470923"/>
            <a:chExt cx="4194927" cy="220653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B77CF86-F520-47B4-A644-A0FDCF62CC80}"/>
                </a:ext>
              </a:extLst>
            </p:cNvPr>
            <p:cNvSpPr/>
            <p:nvPr/>
          </p:nvSpPr>
          <p:spPr>
            <a:xfrm>
              <a:off x="7620" y="4470923"/>
              <a:ext cx="15290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/>
                <a:t>3D sensors</a:t>
              </a:r>
            </a:p>
            <a:p>
              <a:pPr algn="r"/>
              <a:r>
                <a:rPr lang="en-US" dirty="0"/>
                <a:t>Planar sensors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FFB3A42-6CAD-45BD-9E96-4867E89E275A}"/>
                </a:ext>
              </a:extLst>
            </p:cNvPr>
            <p:cNvSpPr/>
            <p:nvPr/>
          </p:nvSpPr>
          <p:spPr>
            <a:xfrm>
              <a:off x="2149356" y="6308128"/>
              <a:ext cx="20516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/>
                <a:t>Insertable B-Layer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45CC915-43D8-4D9C-892E-40A25846E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649" y="4558717"/>
              <a:ext cx="2665898" cy="1777265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C84C2C71-79F6-4647-BF2E-357A76AED740}"/>
              </a:ext>
            </a:extLst>
          </p:cNvPr>
          <p:cNvSpPr/>
          <p:nvPr/>
        </p:nvSpPr>
        <p:spPr>
          <a:xfrm>
            <a:off x="66324" y="409146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F4D92"/>
                </a:solidFill>
              </a:rPr>
              <a:t>Options: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2E3A88-F9FE-4519-AD4F-01153E1D7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F4D92"/>
                </a:solidFill>
              </a:rPr>
              <a:t>High-Luminosity LHC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7FB25E-62CE-4CCC-8DA3-8BBB7F22C04B}"/>
              </a:ext>
            </a:extLst>
          </p:cNvPr>
          <p:cNvGrpSpPr/>
          <p:nvPr/>
        </p:nvGrpSpPr>
        <p:grpSpPr>
          <a:xfrm>
            <a:off x="8623191" y="1107169"/>
            <a:ext cx="1025634" cy="1103332"/>
            <a:chOff x="8623191" y="1046857"/>
            <a:chExt cx="1025634" cy="110333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BAAC121-3833-4559-A041-6DBAA0A187C4}"/>
                </a:ext>
              </a:extLst>
            </p:cNvPr>
            <p:cNvSpPr txBox="1"/>
            <p:nvPr/>
          </p:nvSpPr>
          <p:spPr>
            <a:xfrm>
              <a:off x="8623191" y="1046857"/>
              <a:ext cx="899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HL-LHC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5D52459-57DF-4438-8BD4-00F6B9C4ADA1}"/>
                </a:ext>
              </a:extLst>
            </p:cNvPr>
            <p:cNvCxnSpPr>
              <a:cxnSpLocks/>
            </p:cNvCxnSpPr>
            <p:nvPr/>
          </p:nvCxnSpPr>
          <p:spPr>
            <a:xfrm>
              <a:off x="8753265" y="1496297"/>
              <a:ext cx="258981" cy="0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14C6AC-0899-4B0A-85E6-066AFF4F8140}"/>
                </a:ext>
              </a:extLst>
            </p:cNvPr>
            <p:cNvSpPr txBox="1"/>
            <p:nvPr/>
          </p:nvSpPr>
          <p:spPr>
            <a:xfrm>
              <a:off x="8645521" y="1503858"/>
              <a:ext cx="10033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 phase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9459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8D96343D-B657-4B0A-9C51-76DA82134322}"/>
              </a:ext>
            </a:extLst>
          </p:cNvPr>
          <p:cNvGrpSpPr/>
          <p:nvPr/>
        </p:nvGrpSpPr>
        <p:grpSpPr>
          <a:xfrm>
            <a:off x="198615" y="846424"/>
            <a:ext cx="4587044" cy="2721049"/>
            <a:chOff x="2162842" y="1070418"/>
            <a:chExt cx="4587044" cy="272104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3499104-C281-435C-AD0C-3418A3B60076}"/>
                </a:ext>
              </a:extLst>
            </p:cNvPr>
            <p:cNvSpPr txBox="1"/>
            <p:nvPr/>
          </p:nvSpPr>
          <p:spPr>
            <a:xfrm>
              <a:off x="2162842" y="1070418"/>
              <a:ext cx="23139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D95319"/>
                  </a:solidFill>
                </a:rPr>
                <a:t>ILC bunch trains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84E1AF0-58BA-4C5C-99D7-349BA0886C55}"/>
                </a:ext>
              </a:extLst>
            </p:cNvPr>
            <p:cNvGrpSpPr/>
            <p:nvPr/>
          </p:nvGrpSpPr>
          <p:grpSpPr>
            <a:xfrm>
              <a:off x="2209800" y="1428854"/>
              <a:ext cx="4540086" cy="2353926"/>
              <a:chOff x="6748400" y="4367551"/>
              <a:chExt cx="4540086" cy="2353926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C2C6C860-7F6A-48E7-825A-B60A342BD0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82" t="57366" b="2337"/>
              <a:stretch/>
            </p:blipFill>
            <p:spPr>
              <a:xfrm>
                <a:off x="6748400" y="4367551"/>
                <a:ext cx="4540086" cy="2353926"/>
              </a:xfrm>
              <a:prstGeom prst="rect">
                <a:avLst/>
              </a:prstGeom>
            </p:spPr>
          </p:pic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75CCBC70-1618-48E9-B247-FD250C37717E}"/>
                  </a:ext>
                </a:extLst>
              </p:cNvPr>
              <p:cNvSpPr/>
              <p:nvPr/>
            </p:nvSpPr>
            <p:spPr>
              <a:xfrm>
                <a:off x="8527044" y="4549696"/>
                <a:ext cx="12610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200 </a:t>
                </a:r>
                <a:r>
                  <a:rPr lang="en-US" dirty="0" err="1"/>
                  <a:t>ms</a:t>
                </a:r>
                <a:endParaRPr lang="en-US" dirty="0"/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A5BB5E28-69AF-4898-AF1A-50B604857A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6503" y="4919028"/>
                <a:ext cx="151203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5D36B027-3B70-436E-924F-847E654D7D0E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03" y="2647344"/>
              <a:ext cx="1714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B39F4FB5-BF03-44DF-A0B9-C38D22C49F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0176" y="2647344"/>
              <a:ext cx="1714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1CD6C7B-8253-4F52-A670-CFA6A485A02A}"/>
                </a:ext>
              </a:extLst>
            </p:cNvPr>
            <p:cNvSpPr/>
            <p:nvPr/>
          </p:nvSpPr>
          <p:spPr>
            <a:xfrm>
              <a:off x="2292242" y="2313429"/>
              <a:ext cx="145005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dirty="0"/>
                <a:t>1312 bunches</a:t>
              </a:r>
            </a:p>
            <a:p>
              <a:pPr algn="r"/>
              <a:r>
                <a:rPr lang="en-US" sz="1600" dirty="0"/>
                <a:t>0.7 </a:t>
              </a:r>
              <a:r>
                <a:rPr lang="en-US" sz="1600" dirty="0" err="1"/>
                <a:t>ms</a:t>
              </a:r>
              <a:endParaRPr lang="en-US" sz="16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42C30AE-1AA3-46E8-ABC2-2D265AF23F5C}"/>
                </a:ext>
              </a:extLst>
            </p:cNvPr>
            <p:cNvSpPr txBox="1"/>
            <p:nvPr/>
          </p:nvSpPr>
          <p:spPr>
            <a:xfrm>
              <a:off x="3385935" y="3391357"/>
              <a:ext cx="129174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time (</a:t>
              </a:r>
              <a:r>
                <a:rPr lang="en-US" sz="2000" dirty="0" err="1">
                  <a:latin typeface="Helvetica World" panose="020B0500040000020004" pitchFamily="34" charset="0"/>
                  <a:cs typeface="Helvetica World" panose="020B0500040000020004" pitchFamily="34" charset="0"/>
                </a:rPr>
                <a:t>ms</a:t>
              </a:r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)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513D630-191D-4637-934A-83D2A0997ACC}"/>
              </a:ext>
            </a:extLst>
          </p:cNvPr>
          <p:cNvGrpSpPr/>
          <p:nvPr/>
        </p:nvGrpSpPr>
        <p:grpSpPr>
          <a:xfrm>
            <a:off x="227989" y="3604922"/>
            <a:ext cx="3645387" cy="2733704"/>
            <a:chOff x="2192216" y="3828916"/>
            <a:chExt cx="3645387" cy="2733704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AA5AFE6-2751-4D4A-BF6A-4EDBE15B7420}"/>
                </a:ext>
              </a:extLst>
            </p:cNvPr>
            <p:cNvGrpSpPr/>
            <p:nvPr/>
          </p:nvGrpSpPr>
          <p:grpSpPr>
            <a:xfrm>
              <a:off x="2254156" y="4202027"/>
              <a:ext cx="3583447" cy="2360593"/>
              <a:chOff x="2200274" y="4360883"/>
              <a:chExt cx="3583447" cy="2360593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64E36FDB-51A1-498C-9E9E-0FBF554055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487" t="57252" r="53007" b="2337"/>
              <a:stretch/>
            </p:blipFill>
            <p:spPr>
              <a:xfrm>
                <a:off x="2200274" y="4360883"/>
                <a:ext cx="3583447" cy="2360593"/>
              </a:xfrm>
              <a:prstGeom prst="rect">
                <a:avLst/>
              </a:prstGeom>
            </p:spPr>
          </p:pic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328C320E-9B2D-4D88-A116-BFA642DC96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3715" y="4919028"/>
                <a:ext cx="1625835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6FC9C6C0-597C-468A-8CE1-CE0B5EB3039B}"/>
                  </a:ext>
                </a:extLst>
              </p:cNvPr>
              <p:cNvSpPr/>
              <p:nvPr/>
            </p:nvSpPr>
            <p:spPr>
              <a:xfrm>
                <a:off x="2806522" y="4549696"/>
                <a:ext cx="8002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554 ns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15012FE-540D-44E0-A92C-C0E8C2599C92}"/>
                </a:ext>
              </a:extLst>
            </p:cNvPr>
            <p:cNvSpPr txBox="1"/>
            <p:nvPr/>
          </p:nvSpPr>
          <p:spPr>
            <a:xfrm>
              <a:off x="2192216" y="3828916"/>
              <a:ext cx="1971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72BD"/>
                  </a:solidFill>
                </a:rPr>
                <a:t>ILC bunches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8D65A04-5010-443C-950D-97A1732F8864}"/>
                </a:ext>
              </a:extLst>
            </p:cNvPr>
            <p:cNvSpPr txBox="1"/>
            <p:nvPr/>
          </p:nvSpPr>
          <p:spPr>
            <a:xfrm>
              <a:off x="3400005" y="6160113"/>
              <a:ext cx="129174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time (</a:t>
              </a:r>
              <a:r>
                <a:rPr lang="el-GR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μ</a:t>
              </a:r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s)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7963DB2-4679-46E2-863E-4700A33FC96C}"/>
              </a:ext>
            </a:extLst>
          </p:cNvPr>
          <p:cNvCxnSpPr>
            <a:cxnSpLocks/>
            <a:stCxn id="81" idx="1"/>
          </p:cNvCxnSpPr>
          <p:nvPr/>
        </p:nvCxnSpPr>
        <p:spPr>
          <a:xfrm flipH="1" flipV="1">
            <a:off x="3388823" y="2316800"/>
            <a:ext cx="833005" cy="828403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D5A2658-F643-4D28-B5C7-164BED183C04}"/>
              </a:ext>
            </a:extLst>
          </p:cNvPr>
          <p:cNvCxnSpPr>
            <a:cxnSpLocks/>
          </p:cNvCxnSpPr>
          <p:nvPr/>
        </p:nvCxnSpPr>
        <p:spPr>
          <a:xfrm flipH="1">
            <a:off x="3317386" y="2221463"/>
            <a:ext cx="904443" cy="0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5732F47-B352-43E4-8EE6-94E402F0511D}"/>
              </a:ext>
            </a:extLst>
          </p:cNvPr>
          <p:cNvCxnSpPr>
            <a:cxnSpLocks/>
            <a:stCxn id="83" idx="1"/>
          </p:cNvCxnSpPr>
          <p:nvPr/>
        </p:nvCxnSpPr>
        <p:spPr>
          <a:xfrm flipH="1">
            <a:off x="2856132" y="4072443"/>
            <a:ext cx="1365696" cy="228514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B448FB5-A5E6-44E1-8BB7-F67E1D600CFE}"/>
              </a:ext>
            </a:extLst>
          </p:cNvPr>
          <p:cNvCxnSpPr>
            <a:cxnSpLocks/>
            <a:stCxn id="85" idx="1"/>
          </p:cNvCxnSpPr>
          <p:nvPr/>
        </p:nvCxnSpPr>
        <p:spPr>
          <a:xfrm flipH="1" flipV="1">
            <a:off x="3466209" y="2593402"/>
            <a:ext cx="760397" cy="2408661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83FC859-8BCB-4FE0-ABDA-B5D500150B6A}"/>
              </a:ext>
            </a:extLst>
          </p:cNvPr>
          <p:cNvGrpSpPr/>
          <p:nvPr/>
        </p:nvGrpSpPr>
        <p:grpSpPr>
          <a:xfrm>
            <a:off x="4221828" y="912697"/>
            <a:ext cx="3200703" cy="4421050"/>
            <a:chOff x="6186055" y="1136691"/>
            <a:chExt cx="3200703" cy="4421050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3486DBB9-D1E4-4AB5-9137-A58C63701451}"/>
                </a:ext>
              </a:extLst>
            </p:cNvPr>
            <p:cNvSpPr/>
            <p:nvPr/>
          </p:nvSpPr>
          <p:spPr>
            <a:xfrm>
              <a:off x="6186056" y="1949996"/>
              <a:ext cx="3200700" cy="912573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B31164E-D6C7-4776-88B1-8CF46F03BBC7}"/>
                    </a:ext>
                  </a:extLst>
                </p:cNvPr>
                <p:cNvSpPr txBox="1"/>
                <p:nvPr/>
              </p:nvSpPr>
              <p:spPr>
                <a:xfrm>
                  <a:off x="6186055" y="1986399"/>
                  <a:ext cx="320070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Set threshold / calibrate comparator</a:t>
                  </a:r>
                </a:p>
                <a:p>
                  <a:pPr algn="ctr"/>
                  <a:r>
                    <a:rPr lang="en-US" sz="1600" dirty="0"/>
                    <a:t>Information stored in capacitors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~0.1</m:t>
                      </m:r>
                    </m:oMath>
                  </a14:m>
                  <a:r>
                    <a:rPr lang="en-US" sz="1600" dirty="0"/>
                    <a:t> ms, lasts for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 1</m:t>
                      </m:r>
                    </m:oMath>
                  </a14:m>
                  <a:r>
                    <a:rPr lang="en-US" sz="1600" dirty="0"/>
                    <a:t> ms</a:t>
                  </a: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AB31164E-D6C7-4776-88B1-8CF46F03BB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6055" y="1986399"/>
                  <a:ext cx="3200701" cy="830997"/>
                </a:xfrm>
                <a:prstGeom prst="rect">
                  <a:avLst/>
                </a:prstGeom>
                <a:blipFill>
                  <a:blip r:embed="rId3"/>
                  <a:stretch>
                    <a:fillRect l="-571" t="-2206" r="-381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F2D51B77-2738-469F-95F7-D1A2B0A11DF7}"/>
                </a:ext>
              </a:extLst>
            </p:cNvPr>
            <p:cNvSpPr/>
            <p:nvPr/>
          </p:nvSpPr>
          <p:spPr>
            <a:xfrm>
              <a:off x="6186055" y="3058608"/>
              <a:ext cx="3200701" cy="621178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B4377FE-98E4-41AC-B0BA-8971D11DC66C}"/>
                    </a:ext>
                  </a:extLst>
                </p:cNvPr>
                <p:cNvSpPr txBox="1"/>
                <p:nvPr/>
              </p:nvSpPr>
              <p:spPr>
                <a:xfrm>
                  <a:off x="6228108" y="3075961"/>
                  <a:ext cx="315864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Clear memory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few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</a:t>
                  </a:r>
                </a:p>
              </p:txBody>
            </p:sp>
          </mc:Choice>
          <mc:Fallback xmlns="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B4377FE-98E4-41AC-B0BA-8971D11DC6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08" y="3075961"/>
                  <a:ext cx="3158649" cy="584775"/>
                </a:xfrm>
                <a:prstGeom prst="rect">
                  <a:avLst/>
                </a:prstGeom>
                <a:blipFill>
                  <a:blip r:embed="rId4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F3697927-6623-4F89-BB6F-AAFE01389E43}"/>
                </a:ext>
              </a:extLst>
            </p:cNvPr>
            <p:cNvSpPr/>
            <p:nvPr/>
          </p:nvSpPr>
          <p:spPr>
            <a:xfrm>
              <a:off x="6186055" y="3875240"/>
              <a:ext cx="3200702" cy="842393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5E519A17-30F6-4AA1-9E05-E92F45D5F731}"/>
                    </a:ext>
                  </a:extLst>
                </p:cNvPr>
                <p:cNvSpPr txBox="1"/>
                <p:nvPr/>
              </p:nvSpPr>
              <p:spPr>
                <a:xfrm>
                  <a:off x="6190834" y="3911643"/>
                  <a:ext cx="3195924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Increment timestamp</a:t>
                  </a:r>
                </a:p>
                <a:p>
                  <a:pPr algn="ctr"/>
                  <a:r>
                    <a:rPr lang="en-US" sz="1600" dirty="0"/>
                    <a:t>Latch timestamp if hit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~0.14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</a:t>
                  </a: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5E519A17-30F6-4AA1-9E05-E92F45D5F7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0834" y="3911643"/>
                  <a:ext cx="3195924" cy="861774"/>
                </a:xfrm>
                <a:prstGeom prst="rect">
                  <a:avLst/>
                </a:prstGeom>
                <a:blipFill>
                  <a:blip r:embed="rId5"/>
                  <a:stretch>
                    <a:fillRect t="-2128" b="-49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7D12B4D7-5047-4405-B9D7-0D06DA6D7B41}"/>
                </a:ext>
              </a:extLst>
            </p:cNvPr>
            <p:cNvSpPr/>
            <p:nvPr/>
          </p:nvSpPr>
          <p:spPr>
            <a:xfrm>
              <a:off x="6190833" y="4915468"/>
              <a:ext cx="3195924" cy="621177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7DDC580-8011-4DFD-9475-9BF40FAAFAEE}"/>
                    </a:ext>
                  </a:extLst>
                </p:cNvPr>
                <p:cNvSpPr txBox="1"/>
                <p:nvPr/>
              </p:nvSpPr>
              <p:spPr>
                <a:xfrm>
                  <a:off x="6190834" y="4951870"/>
                  <a:ext cx="3195924" cy="6058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Read out pixels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~4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 per timestamp</a:t>
                  </a: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7DDC580-8011-4DFD-9475-9BF40FAAFA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0834" y="4951870"/>
                  <a:ext cx="3195924" cy="605871"/>
                </a:xfrm>
                <a:prstGeom prst="rect">
                  <a:avLst/>
                </a:prstGeom>
                <a:blipFill>
                  <a:blip r:embed="rId6"/>
                  <a:stretch>
                    <a:fillRect t="-3030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Arrow: Down 86">
              <a:extLst>
                <a:ext uri="{FF2B5EF4-FFF2-40B4-BE49-F238E27FC236}">
                  <a16:creationId xmlns:a16="http://schemas.microsoft.com/office/drawing/2014/main" id="{C56FA4E4-787E-494D-9819-E0427A708DD0}"/>
                </a:ext>
              </a:extLst>
            </p:cNvPr>
            <p:cNvSpPr/>
            <p:nvPr/>
          </p:nvSpPr>
          <p:spPr>
            <a:xfrm>
              <a:off x="7303011" y="2895354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Arrow: Down 87">
              <a:extLst>
                <a:ext uri="{FF2B5EF4-FFF2-40B4-BE49-F238E27FC236}">
                  <a16:creationId xmlns:a16="http://schemas.microsoft.com/office/drawing/2014/main" id="{9BA0ECF6-FB1B-430E-A932-E97C40014FC5}"/>
                </a:ext>
              </a:extLst>
            </p:cNvPr>
            <p:cNvSpPr/>
            <p:nvPr/>
          </p:nvSpPr>
          <p:spPr>
            <a:xfrm>
              <a:off x="7303011" y="3710016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Arrow: Down 88">
              <a:extLst>
                <a:ext uri="{FF2B5EF4-FFF2-40B4-BE49-F238E27FC236}">
                  <a16:creationId xmlns:a16="http://schemas.microsoft.com/office/drawing/2014/main" id="{3E98D7ED-6DE1-46EF-A29E-8E403479AC16}"/>
                </a:ext>
              </a:extLst>
            </p:cNvPr>
            <p:cNvSpPr/>
            <p:nvPr/>
          </p:nvSpPr>
          <p:spPr>
            <a:xfrm>
              <a:off x="7300623" y="4749076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4491663D-2CC3-451E-B7D5-314FEBDB5696}"/>
                </a:ext>
              </a:extLst>
            </p:cNvPr>
            <p:cNvSpPr/>
            <p:nvPr/>
          </p:nvSpPr>
          <p:spPr>
            <a:xfrm>
              <a:off x="6186055" y="1136691"/>
              <a:ext cx="3200701" cy="621177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Arrow: Down 90">
              <a:extLst>
                <a:ext uri="{FF2B5EF4-FFF2-40B4-BE49-F238E27FC236}">
                  <a16:creationId xmlns:a16="http://schemas.microsoft.com/office/drawing/2014/main" id="{1ACE778A-31D8-4955-A77E-4A1EF4BD9FF9}"/>
                </a:ext>
              </a:extLst>
            </p:cNvPr>
            <p:cNvSpPr/>
            <p:nvPr/>
          </p:nvSpPr>
          <p:spPr>
            <a:xfrm>
              <a:off x="7303011" y="1771543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7D66ADF3-FF98-47B1-8E89-63709D670144}"/>
                    </a:ext>
                  </a:extLst>
                </p:cNvPr>
                <p:cNvSpPr txBox="1"/>
                <p:nvPr/>
              </p:nvSpPr>
              <p:spPr>
                <a:xfrm>
                  <a:off x="6186056" y="1144343"/>
                  <a:ext cx="320070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Chronopixel powered down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~ </m:t>
                      </m:r>
                    </m:oMath>
                  </a14:m>
                  <a:r>
                    <a:rPr lang="en-US" sz="1600" dirty="0"/>
                    <a:t>198 </a:t>
                  </a:r>
                  <a:r>
                    <a:rPr lang="en-US" sz="1600" dirty="0" err="1"/>
                    <a:t>ms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7D66ADF3-FF98-47B1-8E89-63709D6701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6056" y="1144343"/>
                  <a:ext cx="3200702" cy="584775"/>
                </a:xfrm>
                <a:prstGeom prst="rect">
                  <a:avLst/>
                </a:prstGeom>
                <a:blipFill>
                  <a:blip r:embed="rId7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F011268-F943-42EA-A1B8-9B7942854218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2649691" y="1212737"/>
            <a:ext cx="1572138" cy="121653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1FCC7E8-0793-416E-9F8B-AC05525DD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Timing: ILC, HL-LHC, and Chronopixel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30813-4376-446B-974C-228FDB4C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645727-0485-4610-A908-22D0F3B6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5A0794-947B-4B06-97AA-FEDB79E7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23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B8FE247-DCFD-4E75-83A5-531BA3D7DEB3}"/>
              </a:ext>
            </a:extLst>
          </p:cNvPr>
          <p:cNvGrpSpPr/>
          <p:nvPr/>
        </p:nvGrpSpPr>
        <p:grpSpPr>
          <a:xfrm>
            <a:off x="7934416" y="1121388"/>
            <a:ext cx="3684654" cy="2352178"/>
            <a:chOff x="6753689" y="1619747"/>
            <a:chExt cx="3684654" cy="235217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A14CE41-614D-4160-96C5-DE6A486C7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33" t="10327" r="8186" b="49406"/>
            <a:stretch/>
          </p:blipFill>
          <p:spPr>
            <a:xfrm>
              <a:off x="6753689" y="1619747"/>
              <a:ext cx="3684654" cy="2352178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B4B1BB0-C77E-4293-9683-BF1739CB8538}"/>
                </a:ext>
              </a:extLst>
            </p:cNvPr>
            <p:cNvSpPr/>
            <p:nvPr/>
          </p:nvSpPr>
          <p:spPr>
            <a:xfrm>
              <a:off x="7611403" y="1695082"/>
              <a:ext cx="269681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/>
                <a:t>continuously operating 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01036F5-D4B2-4210-9ABB-4E133D64FF02}"/>
              </a:ext>
            </a:extLst>
          </p:cNvPr>
          <p:cNvGrpSpPr/>
          <p:nvPr/>
        </p:nvGrpSpPr>
        <p:grpSpPr>
          <a:xfrm>
            <a:off x="7918720" y="3704371"/>
            <a:ext cx="3625189" cy="2632306"/>
            <a:chOff x="2182508" y="1339618"/>
            <a:chExt cx="3625189" cy="2632306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36BBDCD-4D37-4442-A941-CDC8070565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6" t="10504" r="52776" b="49407"/>
            <a:stretch/>
          </p:blipFill>
          <p:spPr>
            <a:xfrm>
              <a:off x="2182508" y="1630096"/>
              <a:ext cx="3625189" cy="234182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E0B823-E21F-497B-A14C-82890CA90A5B}"/>
                </a:ext>
              </a:extLst>
            </p:cNvPr>
            <p:cNvSpPr txBox="1"/>
            <p:nvPr/>
          </p:nvSpPr>
          <p:spPr>
            <a:xfrm>
              <a:off x="2438281" y="1339618"/>
              <a:ext cx="768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25 ns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354D26C-D331-42C4-9F09-EE123D260C70}"/>
                </a:ext>
              </a:extLst>
            </p:cNvPr>
            <p:cNvGrpSpPr/>
            <p:nvPr/>
          </p:nvGrpSpPr>
          <p:grpSpPr>
            <a:xfrm>
              <a:off x="2576513" y="1706815"/>
              <a:ext cx="414338" cy="0"/>
              <a:chOff x="2576513" y="1859217"/>
              <a:chExt cx="414338" cy="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2706569E-A32A-4EBA-B373-4475DF5838D8}"/>
                  </a:ext>
                </a:extLst>
              </p:cNvPr>
              <p:cNvCxnSpPr/>
              <p:nvPr/>
            </p:nvCxnSpPr>
            <p:spPr>
              <a:xfrm>
                <a:off x="2576513" y="1859217"/>
                <a:ext cx="1714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86ACAF85-8A4E-4EAB-A9B3-31E9B6A769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19401" y="1859217"/>
                <a:ext cx="17145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865039B1-AAB5-4D64-B034-7837149F3E28}"/>
              </a:ext>
            </a:extLst>
          </p:cNvPr>
          <p:cNvSpPr txBox="1"/>
          <p:nvPr/>
        </p:nvSpPr>
        <p:spPr>
          <a:xfrm>
            <a:off x="7918720" y="734813"/>
            <a:ext cx="3947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D95319"/>
                </a:solidFill>
              </a:rPr>
              <a:t>HL-LHC: continuous set of bunches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7F3DDB6-9866-412D-99D8-4392C901F805}"/>
              </a:ext>
            </a:extLst>
          </p:cNvPr>
          <p:cNvSpPr txBox="1"/>
          <p:nvPr/>
        </p:nvSpPr>
        <p:spPr>
          <a:xfrm>
            <a:off x="7918720" y="3425702"/>
            <a:ext cx="197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6EBB"/>
                </a:solidFill>
              </a:rPr>
              <a:t>HL-LHC bunches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C5292C-3B17-43D1-82B0-68A6F5CD3029}"/>
              </a:ext>
            </a:extLst>
          </p:cNvPr>
          <p:cNvSpPr txBox="1"/>
          <p:nvPr/>
        </p:nvSpPr>
        <p:spPr>
          <a:xfrm>
            <a:off x="9088092" y="5908287"/>
            <a:ext cx="129174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 World" panose="020B0500040000020004" pitchFamily="34" charset="0"/>
                <a:cs typeface="Helvetica World" panose="020B0500040000020004" pitchFamily="34" charset="0"/>
              </a:rPr>
              <a:t>time (</a:t>
            </a:r>
            <a:r>
              <a:rPr lang="el-GR" sz="2000" dirty="0">
                <a:latin typeface="Helvetica World" panose="020B0500040000020004" pitchFamily="34" charset="0"/>
                <a:cs typeface="Helvetica World" panose="020B0500040000020004" pitchFamily="34" charset="0"/>
              </a:rPr>
              <a:t>μ</a:t>
            </a:r>
            <a:r>
              <a:rPr lang="en-US" sz="2000" dirty="0">
                <a:latin typeface="Helvetica World" panose="020B0500040000020004" pitchFamily="34" charset="0"/>
                <a:cs typeface="Helvetica World" panose="020B0500040000020004" pitchFamily="34" charset="0"/>
              </a:rPr>
              <a:t>s)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299DA8C-817B-4181-9863-EB3AC98B900D}"/>
              </a:ext>
            </a:extLst>
          </p:cNvPr>
          <p:cNvSpPr txBox="1"/>
          <p:nvPr/>
        </p:nvSpPr>
        <p:spPr>
          <a:xfrm>
            <a:off x="9088329" y="3043587"/>
            <a:ext cx="129174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 World" panose="020B0500040000020004" pitchFamily="34" charset="0"/>
                <a:cs typeface="Helvetica World" panose="020B0500040000020004" pitchFamily="34" charset="0"/>
              </a:rPr>
              <a:t>time (</a:t>
            </a:r>
            <a:r>
              <a:rPr lang="en-US" sz="2000" dirty="0" err="1">
                <a:latin typeface="Helvetica World" panose="020B0500040000020004" pitchFamily="34" charset="0"/>
                <a:cs typeface="Helvetica World" panose="020B0500040000020004" pitchFamily="34" charset="0"/>
              </a:rPr>
              <a:t>ms</a:t>
            </a:r>
            <a:r>
              <a:rPr lang="en-US" sz="2000" dirty="0">
                <a:latin typeface="Helvetica World" panose="020B0500040000020004" pitchFamily="34" charset="0"/>
                <a:cs typeface="Helvetica World" panose="020B0500040000020004" pitchFamily="34" charset="0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3AAD2B-7B25-4FBF-BBA5-529106DD6CEE}"/>
              </a:ext>
            </a:extLst>
          </p:cNvPr>
          <p:cNvSpPr txBox="1"/>
          <p:nvPr/>
        </p:nvSpPr>
        <p:spPr>
          <a:xfrm>
            <a:off x="0" y="6215203"/>
            <a:ext cx="4769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+ Read out all data after each bunch train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1173CB-E6D4-45FB-8A3E-B14BFEEF8425}"/>
              </a:ext>
            </a:extLst>
          </p:cNvPr>
          <p:cNvSpPr txBox="1"/>
          <p:nvPr/>
        </p:nvSpPr>
        <p:spPr>
          <a:xfrm>
            <a:off x="7755556" y="6212954"/>
            <a:ext cx="4769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+ Store data for 0.012 </a:t>
            </a:r>
            <a:r>
              <a:rPr lang="en-US" sz="1600" dirty="0" err="1"/>
              <a:t>ms</a:t>
            </a:r>
            <a:r>
              <a:rPr lang="en-US" sz="1600" dirty="0"/>
              <a:t>, read out only on ‘trigger’</a:t>
            </a:r>
          </a:p>
        </p:txBody>
      </p:sp>
    </p:spTree>
    <p:extLst>
      <p:ext uri="{BB962C8B-B14F-4D97-AF65-F5344CB8AC3E}">
        <p14:creationId xmlns:p14="http://schemas.microsoft.com/office/powerpoint/2010/main" val="1277902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05535-B444-4B2A-88C5-72D04AB34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bandwidth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28F40A-BEB9-4AB6-892D-D965E6E46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21071-52BA-4D94-A707-A6210372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C85ED-2EC0-4FD5-8632-B93547927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3A6B1EE-CE6F-48E3-8B3A-BEEB09FE6A06}"/>
                  </a:ext>
                </a:extLst>
              </p:cNvPr>
              <p:cNvSpPr txBox="1"/>
              <p:nvPr/>
            </p:nvSpPr>
            <p:spPr>
              <a:xfrm>
                <a:off x="5668458" y="1655539"/>
                <a:ext cx="5727209" cy="4247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Want to keep up with at least 99.9% of events.</a:t>
                </a:r>
              </a:p>
              <a:p>
                <a:r>
                  <a:rPr lang="en-US" dirty="0"/>
                  <a:t>So need to transfer at least 9 hits out of column within 1 µs</a:t>
                </a:r>
              </a:p>
              <a:p>
                <a:endParaRPr lang="en-US" dirty="0"/>
              </a:p>
              <a:p>
                <a:r>
                  <a:rPr lang="en-US" dirty="0"/>
                  <a:t>9 hits each at</a:t>
                </a:r>
              </a:p>
              <a:p>
                <a:r>
                  <a:rPr lang="en-US" dirty="0"/>
                  <a:t>9 bit timestamp</a:t>
                </a:r>
              </a:p>
              <a:p>
                <a:r>
                  <a:rPr lang="en-US" dirty="0"/>
                  <a:t>11 bit column id</a:t>
                </a:r>
              </a:p>
              <a:p>
                <a:r>
                  <a:rPr lang="en-US" dirty="0"/>
                  <a:t>11 bit row id</a:t>
                </a:r>
              </a:p>
              <a:p>
                <a:endParaRPr lang="en-US" dirty="0"/>
              </a:p>
              <a:p>
                <a:r>
                  <a:rPr lang="en-US" dirty="0"/>
                  <a:t>Bandwidth: 9*31 bit / 1 µs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280 Mbit / s   per column</a:t>
                </a:r>
              </a:p>
              <a:p>
                <a:endParaRPr lang="en-US" dirty="0"/>
              </a:p>
              <a:p>
                <a:r>
                  <a:rPr lang="en-US" dirty="0"/>
                  <a:t>Similar for out of module bandwidth</a:t>
                </a:r>
              </a:p>
              <a:p>
                <a:r>
                  <a:rPr lang="en-US" dirty="0"/>
                  <a:t>On average 29 hits per module</a:t>
                </a:r>
              </a:p>
              <a:p>
                <a:endParaRPr lang="en-US" dirty="0"/>
              </a:p>
              <a:p>
                <a:r>
                  <a:rPr lang="en-US" dirty="0"/>
                  <a:t>Bandwidth: 29*31 bit / 1 µs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900 Mbit / s   per module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3A6B1EE-CE6F-48E3-8B3A-BEEB09FE6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458" y="1655539"/>
                <a:ext cx="5727209" cy="4247317"/>
              </a:xfrm>
              <a:prstGeom prst="rect">
                <a:avLst/>
              </a:prstGeom>
              <a:blipFill>
                <a:blip r:embed="rId2"/>
                <a:stretch>
                  <a:fillRect l="-958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A0EBF09-1ACC-4178-B59D-0A3BC8EAD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9"/>
          <a:stretch/>
        </p:blipFill>
        <p:spPr>
          <a:xfrm>
            <a:off x="-1" y="1515839"/>
            <a:ext cx="4693879" cy="484051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17D37A-D2F8-4D25-BC61-9C471ACECA80}"/>
              </a:ext>
            </a:extLst>
          </p:cNvPr>
          <p:cNvSpPr/>
          <p:nvPr/>
        </p:nvSpPr>
        <p:spPr>
          <a:xfrm>
            <a:off x="190500" y="732209"/>
            <a:ext cx="4986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356B"/>
                </a:solidFill>
                <a:latin typeface="Times New Roman" charset="0"/>
                <a:ea typeface="ＭＳ Ｐゴシック" charset="0"/>
                <a:cs typeface="Times New Roman" charset="0"/>
              </a:rPr>
              <a:t>ATLAS sensor module size   40.3 mm x 33.9 mm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356B"/>
                </a:solidFill>
                <a:latin typeface="Times New Roman" charset="0"/>
                <a:ea typeface="ＭＳ Ｐゴシック" charset="0"/>
                <a:cs typeface="Times New Roman" charset="0"/>
              </a:rPr>
              <a:t>@25µm pixel pitch:    1612 x 1356 pixels</a:t>
            </a:r>
            <a:endParaRPr lang="en-US" dirty="0">
              <a:solidFill>
                <a:srgbClr val="00356B"/>
              </a:solidFill>
              <a:latin typeface="Arial" charset="0"/>
              <a:ea typeface="ＭＳ Ｐゴシック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356B"/>
                </a:solidFill>
                <a:latin typeface="Times New Roman" charset="0"/>
                <a:ea typeface="ＭＳ Ｐゴシック" charset="0"/>
                <a:cs typeface="Times New Roman" charset="0"/>
              </a:rPr>
              <a:t>(may stitch 4 smaller modules)</a:t>
            </a:r>
          </a:p>
        </p:txBody>
      </p:sp>
    </p:spTree>
    <p:extLst>
      <p:ext uri="{BB962C8B-B14F-4D97-AF65-F5344CB8AC3E}">
        <p14:creationId xmlns:p14="http://schemas.microsoft.com/office/powerpoint/2010/main" val="415459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66671" y="2756937"/>
            <a:ext cx="645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hardness requirements for pixel layers in ATLAS: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098286"/>
                  </p:ext>
                </p:extLst>
              </p:nvPr>
            </p:nvGraphicFramePr>
            <p:xfrm>
              <a:off x="1969065" y="3075084"/>
              <a:ext cx="8242681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6681">
                      <a:extLst>
                        <a:ext uri="{9D8B030D-6E8A-4147-A177-3AD203B41FA5}">
                          <a16:colId xmlns:a16="http://schemas.microsoft.com/office/drawing/2014/main" val="3892044887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90019704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2035041948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228753091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 LHC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 HL-LHC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259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Outer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dirty="0" smtClean="0"/>
                                <m:t>r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&gt;10</m:t>
                              </m:r>
                            </m:oMath>
                          </a14:m>
                          <a:r>
                            <a:rPr lang="en-US" dirty="0"/>
                            <a:t>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Inner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dirty="0" smtClean="0"/>
                                <m:t>r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=3.3</m:t>
                              </m:r>
                            </m:oMath>
                          </a14:m>
                          <a:r>
                            <a:rPr lang="en-US" dirty="0"/>
                            <a:t>cm)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79775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/>
                            <a:t>NIEL (</a:t>
                          </a:r>
                          <a:r>
                            <a:rPr lang="en-US" dirty="0" err="1"/>
                            <a:t>n</a:t>
                          </a:r>
                          <a:r>
                            <a:rPr lang="en-US" baseline="-25000" dirty="0" err="1"/>
                            <a:t>eq</a:t>
                          </a:r>
                          <a:r>
                            <a:rPr lang="en-US" dirty="0"/>
                            <a:t> /cm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2⋅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2⋅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43825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/>
                            <a:t>Ionizing dose (</a:t>
                          </a:r>
                          <a:r>
                            <a:rPr lang="en-US" dirty="0" err="1"/>
                            <a:t>Mrad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&gt;500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4751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098286"/>
                  </p:ext>
                </p:extLst>
              </p:nvPr>
            </p:nvGraphicFramePr>
            <p:xfrm>
              <a:off x="1969065" y="3075084"/>
              <a:ext cx="8242681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6681">
                      <a:extLst>
                        <a:ext uri="{9D8B030D-6E8A-4147-A177-3AD203B41FA5}">
                          <a16:colId xmlns:a16="http://schemas.microsoft.com/office/drawing/2014/main" val="3892044887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90019704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2035041948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228753091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 LHC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 HL-LHC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259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106557" r="-10150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106557" r="-1198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79775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/>
                            <a:t>NIEL (</a:t>
                          </a:r>
                          <a:r>
                            <a:rPr lang="en-US" dirty="0" err="1"/>
                            <a:t>n</a:t>
                          </a:r>
                          <a:r>
                            <a:rPr lang="en-US" baseline="-25000" dirty="0" err="1"/>
                            <a:t>eq</a:t>
                          </a:r>
                          <a:r>
                            <a:rPr lang="en-US" dirty="0"/>
                            <a:t> /cm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5988" t="-206557" r="-20089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206557" r="-10150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206557" r="-1198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43825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/>
                            <a:t>Ionizing dose (</a:t>
                          </a:r>
                          <a:r>
                            <a:rPr lang="en-US" dirty="0" err="1"/>
                            <a:t>Mrad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5988" t="-306557" r="-2008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306557" r="-10150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306557" r="-1198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751331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69065" y="1316373"/>
                <a:ext cx="960381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Increase in luminosity at LHC will cause an increase in pile up from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~40</m:t>
                    </m:r>
                  </m:oMath>
                </a14:m>
                <a:r>
                  <a:rPr lang="en-US" dirty="0"/>
                  <a:t> now to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Increased radiation hardness requirements for detector components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065" y="1316373"/>
                <a:ext cx="9603810" cy="923330"/>
              </a:xfrm>
              <a:prstGeom prst="rect">
                <a:avLst/>
              </a:prstGeom>
              <a:blipFill>
                <a:blip r:embed="rId4"/>
                <a:stretch>
                  <a:fillRect l="-508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8879617" y="4545002"/>
            <a:ext cx="143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</a:rPr>
              <a:t>Gy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= 100 rad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DC881B-A2FD-488A-94C3-DA1EE4B20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F4D92"/>
                </a:solidFill>
              </a:rPr>
              <a:t>Radiation Hardness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25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978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dirty="0">
              <a:solidFill>
                <a:srgbClr val="0F4D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02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97B46F-AC94-49A5-89AB-44959D2F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Chronopixel Performance Requirements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E81E58-F41B-467A-B836-F9AF6964DA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167963"/>
              </p:ext>
            </p:extLst>
          </p:nvPr>
        </p:nvGraphicFramePr>
        <p:xfrm>
          <a:off x="1341952" y="1294201"/>
          <a:ext cx="9508096" cy="4719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024">
                  <a:extLst>
                    <a:ext uri="{9D8B030D-6E8A-4147-A177-3AD203B41FA5}">
                      <a16:colId xmlns:a16="http://schemas.microsoft.com/office/drawing/2014/main" val="338391615"/>
                    </a:ext>
                  </a:extLst>
                </a:gridCol>
                <a:gridCol w="2377024">
                  <a:extLst>
                    <a:ext uri="{9D8B030D-6E8A-4147-A177-3AD203B41FA5}">
                      <a16:colId xmlns:a16="http://schemas.microsoft.com/office/drawing/2014/main" val="3378122745"/>
                    </a:ext>
                  </a:extLst>
                </a:gridCol>
                <a:gridCol w="2377024">
                  <a:extLst>
                    <a:ext uri="{9D8B030D-6E8A-4147-A177-3AD203B41FA5}">
                      <a16:colId xmlns:a16="http://schemas.microsoft.com/office/drawing/2014/main" val="782951491"/>
                    </a:ext>
                  </a:extLst>
                </a:gridCol>
                <a:gridCol w="2377024">
                  <a:extLst>
                    <a:ext uri="{9D8B030D-6E8A-4147-A177-3AD203B41FA5}">
                      <a16:colId xmlns:a16="http://schemas.microsoft.com/office/drawing/2014/main" val="2360572113"/>
                    </a:ext>
                  </a:extLst>
                </a:gridCol>
              </a:tblGrid>
              <a:tr h="467852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ILC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HL-LHC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Prototype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659873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Detector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μV</a:t>
                      </a:r>
                      <a:r>
                        <a:rPr lang="en-US" dirty="0"/>
                        <a:t>/electron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μV</a:t>
                      </a:r>
                      <a:r>
                        <a:rPr lang="en-US" dirty="0"/>
                        <a:t>/electron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 </a:t>
                      </a:r>
                      <a:r>
                        <a:rPr lang="en-US" dirty="0" err="1"/>
                        <a:t>μV</a:t>
                      </a:r>
                      <a:r>
                        <a:rPr lang="en-US" dirty="0"/>
                        <a:t>/electron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43334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Detector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29 </a:t>
                      </a:r>
                      <a:r>
                        <a:rPr lang="en-US" dirty="0"/>
                        <a:t>electrons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937313"/>
                  </a:ext>
                </a:extLst>
              </a:tr>
              <a:tr h="467852">
                <a:tc>
                  <a:txBody>
                    <a:bodyPr/>
                    <a:lstStyle/>
                    <a:p>
                      <a:r>
                        <a:rPr lang="en-US" dirty="0"/>
                        <a:t>Comparator 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mV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mV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mV 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656254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Sensor Capacitance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 </a:t>
                      </a:r>
                      <a:r>
                        <a:rPr lang="en-US" dirty="0" err="1"/>
                        <a:t>fF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05976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Clocking</a:t>
                      </a:r>
                      <a:r>
                        <a:rPr lang="en-US" baseline="0" dirty="0"/>
                        <a:t> 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&gt;40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7.3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7017"/>
                  </a:ext>
                </a:extLst>
              </a:tr>
              <a:tr h="467852">
                <a:tc>
                  <a:txBody>
                    <a:bodyPr/>
                    <a:lstStyle/>
                    <a:p>
                      <a:r>
                        <a:rPr lang="en-US" dirty="0"/>
                        <a:t>Charge Collection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 </a:t>
                      </a:r>
                      <a:r>
                        <a:rPr lang="en-US" dirty="0" err="1"/>
                        <a:t>nsec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nsec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</a:t>
                      </a:r>
                      <a:r>
                        <a:rPr lang="en-US" dirty="0" err="1"/>
                        <a:t>nsec</a:t>
                      </a:r>
                      <a:r>
                        <a:rPr lang="en-US" dirty="0"/>
                        <a:t>(</a:t>
                      </a:r>
                      <a:r>
                        <a:rPr lang="en-US" dirty="0" err="1"/>
                        <a:t>simul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905543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Read Out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</a:t>
                      </a:r>
                      <a:r>
                        <a:rPr lang="en-US" dirty="0" err="1"/>
                        <a:t>Mbits</a:t>
                      </a:r>
                      <a:r>
                        <a:rPr lang="en-US" dirty="0"/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1000 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Mbits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</a:t>
                      </a:r>
                      <a:r>
                        <a:rPr lang="en-US" dirty="0" err="1"/>
                        <a:t>Mbits</a:t>
                      </a:r>
                      <a:r>
                        <a:rPr lang="en-US" dirty="0"/>
                        <a:t>/sec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753401"/>
                  </a:ext>
                </a:extLst>
              </a:tr>
              <a:tr h="663153">
                <a:tc>
                  <a:txBody>
                    <a:bodyPr/>
                    <a:lstStyle/>
                    <a:p>
                      <a:r>
                        <a:rPr lang="en-US" dirty="0"/>
                        <a:t>Power</a:t>
                      </a:r>
                      <a:r>
                        <a:rPr lang="en-US" baseline="0" dirty="0"/>
                        <a:t> Consumption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/mm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 * 1% duty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/mm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* 100% duty cycle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 by estimate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81839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Radiation Hardness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11</a:t>
                      </a:r>
                      <a:r>
                        <a:rPr lang="en-US" dirty="0"/>
                        <a:t> n/cm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/year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14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n/cm</a:t>
                      </a:r>
                      <a:r>
                        <a:rPr lang="en-US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/year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13</a:t>
                      </a:r>
                      <a:r>
                        <a:rPr lang="en-US" dirty="0"/>
                        <a:t>n/cm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609517"/>
                  </a:ext>
                </a:extLst>
              </a:tr>
              <a:tr h="378945">
                <a:tc>
                  <a:txBody>
                    <a:bodyPr/>
                    <a:lstStyle/>
                    <a:p>
                      <a:r>
                        <a:rPr lang="en-US" dirty="0"/>
                        <a:t>Readout Logic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 Hit Pixels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Hits w/t=t(trigger)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1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843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FCDB31-E724-4CA8-9090-00F1A6661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90900" y="3606650"/>
            <a:ext cx="6908800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F4D92"/>
                </a:solidFill>
              </a:rPr>
              <a:t>Collaborators:</a:t>
            </a:r>
          </a:p>
          <a:p>
            <a:endParaRPr lang="en-US" sz="1000" dirty="0"/>
          </a:p>
          <a:p>
            <a:r>
              <a:rPr lang="en-US" dirty="0"/>
              <a:t>Jeff </a:t>
            </a:r>
            <a:r>
              <a:rPr lang="en-US" dirty="0" err="1"/>
              <a:t>Ashenfelter</a:t>
            </a:r>
            <a:r>
              <a:rPr lang="en-US" dirty="0"/>
              <a:t> 	– Yale (staff)</a:t>
            </a:r>
          </a:p>
          <a:p>
            <a:r>
              <a:rPr lang="en-US" dirty="0"/>
              <a:t>Keith Baker 	– Yale (faculty)</a:t>
            </a:r>
          </a:p>
          <a:p>
            <a:r>
              <a:rPr lang="en-US" dirty="0"/>
              <a:t>Charlie </a:t>
            </a:r>
            <a:r>
              <a:rPr lang="en-US" dirty="0" err="1"/>
              <a:t>Baltay</a:t>
            </a:r>
            <a:r>
              <a:rPr lang="en-US" dirty="0"/>
              <a:t> 	– Yale (faculty)</a:t>
            </a:r>
          </a:p>
          <a:p>
            <a:r>
              <a:rPr lang="en-US" dirty="0"/>
              <a:t>Tom Barker 	– </a:t>
            </a:r>
            <a:r>
              <a:rPr lang="en-US" dirty="0" err="1"/>
              <a:t>Tomtronics</a:t>
            </a:r>
            <a:r>
              <a:rPr lang="en-US" dirty="0"/>
              <a:t> (CEO) / Yale (staff)</a:t>
            </a:r>
          </a:p>
          <a:p>
            <a:r>
              <a:rPr lang="en-US" dirty="0"/>
              <a:t>Jim </a:t>
            </a:r>
            <a:r>
              <a:rPr lang="en-US" dirty="0" err="1"/>
              <a:t>Brau</a:t>
            </a:r>
            <a:r>
              <a:rPr lang="en-US" dirty="0"/>
              <a:t> 		– Oregon (faculty)</a:t>
            </a:r>
          </a:p>
          <a:p>
            <a:r>
              <a:rPr lang="en-US" dirty="0"/>
              <a:t>Nick </a:t>
            </a:r>
            <a:r>
              <a:rPr lang="en-US" dirty="0" err="1"/>
              <a:t>Sinev</a:t>
            </a:r>
            <a:r>
              <a:rPr lang="en-US" dirty="0"/>
              <a:t> 	– Oregon (staff)</a:t>
            </a:r>
          </a:p>
          <a:p>
            <a:r>
              <a:rPr lang="en-US" dirty="0"/>
              <a:t>David Strom 	– Oregon (faculty)</a:t>
            </a:r>
          </a:p>
          <a:p>
            <a:r>
              <a:rPr lang="en-US" dirty="0"/>
              <a:t>Christian Weber	– Yale (grad student)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0963F-2D6A-4D83-A324-CA8664431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27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51821" y="1216969"/>
            <a:ext cx="77015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working Monolithic Active Pixel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satisfies ILC requirements in general</a:t>
            </a:r>
            <a:br>
              <a:rPr lang="en-US" sz="2000" dirty="0"/>
            </a:br>
            <a:endParaRPr lang="en-US" sz="1000" dirty="0"/>
          </a:p>
          <a:p>
            <a:br>
              <a:rPr lang="en-US" sz="1000" dirty="0"/>
            </a:br>
            <a:endParaRPr lang="en-US" sz="1000" dirty="0"/>
          </a:p>
          <a:p>
            <a:r>
              <a:rPr lang="en-US" sz="2000" dirty="0"/>
              <a:t>Next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beam tests to measure in time efficiency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39"/>
          <a:stretch/>
        </p:blipFill>
        <p:spPr>
          <a:xfrm>
            <a:off x="7806869" y="1343168"/>
            <a:ext cx="3159581" cy="1777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3252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28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84138"/>
            <a:ext cx="12192000" cy="8426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 anchor="ctr">
            <a:noAutofit/>
          </a:bodyPr>
          <a:lstStyle/>
          <a:p>
            <a:pPr algn="ctr"/>
            <a:r>
              <a:rPr lang="en-US" sz="28000" dirty="0">
                <a:ln>
                  <a:solidFill>
                    <a:schemeClr val="bg1"/>
                  </a:solidFill>
                </a:ln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285228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nspirehep.net/record/878496/files/figures_AtlasDetectorLabel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765" y="983863"/>
            <a:ext cx="4829366" cy="310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9579-B957-484A-9DFA-DBF236EDA35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8687" y="1353704"/>
            <a:ext cx="1601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F4D92"/>
                </a:solidFill>
              </a:rPr>
              <a:t>ATLAS detector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81000" y="649316"/>
            <a:ext cx="7972800" cy="3103669"/>
            <a:chOff x="3482966" y="909357"/>
            <a:chExt cx="7972800" cy="310366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909357"/>
              <a:ext cx="4655503" cy="3103669"/>
            </a:xfrm>
            <a:prstGeom prst="rect">
              <a:avLst/>
            </a:prstGeom>
          </p:spPr>
        </p:pic>
        <p:cxnSp>
          <p:nvCxnSpPr>
            <p:cNvPr id="11" name="Straight Connector 10"/>
            <p:cNvCxnSpPr>
              <a:cxnSpLocks/>
              <a:stCxn id="3" idx="0"/>
            </p:cNvCxnSpPr>
            <p:nvPr/>
          </p:nvCxnSpPr>
          <p:spPr>
            <a:xfrm flipV="1">
              <a:off x="4014882" y="1602769"/>
              <a:ext cx="2509208" cy="619134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  <a:stCxn id="3" idx="4"/>
            </p:cNvCxnSpPr>
            <p:nvPr/>
          </p:nvCxnSpPr>
          <p:spPr>
            <a:xfrm>
              <a:off x="4062644" y="2661341"/>
              <a:ext cx="3057347" cy="934614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" name="Oval 2"/>
            <p:cNvSpPr/>
            <p:nvPr/>
          </p:nvSpPr>
          <p:spPr>
            <a:xfrm rot="21227822">
              <a:off x="3482966" y="2220609"/>
              <a:ext cx="1111594" cy="442026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047239" y="1528432"/>
              <a:ext cx="14085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F4D92"/>
                  </a:solidFill>
                </a:rPr>
                <a:t>Inner Tracker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9810" y="2094012"/>
            <a:ext cx="5336281" cy="4697313"/>
            <a:chOff x="6569810" y="2094012"/>
            <a:chExt cx="5336281" cy="46973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3968" b="4001"/>
            <a:stretch/>
          </p:blipFill>
          <p:spPr>
            <a:xfrm>
              <a:off x="6569810" y="3935002"/>
              <a:ext cx="4350938" cy="2856323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 rot="20924104">
              <a:off x="8424809" y="2094012"/>
              <a:ext cx="1006867" cy="410966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cxnSpLocks/>
              <a:stCxn id="16" idx="2"/>
            </p:cNvCxnSpPr>
            <p:nvPr/>
          </p:nvCxnSpPr>
          <p:spPr>
            <a:xfrm flipH="1">
              <a:off x="7782323" y="2397839"/>
              <a:ext cx="652185" cy="1904152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cxnSpLocks/>
              <a:stCxn id="16" idx="6"/>
            </p:cNvCxnSpPr>
            <p:nvPr/>
          </p:nvCxnSpPr>
          <p:spPr>
            <a:xfrm>
              <a:off x="9421977" y="2201151"/>
              <a:ext cx="882808" cy="2265116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0414208" y="4439238"/>
              <a:ext cx="1491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F4D92"/>
                  </a:solidFill>
                </a:rPr>
                <a:t>Pixel Detector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87129" y="4135387"/>
            <a:ext cx="5687422" cy="2194312"/>
            <a:chOff x="2987129" y="4135387"/>
            <a:chExt cx="5687422" cy="2194312"/>
          </a:xfrm>
        </p:grpSpPr>
        <p:sp>
          <p:nvSpPr>
            <p:cNvPr id="28" name="Oval 27"/>
            <p:cNvSpPr/>
            <p:nvPr/>
          </p:nvSpPr>
          <p:spPr>
            <a:xfrm>
              <a:off x="8315776" y="5150406"/>
              <a:ext cx="358775" cy="187325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17926" y="4135387"/>
              <a:ext cx="2146781" cy="2194312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2987129" y="4172582"/>
              <a:ext cx="15547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0F4D92"/>
                  </a:solidFill>
                </a:rPr>
                <a:t>Pixel Module</a:t>
              </a:r>
              <a:endParaRPr lang="en-US" dirty="0"/>
            </a:p>
          </p:txBody>
        </p:sp>
        <p:cxnSp>
          <p:nvCxnSpPr>
            <p:cNvPr id="30" name="Straight Connector 29"/>
            <p:cNvCxnSpPr>
              <a:cxnSpLocks/>
              <a:stCxn id="28" idx="2"/>
            </p:cNvCxnSpPr>
            <p:nvPr/>
          </p:nvCxnSpPr>
          <p:spPr>
            <a:xfrm flipH="1" flipV="1">
              <a:off x="6575426" y="4942687"/>
              <a:ext cx="1740350" cy="301382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58" y="10557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F4D92"/>
                </a:solidFill>
              </a:rPr>
              <a:t>ATLAS (pixel) detector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Christian Weber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517" y="4532737"/>
            <a:ext cx="4447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close to interaction point (radius Layer 0 : 5cm)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exposed to largest particle fluence and large radiation dose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accrues radiation damage over time</a:t>
            </a:r>
          </a:p>
        </p:txBody>
      </p:sp>
    </p:spTree>
    <p:extLst>
      <p:ext uri="{BB962C8B-B14F-4D97-AF65-F5344CB8AC3E}">
        <p14:creationId xmlns:p14="http://schemas.microsoft.com/office/powerpoint/2010/main" val="183878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DE7CB-9F30-4F77-875C-A9E72B701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75"/>
            <a:ext cx="12192000" cy="1074056"/>
          </a:xfrm>
        </p:spPr>
        <p:txBody>
          <a:bodyPr/>
          <a:lstStyle/>
          <a:p>
            <a:r>
              <a:rPr lang="en-US" dirty="0"/>
              <a:t>CMOS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B1230-1991-4AFB-A0BF-0468DCED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BFED7-63EA-45F4-BAC1-8998D0DA9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A031FE-E455-4616-A3E7-FA03C426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4DA3F9DD-38AA-4558-A935-B68181E62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989" y="2846401"/>
            <a:ext cx="5745312" cy="25274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EA4833F-7EE7-4FEE-A8E2-8EF6DCD879F3}"/>
              </a:ext>
            </a:extLst>
          </p:cNvPr>
          <p:cNvSpPr/>
          <p:nvPr/>
        </p:nvSpPr>
        <p:spPr>
          <a:xfrm>
            <a:off x="1727200" y="1699121"/>
            <a:ext cx="9029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F4D92"/>
                </a:solidFill>
              </a:rPr>
              <a:t>CMOS: </a:t>
            </a:r>
            <a:r>
              <a:rPr lang="en-US" sz="2000" b="1" dirty="0"/>
              <a:t>complimentary metal-oxide semiconductor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process of implementing </a:t>
            </a:r>
            <a:r>
              <a:rPr lang="en-US" sz="2000" dirty="0">
                <a:solidFill>
                  <a:srgbClr val="FF0000"/>
                </a:solidFill>
              </a:rPr>
              <a:t>NMOS*</a:t>
            </a:r>
            <a:r>
              <a:rPr lang="en-US" sz="2000" dirty="0">
                <a:solidFill>
                  <a:srgbClr val="0F4D92"/>
                </a:solidFill>
              </a:rPr>
              <a:t> </a:t>
            </a:r>
            <a:r>
              <a:rPr lang="en-US" sz="2000" dirty="0"/>
              <a:t>and</a:t>
            </a:r>
            <a:r>
              <a:rPr lang="en-US" sz="2000" dirty="0">
                <a:solidFill>
                  <a:srgbClr val="0F4D92"/>
                </a:solidFill>
              </a:rPr>
              <a:t> </a:t>
            </a:r>
            <a:r>
              <a:rPr lang="en-US" sz="2000" dirty="0">
                <a:solidFill>
                  <a:srgbClr val="00B0F0"/>
                </a:solidFill>
              </a:rPr>
              <a:t>PMOS*</a:t>
            </a:r>
            <a:r>
              <a:rPr lang="en-US" sz="2000" dirty="0">
                <a:solidFill>
                  <a:srgbClr val="0F4D92"/>
                </a:solidFill>
              </a:rPr>
              <a:t> </a:t>
            </a:r>
            <a:r>
              <a:rPr lang="en-US" sz="2000" dirty="0"/>
              <a:t>on a single integrated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and also type of hardware logic design that uses them in a complimentary fashion.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2AB982-4127-416C-B1C5-0B180E75B30E}"/>
              </a:ext>
            </a:extLst>
          </p:cNvPr>
          <p:cNvSpPr txBox="1"/>
          <p:nvPr/>
        </p:nvSpPr>
        <p:spPr>
          <a:xfrm>
            <a:off x="2738289" y="5433782"/>
            <a:ext cx="7040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srgbClr val="00B0F0"/>
                </a:solidFill>
              </a:rPr>
              <a:t>*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N</a:t>
            </a:r>
            <a:r>
              <a:rPr lang="en-US" sz="1400" dirty="0"/>
              <a:t>- or </a:t>
            </a:r>
            <a:r>
              <a:rPr lang="en-US" sz="1400" dirty="0">
                <a:solidFill>
                  <a:srgbClr val="00B0F0"/>
                </a:solidFill>
              </a:rPr>
              <a:t>P</a:t>
            </a:r>
            <a:r>
              <a:rPr lang="en-US" sz="1400" dirty="0"/>
              <a:t>-type Metal-Oxide-Semiconductor (Field Effect Transistor): two types of transistors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B5BCFE-5740-4ECD-8D03-DC3382E9B473}"/>
              </a:ext>
            </a:extLst>
          </p:cNvPr>
          <p:cNvSpPr/>
          <p:nvPr/>
        </p:nvSpPr>
        <p:spPr>
          <a:xfrm>
            <a:off x="1727200" y="1086792"/>
            <a:ext cx="9918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CMOS Allows for monolithic detectors: sensor and readout on same die</a:t>
            </a:r>
          </a:p>
        </p:txBody>
      </p:sp>
    </p:spTree>
    <p:extLst>
      <p:ext uri="{BB962C8B-B14F-4D97-AF65-F5344CB8AC3E}">
        <p14:creationId xmlns:p14="http://schemas.microsoft.com/office/powerpoint/2010/main" val="432418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9C508-4599-491A-9954-C7A39F7E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4D92"/>
                </a:solidFill>
              </a:rPr>
              <a:t>Charge collection speedup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D64257-7FF2-412F-A9EA-8EB272B8A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4FA8F3-FD68-4357-A658-2C3E0140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86CC2-B8AF-43F6-8787-D5C1B26C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AA0E94BC-D5C8-4587-A723-34AE773F6E6E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752600" y="1157515"/>
                <a:ext cx="8534400" cy="46783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defRPr/>
                </a:pPr>
                <a:r>
                  <a:rPr lang="en-US" sz="2400" dirty="0">
                    <a:solidFill>
                      <a:srgbClr val="0F4D92"/>
                    </a:solidFill>
                  </a:rPr>
                  <a:t>Improve charge collection speed by increasing depletion region</a:t>
                </a:r>
              </a:p>
              <a:p>
                <a:pPr lvl="1"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defRPr/>
                </a:pPr>
                <a:r>
                  <a:rPr lang="en-US" sz="2000" dirty="0">
                    <a:solidFill>
                      <a:srgbClr val="0F4D92"/>
                    </a:solidFill>
                  </a:rPr>
                  <a:t>need high resistivity silicon (up to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F4D92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>
                    <a:solidFill>
                      <a:srgbClr val="0F4D92"/>
                    </a:solidFill>
                  </a:rPr>
                  <a:t>10 </a:t>
                </a:r>
                <a:r>
                  <a:rPr lang="en-US" sz="2000" dirty="0" err="1">
                    <a:solidFill>
                      <a:srgbClr val="0F4D92"/>
                    </a:solidFill>
                  </a:rPr>
                  <a:t>kOhm</a:t>
                </a:r>
                <a:r>
                  <a:rPr lang="en-US" sz="2000" dirty="0">
                    <a:solidFill>
                      <a:srgbClr val="0F4D92"/>
                    </a:solidFill>
                  </a:rPr>
                  <a:t> cm)</a:t>
                </a:r>
              </a:p>
              <a:p>
                <a:pPr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defRPr/>
                </a:pPr>
                <a:r>
                  <a:rPr lang="en-US" sz="2400" dirty="0">
                    <a:solidFill>
                      <a:srgbClr val="0F4D92"/>
                    </a:solidFill>
                  </a:rPr>
                  <a:t>Charge collection still partially by diffusion</a:t>
                </a:r>
              </a:p>
              <a:p>
                <a:pPr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defRPr/>
                </a:pPr>
                <a:r>
                  <a:rPr lang="en-US" sz="2400" dirty="0">
                    <a:solidFill>
                      <a:srgbClr val="0F4D92"/>
                    </a:solidFill>
                  </a:rPr>
                  <a:t>Could improve resolution</a:t>
                </a:r>
              </a:p>
              <a:p>
                <a:pPr lvl="1"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defRPr/>
                </a:pPr>
                <a:r>
                  <a:rPr lang="en-US" sz="2000" dirty="0">
                    <a:solidFill>
                      <a:srgbClr val="0F4D92"/>
                    </a:solidFill>
                  </a:rPr>
                  <a:t>If charge spreads to adjacent pixels, not originating from below sensor diode</a:t>
                </a:r>
                <a:endParaRPr lang="en-US" sz="2400" dirty="0">
                  <a:solidFill>
                    <a:schemeClr val="accent2"/>
                  </a:solidFill>
                </a:endParaRPr>
              </a:p>
              <a:p>
                <a:pPr>
                  <a:lnSpc>
                    <a:spcPct val="90000"/>
                  </a:lnSpc>
                  <a:spcBef>
                    <a:spcPts val="1200"/>
                  </a:spcBef>
                  <a:buClr>
                    <a:srgbClr val="A50021"/>
                  </a:buClr>
                  <a:buNone/>
                  <a:defRPr/>
                </a:pPr>
                <a:r>
                  <a:rPr lang="en-US" sz="2400" dirty="0">
                    <a:solidFill>
                      <a:srgbClr val="FF0000"/>
                    </a:solidFill>
                  </a:rPr>
                  <a:t>   3D Simulations under way to study these effects  (Nick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Sinev</a:t>
                </a:r>
                <a:r>
                  <a:rPr lang="en-US" sz="2400" dirty="0">
                    <a:solidFill>
                      <a:srgbClr val="FF0000"/>
                    </a:solidFill>
                  </a:rPr>
                  <a:t>)</a:t>
                </a:r>
              </a:p>
              <a:p>
                <a:pPr lvl="1">
                  <a:lnSpc>
                    <a:spcPct val="90000"/>
                  </a:lnSpc>
                  <a:defRPr/>
                </a:pPr>
                <a:endParaRPr lang="en-US" sz="2400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AA0E94BC-D5C8-4587-A723-34AE773F6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1157515"/>
                <a:ext cx="8534400" cy="4678363"/>
              </a:xfrm>
              <a:prstGeom prst="rect">
                <a:avLst/>
              </a:prstGeom>
              <a:blipFill>
                <a:blip r:embed="rId2"/>
                <a:stretch>
                  <a:fillRect l="-1000" t="-1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E244CE1E-AA75-449E-A938-B1594A98BB23}"/>
              </a:ext>
            </a:extLst>
          </p:cNvPr>
          <p:cNvGrpSpPr/>
          <p:nvPr/>
        </p:nvGrpSpPr>
        <p:grpSpPr>
          <a:xfrm>
            <a:off x="1524000" y="4352553"/>
            <a:ext cx="9144000" cy="2091067"/>
            <a:chOff x="1524000" y="4352553"/>
            <a:chExt cx="9144000" cy="209106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B23F95-4B2D-410C-8FBF-0EB20F8B8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4352553"/>
              <a:ext cx="9144000" cy="184710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A81996F-1025-4725-ACEF-88E7ACD1451C}"/>
                </a:ext>
              </a:extLst>
            </p:cNvPr>
            <p:cNvSpPr txBox="1"/>
            <p:nvPr/>
          </p:nvSpPr>
          <p:spPr>
            <a:xfrm>
              <a:off x="4686301" y="6074288"/>
              <a:ext cx="1362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x (µm)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4766EF6-1A5E-4F26-B64B-5D648B8B2E69}"/>
                </a:ext>
              </a:extLst>
            </p:cNvPr>
            <p:cNvSpPr txBox="1"/>
            <p:nvPr/>
          </p:nvSpPr>
          <p:spPr>
            <a:xfrm rot="16200000">
              <a:off x="1047751" y="4955659"/>
              <a:ext cx="1362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 (µm)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3261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3A13A-439A-41FC-8AF9-93845D242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4D92"/>
                </a:solidFill>
              </a:rPr>
              <a:t>electronics logic schematic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226C1-DD80-45FD-8EBE-E55D3E76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AA78F-6EF3-40E0-98D1-75146A34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1BB47-A7D1-4E4A-817C-02A079ECC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9859D8-2C6E-4E50-930F-898AF7CB7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190" y="3083758"/>
            <a:ext cx="8825054" cy="327259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60C87A7-18DF-4480-8676-D63F6EEE87C0}"/>
              </a:ext>
            </a:extLst>
          </p:cNvPr>
          <p:cNvSpPr txBox="1">
            <a:spLocks/>
          </p:cNvSpPr>
          <p:nvPr/>
        </p:nvSpPr>
        <p:spPr>
          <a:xfrm>
            <a:off x="2203010" y="2525447"/>
            <a:ext cx="8229600" cy="66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F4D92"/>
                </a:solidFill>
              </a:rPr>
              <a:t>electronics logic schematic – prototype 3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C481D8-27AC-4A80-ACB9-C6200215D307}"/>
              </a:ext>
            </a:extLst>
          </p:cNvPr>
          <p:cNvSpPr txBox="1">
            <a:spLocks/>
          </p:cNvSpPr>
          <p:nvPr/>
        </p:nvSpPr>
        <p:spPr>
          <a:xfrm>
            <a:off x="0" y="1840010"/>
            <a:ext cx="12192000" cy="927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>
                <a:solidFill>
                  <a:srgbClr val="005E33"/>
                </a:solidFill>
              </a:rPr>
              <a:t>Each pixel has electronics to detect charged particle hit and to record the time (time stamp) of each hit.</a:t>
            </a:r>
          </a:p>
        </p:txBody>
      </p:sp>
    </p:spTree>
    <p:extLst>
      <p:ext uri="{BB962C8B-B14F-4D97-AF65-F5344CB8AC3E}">
        <p14:creationId xmlns:p14="http://schemas.microsoft.com/office/powerpoint/2010/main" val="71186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F10828-C351-4B2D-AFDC-54BFC3BDD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Chronopixel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9579-B957-484A-9DFA-DBF236EDA35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3"/>
              <p:cNvSpPr txBox="1">
                <a:spLocks/>
              </p:cNvSpPr>
              <p:nvPr/>
            </p:nvSpPr>
            <p:spPr>
              <a:xfrm>
                <a:off x="-387274" y="1093138"/>
                <a:ext cx="8130918" cy="5494049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fully monolithic </a:t>
                </a:r>
                <a:r>
                  <a:rPr lang="en-US" sz="2000" dirty="0">
                    <a:solidFill>
                      <a:srgbClr val="0F4D92"/>
                    </a:solidFill>
                  </a:rPr>
                  <a:t>CMOS sensor </a:t>
                </a:r>
                <a:br>
                  <a:rPr lang="en-US" sz="2000" dirty="0">
                    <a:solidFill>
                      <a:srgbClr val="0F4D92"/>
                    </a:solidFill>
                    <a:cs typeface="Arial" charset="0"/>
                  </a:rPr>
                </a:b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no separate readout chip, electronics embedded within pixels</a:t>
                </a:r>
              </a:p>
              <a:p>
                <a:pPr marL="457200" lvl="1" indent="0">
                  <a:lnSpc>
                    <a:spcPct val="100000"/>
                  </a:lnSpc>
                  <a:buClr>
                    <a:srgbClr val="CC3300"/>
                  </a:buClr>
                  <a:buNone/>
                  <a:defRPr/>
                </a:pPr>
                <a:endParaRPr lang="en-US" sz="800" dirty="0">
                  <a:solidFill>
                    <a:srgbClr val="0F4D92"/>
                  </a:solidFill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</a:rPr>
                  <a:t>small pixel pitch: 25 </a:t>
                </a: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µm x 25 µm</a:t>
                </a:r>
                <a:br>
                  <a:rPr lang="en-US" sz="2000" dirty="0">
                    <a:solidFill>
                      <a:srgbClr val="0F4D92"/>
                    </a:solidFill>
                  </a:rPr>
                </a:b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(compare to </a:t>
                </a:r>
                <a:r>
                  <a:rPr lang="en-US" sz="2000" dirty="0">
                    <a:solidFill>
                      <a:srgbClr val="0F4D92"/>
                    </a:solidFill>
                  </a:rPr>
                  <a:t>400 </a:t>
                </a: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µm x 50 µm of current ATLAS pixel modules) </a:t>
                </a:r>
                <a:br>
                  <a:rPr lang="en-US" sz="2000" dirty="0">
                    <a:solidFill>
                      <a:srgbClr val="0F4D92"/>
                    </a:solidFill>
                    <a:cs typeface="Arial" charset="0"/>
                  </a:rPr>
                </a:br>
                <a:endParaRPr lang="en-US" sz="800" dirty="0">
                  <a:solidFill>
                    <a:srgbClr val="0F4D92"/>
                  </a:solidFill>
                  <a:cs typeface="Arial" charset="0"/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</a:rPr>
                  <a:t>only digital readout, simplifies electronics considerably</a:t>
                </a:r>
                <a:br>
                  <a:rPr lang="en-US" sz="2000" dirty="0">
                    <a:solidFill>
                      <a:srgbClr val="0F4D92"/>
                    </a:solidFill>
                  </a:rPr>
                </a:br>
                <a:r>
                  <a:rPr lang="en-US" sz="2000" dirty="0">
                    <a:solidFill>
                      <a:srgbClr val="0F4D92"/>
                    </a:solidFill>
                  </a:rPr>
                  <a:t>small pitch can compensate for lack of time-over-threshold</a:t>
                </a:r>
                <a:br>
                  <a:rPr lang="en-US" sz="2000" dirty="0">
                    <a:solidFill>
                      <a:srgbClr val="0F4D92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  <m:r>
                          <a:rPr lang="en-US" sz="2000" b="0" i="1" smtClean="0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F4D92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2000" i="1" smtClean="0">
                        <a:solidFill>
                          <a:srgbClr val="0F4D92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25</m:t>
                    </m:r>
                    <m:r>
                      <a:rPr lang="en-US" sz="2000" b="0" i="1" smtClean="0">
                        <a:solidFill>
                          <a:srgbClr val="0F4D92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 /</m:t>
                    </m:r>
                    <m:r>
                      <a:rPr lang="en-US" sz="2000" i="1">
                        <a:solidFill>
                          <a:srgbClr val="0F4D92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solidFill>
                              <a:srgbClr val="0F4D92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12</m:t>
                        </m:r>
                      </m:e>
                    </m:rad>
                    <m:r>
                      <a:rPr lang="en-US" sz="2000" i="1">
                        <a:solidFill>
                          <a:srgbClr val="0F4D92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≈7</m:t>
                    </m:r>
                  </m:oMath>
                </a14:m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 µm </a:t>
                </a:r>
                <a:endParaRPr lang="en-US" sz="2000" dirty="0">
                  <a:solidFill>
                    <a:srgbClr val="0F4D92"/>
                  </a:solidFill>
                </a:endParaRPr>
              </a:p>
              <a:p>
                <a:pPr marL="457200" lvl="1" indent="0">
                  <a:lnSpc>
                    <a:spcPct val="100000"/>
                  </a:lnSpc>
                  <a:buClr>
                    <a:srgbClr val="CC3300"/>
                  </a:buClr>
                  <a:buNone/>
                  <a:defRPr/>
                </a:pPr>
                <a:endParaRPr lang="en-US" sz="800" dirty="0">
                  <a:solidFill>
                    <a:srgbClr val="0F4D92"/>
                  </a:solidFill>
                  <a:cs typeface="Comic Sans MS"/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  <a:cs typeface="Comic Sans MS"/>
                  </a:rPr>
                  <a:t>adjustable sensor threshold voltage for classifying pixel as hit</a:t>
                </a:r>
                <a:br>
                  <a:rPr lang="en-US" sz="2000" dirty="0">
                    <a:solidFill>
                      <a:srgbClr val="0F4D92"/>
                    </a:solidFill>
                    <a:cs typeface="Comic Sans MS"/>
                  </a:rPr>
                </a:br>
                <a:endParaRPr lang="en-US" sz="800" dirty="0">
                  <a:solidFill>
                    <a:srgbClr val="0F4D92"/>
                  </a:solidFill>
                  <a:cs typeface="Comic Sans MS"/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  <a:cs typeface="Comic Sans MS"/>
                  </a:rPr>
                  <a:t>timestamping of hits</a:t>
                </a:r>
              </a:p>
              <a:p>
                <a:pPr marL="457200" lvl="1" indent="0">
                  <a:lnSpc>
                    <a:spcPct val="100000"/>
                  </a:lnSpc>
                  <a:buClr>
                    <a:srgbClr val="CC3300"/>
                  </a:buClr>
                  <a:buNone/>
                  <a:defRPr/>
                </a:pPr>
                <a:endParaRPr lang="en-US" sz="800" dirty="0">
                  <a:solidFill>
                    <a:srgbClr val="0F4D92"/>
                  </a:solidFill>
                  <a:cs typeface="Comic Sans MS"/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store multiple timestamps on a pixel between readouts</a:t>
                </a:r>
                <a:endParaRPr lang="en-US" sz="1200" dirty="0">
                  <a:solidFill>
                    <a:srgbClr val="0F4D92"/>
                  </a:solidFill>
                </a:endParaRPr>
              </a:p>
              <a:p>
                <a:pPr marL="457200" lvl="1" indent="0">
                  <a:lnSpc>
                    <a:spcPct val="100000"/>
                  </a:lnSpc>
                  <a:buClr>
                    <a:srgbClr val="CC3300"/>
                  </a:buClr>
                  <a:buNone/>
                  <a:defRPr/>
                </a:pPr>
                <a:endParaRPr lang="en-US" sz="800" dirty="0">
                  <a:solidFill>
                    <a:srgbClr val="0F4D92"/>
                  </a:solidFill>
                  <a:cs typeface="Arial" charset="0"/>
                </a:endParaRP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zero suppression: read out only </a:t>
                </a:r>
                <a:r>
                  <a:rPr lang="en-US" sz="2000" dirty="0" err="1">
                    <a:solidFill>
                      <a:srgbClr val="0F4D92"/>
                    </a:solidFill>
                    <a:cs typeface="Arial" charset="0"/>
                  </a:rPr>
                  <a:t>x,y</a:t>
                </a:r>
                <a:r>
                  <a:rPr lang="en-US" sz="2000" dirty="0">
                    <a:solidFill>
                      <a:srgbClr val="0F4D92"/>
                    </a:solidFill>
                    <a:cs typeface="Arial" charset="0"/>
                  </a:rPr>
                  <a:t> and time-stamps of hit pixels</a:t>
                </a:r>
              </a:p>
              <a:p>
                <a:pPr lvl="1">
                  <a:lnSpc>
                    <a:spcPct val="100000"/>
                  </a:lnSpc>
                  <a:buClr>
                    <a:srgbClr val="CC3300"/>
                  </a:buClr>
                  <a:buFontTx/>
                  <a:buChar char="•"/>
                  <a:defRPr/>
                </a:pPr>
                <a:endParaRPr lang="en-US" sz="1200" dirty="0">
                  <a:solidFill>
                    <a:srgbClr val="0F4D92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7274" y="1093138"/>
                <a:ext cx="8130918" cy="5494049"/>
              </a:xfrm>
              <a:prstGeom prst="rect">
                <a:avLst/>
              </a:prstGeom>
              <a:blipFill>
                <a:blip r:embed="rId3"/>
                <a:stretch>
                  <a:fillRect t="-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8610600" y="1013841"/>
            <a:ext cx="3147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single pixel layout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328329" y="1449023"/>
            <a:ext cx="4571289" cy="4295718"/>
            <a:chOff x="1890202" y="1250632"/>
            <a:chExt cx="5729799" cy="5203689"/>
          </a:xfrm>
        </p:grpSpPr>
        <p:pic>
          <p:nvPicPr>
            <p:cNvPr id="11" name="Picture 2" descr="C:\Users\jarmer\Desktop\PIXEL_ORIG_NWDN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770" y="1250632"/>
              <a:ext cx="5209231" cy="52036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2300749" y="1254879"/>
              <a:ext cx="0" cy="5181907"/>
            </a:xfrm>
            <a:prstGeom prst="straightConnector1">
              <a:avLst/>
            </a:prstGeom>
            <a:ln>
              <a:solidFill>
                <a:srgbClr val="0F4D9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6200000">
              <a:off x="1460881" y="3317747"/>
              <a:ext cx="12587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F4D92"/>
                  </a:solidFill>
                </a:rPr>
                <a:t>25 µm</a:t>
              </a:r>
            </a:p>
          </p:txBody>
        </p:sp>
      </p:grpSp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7743643" y="5853044"/>
            <a:ext cx="4155975" cy="0"/>
          </a:xfrm>
          <a:prstGeom prst="straightConnector1">
            <a:avLst/>
          </a:prstGeom>
          <a:ln>
            <a:solidFill>
              <a:srgbClr val="0F4D9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302071" y="5836083"/>
            <a:ext cx="1039117" cy="31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F4D92"/>
                </a:solidFill>
              </a:rPr>
              <a:t>25 µm</a:t>
            </a:r>
          </a:p>
        </p:txBody>
      </p:sp>
    </p:spTree>
    <p:extLst>
      <p:ext uri="{BB962C8B-B14F-4D97-AF65-F5344CB8AC3E}">
        <p14:creationId xmlns:p14="http://schemas.microsoft.com/office/powerpoint/2010/main" val="203493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53A8A2BE-88C5-407C-A43D-55D5D1DCA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029"/>
            <a:ext cx="8399417" cy="38259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4B4EE6-8F23-48D3-B3DF-90549169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611F03-BEE8-4C74-A3B2-6CA93CC1C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ECBB8-22F6-445F-B357-C6D39897A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E5F89-E3A3-4086-95CC-70771994E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29CA3D-6DA0-4DC8-A6BC-EA1F7424B55B}"/>
              </a:ext>
            </a:extLst>
          </p:cNvPr>
          <p:cNvSpPr txBox="1"/>
          <p:nvPr/>
        </p:nvSpPr>
        <p:spPr>
          <a:xfrm>
            <a:off x="8294914" y="339634"/>
            <a:ext cx="3788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bunch trains every second</a:t>
            </a:r>
          </a:p>
          <a:p>
            <a:r>
              <a:rPr lang="en-US" dirty="0"/>
              <a:t>1312 bunches in a train, 554 ns apart</a:t>
            </a:r>
          </a:p>
        </p:txBody>
      </p:sp>
      <p:pic>
        <p:nvPicPr>
          <p:cNvPr id="15" name="Picture 14" descr="A picture containing LEGO, toy, thing, table&#10;&#10;Description generated with very high confidence">
            <a:extLst>
              <a:ext uri="{FF2B5EF4-FFF2-40B4-BE49-F238E27FC236}">
                <a16:creationId xmlns:a16="http://schemas.microsoft.com/office/drawing/2014/main" id="{B6400D44-33A5-49D9-958B-4FD1A1A800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223" y="2541494"/>
            <a:ext cx="7787006" cy="55655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29D7FAD-BEA7-4EC8-BB98-623FD780DDD5}"/>
              </a:ext>
            </a:extLst>
          </p:cNvPr>
          <p:cNvSpPr txBox="1"/>
          <p:nvPr/>
        </p:nvSpPr>
        <p:spPr>
          <a:xfrm>
            <a:off x="8740332" y="2249941"/>
            <a:ext cx="3110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56B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Silicon Detector (</a:t>
            </a:r>
            <a:r>
              <a:rPr lang="en-US" sz="2000" b="1" dirty="0" err="1">
                <a:solidFill>
                  <a:srgbClr val="00356B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SiD</a:t>
            </a:r>
            <a:r>
              <a:rPr lang="en-US" sz="2000" b="1" dirty="0">
                <a:solidFill>
                  <a:srgbClr val="00356B"/>
                </a:solidFill>
                <a:latin typeface="Helvetica World" panose="020B0500040000020004" pitchFamily="34" charset="0"/>
                <a:cs typeface="Helvetica World" panose="020B05000400000200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B3F694-7DD9-4043-B89F-658AC226EDF9}"/>
              </a:ext>
            </a:extLst>
          </p:cNvPr>
          <p:cNvSpPr txBox="1"/>
          <p:nvPr/>
        </p:nvSpPr>
        <p:spPr>
          <a:xfrm>
            <a:off x="2692400" y="4980477"/>
            <a:ext cx="4726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convective cooling only</a:t>
            </a:r>
          </a:p>
          <a:p>
            <a:pPr algn="r"/>
            <a:r>
              <a:rPr lang="en-US" dirty="0"/>
              <a:t>0.13 </a:t>
            </a:r>
            <a:r>
              <a:rPr lang="en-US" dirty="0" err="1"/>
              <a:t>mW</a:t>
            </a:r>
            <a:r>
              <a:rPr lang="en-US" dirty="0"/>
              <a:t>/mm</a:t>
            </a:r>
            <a:r>
              <a:rPr lang="en-US" baseline="30000" dirty="0"/>
              <a:t>2</a:t>
            </a:r>
            <a:r>
              <a:rPr lang="en-US" dirty="0"/>
              <a:t> tracker power dissipation limit</a:t>
            </a:r>
          </a:p>
          <a:p>
            <a:pPr algn="r"/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765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DBA702F-1D89-4F02-9CAE-FBF196DAD8F8}"/>
              </a:ext>
            </a:extLst>
          </p:cNvPr>
          <p:cNvGrpSpPr/>
          <p:nvPr/>
        </p:nvGrpSpPr>
        <p:grpSpPr>
          <a:xfrm>
            <a:off x="2162842" y="1070418"/>
            <a:ext cx="4587044" cy="2721049"/>
            <a:chOff x="2162842" y="1070418"/>
            <a:chExt cx="4587044" cy="272104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DD33357-0EB0-431B-BC5A-467A2B69F749}"/>
                </a:ext>
              </a:extLst>
            </p:cNvPr>
            <p:cNvSpPr txBox="1"/>
            <p:nvPr/>
          </p:nvSpPr>
          <p:spPr>
            <a:xfrm>
              <a:off x="2162842" y="1070418"/>
              <a:ext cx="23139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D95319"/>
                  </a:solidFill>
                </a:rPr>
                <a:t>ILC bunch trains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9AE333F-3EFC-406C-B34C-E9659A691136}"/>
                </a:ext>
              </a:extLst>
            </p:cNvPr>
            <p:cNvGrpSpPr/>
            <p:nvPr/>
          </p:nvGrpSpPr>
          <p:grpSpPr>
            <a:xfrm>
              <a:off x="2209800" y="1428854"/>
              <a:ext cx="4540086" cy="2353926"/>
              <a:chOff x="6748400" y="4367551"/>
              <a:chExt cx="4540086" cy="2353926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940D1296-9671-46E2-99F6-745D904923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82" t="57366" b="2337"/>
              <a:stretch/>
            </p:blipFill>
            <p:spPr>
              <a:xfrm>
                <a:off x="6748400" y="4367551"/>
                <a:ext cx="4540086" cy="2353926"/>
              </a:xfrm>
              <a:prstGeom prst="rect">
                <a:avLst/>
              </a:prstGeom>
            </p:spPr>
          </p:pic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C8DF9EE-D0B5-441C-9DA4-E597564DBFA4}"/>
                  </a:ext>
                </a:extLst>
              </p:cNvPr>
              <p:cNvSpPr/>
              <p:nvPr/>
            </p:nvSpPr>
            <p:spPr>
              <a:xfrm>
                <a:off x="8527044" y="4549696"/>
                <a:ext cx="12610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200 </a:t>
                </a:r>
                <a:r>
                  <a:rPr lang="en-US" dirty="0" err="1"/>
                  <a:t>ms</a:t>
                </a:r>
                <a:endParaRPr lang="en-US" dirty="0"/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DB7D2F4C-DCA0-4DB6-89E9-2564DF886B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6503" y="4919028"/>
                <a:ext cx="151203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019AA3E-C779-4810-B0B2-5C13888AFD3C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03" y="2647344"/>
              <a:ext cx="1714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11960512-89F8-4B97-A861-EFB56B37AA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0176" y="2647344"/>
              <a:ext cx="1714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7FC1700-423A-443A-8C85-7AF4DE9EB13B}"/>
                </a:ext>
              </a:extLst>
            </p:cNvPr>
            <p:cNvSpPr/>
            <p:nvPr/>
          </p:nvSpPr>
          <p:spPr>
            <a:xfrm>
              <a:off x="2292242" y="2313429"/>
              <a:ext cx="145005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dirty="0"/>
                <a:t>1312 bunches</a:t>
              </a:r>
            </a:p>
            <a:p>
              <a:pPr algn="r"/>
              <a:r>
                <a:rPr lang="en-US" sz="1600" dirty="0"/>
                <a:t>0.7 </a:t>
              </a:r>
              <a:r>
                <a:rPr lang="en-US" sz="1600" dirty="0" err="1"/>
                <a:t>ms</a:t>
              </a:r>
              <a:endParaRPr lang="en-US" sz="16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FF5F098-7312-422F-81FB-971273F6E45A}"/>
                </a:ext>
              </a:extLst>
            </p:cNvPr>
            <p:cNvSpPr txBox="1"/>
            <p:nvPr/>
          </p:nvSpPr>
          <p:spPr>
            <a:xfrm>
              <a:off x="3385935" y="3391357"/>
              <a:ext cx="129174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time (</a:t>
              </a:r>
              <a:r>
                <a:rPr lang="en-US" sz="2000" dirty="0" err="1">
                  <a:latin typeface="Helvetica World" panose="020B0500040000020004" pitchFamily="34" charset="0"/>
                  <a:cs typeface="Helvetica World" panose="020B0500040000020004" pitchFamily="34" charset="0"/>
                </a:rPr>
                <a:t>ms</a:t>
              </a:r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)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595BACA-BA67-4B55-A83A-BD8798582796}"/>
              </a:ext>
            </a:extLst>
          </p:cNvPr>
          <p:cNvGrpSpPr/>
          <p:nvPr/>
        </p:nvGrpSpPr>
        <p:grpSpPr>
          <a:xfrm>
            <a:off x="2192216" y="3828916"/>
            <a:ext cx="3645387" cy="2733704"/>
            <a:chOff x="2192216" y="3828916"/>
            <a:chExt cx="3645387" cy="2733704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C458A25-63C0-428F-A857-F728C3665D5E}"/>
                </a:ext>
              </a:extLst>
            </p:cNvPr>
            <p:cNvGrpSpPr/>
            <p:nvPr/>
          </p:nvGrpSpPr>
          <p:grpSpPr>
            <a:xfrm>
              <a:off x="2254156" y="4202027"/>
              <a:ext cx="3583447" cy="2360593"/>
              <a:chOff x="2200274" y="4360883"/>
              <a:chExt cx="3583447" cy="2360593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A341D57E-DF46-4FB7-A1F7-FA385BDD84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487" t="57252" r="53007" b="2337"/>
              <a:stretch/>
            </p:blipFill>
            <p:spPr>
              <a:xfrm>
                <a:off x="2200274" y="4360883"/>
                <a:ext cx="3583447" cy="2360593"/>
              </a:xfrm>
              <a:prstGeom prst="rect">
                <a:avLst/>
              </a:prstGeom>
            </p:spPr>
          </p:pic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1409979E-2D8E-4916-A9BE-5D31FF1D2B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3715" y="4919028"/>
                <a:ext cx="1625835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9F738FD-AA45-44B9-805D-6B680FC4ED47}"/>
                  </a:ext>
                </a:extLst>
              </p:cNvPr>
              <p:cNvSpPr/>
              <p:nvPr/>
            </p:nvSpPr>
            <p:spPr>
              <a:xfrm>
                <a:off x="2806522" y="4549696"/>
                <a:ext cx="8002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554 ns</a:t>
                </a:r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D69A4ED-7C68-46A9-BA33-830272837175}"/>
                </a:ext>
              </a:extLst>
            </p:cNvPr>
            <p:cNvSpPr txBox="1"/>
            <p:nvPr/>
          </p:nvSpPr>
          <p:spPr>
            <a:xfrm>
              <a:off x="2192216" y="3828916"/>
              <a:ext cx="1971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72BD"/>
                  </a:solidFill>
                </a:rPr>
                <a:t>ILC bunches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9834D63-D011-4005-8AEF-07B749843709}"/>
                </a:ext>
              </a:extLst>
            </p:cNvPr>
            <p:cNvSpPr txBox="1"/>
            <p:nvPr/>
          </p:nvSpPr>
          <p:spPr>
            <a:xfrm>
              <a:off x="3400005" y="6160113"/>
              <a:ext cx="129174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time (</a:t>
              </a:r>
              <a:r>
                <a:rPr lang="el-GR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μ</a:t>
              </a:r>
              <a:r>
                <a:rPr lang="en-US" sz="2000" dirty="0">
                  <a:latin typeface="Helvetica World" panose="020B0500040000020004" pitchFamily="34" charset="0"/>
                  <a:cs typeface="Helvetica World" panose="020B0500040000020004" pitchFamily="34" charset="0"/>
                </a:rPr>
                <a:t>s)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00480A2-62B1-4F77-92A6-9BB56C190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74056"/>
          </a:xfrm>
        </p:spPr>
        <p:txBody>
          <a:bodyPr/>
          <a:lstStyle/>
          <a:p>
            <a:r>
              <a:rPr lang="en-US" dirty="0"/>
              <a:t>Chronopixel Operation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3BC78-A4F4-408F-8087-43928803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E00285-AA80-4E48-85F9-D2C0937BF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98521E-EDE4-4C62-AD9D-2CA170C78D17}" type="slidenum">
              <a:rPr lang="en-US" smtClean="0"/>
              <a:t>6</a:t>
            </a:fld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44D0EE6-88A3-4AE0-AC90-87737FCC9248}"/>
              </a:ext>
            </a:extLst>
          </p:cNvPr>
          <p:cNvCxnSpPr>
            <a:cxnSpLocks/>
            <a:stCxn id="78" idx="1"/>
          </p:cNvCxnSpPr>
          <p:nvPr/>
        </p:nvCxnSpPr>
        <p:spPr>
          <a:xfrm flipH="1" flipV="1">
            <a:off x="5353050" y="2540794"/>
            <a:ext cx="833005" cy="828403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2E75AB0-F189-486F-8636-1E95CADEA8C8}"/>
              </a:ext>
            </a:extLst>
          </p:cNvPr>
          <p:cNvCxnSpPr>
            <a:cxnSpLocks/>
          </p:cNvCxnSpPr>
          <p:nvPr/>
        </p:nvCxnSpPr>
        <p:spPr>
          <a:xfrm flipH="1">
            <a:off x="5281613" y="2445457"/>
            <a:ext cx="904443" cy="0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C878397-D222-4C72-A409-EB93F8D4E201}"/>
              </a:ext>
            </a:extLst>
          </p:cNvPr>
          <p:cNvCxnSpPr>
            <a:cxnSpLocks/>
            <a:stCxn id="80" idx="1"/>
          </p:cNvCxnSpPr>
          <p:nvPr/>
        </p:nvCxnSpPr>
        <p:spPr>
          <a:xfrm flipH="1">
            <a:off x="4820359" y="4296437"/>
            <a:ext cx="1365696" cy="228514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B661B3F-3BE3-4F72-BB69-95D02D277306}"/>
              </a:ext>
            </a:extLst>
          </p:cNvPr>
          <p:cNvCxnSpPr>
            <a:cxnSpLocks/>
            <a:stCxn id="82" idx="1"/>
          </p:cNvCxnSpPr>
          <p:nvPr/>
        </p:nvCxnSpPr>
        <p:spPr>
          <a:xfrm flipH="1" flipV="1">
            <a:off x="5430436" y="2817396"/>
            <a:ext cx="760397" cy="2408661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AB1231-9A1A-42AA-82CC-5D75CA6DD59F}"/>
              </a:ext>
            </a:extLst>
          </p:cNvPr>
          <p:cNvGrpSpPr/>
          <p:nvPr/>
        </p:nvGrpSpPr>
        <p:grpSpPr>
          <a:xfrm>
            <a:off x="6186055" y="1136691"/>
            <a:ext cx="3200703" cy="4421050"/>
            <a:chOff x="6186055" y="1136691"/>
            <a:chExt cx="3200703" cy="4421050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54ABAFAF-CAED-448C-A7CB-7A7625162AD5}"/>
                </a:ext>
              </a:extLst>
            </p:cNvPr>
            <p:cNvSpPr/>
            <p:nvPr/>
          </p:nvSpPr>
          <p:spPr>
            <a:xfrm>
              <a:off x="6186056" y="1949996"/>
              <a:ext cx="3200700" cy="912573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52ECF243-955C-4FE1-B988-8D50925ED729}"/>
                    </a:ext>
                  </a:extLst>
                </p:cNvPr>
                <p:cNvSpPr txBox="1"/>
                <p:nvPr/>
              </p:nvSpPr>
              <p:spPr>
                <a:xfrm>
                  <a:off x="6186055" y="1986399"/>
                  <a:ext cx="320070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Set threshold / calibrate comparator</a:t>
                  </a:r>
                </a:p>
                <a:p>
                  <a:pPr algn="ctr"/>
                  <a:r>
                    <a:rPr lang="en-US" sz="1600" dirty="0"/>
                    <a:t>Information stored in capacitors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~0.1</m:t>
                      </m:r>
                    </m:oMath>
                  </a14:m>
                  <a:r>
                    <a:rPr lang="en-US" sz="1600" dirty="0"/>
                    <a:t> ms, lasts for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 1</m:t>
                      </m:r>
                    </m:oMath>
                  </a14:m>
                  <a:r>
                    <a:rPr lang="en-US" sz="1600" dirty="0"/>
                    <a:t> ms</a:t>
                  </a: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52ECF243-955C-4FE1-B988-8D50925ED7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6055" y="1986399"/>
                  <a:ext cx="3200701" cy="830997"/>
                </a:xfrm>
                <a:prstGeom prst="rect">
                  <a:avLst/>
                </a:prstGeom>
                <a:blipFill>
                  <a:blip r:embed="rId4"/>
                  <a:stretch>
                    <a:fillRect l="-571" t="-2206" r="-381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BFA52150-2FE2-4A25-BCAD-D47722E7D3FA}"/>
                </a:ext>
              </a:extLst>
            </p:cNvPr>
            <p:cNvSpPr/>
            <p:nvPr/>
          </p:nvSpPr>
          <p:spPr>
            <a:xfrm>
              <a:off x="6186055" y="3058608"/>
              <a:ext cx="3200701" cy="621178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40E988AE-80DA-4657-B9AE-F30872F10581}"/>
                    </a:ext>
                  </a:extLst>
                </p:cNvPr>
                <p:cNvSpPr txBox="1"/>
                <p:nvPr/>
              </p:nvSpPr>
              <p:spPr>
                <a:xfrm>
                  <a:off x="6228108" y="3075961"/>
                  <a:ext cx="315864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Clear memory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few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</a:t>
                  </a: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40E988AE-80DA-4657-B9AE-F30872F105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08" y="3075961"/>
                  <a:ext cx="3158649" cy="584775"/>
                </a:xfrm>
                <a:prstGeom prst="rect">
                  <a:avLst/>
                </a:prstGeom>
                <a:blipFill>
                  <a:blip r:embed="rId5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0248A1D7-23E4-45C9-B758-AD348BAE1EF8}"/>
                </a:ext>
              </a:extLst>
            </p:cNvPr>
            <p:cNvSpPr/>
            <p:nvPr/>
          </p:nvSpPr>
          <p:spPr>
            <a:xfrm>
              <a:off x="6186055" y="3875240"/>
              <a:ext cx="3200702" cy="842393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C937966-C763-496A-95E9-ABFDE99D715B}"/>
                    </a:ext>
                  </a:extLst>
                </p:cNvPr>
                <p:cNvSpPr txBox="1"/>
                <p:nvPr/>
              </p:nvSpPr>
              <p:spPr>
                <a:xfrm>
                  <a:off x="6190834" y="3911643"/>
                  <a:ext cx="3195924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Increment timestamp</a:t>
                  </a:r>
                </a:p>
                <a:p>
                  <a:pPr algn="ctr"/>
                  <a:r>
                    <a:rPr lang="en-US" sz="1600" dirty="0"/>
                    <a:t>Latch timestamp if hit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~0.14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</a:t>
                  </a: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C937966-C763-496A-95E9-ABFDE99D71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0834" y="3911643"/>
                  <a:ext cx="3195924" cy="861774"/>
                </a:xfrm>
                <a:prstGeom prst="rect">
                  <a:avLst/>
                </a:prstGeom>
                <a:blipFill>
                  <a:blip r:embed="rId6"/>
                  <a:stretch>
                    <a:fillRect t="-2128" b="-49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FE329309-A130-45D5-B3D0-5FDA8622AECA}"/>
                </a:ext>
              </a:extLst>
            </p:cNvPr>
            <p:cNvSpPr/>
            <p:nvPr/>
          </p:nvSpPr>
          <p:spPr>
            <a:xfrm>
              <a:off x="6190833" y="4915468"/>
              <a:ext cx="3195924" cy="621177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ED61ADA7-3A63-4765-AE99-98E23C23BA9C}"/>
                    </a:ext>
                  </a:extLst>
                </p:cNvPr>
                <p:cNvSpPr txBox="1"/>
                <p:nvPr/>
              </p:nvSpPr>
              <p:spPr>
                <a:xfrm>
                  <a:off x="6190834" y="4951870"/>
                  <a:ext cx="3195924" cy="6058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Read out pixels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~4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l-GR" sz="1600" dirty="0"/>
                    <a:t>μ</a:t>
                  </a:r>
                  <a:r>
                    <a:rPr lang="en-US" sz="1600" dirty="0"/>
                    <a:t>s per timestamp</a:t>
                  </a: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ED61ADA7-3A63-4765-AE99-98E23C23BA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0834" y="4951870"/>
                  <a:ext cx="3195924" cy="605871"/>
                </a:xfrm>
                <a:prstGeom prst="rect">
                  <a:avLst/>
                </a:prstGeom>
                <a:blipFill>
                  <a:blip r:embed="rId7"/>
                  <a:stretch>
                    <a:fillRect t="-3000"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Arrow: Down 83">
              <a:extLst>
                <a:ext uri="{FF2B5EF4-FFF2-40B4-BE49-F238E27FC236}">
                  <a16:creationId xmlns:a16="http://schemas.microsoft.com/office/drawing/2014/main" id="{95F3E0F5-67E9-481B-8B8E-C434E562D02D}"/>
                </a:ext>
              </a:extLst>
            </p:cNvPr>
            <p:cNvSpPr/>
            <p:nvPr/>
          </p:nvSpPr>
          <p:spPr>
            <a:xfrm>
              <a:off x="7303011" y="2895354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Arrow: Down 84">
              <a:extLst>
                <a:ext uri="{FF2B5EF4-FFF2-40B4-BE49-F238E27FC236}">
                  <a16:creationId xmlns:a16="http://schemas.microsoft.com/office/drawing/2014/main" id="{A18B7D7B-E66A-4F46-A936-26CDAACD6CE1}"/>
                </a:ext>
              </a:extLst>
            </p:cNvPr>
            <p:cNvSpPr/>
            <p:nvPr/>
          </p:nvSpPr>
          <p:spPr>
            <a:xfrm>
              <a:off x="7303011" y="3710016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Arrow: Down 85">
              <a:extLst>
                <a:ext uri="{FF2B5EF4-FFF2-40B4-BE49-F238E27FC236}">
                  <a16:creationId xmlns:a16="http://schemas.microsoft.com/office/drawing/2014/main" id="{AFCB722C-B65B-459D-B735-2945E553FF48}"/>
                </a:ext>
              </a:extLst>
            </p:cNvPr>
            <p:cNvSpPr/>
            <p:nvPr/>
          </p:nvSpPr>
          <p:spPr>
            <a:xfrm>
              <a:off x="7300623" y="4749076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: Rounded Corners 132">
              <a:extLst>
                <a:ext uri="{FF2B5EF4-FFF2-40B4-BE49-F238E27FC236}">
                  <a16:creationId xmlns:a16="http://schemas.microsoft.com/office/drawing/2014/main" id="{11B6F992-8E19-4225-965E-154E09C8EF73}"/>
                </a:ext>
              </a:extLst>
            </p:cNvPr>
            <p:cNvSpPr/>
            <p:nvPr/>
          </p:nvSpPr>
          <p:spPr>
            <a:xfrm>
              <a:off x="6186055" y="1136691"/>
              <a:ext cx="3200701" cy="621177"/>
            </a:xfrm>
            <a:prstGeom prst="roundRect">
              <a:avLst/>
            </a:prstGeom>
            <a:noFill/>
            <a:ln w="381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Arrow: Down 133">
              <a:extLst>
                <a:ext uri="{FF2B5EF4-FFF2-40B4-BE49-F238E27FC236}">
                  <a16:creationId xmlns:a16="http://schemas.microsoft.com/office/drawing/2014/main" id="{AFA67584-E23A-4CAA-BBEF-E93EE95DD766}"/>
                </a:ext>
              </a:extLst>
            </p:cNvPr>
            <p:cNvSpPr/>
            <p:nvPr/>
          </p:nvSpPr>
          <p:spPr>
            <a:xfrm>
              <a:off x="7303011" y="1771543"/>
              <a:ext cx="966788" cy="1326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5AA2AB91-ECB7-474F-B0AC-58BCA340D1FB}"/>
                    </a:ext>
                  </a:extLst>
                </p:cNvPr>
                <p:cNvSpPr txBox="1"/>
                <p:nvPr/>
              </p:nvSpPr>
              <p:spPr>
                <a:xfrm>
                  <a:off x="6186056" y="1144343"/>
                  <a:ext cx="320070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Chronopixel powered down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~ </m:t>
                      </m:r>
                    </m:oMath>
                  </a14:m>
                  <a:r>
                    <a:rPr lang="en-US" sz="1600" dirty="0"/>
                    <a:t>198 </a:t>
                  </a:r>
                  <a:r>
                    <a:rPr lang="en-US" sz="1600" dirty="0" err="1"/>
                    <a:t>ms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5AA2AB91-ECB7-474F-B0AC-58BCA340D1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6056" y="1144343"/>
                  <a:ext cx="3200702" cy="584775"/>
                </a:xfrm>
                <a:prstGeom prst="rect">
                  <a:avLst/>
                </a:prstGeom>
                <a:blipFill>
                  <a:blip r:embed="rId8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5123895-AD7B-488B-B27A-789D6CA143DB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4613918" y="1436731"/>
            <a:ext cx="1572138" cy="121653"/>
          </a:xfrm>
          <a:prstGeom prst="straightConnector1">
            <a:avLst/>
          </a:prstGeom>
          <a:ln w="19050">
            <a:solidFill>
              <a:srgbClr val="4DBE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28083-5E6C-4323-AD01-9308489F7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</p:spTree>
    <p:extLst>
      <p:ext uri="{BB962C8B-B14F-4D97-AF65-F5344CB8AC3E}">
        <p14:creationId xmlns:p14="http://schemas.microsoft.com/office/powerpoint/2010/main" val="2779499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5A01A53-3ADA-4C42-851F-10433C4FB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F4D92"/>
                </a:solidFill>
              </a:rPr>
              <a:t>Chronopixel Prototype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9579-B957-484A-9DFA-DBF236EDA35E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6502400" y="1284288"/>
                <a:ext cx="5689600" cy="449897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sz="2200" dirty="0">
                    <a:solidFill>
                      <a:srgbClr val="0F4D92"/>
                    </a:solidFill>
                  </a:rPr>
                  <a:t>monolithic CMOS design</a:t>
                </a:r>
                <a:br>
                  <a:rPr lang="en-US" sz="2200" dirty="0">
                    <a:solidFill>
                      <a:srgbClr val="0000FF"/>
                    </a:solidFill>
                  </a:rPr>
                </a:br>
                <a:r>
                  <a:rPr lang="en-US" sz="2200" dirty="0">
                    <a:solidFill>
                      <a:schemeClr val="tx1"/>
                    </a:solidFill>
                  </a:rPr>
                  <a:t>90 nm feature size, </a:t>
                </a:r>
                <a:br>
                  <a:rPr lang="en-US" sz="2200" dirty="0">
                    <a:solidFill>
                      <a:schemeClr val="tx1"/>
                    </a:solidFill>
                  </a:rPr>
                </a:br>
                <a:r>
                  <a:rPr lang="en-US" sz="2200" dirty="0">
                    <a:solidFill>
                      <a:schemeClr val="tx1"/>
                    </a:solidFill>
                  </a:rPr>
                  <a:t>7 </a:t>
                </a:r>
                <a:r>
                  <a:rPr lang="en-US" sz="2200" dirty="0">
                    <a:solidFill>
                      <a:schemeClr val="tx1"/>
                    </a:solidFill>
                    <a:cs typeface="Arial" charset="0"/>
                  </a:rPr>
                  <a:t>µ</a:t>
                </a:r>
                <a:r>
                  <a:rPr lang="en-US" sz="2200" dirty="0">
                    <a:solidFill>
                      <a:schemeClr val="tx1"/>
                    </a:solidFill>
                    <a:cs typeface="Symbol" charset="2"/>
                  </a:rPr>
                  <a:t>m epitaxial layer</a:t>
                </a:r>
                <a:r>
                  <a:rPr lang="en-US" sz="2200" dirty="0">
                    <a:solidFill>
                      <a:schemeClr val="tx1"/>
                    </a:solidFill>
                  </a:rPr>
                  <a:t> </a:t>
                </a:r>
                <a:br>
                  <a:rPr lang="en-US" sz="2200" dirty="0">
                    <a:solidFill>
                      <a:schemeClr val="tx1"/>
                    </a:solidFill>
                  </a:rPr>
                </a:br>
                <a:r>
                  <a:rPr lang="en-US" sz="2200" dirty="0">
                    <a:solidFill>
                      <a:schemeClr val="tx1"/>
                    </a:solidFill>
                  </a:rPr>
                  <a:t>280 </a:t>
                </a:r>
                <a:r>
                  <a:rPr lang="en-US" sz="2200" dirty="0">
                    <a:solidFill>
                      <a:schemeClr val="tx1"/>
                    </a:solidFill>
                    <a:cs typeface="Arial" charset="0"/>
                  </a:rPr>
                  <a:t>µ</a:t>
                </a:r>
                <a:r>
                  <a:rPr lang="en-US" sz="2200" dirty="0">
                    <a:solidFill>
                      <a:schemeClr val="tx1"/>
                    </a:solidFill>
                    <a:cs typeface="Symbol" charset="2"/>
                  </a:rPr>
                  <a:t>m</a:t>
                </a:r>
                <a:r>
                  <a:rPr lang="en-US" sz="2200" dirty="0">
                    <a:solidFill>
                      <a:schemeClr val="tx1"/>
                    </a:solidFill>
                  </a:rPr>
                  <a:t> thick chip </a:t>
                </a:r>
                <a:br>
                  <a:rPr lang="en-US" sz="2200" dirty="0">
                    <a:solidFill>
                      <a:schemeClr val="tx1"/>
                    </a:solidFill>
                  </a:rPr>
                </a:br>
                <a:r>
                  <a:rPr lang="en-US" sz="2200" dirty="0">
                    <a:solidFill>
                      <a:schemeClr val="tx1"/>
                    </a:solidFill>
                  </a:rPr>
                  <a:t>10 ohm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cm</a:t>
                </a:r>
                <a:br>
                  <a:rPr lang="en-US" sz="2200" dirty="0">
                    <a:solidFill>
                      <a:schemeClr val="tx1"/>
                    </a:solidFill>
                  </a:rPr>
                </a:br>
                <a:r>
                  <a:rPr lang="en-US" sz="2200" dirty="0">
                    <a:solidFill>
                      <a:schemeClr val="tx1"/>
                    </a:solidFill>
                  </a:rPr>
                  <a:t>manufactured by TSMC</a:t>
                </a:r>
                <a:endParaRPr lang="en-US" sz="2200" dirty="0">
                  <a:solidFill>
                    <a:srgbClr val="0F4D92"/>
                  </a:solidFill>
                </a:endParaRPr>
              </a:p>
              <a:p>
                <a:endParaRPr lang="en-US" sz="1000" dirty="0">
                  <a:solidFill>
                    <a:srgbClr val="0F4D92"/>
                  </a:solidFill>
                </a:endParaRPr>
              </a:p>
              <a:p>
                <a:r>
                  <a:rPr lang="en-US" sz="2200" dirty="0">
                    <a:solidFill>
                      <a:srgbClr val="0F4D92"/>
                    </a:solidFill>
                  </a:rPr>
                  <a:t>store up to 2 hits per pixel </a:t>
                </a:r>
              </a:p>
              <a:p>
                <a:endParaRPr lang="en-US" sz="1000" dirty="0">
                  <a:solidFill>
                    <a:srgbClr val="0F4D92"/>
                  </a:solidFill>
                </a:endParaRPr>
              </a:p>
              <a:p>
                <a:r>
                  <a:rPr lang="en-US" sz="2200" dirty="0">
                    <a:solidFill>
                      <a:srgbClr val="0F4D92"/>
                    </a:solidFill>
                  </a:rPr>
                  <a:t>implements 6 sensor diode options</a:t>
                </a:r>
              </a:p>
            </p:txBody>
          </p:sp>
        </mc:Choice>
        <mc:Fallback xmlns="">
          <p:sp>
            <p:nvSpPr>
              <p:cNvPr id="1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6502400" y="1284288"/>
                <a:ext cx="5689600" cy="4498975"/>
              </a:xfrm>
              <a:prstGeom prst="rect">
                <a:avLst/>
              </a:prstGeom>
              <a:blipFill>
                <a:blip r:embed="rId2"/>
                <a:stretch>
                  <a:fillRect l="-1286" t="-1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b="2971"/>
          <a:stretch/>
        </p:blipFill>
        <p:spPr>
          <a:xfrm>
            <a:off x="319000" y="1325563"/>
            <a:ext cx="5916700" cy="4399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838200" y="5886792"/>
            <a:ext cx="476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Chronopixel prototype 3 development board </a:t>
            </a:r>
          </a:p>
        </p:txBody>
      </p:sp>
      <p:sp>
        <p:nvSpPr>
          <p:cNvPr id="2" name="Rectangle 1"/>
          <p:cNvSpPr/>
          <p:nvPr/>
        </p:nvSpPr>
        <p:spPr>
          <a:xfrm rot="16200000">
            <a:off x="9534808" y="5409888"/>
            <a:ext cx="1339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F4D92"/>
                </a:solidFill>
              </a:rPr>
              <a:t>Chronopixel</a:t>
            </a:r>
          </a:p>
          <a:p>
            <a:pPr algn="ctr"/>
            <a:r>
              <a:rPr lang="en-US" dirty="0">
                <a:solidFill>
                  <a:srgbClr val="0F4D92"/>
                </a:solidFill>
              </a:rPr>
              <a:t>prototype 3</a:t>
            </a:r>
          </a:p>
        </p:txBody>
      </p:sp>
      <p:pic>
        <p:nvPicPr>
          <p:cNvPr id="19" name="Picture 18" descr="A circuit board&#10;&#10;Description generated with very high confidence">
            <a:extLst>
              <a:ext uri="{FF2B5EF4-FFF2-40B4-BE49-F238E27FC236}">
                <a16:creationId xmlns:a16="http://schemas.microsoft.com/office/drawing/2014/main" id="{0BD8F7DC-EDD5-45F9-B717-6A62A58FFF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69" y="4550463"/>
            <a:ext cx="2171012" cy="21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44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847F4-BE23-4FD1-8E37-15E9596E0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Sensor options in prototype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9F51B7-52EC-4E30-A38C-8D08B6F55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CBD466-0E4E-49C0-97D0-1785BE06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365BEF-1FA9-4364-97CE-D1BDB00CC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44BA6B-441F-4168-A6C0-4D8B69CF8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01" y="2087224"/>
            <a:ext cx="2595418" cy="904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823ABF-DBCB-4DB0-A874-17AB37B6D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59" y="2991365"/>
            <a:ext cx="2595418" cy="10284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9EBE95-B315-4454-B3A3-AED42B77B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01" y="4137250"/>
            <a:ext cx="2595418" cy="9041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5E97AC-83C3-4A28-9B57-8B70028D1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901" y="5191522"/>
            <a:ext cx="2595418" cy="9041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395AF5-E21C-46A2-BFC8-A87FB31EB0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159" y="1017826"/>
            <a:ext cx="2595418" cy="904141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E5541110-358C-46B6-A468-CA899250ED44}"/>
              </a:ext>
            </a:extLst>
          </p:cNvPr>
          <p:cNvSpPr txBox="1">
            <a:spLocks/>
          </p:cNvSpPr>
          <p:nvPr/>
        </p:nvSpPr>
        <p:spPr>
          <a:xfrm>
            <a:off x="3010107" y="2099782"/>
            <a:ext cx="9152411" cy="4774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same as in prototype 2 – for comparison similar capacitance to group 6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 </a:t>
            </a:r>
            <a:r>
              <a:rPr lang="en-US" sz="1900" dirty="0">
                <a:solidFill>
                  <a:srgbClr val="008000"/>
                </a:solidFill>
              </a:rPr>
              <a:t>deep NWELL diode </a:t>
            </a:r>
            <a:r>
              <a:rPr lang="en-US" sz="1900" dirty="0">
                <a:solidFill>
                  <a:srgbClr val="0F4D92"/>
                </a:solidFill>
              </a:rPr>
              <a:t>in the window in P++ layer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 </a:t>
            </a:r>
            <a:r>
              <a:rPr lang="en-US" sz="1900" dirty="0">
                <a:solidFill>
                  <a:srgbClr val="008000"/>
                </a:solidFill>
              </a:rPr>
              <a:t>shallow NWELL diode</a:t>
            </a:r>
            <a:r>
              <a:rPr lang="en-US" sz="1900" dirty="0">
                <a:solidFill>
                  <a:srgbClr val="0F4D92"/>
                </a:solidFill>
              </a:rPr>
              <a:t>, also in the window 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 </a:t>
            </a:r>
            <a:r>
              <a:rPr lang="en-US" sz="1900" dirty="0">
                <a:solidFill>
                  <a:srgbClr val="008000"/>
                </a:solidFill>
              </a:rPr>
              <a:t>“Natural transistor” (NTN)</a:t>
            </a:r>
            <a:r>
              <a:rPr lang="en-US" sz="1900" dirty="0">
                <a:solidFill>
                  <a:srgbClr val="0F4D92"/>
                </a:solidFill>
              </a:rPr>
              <a:t> in the P++ layer window</a:t>
            </a:r>
            <a:br>
              <a:rPr lang="en-US" sz="1900" dirty="0">
                <a:solidFill>
                  <a:srgbClr val="0F4D92"/>
                </a:solidFill>
              </a:rPr>
            </a:br>
            <a:r>
              <a:rPr lang="en-US" sz="1900" dirty="0">
                <a:solidFill>
                  <a:srgbClr val="0F4D92"/>
                </a:solidFill>
              </a:rPr>
              <a:t>transistor is formed directly on P+ epi layer</a:t>
            </a:r>
            <a:br>
              <a:rPr lang="en-US" sz="1900" dirty="0">
                <a:solidFill>
                  <a:srgbClr val="0F4D92"/>
                </a:solidFill>
              </a:rPr>
            </a:br>
            <a:r>
              <a:rPr lang="en-US" sz="1900" dirty="0">
                <a:solidFill>
                  <a:srgbClr val="0F4D92"/>
                </a:solidFill>
              </a:rPr>
              <a:t>large source and drain diffusion areas</a:t>
            </a:r>
            <a:br>
              <a:rPr lang="en-US" sz="1900" dirty="0">
                <a:solidFill>
                  <a:srgbClr val="0F4D92"/>
                </a:solidFill>
              </a:rPr>
            </a:br>
            <a:r>
              <a:rPr lang="en-US" sz="1900" dirty="0">
                <a:solidFill>
                  <a:srgbClr val="0F4D92"/>
                </a:solidFill>
              </a:rPr>
              <a:t>gate connected to both source and drain and form sensor output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 </a:t>
            </a:r>
            <a:r>
              <a:rPr lang="en-US" sz="1900" dirty="0">
                <a:solidFill>
                  <a:srgbClr val="008000"/>
                </a:solidFill>
              </a:rPr>
              <a:t>also NTN </a:t>
            </a:r>
            <a:r>
              <a:rPr lang="en-US" sz="1900" dirty="0">
                <a:solidFill>
                  <a:srgbClr val="0F4D92"/>
                </a:solidFill>
              </a:rPr>
              <a:t>but with 2 fingers</a:t>
            </a:r>
            <a:br>
              <a:rPr lang="en-US" sz="1900" dirty="0">
                <a:solidFill>
                  <a:srgbClr val="0F4D92"/>
                </a:solidFill>
              </a:rPr>
            </a:br>
            <a:r>
              <a:rPr lang="en-US" sz="1900" dirty="0">
                <a:solidFill>
                  <a:srgbClr val="0F4D92"/>
                </a:solidFill>
              </a:rPr>
              <a:t>source and drain are narrow</a:t>
            </a:r>
            <a:br>
              <a:rPr lang="en-US" sz="1900" dirty="0">
                <a:solidFill>
                  <a:srgbClr val="0F4D92"/>
                </a:solidFill>
              </a:rPr>
            </a:br>
            <a:r>
              <a:rPr lang="en-US" sz="1900" dirty="0">
                <a:solidFill>
                  <a:srgbClr val="0F4D92"/>
                </a:solidFill>
              </a:rPr>
              <a:t>gate also connected to both, as in option 4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0F4D92"/>
                </a:solidFill>
              </a:rPr>
              <a:t> </a:t>
            </a:r>
            <a:r>
              <a:rPr lang="en-US" sz="1900" dirty="0">
                <a:solidFill>
                  <a:srgbClr val="008000"/>
                </a:solidFill>
              </a:rPr>
              <a:t>same as 5, </a:t>
            </a:r>
            <a:r>
              <a:rPr lang="en-US" sz="1900" dirty="0">
                <a:solidFill>
                  <a:srgbClr val="0F4D92"/>
                </a:solidFill>
              </a:rPr>
              <a:t>however gate is not connected to source and drain, but connected to external bias voltage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45E646-4D10-4979-A034-4D32724D5E4F}"/>
              </a:ext>
            </a:extLst>
          </p:cNvPr>
          <p:cNvSpPr txBox="1"/>
          <p:nvPr/>
        </p:nvSpPr>
        <p:spPr>
          <a:xfrm>
            <a:off x="2884633" y="14283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6E69A3-9A5A-4F3E-8C70-DDA0D24F5F4E}"/>
              </a:ext>
            </a:extLst>
          </p:cNvPr>
          <p:cNvSpPr txBox="1"/>
          <p:nvPr/>
        </p:nvSpPr>
        <p:spPr>
          <a:xfrm>
            <a:off x="2884633" y="2477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AF9CA3-FBED-42B6-BA2E-FEDD7701E9E1}"/>
              </a:ext>
            </a:extLst>
          </p:cNvPr>
          <p:cNvSpPr txBox="1"/>
          <p:nvPr/>
        </p:nvSpPr>
        <p:spPr>
          <a:xfrm>
            <a:off x="2886891" y="35055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C7FB48-CFE9-4631-98C0-92103ECFB1F0}"/>
              </a:ext>
            </a:extLst>
          </p:cNvPr>
          <p:cNvSpPr txBox="1"/>
          <p:nvPr/>
        </p:nvSpPr>
        <p:spPr>
          <a:xfrm>
            <a:off x="2884633" y="45063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9EFFF9-3F4F-4ACD-8D3F-D8E687599D20}"/>
              </a:ext>
            </a:extLst>
          </p:cNvPr>
          <p:cNvSpPr txBox="1"/>
          <p:nvPr/>
        </p:nvSpPr>
        <p:spPr>
          <a:xfrm>
            <a:off x="2654595" y="556091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5&amp;6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945B7B-0E86-4E0D-AB84-ED80A593B92E}"/>
              </a:ext>
            </a:extLst>
          </p:cNvPr>
          <p:cNvSpPr/>
          <p:nvPr/>
        </p:nvSpPr>
        <p:spPr>
          <a:xfrm>
            <a:off x="4296568" y="1084280"/>
            <a:ext cx="5569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8000"/>
                </a:solidFill>
              </a:rPr>
              <a:t>six different sensor options </a:t>
            </a:r>
            <a:r>
              <a:rPr lang="en-US" sz="2000" dirty="0">
                <a:solidFill>
                  <a:srgbClr val="0F4D92"/>
                </a:solidFill>
              </a:rPr>
              <a:t>were implemented on the same chip</a:t>
            </a:r>
            <a:r>
              <a:rPr lang="en-US" sz="2000" dirty="0">
                <a:solidFill>
                  <a:srgbClr val="0000FF"/>
                </a:solidFill>
              </a:rPr>
              <a:t> – </a:t>
            </a:r>
            <a:r>
              <a:rPr lang="en-US" sz="2000" dirty="0">
                <a:solidFill>
                  <a:srgbClr val="008000"/>
                </a:solidFill>
              </a:rPr>
              <a:t>8 columns for each option</a:t>
            </a:r>
            <a:r>
              <a:rPr lang="en-US" sz="2000" dirty="0">
                <a:solidFill>
                  <a:srgbClr val="0000FF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B0EB7CC-0F68-4B54-AF74-B8851451B851}"/>
                  </a:ext>
                </a:extLst>
              </p:cNvPr>
              <p:cNvSpPr/>
              <p:nvPr/>
            </p:nvSpPr>
            <p:spPr>
              <a:xfrm>
                <a:off x="6622532" y="5786083"/>
                <a:ext cx="4195281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signal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1/C</a:t>
                </a:r>
              </a:p>
              <a:p>
                <a:pPr algn="r"/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capacitor noise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 1/sqrt(C)</a:t>
                </a:r>
              </a:p>
              <a:p>
                <a:pPr algn="r"/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signal / noise 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 1/sqrt(C)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B0EB7CC-0F68-4B54-AF74-B8851451B8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532" y="5786083"/>
                <a:ext cx="4195281" cy="923330"/>
              </a:xfrm>
              <a:prstGeom prst="rect">
                <a:avLst/>
              </a:prstGeom>
              <a:blipFill>
                <a:blip r:embed="rId7"/>
                <a:stretch>
                  <a:fillRect t="-3289" r="-1161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964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42AB663-D433-4E1A-A82F-D57C11421D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21"/>
          <a:stretch/>
        </p:blipFill>
        <p:spPr>
          <a:xfrm>
            <a:off x="240014" y="961282"/>
            <a:ext cx="5372943" cy="5433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413113-AC26-4093-B10B-D07362AE0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Capacitance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53F07A-BB79-4ED3-A846-71A8B6A13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27, 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729209-CCD3-4452-B1A1-226B3271F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Christian Weber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6D79C-4220-4F21-95E5-323A415D0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521E-EDE4-4C62-AD9D-2CA170C78D17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74640EB-A578-4E09-ABBB-84B4317E8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80763"/>
              </p:ext>
            </p:extLst>
          </p:nvPr>
        </p:nvGraphicFramePr>
        <p:xfrm>
          <a:off x="6603178" y="3167896"/>
          <a:ext cx="4421186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228">
                  <a:extLst>
                    <a:ext uri="{9D8B030D-6E8A-4147-A177-3AD203B41FA5}">
                      <a16:colId xmlns:a16="http://schemas.microsoft.com/office/drawing/2014/main" val="530634385"/>
                    </a:ext>
                  </a:extLst>
                </a:gridCol>
                <a:gridCol w="1749108">
                  <a:extLst>
                    <a:ext uri="{9D8B030D-6E8A-4147-A177-3AD203B41FA5}">
                      <a16:colId xmlns:a16="http://schemas.microsoft.com/office/drawing/2014/main" val="741548995"/>
                    </a:ext>
                  </a:extLst>
                </a:gridCol>
                <a:gridCol w="1224850">
                  <a:extLst>
                    <a:ext uri="{9D8B030D-6E8A-4147-A177-3AD203B41FA5}">
                      <a16:colId xmlns:a16="http://schemas.microsoft.com/office/drawing/2014/main" val="586971072"/>
                    </a:ext>
                  </a:extLst>
                </a:gridCol>
              </a:tblGrid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diode 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Capacitance (</a:t>
                      </a:r>
                      <a:r>
                        <a:rPr lang="en-US" dirty="0" err="1"/>
                        <a:t>fF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μ</a:t>
                      </a:r>
                      <a:r>
                        <a:rPr lang="en-US" dirty="0"/>
                        <a:t>V/e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569987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033805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132588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670310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385698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65245"/>
                  </a:ext>
                </a:extLst>
              </a:tr>
              <a:tr h="35015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89304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B8F4C4-6ED8-4568-A723-2D9F68B8A7E5}"/>
                  </a:ext>
                </a:extLst>
              </p:cNvPr>
              <p:cNvSpPr txBox="1"/>
              <p:nvPr/>
            </p:nvSpPr>
            <p:spPr>
              <a:xfrm>
                <a:off x="5414904" y="5547757"/>
                <a:ext cx="17176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3FC432"/>
                    </a:solidFill>
                  </a:rPr>
                  <a:t>Option 3: </a:t>
                </a:r>
                <a:endParaRPr lang="en-US" i="1" dirty="0">
                  <a:solidFill>
                    <a:srgbClr val="3FC432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3FC43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3FC43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1">
                            <a:solidFill>
                              <a:srgbClr val="3FC43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i="1">
                        <a:solidFill>
                          <a:srgbClr val="3FC432"/>
                        </a:solidFill>
                        <a:latin typeface="Cambria Math" panose="02040503050406030204" pitchFamily="18" charset="0"/>
                      </a:rPr>
                      <m:t>≈105 </m:t>
                    </m:r>
                    <m:r>
                      <a:rPr lang="en-US" i="1">
                        <a:solidFill>
                          <a:srgbClr val="3FC432"/>
                        </a:solidFill>
                        <a:latin typeface="Cambria Math" panose="02040503050406030204" pitchFamily="18" charset="0"/>
                      </a:rPr>
                      <m:t>𝑚𝑉</m:t>
                    </m:r>
                  </m:oMath>
                </a14:m>
                <a:r>
                  <a:rPr lang="en-US" dirty="0">
                    <a:solidFill>
                      <a:srgbClr val="3FC43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B8F4C4-6ED8-4568-A723-2D9F68B8A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904" y="5547757"/>
                <a:ext cx="1717675" cy="646331"/>
              </a:xfrm>
              <a:prstGeom prst="rect">
                <a:avLst/>
              </a:prstGeom>
              <a:blipFill>
                <a:blip r:embed="rId4"/>
                <a:stretch>
                  <a:fillRect l="-2837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B30D151-0A92-421B-9CB9-DD4448F66A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16700" y="951406"/>
                <a:ext cx="4737100" cy="317891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356B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356B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356B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356B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356B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55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3.6 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𝑒𝑉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≈1803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20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000" dirty="0"/>
                  <a:t>Capacitance:</a:t>
                </a: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den>
                    </m:f>
                  </m:oMath>
                </a14:m>
                <a:br>
                  <a:rPr lang="en-US" sz="2000" i="1" dirty="0">
                    <a:latin typeface="Cambria Math" panose="02040503050406030204" pitchFamily="18" charset="0"/>
                  </a:rPr>
                </a:br>
                <a:endParaRPr lang="en-US" sz="2000" dirty="0">
                  <a:solidFill>
                    <a:srgbClr val="0F4D92"/>
                  </a:solidFill>
                </a:endParaRP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000" dirty="0"/>
                  <a:t>testing at SLAC (N. </a:t>
                </a:r>
                <a:r>
                  <a:rPr lang="en-US" sz="2000" dirty="0" err="1"/>
                  <a:t>Sinev</a:t>
                </a:r>
                <a:r>
                  <a:rPr lang="en-US" sz="2000" dirty="0"/>
                  <a:t>) for many years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B30D151-0A92-421B-9CB9-DD4448F66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700" y="951406"/>
                <a:ext cx="4737100" cy="3178918"/>
              </a:xfrm>
              <a:prstGeom prst="rect">
                <a:avLst/>
              </a:prstGeom>
              <a:blipFill>
                <a:blip r:embed="rId5"/>
                <a:stretch>
                  <a:fillRect l="-1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3A1098-B655-460A-BFF5-00817509C48A}"/>
                  </a:ext>
                </a:extLst>
              </p:cNvPr>
              <p:cNvSpPr txBox="1"/>
              <p:nvPr/>
            </p:nvSpPr>
            <p:spPr>
              <a:xfrm>
                <a:off x="7740014" y="5890478"/>
                <a:ext cx="242604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signal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1/C</a:t>
                </a:r>
              </a:p>
              <a:p>
                <a:pPr algn="ctr"/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capacitor noise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1/sqrt(C)</a:t>
                </a:r>
              </a:p>
              <a:p>
                <a:pPr algn="ctr"/>
                <a:r>
                  <a:rPr lang="fr-FR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signal / noise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fr-FR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1/</a:t>
                </a:r>
                <a:r>
                  <a:rPr lang="fr-FR" sz="16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sqrt</a:t>
                </a:r>
                <a:r>
                  <a:rPr lang="fr-FR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(C)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3A1098-B655-460A-BFF5-00817509C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14" y="5890478"/>
                <a:ext cx="2426049" cy="830997"/>
              </a:xfrm>
              <a:prstGeom prst="rect">
                <a:avLst/>
              </a:prstGeom>
              <a:blipFill>
                <a:blip r:embed="rId6"/>
                <a:stretch>
                  <a:fillRect l="-1005" t="-2190" r="-754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5D2F96E-722E-482F-8689-4B44A92941F0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091113" y="5870923"/>
            <a:ext cx="323791" cy="279779"/>
          </a:xfrm>
          <a:prstGeom prst="straightConnector1">
            <a:avLst/>
          </a:prstGeom>
          <a:ln w="38100">
            <a:solidFill>
              <a:srgbClr val="39C63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4AE6EF6-E8F6-4509-AD12-96DF8E097D89}"/>
                  </a:ext>
                </a:extLst>
              </p:cNvPr>
              <p:cNvSpPr/>
              <p:nvPr/>
            </p:nvSpPr>
            <p:spPr>
              <a:xfrm>
                <a:off x="9926049" y="860575"/>
                <a:ext cx="2265951" cy="3757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Fe</m:t>
                          </m:r>
                          <m:r>
                            <a:rPr lang="en-US" b="0" i="0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55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≈6.5 </m:t>
                      </m:r>
                      <m:r>
                        <m:rPr>
                          <m:sty m:val="p"/>
                        </m:rPr>
                        <a:rPr lang="en-US" b="0" i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i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4AE6EF6-E8F6-4509-AD12-96DF8E097D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6049" y="860575"/>
                <a:ext cx="2265951" cy="3757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75F8DB53-39F4-4442-BB0F-5E9775771E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38" t="93979" r="37452" b="1200"/>
          <a:stretch/>
        </p:blipFill>
        <p:spPr>
          <a:xfrm rot="16200000">
            <a:off x="-691661" y="3578469"/>
            <a:ext cx="1746738" cy="2787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FF1864-9887-4F32-B9AF-EA80E0B88C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11" t="93979" r="21579" b="1200"/>
          <a:stretch/>
        </p:blipFill>
        <p:spPr>
          <a:xfrm>
            <a:off x="2272635" y="6394928"/>
            <a:ext cx="1746738" cy="27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53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10386</TotalTime>
  <Words>2341</Words>
  <Application>Microsoft Office PowerPoint</Application>
  <PresentationFormat>Widescreen</PresentationFormat>
  <Paragraphs>612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ＭＳ Ｐゴシック</vt:lpstr>
      <vt:lpstr>Arial</vt:lpstr>
      <vt:lpstr>Calibri</vt:lpstr>
      <vt:lpstr>Calibri Light</vt:lpstr>
      <vt:lpstr>Cambria Math</vt:lpstr>
      <vt:lpstr>Comic Sans MS</vt:lpstr>
      <vt:lpstr>Helvetica World</vt:lpstr>
      <vt:lpstr>MinionPro-Regular</vt:lpstr>
      <vt:lpstr>Symbol</vt:lpstr>
      <vt:lpstr>Times New Roman</vt:lpstr>
      <vt:lpstr>Office Theme</vt:lpstr>
      <vt:lpstr>PowerPoint Presentation</vt:lpstr>
      <vt:lpstr>Chronopixel</vt:lpstr>
      <vt:lpstr>CMOS</vt:lpstr>
      <vt:lpstr>Chronopixel features</vt:lpstr>
      <vt:lpstr>ILC</vt:lpstr>
      <vt:lpstr>Chronopixel Operation</vt:lpstr>
      <vt:lpstr>Chronopixel Prototype 3</vt:lpstr>
      <vt:lpstr>Sensor options in prototype 3</vt:lpstr>
      <vt:lpstr>Capacitance measurements</vt:lpstr>
      <vt:lpstr>Noise measurements</vt:lpstr>
      <vt:lpstr>Noise and threshold considerations</vt:lpstr>
      <vt:lpstr>Charge collection speed simulations</vt:lpstr>
      <vt:lpstr>irradiation campaigns</vt:lpstr>
      <vt:lpstr>PowerPoint Presentation</vt:lpstr>
      <vt:lpstr>PowerPoint Presentation</vt:lpstr>
      <vt:lpstr>PowerPoint Presentation</vt:lpstr>
      <vt:lpstr>PowerPoint Presentation</vt:lpstr>
      <vt:lpstr>Total integrated dose test</vt:lpstr>
      <vt:lpstr>Total integrated dose test</vt:lpstr>
      <vt:lpstr>Irradiation results</vt:lpstr>
      <vt:lpstr>ILC Chronopixel performance requirements</vt:lpstr>
      <vt:lpstr>High-Luminosity LHC</vt:lpstr>
      <vt:lpstr>Timing: ILC, HL-LHC, and Chronopixel</vt:lpstr>
      <vt:lpstr>Pixel bandwidth</vt:lpstr>
      <vt:lpstr>Radiation Hardness</vt:lpstr>
      <vt:lpstr> Chronopixel Performance Requirements</vt:lpstr>
      <vt:lpstr>Conclusion</vt:lpstr>
      <vt:lpstr>Backup</vt:lpstr>
      <vt:lpstr>ATLAS (pixel) detector</vt:lpstr>
      <vt:lpstr>Charge collection speedup</vt:lpstr>
      <vt:lpstr>electronics logic schematic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Weber</dc:creator>
  <cp:lastModifiedBy>Christian Weber</cp:lastModifiedBy>
  <cp:revision>370</cp:revision>
  <dcterms:created xsi:type="dcterms:W3CDTF">2017-01-11T21:14:28Z</dcterms:created>
  <dcterms:modified xsi:type="dcterms:W3CDTF">2017-06-27T17:22:44Z</dcterms:modified>
</cp:coreProperties>
</file>