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3" r:id="rId4"/>
    <p:sldId id="285" r:id="rId5"/>
    <p:sldId id="269" r:id="rId6"/>
    <p:sldId id="270" r:id="rId7"/>
    <p:sldId id="266" r:id="rId8"/>
    <p:sldId id="257" r:id="rId9"/>
    <p:sldId id="258" r:id="rId10"/>
    <p:sldId id="259" r:id="rId11"/>
    <p:sldId id="274" r:id="rId12"/>
    <p:sldId id="275" r:id="rId13"/>
    <p:sldId id="276" r:id="rId14"/>
    <p:sldId id="277" r:id="rId15"/>
    <p:sldId id="265" r:id="rId16"/>
    <p:sldId id="278" r:id="rId17"/>
    <p:sldId id="279" r:id="rId18"/>
    <p:sldId id="264" r:id="rId19"/>
    <p:sldId id="280" r:id="rId20"/>
    <p:sldId id="281" r:id="rId21"/>
    <p:sldId id="282" r:id="rId22"/>
    <p:sldId id="284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53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1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692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775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241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5464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9171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120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5730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784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857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63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747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DEF4A-813D-4BB3-8ED1-367874CB48B9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47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3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8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5.png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800" dirty="0">
                <a:latin typeface="Arial" panose="020B0604020202020204" pitchFamily="34" charset="0"/>
                <a:cs typeface="Arial" panose="020B0604020202020204" pitchFamily="34" charset="0"/>
              </a:rPr>
              <a:t>ILC DR Lower Horizontal Emittance,</a:t>
            </a:r>
            <a:br>
              <a:rPr kumimoji="1" lang="en-US" altLang="ja-JP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1" lang="en-US" altLang="ja-JP" sz="4800" dirty="0">
                <a:latin typeface="Arial" panose="020B0604020202020204" pitchFamily="34" charset="0"/>
                <a:cs typeface="Arial" panose="020B0604020202020204" pitchFamily="34" charset="0"/>
              </a:rPr>
              <a:t>preliminary study</a:t>
            </a:r>
            <a:endParaRPr kumimoji="1" lang="ja-JP" alt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20170629</a:t>
            </a:r>
          </a:p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Kiyoshi Kubo (KEK)</a:t>
            </a:r>
          </a:p>
          <a:p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298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Comparison of some parameters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828872"/>
              </p:ext>
            </p:extLst>
          </p:nvPr>
        </p:nvGraphicFramePr>
        <p:xfrm>
          <a:off x="980387" y="1594963"/>
          <a:ext cx="6413371" cy="3205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98103">
                  <a:extLst>
                    <a:ext uri="{9D8B030D-6E8A-4147-A177-3AD203B41FA5}">
                      <a16:colId xmlns:a16="http://schemas.microsoft.com/office/drawing/2014/main" val="940501990"/>
                    </a:ext>
                  </a:extLst>
                </a:gridCol>
                <a:gridCol w="1957634">
                  <a:extLst>
                    <a:ext uri="{9D8B030D-6E8A-4147-A177-3AD203B41FA5}">
                      <a16:colId xmlns:a16="http://schemas.microsoft.com/office/drawing/2014/main" val="99699868"/>
                    </a:ext>
                  </a:extLst>
                </a:gridCol>
                <a:gridCol w="1957634">
                  <a:extLst>
                    <a:ext uri="{9D8B030D-6E8A-4147-A177-3AD203B41FA5}">
                      <a16:colId xmlns:a16="http://schemas.microsoft.com/office/drawing/2014/main" val="22404088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SAD (deck translated from Woodley’s data)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TDR</a:t>
                      </a:r>
                    </a:p>
                    <a:p>
                      <a:pPr algn="ctr"/>
                      <a:r>
                        <a:rPr kumimoji="1" lang="en-US" altLang="ja-JP" dirty="0"/>
                        <a:t>(MAD by M.W.)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7115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Circumference (km)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3.2386807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3.238</a:t>
                      </a:r>
                    </a:p>
                    <a:p>
                      <a:pPr algn="ctr"/>
                      <a:r>
                        <a:rPr kumimoji="1" lang="en-US" altLang="ja-JP" dirty="0"/>
                        <a:t>(3.238680589)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509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Damping time x/y/z (</a:t>
                      </a:r>
                      <a:r>
                        <a:rPr kumimoji="1" lang="en-US" altLang="ja-JP" dirty="0" err="1"/>
                        <a:t>ms</a:t>
                      </a:r>
                      <a:r>
                        <a:rPr kumimoji="1" lang="en-US" altLang="ja-JP" dirty="0"/>
                        <a:t>)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23.88/23.87/11.94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23.95/23.95/12.0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6085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Horizontal normalized Emittance (um)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5.74,</a:t>
                      </a:r>
                    </a:p>
                    <a:p>
                      <a:pPr algn="ctr"/>
                      <a:r>
                        <a:rPr kumimoji="1" lang="en-US" altLang="ja-JP" dirty="0"/>
                        <a:t>6.27 (IBS)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5.7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4187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Tune x/y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48.264315</a:t>
                      </a:r>
                    </a:p>
                    <a:p>
                      <a:pPr algn="ctr"/>
                      <a:r>
                        <a:rPr kumimoji="1" lang="en-US" altLang="ja-JP" dirty="0"/>
                        <a:t>/26.762788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(48.264313</a:t>
                      </a:r>
                    </a:p>
                    <a:p>
                      <a:pPr algn="ctr"/>
                      <a:r>
                        <a:rPr kumimoji="1" lang="en-US" altLang="ja-JP" dirty="0"/>
                        <a:t>/26.762786)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2855831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319719B-E249-4A8B-AED5-42BF6E19D656}"/>
              </a:ext>
            </a:extLst>
          </p:cNvPr>
          <p:cNvSpPr txBox="1"/>
          <p:nvPr/>
        </p:nvSpPr>
        <p:spPr>
          <a:xfrm>
            <a:off x="980387" y="5354425"/>
            <a:ext cx="6848350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Translation seems OK.</a:t>
            </a:r>
          </a:p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Horizontal emittance is 6.27 um with intra-beam scattering.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311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28383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2 ways of Reduction of Horizontal </a:t>
            </a:r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mittance </a:t>
            </a:r>
            <a:endParaRPr kumimoji="1" lang="ja-JP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3509"/>
            <a:ext cx="7886700" cy="53129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Reduce dispersion and/or 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beta_x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in bending magnets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Stronger focusing</a:t>
            </a:r>
          </a:p>
          <a:p>
            <a:pPr lvl="1"/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Reduction of dynamic aperture expected</a:t>
            </a:r>
          </a:p>
          <a:p>
            <a:pPr marL="0" indent="0">
              <a:buNone/>
            </a:pPr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Reduction of bending field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In Wiggler dominant ring, emittance ~ 1/rho^2 in arc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Bending magnet can be longer (3 m 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e.g. 5 m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Tried 5 m long bend optics</a:t>
            </a:r>
          </a:p>
          <a:p>
            <a:pPr lvl="1"/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No change in straight sections, except for minor changes for optics matching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Set phase advance/cell for emittance = 4 um with IBS</a:t>
            </a:r>
          </a:p>
          <a:p>
            <a:pPr marL="0" indent="0">
              <a:buNone/>
            </a:pPr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257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483286"/>
          </a:xfrm>
        </p:spPr>
        <p:txBody>
          <a:bodyPr>
            <a:norm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Optics of Arc Cell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233" y="1108379"/>
            <a:ext cx="3478709" cy="263284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7719" y="816941"/>
            <a:ext cx="1573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Original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932" y="4001191"/>
            <a:ext cx="3402505" cy="264046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332942" y="3787115"/>
            <a:ext cx="3052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New (long bend)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904" y="1062489"/>
            <a:ext cx="3562533" cy="2625225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4572000" y="785469"/>
            <a:ext cx="3052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New (Stronger focus)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815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Optics of Whole Ring</a:t>
            </a:r>
            <a:endParaRPr kumimoji="1" lang="ja-JP" altLang="en-US" sz="24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81" y="2495281"/>
            <a:ext cx="3880684" cy="312499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329179" y="1913028"/>
            <a:ext cx="1573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Original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799" y="2486390"/>
            <a:ext cx="4040713" cy="3133886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969497" y="1888484"/>
            <a:ext cx="3165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New (long bend)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4519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167158"/>
              </p:ext>
            </p:extLst>
          </p:nvPr>
        </p:nvGraphicFramePr>
        <p:xfrm>
          <a:off x="653689" y="1142476"/>
          <a:ext cx="7349667" cy="2407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92900">
                  <a:extLst>
                    <a:ext uri="{9D8B030D-6E8A-4147-A177-3AD203B41FA5}">
                      <a16:colId xmlns:a16="http://schemas.microsoft.com/office/drawing/2014/main" val="940501990"/>
                    </a:ext>
                  </a:extLst>
                </a:gridCol>
                <a:gridCol w="1585589">
                  <a:extLst>
                    <a:ext uri="{9D8B030D-6E8A-4147-A177-3AD203B41FA5}">
                      <a16:colId xmlns:a16="http://schemas.microsoft.com/office/drawing/2014/main" val="99699868"/>
                    </a:ext>
                  </a:extLst>
                </a:gridCol>
                <a:gridCol w="1585589">
                  <a:extLst>
                    <a:ext uri="{9D8B030D-6E8A-4147-A177-3AD203B41FA5}">
                      <a16:colId xmlns:a16="http://schemas.microsoft.com/office/drawing/2014/main" val="3297399439"/>
                    </a:ext>
                  </a:extLst>
                </a:gridCol>
                <a:gridCol w="1585589">
                  <a:extLst>
                    <a:ext uri="{9D8B030D-6E8A-4147-A177-3AD203B41FA5}">
                      <a16:colId xmlns:a16="http://schemas.microsoft.com/office/drawing/2014/main" val="22404088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Original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 (stronger focus)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 (long bend)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7115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Horizontal normalized Emittance (um)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5.74,</a:t>
                      </a:r>
                    </a:p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6.27 (IBS)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3.22,</a:t>
                      </a:r>
                    </a:p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4.00(IBS)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3.14,</a:t>
                      </a:r>
                    </a:p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3.97 (IBS)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4187426"/>
                  </a:ext>
                </a:extLst>
              </a:tr>
              <a:tr h="268350">
                <a:tc>
                  <a:txBody>
                    <a:bodyPr/>
                    <a:lstStyle/>
                    <a:p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Tune x/y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48.26/26.76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57.79/26.46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49.33/26.86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2855831"/>
                  </a:ext>
                </a:extLst>
              </a:tr>
              <a:tr h="268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adv./cell /2pi   x/y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0.21891</a:t>
                      </a:r>
                    </a:p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/0.08098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0.2788</a:t>
                      </a:r>
                    </a:p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/0.08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0.2250</a:t>
                      </a:r>
                    </a:p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/0.0808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0599805"/>
                  </a:ext>
                </a:extLst>
              </a:tr>
              <a:tr h="268350">
                <a:tc>
                  <a:txBody>
                    <a:bodyPr/>
                    <a:lstStyle/>
                    <a:p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Damping time x/y/z (</a:t>
                      </a:r>
                      <a:r>
                        <a:rPr kumimoji="1" lang="en-US" altLang="ja-JP" sz="16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</a:t>
                      </a:r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23.9/23.9/11.9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23.9/23.9/11.9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25.5/25.5/12.8 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4992162"/>
                  </a:ext>
                </a:extLst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933254" y="4279769"/>
            <a:ext cx="7220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For new designs, </a:t>
            </a:r>
            <a:r>
              <a:rPr kumimoji="1"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emiitance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is adjusted as ~4 um.</a:t>
            </a:r>
          </a:p>
          <a:p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Some surveys of phase advances/cell and total tunes were  performed, for good dynamic aperture. (Surveys were not complete.)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442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Dynamic aperture and emittance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564849"/>
            <a:ext cx="7886700" cy="461211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Stronger focus makes emittance smaller, but need stronger 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sextupoles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and reduce dynamic aperture.</a:t>
            </a:r>
            <a:endParaRPr kumimoji="1"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Dynamic aperture in TDR is already tight compare with assumed injection positron beam quality.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 (positron beam quality was determined by DR aperture?)</a:t>
            </a:r>
          </a:p>
          <a:p>
            <a:pPr marL="0" indent="0">
              <a:buNone/>
            </a:pPr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TDR: “In practice, the dynamic aperture shrinks as the focusing strength is increased”</a:t>
            </a:r>
          </a:p>
          <a:p>
            <a:pPr marL="0" indent="0">
              <a:buNone/>
            </a:pP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Proceedings of IPAC2011, MOOCA03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“UPDATES TO THE INTERNATIONAL LINEAR COLLIDER DAMPING RINGS BASELINE DESIGN” Susanna </a:t>
            </a:r>
            <a:r>
              <a:rPr lang="en-US" altLang="ja-JP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Guiducci,et.al</a:t>
            </a: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.: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“There is some flexibility to vary emittance and momentum compaction by adjusting the arc cell focusing, but typically this comes at the expense of dynamic aperture.”</a:t>
            </a:r>
          </a:p>
          <a:p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478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Dynamic Aperture calculation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ool prepared in SAD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Set initial orbit and energy deviation and perform tracking</a:t>
            </a:r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Survived in 1000 turns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tracking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“accepted”</a:t>
            </a: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No special treatment of wiggler’s magnetic field.</a:t>
            </a:r>
          </a:p>
          <a:p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4993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Aperture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original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arc cell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/>
          </p:nvPr>
        </p:nvGraphicFramePr>
        <p:xfrm>
          <a:off x="72469" y="2167405"/>
          <a:ext cx="4762068" cy="35274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4" name="KGPlot" r:id="rId3" imgW="6858000" imgH="5079960" progId="KGraph_Plot">
                  <p:embed/>
                </p:oleObj>
              </mc:Choice>
              <mc:Fallback>
                <p:oleObj name="KGPlot" r:id="rId3" imgW="6858000" imgH="5079960" progId="KGraph_Plot">
                  <p:embed/>
                  <p:pic>
                    <p:nvPicPr>
                      <p:cNvPr id="3" name="オブジェクト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2469" y="2167405"/>
                        <a:ext cx="4762068" cy="35274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オブジェクト 3"/>
          <p:cNvGraphicFramePr>
            <a:graphicFrameLocks noChangeAspect="1"/>
          </p:cNvGraphicFramePr>
          <p:nvPr>
            <p:extLst/>
          </p:nvPr>
        </p:nvGraphicFramePr>
        <p:xfrm>
          <a:off x="4270342" y="2206378"/>
          <a:ext cx="4656841" cy="3449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5" name="KGPlot" r:id="rId5" imgW="6858000" imgH="5079960" progId="KGraph_Plot">
                  <p:embed/>
                </p:oleObj>
              </mc:Choice>
              <mc:Fallback>
                <p:oleObj name="KGPlot" r:id="rId5" imgW="6858000" imgH="5079960" progId="KGraph_Plot">
                  <p:embed/>
                  <p:pic>
                    <p:nvPicPr>
                      <p:cNvPr id="4" name="オブジェクト 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70342" y="2206378"/>
                        <a:ext cx="4656841" cy="3449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1074655" y="1982739"/>
            <a:ext cx="2576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Original</a:t>
            </a:r>
          </a:p>
          <a:p>
            <a:r>
              <a:rPr kumimoji="1" lang="en-US" altLang="ja-JP" dirty="0"/>
              <a:t>Tune x 48.2643 y 26.7628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59369" y="2002226"/>
            <a:ext cx="2652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Original cell, change tunes</a:t>
            </a:r>
          </a:p>
          <a:p>
            <a:r>
              <a:rPr kumimoji="1" lang="en-US" altLang="ja-JP" dirty="0"/>
              <a:t>Tune x 48.14  y 26.68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175315" y="1613407"/>
            <a:ext cx="244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(Tune surveyed roughly)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87931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3923" y="1670325"/>
            <a:ext cx="4510350" cy="328425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662075" y="329268"/>
            <a:ext cx="4824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Dynamic Aperture in TDR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376313" y="5070410"/>
            <a:ext cx="741985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Dynamic aperture in TDR cannot be reproduced..  ??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863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98066"/>
          </a:xfrm>
        </p:spPr>
        <p:txBody>
          <a:bodyPr>
            <a:normAutofit fontScale="90000"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Dynamic aperture: stronger focus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73517" y="1270168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New arc cell:  stronger focus </a:t>
            </a:r>
          </a:p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tune/cell: x.2788 y.0800</a:t>
            </a:r>
          </a:p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Tune: x 57.79  y 26.46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3100400"/>
              </p:ext>
            </p:extLst>
          </p:nvPr>
        </p:nvGraphicFramePr>
        <p:xfrm>
          <a:off x="1406950" y="1777999"/>
          <a:ext cx="5486400" cy="4063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5" name="KGPlot" r:id="rId3" imgW="6858000" imgH="5079960" progId="KGraph_Plot">
                  <p:embed/>
                </p:oleObj>
              </mc:Choice>
              <mc:Fallback>
                <p:oleObj name="KGPlot" r:id="rId3" imgW="6858000" imgH="5079960" progId="KGraph_Plot">
                  <p:embed/>
                  <p:pic>
                    <p:nvPicPr>
                      <p:cNvPr id="5" name="オブジェクト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06950" y="1777999"/>
                        <a:ext cx="5486400" cy="40639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253765" y="6042581"/>
            <a:ext cx="5767926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Horizontal aperture significantly reduced.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235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517715"/>
            <a:ext cx="7886700" cy="465924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Modification of parameter set for higher luminosity is planned. </a:t>
            </a:r>
          </a:p>
          <a:p>
            <a:pPr>
              <a:lnSpc>
                <a:spcPct val="100000"/>
              </a:lnSpc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For High Luminosity, low Horizontal Emittance is required</a:t>
            </a:r>
          </a:p>
          <a:p>
            <a:pPr>
              <a:lnSpc>
                <a:spcPct val="100000"/>
              </a:lnSpc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At IP, 10 </a:t>
            </a:r>
            <a:r>
              <a:rPr lang="en-US" altLang="ja-JP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 (TDR)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5 </a:t>
            </a:r>
            <a:r>
              <a:rPr lang="en-US" altLang="ja-JP" dirty="0"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m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 or lower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 (normalized horizontal emittance)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3602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98066"/>
          </a:xfrm>
        </p:spPr>
        <p:txBody>
          <a:bodyPr/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Dynamic aperture: long bend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73517" y="1270168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New arc cell:  long (5 m) bend </a:t>
            </a:r>
          </a:p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tune/cell: x.225 y.0808</a:t>
            </a:r>
          </a:p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Tune: x49.33  y26.86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オブジェクト 4"/>
          <p:cNvGraphicFramePr>
            <a:graphicFrameLocks noChangeAspect="1"/>
          </p:cNvGraphicFramePr>
          <p:nvPr>
            <p:extLst/>
          </p:nvPr>
        </p:nvGraphicFramePr>
        <p:xfrm>
          <a:off x="1359816" y="2075990"/>
          <a:ext cx="5486400" cy="4063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9" name="KGPlot" r:id="rId3" imgW="6858000" imgH="5079960" progId="KGraph_Plot">
                  <p:embed/>
                </p:oleObj>
              </mc:Choice>
              <mc:Fallback>
                <p:oleObj name="KGPlot" r:id="rId3" imgW="6858000" imgH="5079960" progId="KGraph_Plot">
                  <p:embed/>
                  <p:pic>
                    <p:nvPicPr>
                      <p:cNvPr id="5" name="オブジェクト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59816" y="2075990"/>
                        <a:ext cx="5486400" cy="40639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6438507" y="3280528"/>
            <a:ext cx="2554664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Aperture is larger than requirement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8173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98066"/>
          </a:xfrm>
        </p:spPr>
        <p:txBody>
          <a:bodyPr>
            <a:noAutofit/>
          </a:bodyPr>
          <a:lstStyle/>
          <a:p>
            <a:pPr algn="ctr"/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Dynamic aperture: long bend</a:t>
            </a:r>
            <a:b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Misalignment + correction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27521" y="135501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New arc cell:  long (5 m) bend </a:t>
            </a:r>
          </a:p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tune/cell: x.225 y.0808</a:t>
            </a:r>
          </a:p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Tune: x49.33  y26.86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/>
          </p:nvPr>
        </p:nvGraphicFramePr>
        <p:xfrm>
          <a:off x="1557779" y="1955174"/>
          <a:ext cx="5486400" cy="42468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3" name="KGPlot" r:id="rId3" imgW="6858000" imgH="5308560" progId="KGraph_Plot">
                  <p:embed/>
                </p:oleObj>
              </mc:Choice>
              <mc:Fallback>
                <p:oleObj name="KGPlot" r:id="rId3" imgW="6858000" imgH="5308560" progId="KGraph_Plot">
                  <p:embed/>
                  <p:pic>
                    <p:nvPicPr>
                      <p:cNvPr id="6" name="オブジェクト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57779" y="1955174"/>
                        <a:ext cx="5486400" cy="42468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4524866" y="1355010"/>
            <a:ext cx="4308049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Quadrupole &amp; </a:t>
            </a:r>
            <a:r>
              <a:rPr kumimoji="1"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sextupole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offset: 50 um</a:t>
            </a:r>
          </a:p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Quadrupole roll: 100 </a:t>
            </a:r>
            <a:r>
              <a:rPr kumimoji="1"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urad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BPM offset: 100 um</a:t>
            </a:r>
          </a:p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BPM roll: 10 </a:t>
            </a:r>
            <a:r>
              <a:rPr kumimoji="1"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COD &amp; Dispersion correction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759019" y="3280528"/>
            <a:ext cx="2073896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These errors are not important for dynamic aperture.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6448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87941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Summary &amp; Discussion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3510"/>
            <a:ext cx="7886700" cy="5083454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Electron cloud will not be an issue. (very rough estimation)</a:t>
            </a:r>
          </a:p>
          <a:p>
            <a:pPr>
              <a:lnSpc>
                <a:spcPct val="110000"/>
              </a:lnSpc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Easy way to reduce emittance, keeping dynamic aperture, is using longer bending magnets in arcs.</a:t>
            </a:r>
          </a:p>
          <a:p>
            <a:pPr lvl="1">
              <a:lnSpc>
                <a:spcPct val="110000"/>
              </a:lnSpc>
            </a:pP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E.g., 3 m 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5 m (any problems with long bend?)</a:t>
            </a:r>
          </a:p>
          <a:p>
            <a:pPr lvl="1">
              <a:lnSpc>
                <a:spcPct val="110000"/>
              </a:lnSpc>
            </a:pPr>
            <a:r>
              <a:rPr lang="en-US" altLang="ja-JP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Horizontal emittance 4 um seems possible</a:t>
            </a:r>
            <a:endParaRPr kumimoji="1"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Dynamic aperture of original lattice in past paper(s) could not be reproduced.</a:t>
            </a:r>
            <a:endParaRPr kumimoji="1"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Stronger focusing (for lower emittance) reduces dynamic aperture.</a:t>
            </a:r>
          </a:p>
          <a:p>
            <a:pPr>
              <a:lnSpc>
                <a:spcPct val="110000"/>
              </a:lnSpc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Low emittance with larger dynamic aperture may be possible with major changes of design. (not studied here)</a:t>
            </a:r>
          </a:p>
          <a:p>
            <a:pPr lvl="1">
              <a:lnSpc>
                <a:spcPct val="110000"/>
              </a:lnSpc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More wigglers</a:t>
            </a:r>
          </a:p>
          <a:p>
            <a:pPr lvl="1">
              <a:lnSpc>
                <a:spcPct val="110000"/>
              </a:lnSpc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Stronger focus of more sophisticated optics deign (like Hybrid Multi Bend </a:t>
            </a:r>
            <a:r>
              <a:rPr lang="en-US" altLang="ja-JP" sz="2000" dirty="0" err="1">
                <a:latin typeface="Arial" panose="020B0604020202020204" pitchFamily="34" charset="0"/>
                <a:cs typeface="Arial" panose="020B0604020202020204" pitchFamily="34" charset="0"/>
              </a:rPr>
              <a:t>Acrhomat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in new generation light </a:t>
            </a:r>
            <a:r>
              <a:rPr lang="en-US" altLang="ja-JP" sz="2000">
                <a:latin typeface="Arial" panose="020B0604020202020204" pitchFamily="34" charset="0"/>
                <a:cs typeface="Arial" panose="020B0604020202020204" pitchFamily="34" charset="0"/>
              </a:rPr>
              <a:t>sources ?)</a:t>
            </a: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853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Horizontal emittance design in TDR</a:t>
            </a:r>
            <a:endParaRPr kumimoji="1" lang="ja-JP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70581"/>
            <a:ext cx="7886700" cy="4706382"/>
          </a:xfrm>
        </p:spPr>
        <p:txBody>
          <a:bodyPr>
            <a:normAutofit fontScale="85000" lnSpcReduction="10000"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At IP: 10 </a:t>
            </a:r>
            <a:r>
              <a:rPr lang="en-US" altLang="ja-JP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Linac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end: 9.4 </a:t>
            </a:r>
            <a:r>
              <a:rPr lang="en-US" altLang="ja-JP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Linac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entrance: 8.4 </a:t>
            </a:r>
            <a:r>
              <a:rPr lang="en-US" altLang="ja-JP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Growth in RTML: 0.9 </a:t>
            </a:r>
            <a:r>
              <a:rPr lang="en-US" altLang="ja-JP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 (synchrotron radiation)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In DR:  6.3 </a:t>
            </a:r>
            <a:r>
              <a:rPr lang="en-US" altLang="ja-JP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Growth by 0.9 in RTML, but source of other 2.8 </a:t>
            </a:r>
            <a:r>
              <a:rPr lang="en-US" altLang="ja-JP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 growth is not clear.</a:t>
            </a:r>
          </a:p>
          <a:p>
            <a:pPr marL="0" indent="0">
              <a:buNone/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(90 nm (1.1%) in the Arc, 380 nm (4.8%) in the Turn-around, and 430 nm (5.4%) in the Bunch Compressor in its nominal configuration)</a:t>
            </a: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For 5 </a:t>
            </a:r>
            <a:r>
              <a:rPr lang="en-US" altLang="ja-JP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 at IP, ~4 </a:t>
            </a:r>
            <a:r>
              <a:rPr lang="en-US" altLang="ja-JP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 in DR is probably OK (?)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22473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F6A79B-FE5D-4B36-A0CB-9124EEFF5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ja-JP">
                <a:latin typeface="Arial" panose="020B0604020202020204" pitchFamily="34" charset="0"/>
                <a:cs typeface="Arial" panose="020B0604020202020204" pitchFamily="34" charset="0"/>
              </a:rPr>
              <a:t>Possible Problems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of small horizontal emittance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BE8C94-0233-4CBF-B3BA-501795E56C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Electron Cloud in e+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Ring</a:t>
            </a:r>
          </a:p>
          <a:p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Dynamic Aperture</a:t>
            </a:r>
          </a:p>
          <a:p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???</a:t>
            </a:r>
          </a:p>
          <a:p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067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99531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Electron Cloud with lower emittance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64657"/>
            <a:ext cx="7886700" cy="5139890"/>
          </a:xfrm>
        </p:spPr>
        <p:txBody>
          <a:bodyPr>
            <a:norm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Electron cloud density will not depend on beam emittance.</a:t>
            </a:r>
          </a:p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Electron density threshold for instability will be reduced for smaller horizontal emittance.</a:t>
            </a:r>
          </a:p>
          <a:p>
            <a:endParaRPr kumimoji="1"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ja-JP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Threshold ~ (horizontal beam size)</a:t>
            </a:r>
            <a:r>
              <a:rPr lang="en-US" altLang="ja-JP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r>
              <a:rPr lang="ja-JP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　　 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(see next slide)</a:t>
            </a:r>
          </a:p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~ (horizontal emittance)</a:t>
            </a:r>
            <a:r>
              <a:rPr lang="en-US" altLang="ja-JP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TDR: 6.4.4.3 EC Instability</a:t>
            </a:r>
          </a:p>
          <a:p>
            <a:pPr marL="0" indent="0">
              <a:buNone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above estimates of cloud density place an upper limit on the ring-averaged density of about 4×10</a:t>
            </a:r>
            <a:r>
              <a:rPr lang="en-US" altLang="ja-JP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ja-JP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−3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about a factor of three below the expected single bunch instability threshold [110].</a:t>
            </a:r>
          </a:p>
          <a:p>
            <a:pPr marL="0" indent="0">
              <a:buNone/>
            </a:pPr>
            <a:endParaRPr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ja-JP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 Probably OK</a:t>
            </a:r>
            <a:endParaRPr lang="en-US" altLang="ja-JP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楕円 3"/>
          <p:cNvSpPr/>
          <p:nvPr/>
        </p:nvSpPr>
        <p:spPr>
          <a:xfrm>
            <a:off x="4656841" y="4430598"/>
            <a:ext cx="3026004" cy="57503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57740" y="3478491"/>
            <a:ext cx="255761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Dependence is weak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515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79212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Formula from </a:t>
            </a:r>
            <a:r>
              <a:rPr kumimoji="1"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Ohmi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for e- cloud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3"/>
          <a:srcRect r="50000" b="32462"/>
          <a:stretch/>
        </p:blipFill>
        <p:spPr>
          <a:xfrm>
            <a:off x="1426586" y="1829897"/>
            <a:ext cx="2750344" cy="919918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008668" y="1338606"/>
            <a:ext cx="3134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E-cloud density threshold: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5171193"/>
              </p:ext>
            </p:extLst>
          </p:nvPr>
        </p:nvGraphicFramePr>
        <p:xfrm>
          <a:off x="1354138" y="3079750"/>
          <a:ext cx="3886200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7" name="数式" r:id="rId4" imgW="3886200" imgH="927000" progId="Equation.3">
                  <p:embed/>
                </p:oleObj>
              </mc:Choice>
              <mc:Fallback>
                <p:oleObj name="数式" r:id="rId4" imgW="3886200" imgH="927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54138" y="3079750"/>
                        <a:ext cx="3886200" cy="927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1051627"/>
              </p:ext>
            </p:extLst>
          </p:nvPr>
        </p:nvGraphicFramePr>
        <p:xfrm>
          <a:off x="5987339" y="3168050"/>
          <a:ext cx="20066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8" name="数式" r:id="rId6" imgW="2006280" imgH="749160" progId="Equation.3">
                  <p:embed/>
                </p:oleObj>
              </mc:Choice>
              <mc:Fallback>
                <p:oleObj name="数式" r:id="rId6" imgW="2006280" imgH="749160" progId="Equation.3">
                  <p:embed/>
                  <p:pic>
                    <p:nvPicPr>
                      <p:cNvPr id="6" name="オブジェクト 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987339" y="3168050"/>
                        <a:ext cx="2006600" cy="749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1150070" y="471340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graphicFrame>
        <p:nvGraphicFramePr>
          <p:cNvPr id="11" name="オブジェクト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3220272"/>
              </p:ext>
            </p:extLst>
          </p:nvPr>
        </p:nvGraphicFramePr>
        <p:xfrm>
          <a:off x="1608138" y="4225925"/>
          <a:ext cx="2755900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9" name="数式" r:id="rId8" imgW="2755800" imgH="774360" progId="Equation.3">
                  <p:embed/>
                </p:oleObj>
              </mc:Choice>
              <mc:Fallback>
                <p:oleObj name="数式" r:id="rId8" imgW="2755800" imgH="774360" progId="Equation.3">
                  <p:embed/>
                  <p:pic>
                    <p:nvPicPr>
                      <p:cNvPr id="7" name="オブジェクト 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608138" y="4225925"/>
                        <a:ext cx="2755900" cy="774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オブジェクト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1990631"/>
              </p:ext>
            </p:extLst>
          </p:nvPr>
        </p:nvGraphicFramePr>
        <p:xfrm>
          <a:off x="2176463" y="5341938"/>
          <a:ext cx="34036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0" name="数式" r:id="rId10" imgW="3403440" imgH="419040" progId="Equation.3">
                  <p:embed/>
                </p:oleObj>
              </mc:Choice>
              <mc:Fallback>
                <p:oleObj name="数式" r:id="rId10" imgW="3403440" imgH="419040" progId="Equation.3">
                  <p:embed/>
                  <p:pic>
                    <p:nvPicPr>
                      <p:cNvPr id="11" name="オブジェクト 10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176463" y="5341938"/>
                        <a:ext cx="3403600" cy="419100"/>
                      </a:xfrm>
                      <a:prstGeom prst="rect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5156462" y="6136849"/>
            <a:ext cx="3699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(Private communication with </a:t>
            </a:r>
            <a:r>
              <a:rPr kumimoji="1" lang="en-US" altLang="ja-JP" dirty="0" err="1"/>
              <a:t>K.Ohmi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76370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584462"/>
            <a:ext cx="7886700" cy="55925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Modification of DR optics 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was tried</a:t>
            </a:r>
            <a:endParaRPr kumimoji="1" lang="en-US" altLang="ja-JP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Based on TDR DR Lattice data</a:t>
            </a:r>
          </a:p>
          <a:p>
            <a:pPr lvl="1"/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Given by M. Woodley, ILC DR lattice (2016)</a:t>
            </a:r>
          </a:p>
          <a:p>
            <a:pPr lvl="1"/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Translated to “SAD” format</a:t>
            </a:r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Modified arc cell optics to reduce horizontal emittance. </a:t>
            </a:r>
          </a:p>
          <a:p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Looked d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ynamic aperture</a:t>
            </a:r>
          </a:p>
          <a:p>
            <a:pPr marL="457200" lvl="1" indent="0">
              <a:buNone/>
            </a:pPr>
            <a:endParaRPr lang="en-US" altLang="ja-JP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kumimoji="1" lang="ja-JP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600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733181"/>
          </a:xfrm>
        </p:spPr>
        <p:txBody>
          <a:bodyPr>
            <a:norm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ILC-DR SAD deck was made from Lattice file 2016 by 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M.Woodley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Optics of Arc Cell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44" y="2696129"/>
            <a:ext cx="3884558" cy="294001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8994" y="2696129"/>
            <a:ext cx="4480859" cy="329643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000013" y="2212552"/>
            <a:ext cx="713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SAD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217166" y="2212552"/>
            <a:ext cx="713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TDR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945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Optics of Whole Ring</a:t>
            </a:r>
            <a:endParaRPr kumimoji="1" lang="ja-JP" altLang="en-US" sz="24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81" y="2535478"/>
            <a:ext cx="3769808" cy="303571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894350" y="1587798"/>
            <a:ext cx="713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SAD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111503" y="1587798"/>
            <a:ext cx="713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TDR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4410" y="2535478"/>
            <a:ext cx="4595160" cy="32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841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453</TotalTime>
  <Words>1034</Words>
  <Application>Microsoft Office PowerPoint</Application>
  <PresentationFormat>画面に合わせる (4:3)</PresentationFormat>
  <Paragraphs>178</Paragraphs>
  <Slides>22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22</vt:i4>
      </vt:variant>
    </vt:vector>
  </HeadingPairs>
  <TitlesOfParts>
    <vt:vector size="33" baseType="lpstr">
      <vt:lpstr>游ゴシック</vt:lpstr>
      <vt:lpstr>游ゴシック Light</vt:lpstr>
      <vt:lpstr>Arial</vt:lpstr>
      <vt:lpstr>Calibri</vt:lpstr>
      <vt:lpstr>Calibri Light</vt:lpstr>
      <vt:lpstr>Symbol</vt:lpstr>
      <vt:lpstr>Times New Roman</vt:lpstr>
      <vt:lpstr>Wingdings</vt:lpstr>
      <vt:lpstr>Office テーマ</vt:lpstr>
      <vt:lpstr>数式</vt:lpstr>
      <vt:lpstr>KGPlot</vt:lpstr>
      <vt:lpstr>ILC DR Lower Horizontal Emittance, preliminary study</vt:lpstr>
      <vt:lpstr>Motivation</vt:lpstr>
      <vt:lpstr>Horizontal emittance design in TDR</vt:lpstr>
      <vt:lpstr>Possible Problems of small horizontal emittance</vt:lpstr>
      <vt:lpstr>Electron Cloud with lower emittance</vt:lpstr>
      <vt:lpstr>Formula from Ohmi for e- cloud</vt:lpstr>
      <vt:lpstr>PowerPoint プレゼンテーション</vt:lpstr>
      <vt:lpstr>ILC-DR SAD deck was made from Lattice file 2016 by M.Woodley   Optics of Arc Cell</vt:lpstr>
      <vt:lpstr>Optics of Whole Ring</vt:lpstr>
      <vt:lpstr>Comparison of some parameters</vt:lpstr>
      <vt:lpstr>2 ways of Reduction of Horizontal Emittance </vt:lpstr>
      <vt:lpstr>Optics of Arc Cell</vt:lpstr>
      <vt:lpstr>Optics of Whole Ring</vt:lpstr>
      <vt:lpstr>PowerPoint プレゼンテーション</vt:lpstr>
      <vt:lpstr>Dynamic aperture and emittance</vt:lpstr>
      <vt:lpstr>Dynamic Aperture calculation</vt:lpstr>
      <vt:lpstr>Aperture with original arc cell</vt:lpstr>
      <vt:lpstr>PowerPoint プレゼンテーション</vt:lpstr>
      <vt:lpstr>Dynamic aperture: stronger focus</vt:lpstr>
      <vt:lpstr>Dynamic aperture: long bend</vt:lpstr>
      <vt:lpstr>Dynamic aperture: long bend Misalignment + correction</vt:lpstr>
      <vt:lpstr>Summary &amp;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kubo</dc:creator>
  <cp:lastModifiedBy>kubo</cp:lastModifiedBy>
  <cp:revision>130</cp:revision>
  <dcterms:created xsi:type="dcterms:W3CDTF">2017-02-13T05:57:32Z</dcterms:created>
  <dcterms:modified xsi:type="dcterms:W3CDTF">2017-06-28T06:33:42Z</dcterms:modified>
</cp:coreProperties>
</file>