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9" r:id="rId2"/>
    <p:sldId id="266" r:id="rId3"/>
    <p:sldId id="276" r:id="rId4"/>
    <p:sldId id="268" r:id="rId5"/>
    <p:sldId id="265" r:id="rId6"/>
    <p:sldId id="273" r:id="rId7"/>
    <p:sldId id="274" r:id="rId8"/>
    <p:sldId id="275" r:id="rId9"/>
    <p:sldId id="279" r:id="rId10"/>
    <p:sldId id="278" r:id="rId11"/>
    <p:sldId id="280" r:id="rId12"/>
    <p:sldId id="282" r:id="rId13"/>
    <p:sldId id="277" r:id="rId14"/>
    <p:sldId id="272" r:id="rId15"/>
    <p:sldId id="284" r:id="rId16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09F"/>
    <a:srgbClr val="CAB447"/>
    <a:srgbClr val="FFE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1430" y="82"/>
      </p:cViewPr>
      <p:guideLst>
        <p:guide orient="horz" pos="16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DF51E-6A8A-4B8E-8FE1-8FB7B042C867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09DE3-F0BC-47E9-B665-4583655DE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jets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9DE3-F0BC-47E9-B665-4583655DE3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99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shows the design layout of the active layers and how it connects to the data acquisition and read out hardware.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9DE3-F0BC-47E9-B665-4583655DE3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19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Images</a:t>
            </a:r>
            <a:r>
              <a:rPr lang="en-US" baseline="0" dirty="0" smtClean="0"/>
              <a:t> shown are for 100 GeV </a:t>
            </a:r>
            <a:r>
              <a:rPr lang="en-US" baseline="0" dirty="0" err="1" smtClean="0"/>
              <a:t>pions</a:t>
            </a:r>
            <a:r>
              <a:rPr lang="en-US" baseline="0" dirty="0" smtClean="0"/>
              <a:t> only, but initial calibration was incorrect for all measured input particle energies between 5 and 100 GeV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9DE3-F0BC-47E9-B665-4583655DE3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07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Red</a:t>
            </a:r>
            <a:r>
              <a:rPr lang="en-US" baseline="0" dirty="0" smtClean="0"/>
              <a:t> is initial calibration, blue is recalibration, black is CALICE data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9DE3-F0BC-47E9-B665-4583655DE3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3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95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389" y="1200152"/>
            <a:ext cx="4924178" cy="32883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486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716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CC500405-A32B-45DB-9FDD-FA1C6416A85F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8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39885"/>
            <a:ext cx="6172200" cy="857253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287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339184" y="1316923"/>
            <a:ext cx="41148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5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9389" y="1297481"/>
            <a:ext cx="4924177" cy="3099281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83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389" y="1200152"/>
            <a:ext cx="4924178" cy="32883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467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38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339184" y="1316923"/>
            <a:ext cx="41148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0358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9389" y="1297481"/>
            <a:ext cx="4924177" cy="3099281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31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41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6" r:id="rId4"/>
    <p:sldLayoutId id="2147483650" r:id="rId5"/>
    <p:sldLayoutId id="2147483652" r:id="rId6"/>
    <p:sldLayoutId id="2147483655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680890"/>
            <a:ext cx="4190452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500" b="1" dirty="0">
                <a:latin typeface="Arial"/>
              </a:rPr>
              <a:t>SLAC: </a:t>
            </a:r>
            <a:r>
              <a:rPr lang="en-US" sz="3500" b="1" dirty="0" err="1">
                <a:latin typeface="Arial"/>
              </a:rPr>
              <a:t>SiD</a:t>
            </a:r>
            <a:r>
              <a:rPr lang="en-US" sz="3500" b="1" dirty="0">
                <a:latin typeface="Arial"/>
              </a:rPr>
              <a:t> AHCAL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658081"/>
            <a:ext cx="5486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Ross McCoy, Andrew Myers, Andy White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116907"/>
            <a:ext cx="5325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13409F"/>
                </a:solidFill>
                <a:latin typeface="Arial"/>
              </a:rPr>
              <a:t>Status </a:t>
            </a:r>
            <a:r>
              <a:rPr lang="en-US" sz="2400" dirty="0">
                <a:solidFill>
                  <a:srgbClr val="13409F"/>
                </a:solidFill>
                <a:latin typeface="Arial"/>
              </a:rPr>
              <a:t>and Update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547794"/>
            <a:ext cx="48869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4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987"/>
            <a:ext cx="3552345" cy="2408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466" y="3489158"/>
            <a:ext cx="601925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Results generated </a:t>
            </a:r>
            <a:r>
              <a:rPr lang="en-US" sz="1700" dirty="0" smtClean="0"/>
              <a:t>using UTA’s </a:t>
            </a:r>
            <a:r>
              <a:rPr lang="en-US" sz="1700" dirty="0" smtClean="0"/>
              <a:t>manual </a:t>
            </a:r>
            <a:r>
              <a:rPr lang="en-US" sz="1700" dirty="0" smtClean="0"/>
              <a:t>calibration 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We observe approximately 1% leakage from </a:t>
            </a:r>
            <a:r>
              <a:rPr lang="en-US" sz="1700" dirty="0" err="1" smtClean="0"/>
              <a:t>ECal</a:t>
            </a:r>
            <a:r>
              <a:rPr lang="en-US" sz="1700" dirty="0" smtClean="0"/>
              <a:t> into </a:t>
            </a:r>
            <a:r>
              <a:rPr lang="en-US" sz="1700" dirty="0" err="1" smtClean="0"/>
              <a:t>AHCal</a:t>
            </a:r>
            <a:endParaRPr lang="en-US" sz="1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140" y="1095615"/>
            <a:ext cx="3218645" cy="235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4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15" y="820507"/>
            <a:ext cx="3281139" cy="23502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354" y="820507"/>
            <a:ext cx="3284431" cy="23502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9383" y="3258839"/>
            <a:ext cx="6160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~65% of energy deposited into first two layers of </a:t>
            </a:r>
            <a:r>
              <a:rPr lang="en-US" dirty="0" err="1" smtClean="0"/>
              <a:t>AHCal</a:t>
            </a:r>
            <a:r>
              <a:rPr lang="en-US" dirty="0" smtClean="0"/>
              <a:t> from a 100 GeV photon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90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0507"/>
            <a:ext cx="6858000" cy="31671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688" y="3902876"/>
            <a:ext cx="549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Reconstructed average total energy per layer deposited in HCAL Barrel for 100 GeV photons for 50,000 events</a:t>
            </a:r>
          </a:p>
        </p:txBody>
      </p:sp>
    </p:spTree>
    <p:extLst>
      <p:ext uri="{BB962C8B-B14F-4D97-AF65-F5344CB8AC3E}">
        <p14:creationId xmlns:p14="http://schemas.microsoft.com/office/powerpoint/2010/main" val="37358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UTA </a:t>
            </a:r>
            <a:r>
              <a:rPr lang="en-US" sz="3200" b="1" dirty="0" err="1" smtClean="0"/>
              <a:t>SiD</a:t>
            </a:r>
            <a:r>
              <a:rPr lang="en-US" sz="3200" b="1" dirty="0" smtClean="0"/>
              <a:t> </a:t>
            </a:r>
            <a:r>
              <a:rPr lang="en-US" sz="3200" b="1" dirty="0"/>
              <a:t>AHCAL Future Plans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824884"/>
            <a:ext cx="67117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Continue to run single particle studies if any major changes in geometry </a:t>
            </a:r>
            <a:endParaRPr lang="en-US" sz="1300" dirty="0" smtClean="0"/>
          </a:p>
          <a:p>
            <a:endParaRPr lang="en-US" sz="13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Continue photon calibration studies in preparation for jet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Adapt and implement Jan’s JULIA calibration code instead of using manual calibration</a:t>
            </a:r>
          </a:p>
          <a:p>
            <a:endParaRPr lang="en-US" sz="13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Adapt </a:t>
            </a:r>
            <a:r>
              <a:rPr lang="en-US" sz="1300" dirty="0"/>
              <a:t>and implement Pandora particle flow algorithm in </a:t>
            </a:r>
            <a:r>
              <a:rPr lang="en-US" sz="1300" dirty="0" smtClean="0"/>
              <a:t>DD4HEP</a:t>
            </a:r>
          </a:p>
          <a:p>
            <a:endParaRPr lang="en-US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Begin jet energy resolution </a:t>
            </a:r>
            <a:r>
              <a:rPr lang="en-US" sz="1300" dirty="0" smtClean="0"/>
              <a:t>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Discussing steps towards realization of </a:t>
            </a:r>
            <a:r>
              <a:rPr lang="en-US" sz="1300" dirty="0" err="1"/>
              <a:t>SiD</a:t>
            </a:r>
            <a:r>
              <a:rPr lang="en-US" sz="1300" dirty="0"/>
              <a:t>-specific HCAL – opportunity afforded by U.S. – Japan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Need engineering support (through SLAC)</a:t>
            </a:r>
          </a:p>
          <a:p>
            <a:endParaRPr lang="en-US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Continue to work with SLAC on refining the module design and include the results in the simulation 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02196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66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Relevant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All particles used were </a:t>
            </a:r>
            <a:r>
              <a:rPr lang="en-US" sz="1800" dirty="0" err="1" smtClean="0"/>
              <a:t>pions</a:t>
            </a:r>
            <a:r>
              <a:rPr lang="en-US" sz="1800" dirty="0" smtClean="0"/>
              <a:t>, fired using single particle gun at </a:t>
            </a:r>
            <a:r>
              <a:rPr lang="el-GR" sz="1800" dirty="0" smtClean="0"/>
              <a:t>θ</a:t>
            </a:r>
            <a:r>
              <a:rPr lang="en-US" sz="1800" dirty="0" smtClean="0"/>
              <a:t>=65°, for a run of 10000 events</a:t>
            </a:r>
          </a:p>
          <a:p>
            <a:r>
              <a:rPr lang="en-US" sz="1800" dirty="0" smtClean="0"/>
              <a:t>Geometry used was SiD_o2_v02</a:t>
            </a:r>
          </a:p>
          <a:p>
            <a:r>
              <a:rPr lang="en-US" sz="1800" dirty="0" smtClean="0"/>
              <a:t>Full simulation, including digitization and reconstruction, performed as usual</a:t>
            </a:r>
          </a:p>
          <a:p>
            <a:r>
              <a:rPr lang="en-US" sz="1800" dirty="0" err="1" smtClean="0"/>
              <a:t>ECal</a:t>
            </a:r>
            <a:r>
              <a:rPr lang="en-US" sz="1800" dirty="0"/>
              <a:t>:  </a:t>
            </a:r>
            <a:r>
              <a:rPr lang="en-US" sz="1800" dirty="0" err="1" smtClean="0"/>
              <a:t>calibration_factorsMipGev</a:t>
            </a:r>
            <a:r>
              <a:rPr lang="en-US" sz="1800" dirty="0" smtClean="0"/>
              <a:t> increased from </a:t>
            </a:r>
            <a:r>
              <a:rPr lang="en-US" sz="1800" b="1" dirty="0"/>
              <a:t>6.58e-3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b="1" dirty="0" smtClean="0"/>
              <a:t>13.16e-3</a:t>
            </a:r>
            <a:r>
              <a:rPr lang="en-US" sz="1800" dirty="0" smtClean="0"/>
              <a:t> </a:t>
            </a:r>
            <a:r>
              <a:rPr lang="en-US" sz="1800" dirty="0"/>
              <a:t>to </a:t>
            </a:r>
            <a:r>
              <a:rPr lang="en-US" sz="1800" b="1" dirty="0" smtClean="0"/>
              <a:t>9.212e-3</a:t>
            </a:r>
            <a:r>
              <a:rPr lang="en-US" sz="1800" dirty="0" smtClean="0"/>
              <a:t> and </a:t>
            </a:r>
            <a:r>
              <a:rPr lang="en-US" sz="1800" b="1" dirty="0" smtClean="0"/>
              <a:t>18.424e-3</a:t>
            </a:r>
          </a:p>
          <a:p>
            <a:r>
              <a:rPr lang="en-US" sz="1800" dirty="0" err="1" smtClean="0"/>
              <a:t>HCal</a:t>
            </a:r>
            <a:r>
              <a:rPr lang="en-US" sz="1800" dirty="0"/>
              <a:t>: </a:t>
            </a:r>
            <a:r>
              <a:rPr lang="en-US" sz="1800" dirty="0" err="1" smtClean="0"/>
              <a:t>calibration_factorsMipGev</a:t>
            </a:r>
            <a:r>
              <a:rPr lang="en-US" sz="1800" dirty="0"/>
              <a:t> </a:t>
            </a:r>
            <a:r>
              <a:rPr lang="en-US" sz="1800" dirty="0" smtClean="0"/>
              <a:t>decreased from </a:t>
            </a:r>
            <a:r>
              <a:rPr lang="en-US" sz="1800" b="1" dirty="0"/>
              <a:t>3.0e-2</a:t>
            </a:r>
            <a:r>
              <a:rPr lang="en-US" sz="1800" dirty="0"/>
              <a:t> </a:t>
            </a:r>
            <a:r>
              <a:rPr lang="en-US" sz="1800" dirty="0" smtClean="0"/>
              <a:t>to </a:t>
            </a:r>
            <a:r>
              <a:rPr lang="en-US" sz="1800" b="1" dirty="0" smtClean="0"/>
              <a:t>2.5e-2</a:t>
            </a:r>
          </a:p>
        </p:txBody>
      </p:sp>
    </p:spTree>
    <p:extLst>
      <p:ext uri="{BB962C8B-B14F-4D97-AF65-F5344CB8AC3E}">
        <p14:creationId xmlns:p14="http://schemas.microsoft.com/office/powerpoint/2010/main" val="6643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5C9D269-A96E-40D0-82CE-4583DB27B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234" y="1207036"/>
            <a:ext cx="2527766" cy="29834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7036"/>
            <a:ext cx="4716725" cy="318076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University of Texas at Arlington has joined the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SiD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optimization in plans to design and calibrate the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AHCal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Initial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calibration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effort performed using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particle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studies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Introduction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0234" y="3990397"/>
            <a:ext cx="23815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Graphic generated from ced2go event display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3701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0506"/>
            <a:ext cx="6756035" cy="358703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Previous simulation and reconstruction process was based on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ILCSoft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multiple tools needed for each step </a:t>
            </a:r>
          </a:p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Many of these tools were outdated or no longer supported, necessitating move to new software</a:t>
            </a:r>
          </a:p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DD4HEP </a:t>
            </a:r>
            <a:r>
              <a:rPr lang="en-US" sz="1600" dirty="0" smtClean="0"/>
              <a:t>offers simplified and standardized approach to simulation and reconstruction with fewer tools needed, reducing potential points of failure in software</a:t>
            </a:r>
          </a:p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1600" dirty="0" smtClean="0"/>
              <a:t>First AHCAL geometry in DD4HEP based on sidloi3 model, using RPC gas detectors in active layer, then redesigned to use scintillator </a:t>
            </a:r>
          </a:p>
          <a:p>
            <a:pPr>
              <a:lnSpc>
                <a:spcPct val="120000"/>
              </a:lnSpc>
              <a:buFont typeface="Wingdings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Current AHCAL geometry (SiD_o2_v02) </a:t>
            </a:r>
            <a:r>
              <a:rPr lang="en-US" sz="1600" dirty="0" smtClean="0"/>
              <a:t>accurately reflects July 2016 engineering model, with </a:t>
            </a:r>
            <a:r>
              <a:rPr lang="en-US" sz="1600" dirty="0" smtClean="0">
                <a:solidFill>
                  <a:srgbClr val="FF0000"/>
                </a:solidFill>
              </a:rPr>
              <a:t>active layer based on CALICE test beam design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000000"/>
                </a:solidFill>
              </a:rPr>
              <a:t>SiD</a:t>
            </a:r>
            <a:r>
              <a:rPr lang="en-US" sz="3200" b="1" dirty="0">
                <a:solidFill>
                  <a:srgbClr val="000000"/>
                </a:solidFill>
              </a:rPr>
              <a:t> AHCAL DD4HEP Migration</a:t>
            </a:r>
          </a:p>
        </p:txBody>
      </p:sp>
    </p:spTree>
    <p:extLst>
      <p:ext uri="{BB962C8B-B14F-4D97-AF65-F5344CB8AC3E}">
        <p14:creationId xmlns:p14="http://schemas.microsoft.com/office/powerpoint/2010/main" val="418376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58749" y="114926"/>
            <a:ext cx="7175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Adapting AHCAL Design for </a:t>
            </a:r>
            <a:r>
              <a:rPr lang="en-US" sz="3200" b="1" dirty="0" err="1">
                <a:solidFill>
                  <a:srgbClr val="000000"/>
                </a:solidFill>
              </a:rPr>
              <a:t>SiD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A63C53E-B6E9-4C72-9E3E-05767ED1F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3" y="793749"/>
            <a:ext cx="2691352" cy="21473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CB102CB1-DC07-4425-A678-BCB1C7B25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419" y="793749"/>
            <a:ext cx="2503273" cy="198261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4AD9773-74D7-4320-B12B-4CEFF0DD766F}"/>
              </a:ext>
            </a:extLst>
          </p:cNvPr>
          <p:cNvCxnSpPr>
            <a:cxnSpLocks/>
          </p:cNvCxnSpPr>
          <p:nvPr/>
        </p:nvCxnSpPr>
        <p:spPr>
          <a:xfrm>
            <a:off x="2743143" y="882063"/>
            <a:ext cx="1733900" cy="55801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8E5ED4E3-C7C7-4C3B-9FE3-B370E1AA4DCC}"/>
              </a:ext>
            </a:extLst>
          </p:cNvPr>
          <p:cNvCxnSpPr>
            <a:cxnSpLocks/>
          </p:cNvCxnSpPr>
          <p:nvPr/>
        </p:nvCxnSpPr>
        <p:spPr>
          <a:xfrm flipV="1">
            <a:off x="2747553" y="2307103"/>
            <a:ext cx="1729490" cy="34671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DF62605C-84B5-4932-897A-6B36606829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6177" y="2776365"/>
            <a:ext cx="2056515" cy="169038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9FC8E7FF-2B92-4CE9-A943-4EE6129740D5}"/>
              </a:ext>
            </a:extLst>
          </p:cNvPr>
          <p:cNvSpPr txBox="1"/>
          <p:nvPr/>
        </p:nvSpPr>
        <p:spPr>
          <a:xfrm>
            <a:off x="78863" y="3305810"/>
            <a:ext cx="3274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Initial goal:</a:t>
            </a:r>
            <a:r>
              <a:rPr lang="en-US" dirty="0"/>
              <a:t> compare simulated single particle energy resolution with actual CALICE test beam results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="" xmlns:a16="http://schemas.microsoft.com/office/drawing/2014/main" id="{1BF25A1A-127C-4AB2-B115-449AF86A657F}"/>
              </a:ext>
            </a:extLst>
          </p:cNvPr>
          <p:cNvSpPr/>
          <p:nvPr/>
        </p:nvSpPr>
        <p:spPr>
          <a:xfrm>
            <a:off x="3353258" y="3593339"/>
            <a:ext cx="889262" cy="3482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0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36185" y="984888"/>
            <a:ext cx="6565569" cy="292952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Detector Version: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SiD_o2_v02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list: FTFP_BERT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Particles: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Pions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Photons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Size: 10,000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 events were run with full simulation and reconstruction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process unless otherwise noted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 performed using C++, Python, and Modular Analysis and Reconstruction for the Linear Collider (MARLIN)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Data </a:t>
            </a:r>
            <a:r>
              <a:rPr lang="en-US" sz="3200" b="1" dirty="0" smtClean="0"/>
              <a:t>File Specifics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0123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820506"/>
            <a:ext cx="67117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Analysis of 5-100 GeV pion data post-reconstruction revealed existing calibration values for </a:t>
            </a:r>
            <a:r>
              <a:rPr lang="en-US" sz="1600" dirty="0" err="1" smtClean="0"/>
              <a:t>ECal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err="1" smtClean="0"/>
              <a:t>HCal</a:t>
            </a:r>
            <a:r>
              <a:rPr lang="en-US" sz="1600" dirty="0" smtClean="0"/>
              <a:t> </a:t>
            </a:r>
            <a:r>
              <a:rPr lang="en-US" sz="1600" dirty="0"/>
              <a:t>were incorrect (Left image, only 100 GeV data shown)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Manual adjustment of calibration factors (Right image) for </a:t>
            </a:r>
            <a:r>
              <a:rPr lang="en-US" sz="1600" dirty="0" err="1" smtClean="0"/>
              <a:t>ECal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err="1" smtClean="0"/>
              <a:t>HCal</a:t>
            </a:r>
            <a:r>
              <a:rPr lang="en-US" sz="1600" dirty="0" smtClean="0"/>
              <a:t> </a:t>
            </a:r>
            <a:r>
              <a:rPr lang="en-US" sz="1600" dirty="0"/>
              <a:t>show good agreement with initial input particle energy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61" y="2143945"/>
            <a:ext cx="3408974" cy="2355693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435" y="2143945"/>
            <a:ext cx="3297886" cy="235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2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820506"/>
            <a:ext cx="67017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After manual calibration, energy resolution shows better agreement with CALICE Pion test beam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 expected, results from simulation are lower than actual test beam data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87" y="1897724"/>
            <a:ext cx="3527219" cy="2604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032" y="1897725"/>
            <a:ext cx="2970721" cy="253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9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824884"/>
            <a:ext cx="67117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Initial attempt at manual recalibration for </a:t>
            </a:r>
            <a:r>
              <a:rPr lang="en-US" sz="1400" dirty="0" err="1" smtClean="0"/>
              <a:t>ECal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err="1" smtClean="0"/>
              <a:t>AHCal</a:t>
            </a:r>
            <a:r>
              <a:rPr lang="en-US" sz="1400" dirty="0" smtClean="0"/>
              <a:t> </a:t>
            </a:r>
            <a:r>
              <a:rPr lang="en-US" sz="1400" dirty="0"/>
              <a:t>shows good results, however, further research is needed into effects of electromagnetic component of energy deposition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More sophisticated calibration software development </a:t>
            </a:r>
            <a:r>
              <a:rPr lang="en-US" sz="1400" dirty="0" smtClean="0"/>
              <a:t>needed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Current studies are ongoing into measuring leakage from EM showers inside </a:t>
            </a:r>
            <a:r>
              <a:rPr lang="en-US" sz="1400" dirty="0" err="1" smtClean="0"/>
              <a:t>ECal</a:t>
            </a:r>
            <a:r>
              <a:rPr lang="en-US" sz="1400" dirty="0" smtClean="0"/>
              <a:t> </a:t>
            </a:r>
            <a:r>
              <a:rPr lang="en-US" sz="1400" dirty="0"/>
              <a:t>and comparing with expected energy deposition in </a:t>
            </a:r>
            <a:r>
              <a:rPr lang="en-US" sz="1400" dirty="0" err="1" smtClean="0"/>
              <a:t>AHCal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651" y="2209879"/>
            <a:ext cx="4420481" cy="230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7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6216" y="235732"/>
            <a:ext cx="6565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SiD</a:t>
            </a:r>
            <a:r>
              <a:rPr lang="en-US" sz="3200" b="1" dirty="0"/>
              <a:t> AHCAL Calibration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54" y="820507"/>
            <a:ext cx="3052046" cy="18987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799" y="823792"/>
            <a:ext cx="3052904" cy="18954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561" y="2842332"/>
            <a:ext cx="605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Above photon </a:t>
            </a:r>
            <a:r>
              <a:rPr lang="en-US" dirty="0" smtClean="0"/>
              <a:t>data </a:t>
            </a:r>
            <a:r>
              <a:rPr lang="en-US" dirty="0" smtClean="0"/>
              <a:t>courtesy of A. </a:t>
            </a:r>
            <a:r>
              <a:rPr lang="en-US" dirty="0" err="1" smtClean="0"/>
              <a:t>Steinhebel</a:t>
            </a:r>
            <a:r>
              <a:rPr lang="en-US" dirty="0" smtClean="0"/>
              <a:t> (</a:t>
            </a:r>
            <a:r>
              <a:rPr lang="en-US" dirty="0" err="1" smtClean="0"/>
              <a:t>U.Oregon</a:t>
            </a:r>
            <a:r>
              <a:rPr lang="en-US" dirty="0" smtClean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lots are </a:t>
            </a:r>
            <a:r>
              <a:rPr lang="en-US" dirty="0" smtClean="0"/>
              <a:t>pre-reconstruction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46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657</Words>
  <Application>Microsoft Office PowerPoint</Application>
  <PresentationFormat>Custom</PresentationFormat>
  <Paragraphs>72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Relevant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Rashaveraka</dc:creator>
  <cp:lastModifiedBy>Ross McCoy</cp:lastModifiedBy>
  <cp:revision>36</cp:revision>
  <dcterms:modified xsi:type="dcterms:W3CDTF">2017-06-30T18:45:10Z</dcterms:modified>
</cp:coreProperties>
</file>