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6"/>
  </p:notesMasterIdLst>
  <p:handoutMasterIdLst>
    <p:handoutMasterId r:id="rId7"/>
  </p:handoutMasterIdLst>
  <p:sldIdLst>
    <p:sldId id="424" r:id="rId2"/>
    <p:sldId id="425" r:id="rId3"/>
    <p:sldId id="426" r:id="rId4"/>
    <p:sldId id="427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32B81"/>
    <a:srgbClr val="EFEDF4"/>
    <a:srgbClr val="EAD6FC"/>
    <a:srgbClr val="A68CB4"/>
    <a:srgbClr val="FBD5EA"/>
    <a:srgbClr val="E9B7FB"/>
    <a:srgbClr val="8D63A5"/>
    <a:srgbClr val="5D416D"/>
    <a:srgbClr val="352144"/>
    <a:srgbClr val="173D5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663" autoAdjust="0"/>
    <p:restoredTop sz="99450" autoAdjust="0"/>
  </p:normalViewPr>
  <p:slideViewPr>
    <p:cSldViewPr snapToGrid="0">
      <p:cViewPr>
        <p:scale>
          <a:sx n="85" d="100"/>
          <a:sy n="85" d="100"/>
        </p:scale>
        <p:origin x="-584" y="-160"/>
      </p:cViewPr>
      <p:guideLst>
        <p:guide orient="horz" pos="3769"/>
        <p:guide pos="913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71" d="100"/>
          <a:sy n="71" d="100"/>
        </p:scale>
        <p:origin x="-3296" y="-10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notesMaster" Target="notesMasters/notesMaster1.xml"/><Relationship Id="rId7" Type="http://schemas.openxmlformats.org/officeDocument/2006/relationships/handoutMaster" Target="handoutMasters/handoutMaster1.xml"/><Relationship Id="rId8" Type="http://schemas.openxmlformats.org/officeDocument/2006/relationships/printerSettings" Target="printerSettings/printerSettings1.bin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E9AC7E1-5D9D-D04D-9A79-EB2295E14159}" type="datetimeFigureOut">
              <a:rPr lang="en-US" smtClean="0"/>
              <a:t>26/01/17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B0E40DC-EEE0-2F4A-A036-BBAA17BAF5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258044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1839DF2-0607-4031-9B7F-104A57B6DAA4}" type="datetimeFigureOut">
              <a:rPr lang="en-GB" smtClean="0"/>
              <a:t>26/01/17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3E74FA-C704-4EBC-8C5A-8568DD48BA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4967925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759198"/>
            <a:ext cx="9144000" cy="1532467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smtClean="0"/>
              <a:t>Click to edit Master subtitle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Friday, 13 January 2017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FD4E8-A2F5-44C9-BB89-783052C8D2CC}" type="slidenum">
              <a:rPr lang="en-GB" smtClean="0"/>
              <a:t>‹#›</a:t>
            </a:fld>
            <a:endParaRPr lang="en-GB"/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1524000" y="3572933"/>
            <a:ext cx="9194800" cy="0"/>
          </a:xfrm>
          <a:prstGeom prst="line">
            <a:avLst/>
          </a:prstGeom>
          <a:ln>
            <a:solidFill>
              <a:srgbClr val="5D416D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895160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Friday, 13 January 2017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FD4E8-A2F5-44C9-BB89-783052C8D2C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149038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Friday, 13 January 2017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FD4E8-A2F5-44C9-BB89-783052C8D2C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755775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86975"/>
            <a:ext cx="10515600" cy="854075"/>
          </a:xfrm>
        </p:spPr>
        <p:txBody>
          <a:bodyPr/>
          <a:lstStyle>
            <a:lvl1pPr>
              <a:defRPr b="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414585"/>
            <a:ext cx="10515600" cy="4444348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7" name="TextBox 6"/>
          <p:cNvSpPr txBox="1"/>
          <p:nvPr userDrawn="1"/>
        </p:nvSpPr>
        <p:spPr>
          <a:xfrm>
            <a:off x="1490133" y="6570133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25" name="Date Placeholder 3"/>
          <p:cNvSpPr>
            <a:spLocks noGrp="1"/>
          </p:cNvSpPr>
          <p:nvPr>
            <p:ph type="dt" sz="half" idx="2"/>
          </p:nvPr>
        </p:nvSpPr>
        <p:spPr>
          <a:xfrm>
            <a:off x="2429914" y="6333067"/>
            <a:ext cx="2429951" cy="3725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r>
              <a:rPr lang="en-GB" smtClean="0"/>
              <a:t>Friday, 13 January 2017</a:t>
            </a:r>
            <a:endParaRPr lang="en-GB" dirty="0"/>
          </a:p>
        </p:txBody>
      </p:sp>
      <p:sp>
        <p:nvSpPr>
          <p:cNvPr id="2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56268" y="6333067"/>
            <a:ext cx="880532" cy="3725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rgbClr val="FFFFFF"/>
                </a:solidFill>
                <a:latin typeface="Arial"/>
                <a:cs typeface="Arial"/>
              </a:defRPr>
            </a:lvl1pPr>
          </a:lstStyle>
          <a:p>
            <a:r>
              <a:rPr lang="en-GB" smtClean="0"/>
              <a:t>FONT</a:t>
            </a:r>
            <a:endParaRPr lang="en-GB" dirty="0"/>
          </a:p>
        </p:txBody>
      </p:sp>
      <p:sp>
        <p:nvSpPr>
          <p:cNvPr id="2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52930" y="6366934"/>
            <a:ext cx="2413000" cy="3376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FFFFF"/>
                </a:solidFill>
                <a:latin typeface="Arial"/>
                <a:cs typeface="Arial"/>
              </a:defRPr>
            </a:lvl1pPr>
          </a:lstStyle>
          <a:p>
            <a:fld id="{94BFD4E8-A2F5-44C9-BB89-783052C8D2CC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711618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Friday, 13 January 2017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FD4E8-A2F5-44C9-BB89-783052C8D2C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695080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Friday, 13 January 2017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FD4E8-A2F5-44C9-BB89-783052C8D2C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424950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Friday, 13 January 2017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FD4E8-A2F5-44C9-BB89-783052C8D2C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511449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Friday, 13 January 2017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FD4E8-A2F5-44C9-BB89-783052C8D2C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969117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Friday, 13 January 2017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FD4E8-A2F5-44C9-BB89-783052C8D2C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20218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Friday, 13 January 2017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FD4E8-A2F5-44C9-BB89-783052C8D2C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409383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Friday, 13 January 2017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FD4E8-A2F5-44C9-BB89-783052C8D2C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918249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>
            <a:spLocks noChangeAspect="1"/>
          </p:cNvSpPr>
          <p:nvPr userDrawn="1"/>
        </p:nvSpPr>
        <p:spPr>
          <a:xfrm>
            <a:off x="0" y="6163732"/>
            <a:ext cx="12192000" cy="694267"/>
          </a:xfrm>
          <a:prstGeom prst="rect">
            <a:avLst/>
          </a:prstGeom>
          <a:blipFill rotWithShape="1">
            <a:blip r:embed="rId13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540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414585"/>
            <a:ext cx="10515600" cy="476237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429914" y="6333067"/>
            <a:ext cx="2429951" cy="3725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r>
              <a:rPr lang="en-GB" smtClean="0"/>
              <a:t>Friday, 13 January 2017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56268" y="6333067"/>
            <a:ext cx="880532" cy="3725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rgbClr val="FFFFFF"/>
                </a:solidFill>
                <a:latin typeface="Arial"/>
                <a:cs typeface="Arial"/>
              </a:defRPr>
            </a:lvl1pPr>
          </a:lstStyle>
          <a:p>
            <a:r>
              <a:rPr lang="en-GB" smtClean="0"/>
              <a:t>FONT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52930" y="6366934"/>
            <a:ext cx="2413000" cy="3376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FFFFF"/>
                </a:solidFill>
                <a:latin typeface="Arial"/>
                <a:cs typeface="Arial"/>
              </a:defRPr>
            </a:lvl1pPr>
          </a:lstStyle>
          <a:p>
            <a:fld id="{94BFD4E8-A2F5-44C9-BB89-783052C8D2CC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621798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Arial (Headings)"/>
          <a:ea typeface="+mj-ea"/>
          <a:cs typeface="Arial (Headings)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Arial (Body)"/>
          <a:ea typeface="+mn-ea"/>
          <a:cs typeface="Arial (Body)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rial (Body)"/>
          <a:ea typeface="+mn-ea"/>
          <a:cs typeface="Arial (Body)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 (Body)"/>
          <a:ea typeface="+mn-ea"/>
          <a:cs typeface="Arial (Body)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 (Body)"/>
          <a:ea typeface="+mn-ea"/>
          <a:cs typeface="Arial (Body)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 (Body)"/>
          <a:ea typeface="+mn-ea"/>
          <a:cs typeface="Arial (Body)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1267" y="286975"/>
            <a:ext cx="11225933" cy="854075"/>
          </a:xfrm>
        </p:spPr>
        <p:txBody>
          <a:bodyPr>
            <a:normAutofit/>
          </a:bodyPr>
          <a:lstStyle/>
          <a:p>
            <a:r>
              <a:rPr lang="en-US" sz="3200" dirty="0" smtClean="0">
                <a:solidFill>
                  <a:srgbClr val="5D416D"/>
                </a:solidFill>
              </a:rPr>
              <a:t>ATF </a:t>
            </a:r>
            <a:r>
              <a:rPr lang="en-US" sz="3200" dirty="0" smtClean="0">
                <a:solidFill>
                  <a:srgbClr val="5D416D"/>
                </a:solidFill>
              </a:rPr>
              <a:t>February plans</a:t>
            </a:r>
            <a:endParaRPr lang="en-US" sz="3200" dirty="0">
              <a:solidFill>
                <a:srgbClr val="5D416D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smtClean="0"/>
              <a:t>Friday, 13 January 2017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FONT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4BFD4E8-A2F5-44C9-BB89-783052C8D2CC}" type="slidenum">
              <a:rPr lang="en-GB" smtClean="0"/>
              <a:pPr/>
              <a:t>1</a:t>
            </a:fld>
            <a:endParaRPr lang="en-GB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29020152"/>
              </p:ext>
            </p:extLst>
          </p:nvPr>
        </p:nvGraphicFramePr>
        <p:xfrm>
          <a:off x="642474" y="1496605"/>
          <a:ext cx="10951882" cy="428562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89529"/>
                <a:gridCol w="5856938"/>
                <a:gridCol w="3705415"/>
              </a:tblGrid>
              <a:tr h="575276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Nominal</a:t>
                      </a:r>
                      <a:r>
                        <a:rPr lang="en-US" baseline="0" dirty="0" smtClean="0"/>
                        <a:t> Optics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High-beta</a:t>
                      </a:r>
                      <a:r>
                        <a:rPr lang="en-US" baseline="0" dirty="0" smtClean="0"/>
                        <a:t> optics</a:t>
                      </a:r>
                      <a:endParaRPr lang="en-US" dirty="0"/>
                    </a:p>
                  </a:txBody>
                  <a:tcPr anchor="ctr"/>
                </a:tc>
              </a:tr>
              <a:tr h="1831194">
                <a:tc>
                  <a:txBody>
                    <a:bodyPr/>
                    <a:lstStyle/>
                    <a:p>
                      <a:r>
                        <a:rPr lang="en-US" dirty="0" smtClean="0"/>
                        <a:t/>
                      </a:r>
                      <a:br>
                        <a:rPr lang="en-US" dirty="0" smtClean="0"/>
                      </a:br>
                      <a:r>
                        <a:rPr lang="en-US" dirty="0" smtClean="0"/>
                        <a:t>Week 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/>
                        <a:buChar char="•"/>
                        <a:tabLst/>
                        <a:defRPr/>
                      </a:pPr>
                      <a:endParaRPr lang="en-US" dirty="0" smtClean="0"/>
                    </a:p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/>
                        <a:buChar char="•"/>
                        <a:tabLst/>
                        <a:defRPr/>
                      </a:pPr>
                      <a:r>
                        <a:rPr lang="en-US" dirty="0" smtClean="0"/>
                        <a:t>Minimum </a:t>
                      </a:r>
                      <a:r>
                        <a:rPr lang="en-US" dirty="0" smtClean="0"/>
                        <a:t>jitter measurements on waist at IPBPMs as function of </a:t>
                      </a:r>
                      <a:r>
                        <a:rPr lang="en-US" dirty="0" smtClean="0"/>
                        <a:t>attenuation + noise floor measurements.</a:t>
                      </a:r>
                      <a:r>
                        <a:rPr lang="en-US" baseline="0" dirty="0" smtClean="0"/>
                        <a:t> </a:t>
                      </a:r>
                      <a:endParaRPr lang="en-US" baseline="0" dirty="0" smtClean="0"/>
                    </a:p>
                    <a:p>
                      <a:pPr marL="285750" indent="-285750">
                        <a:buFont typeface="Arial"/>
                        <a:buChar char="•"/>
                      </a:pPr>
                      <a:r>
                        <a:rPr lang="en-US" baseline="0" dirty="0" smtClean="0"/>
                        <a:t>Random </a:t>
                      </a:r>
                      <a:r>
                        <a:rPr lang="en-US" baseline="0" dirty="0" smtClean="0"/>
                        <a:t>jitter source </a:t>
                      </a:r>
                      <a:r>
                        <a:rPr lang="en-US" baseline="0" dirty="0" smtClean="0"/>
                        <a:t>scan to </a:t>
                      </a:r>
                      <a:r>
                        <a:rPr lang="en-US" baseline="0" dirty="0" smtClean="0"/>
                        <a:t>measure real jitter (at </a:t>
                      </a:r>
                      <a:r>
                        <a:rPr lang="en-US" baseline="0" dirty="0" smtClean="0"/>
                        <a:t>0dB)</a:t>
                      </a:r>
                      <a:r>
                        <a:rPr lang="en-US" baseline="0" dirty="0" smtClean="0"/>
                        <a:t>.</a:t>
                      </a:r>
                    </a:p>
                    <a:p>
                      <a:pPr marL="285750" indent="-285750">
                        <a:buFont typeface="Arial"/>
                        <a:buChar char="•"/>
                      </a:pPr>
                      <a:r>
                        <a:rPr lang="en-US" baseline="0" dirty="0" smtClean="0"/>
                        <a:t>Noise floor measurements at different charges.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/>
                      </a:r>
                      <a:br>
                        <a:rPr lang="en-US" dirty="0" smtClean="0"/>
                      </a:br>
                      <a:r>
                        <a:rPr lang="en-US" dirty="0" smtClean="0"/>
                        <a:t>2 BPM IP feedback (two bunches).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3 BPM resolution (X and Y).</a:t>
                      </a:r>
                    </a:p>
                    <a:p>
                      <a:endParaRPr lang="en-US" dirty="0"/>
                    </a:p>
                  </a:txBody>
                  <a:tcPr/>
                </a:tc>
              </a:tr>
              <a:tr h="1879159">
                <a:tc>
                  <a:txBody>
                    <a:bodyPr/>
                    <a:lstStyle/>
                    <a:p>
                      <a:r>
                        <a:rPr lang="en-US" dirty="0" smtClean="0"/>
                        <a:t/>
                      </a:r>
                      <a:br>
                        <a:rPr lang="en-US" dirty="0" smtClean="0"/>
                      </a:br>
                      <a:r>
                        <a:rPr lang="en-US" dirty="0" smtClean="0"/>
                        <a:t>Week 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/>
                        <a:buChar char="•"/>
                      </a:pPr>
                      <a:endParaRPr lang="en-US" dirty="0" smtClean="0"/>
                    </a:p>
                    <a:p>
                      <a:pPr marL="285750" indent="-285750">
                        <a:buFont typeface="Arial"/>
                        <a:buChar char="•"/>
                      </a:pPr>
                      <a:r>
                        <a:rPr lang="en-US" dirty="0" smtClean="0"/>
                        <a:t>Set</a:t>
                      </a:r>
                      <a:r>
                        <a:rPr lang="en-US" dirty="0" smtClean="0"/>
                        <a:t>-up</a:t>
                      </a:r>
                      <a:r>
                        <a:rPr lang="en-US" baseline="0" dirty="0" smtClean="0"/>
                        <a:t> t</a:t>
                      </a:r>
                      <a:r>
                        <a:rPr lang="en-US" dirty="0" smtClean="0"/>
                        <a:t>wo-bunch</a:t>
                      </a:r>
                      <a:r>
                        <a:rPr lang="en-US" baseline="0" dirty="0" smtClean="0"/>
                        <a:t> upstream feedback. </a:t>
                      </a:r>
                      <a:endParaRPr lang="en-US" baseline="0" dirty="0" smtClean="0"/>
                    </a:p>
                    <a:p>
                      <a:pPr marL="285750" indent="-285750">
                        <a:buFont typeface="Arial"/>
                        <a:buChar char="•"/>
                      </a:pPr>
                      <a:r>
                        <a:rPr lang="en-US" baseline="0" dirty="0" smtClean="0"/>
                        <a:t>Measure </a:t>
                      </a:r>
                      <a:r>
                        <a:rPr lang="en-US" baseline="0" dirty="0" smtClean="0"/>
                        <a:t>the feedback jitter correction </a:t>
                      </a:r>
                      <a:r>
                        <a:rPr lang="en-US" baseline="0" dirty="0" smtClean="0"/>
                        <a:t>with </a:t>
                      </a:r>
                      <a:r>
                        <a:rPr lang="en-US" baseline="0" dirty="0" smtClean="0"/>
                        <a:t>the IP </a:t>
                      </a:r>
                      <a:r>
                        <a:rPr lang="en-US" baseline="0" dirty="0" smtClean="0"/>
                        <a:t>BPMs.</a:t>
                      </a:r>
                    </a:p>
                    <a:p>
                      <a:pPr marL="285750" indent="-285750">
                        <a:buFont typeface="Arial"/>
                        <a:buChar char="•"/>
                      </a:pPr>
                      <a:r>
                        <a:rPr lang="en-US" baseline="0" dirty="0" smtClean="0"/>
                        <a:t>Introduce </a:t>
                      </a:r>
                      <a:r>
                        <a:rPr lang="en-US" baseline="0" dirty="0" smtClean="0"/>
                        <a:t>random jitter source (or just move off waist) in hope of seeing reduction in jitter.</a:t>
                      </a:r>
                      <a:br>
                        <a:rPr lang="en-US" baseline="0" dirty="0" smtClean="0"/>
                      </a:b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/>
                      </a:r>
                      <a:br>
                        <a:rPr lang="en-US" dirty="0" smtClean="0"/>
                      </a:br>
                      <a:r>
                        <a:rPr lang="en-US" dirty="0" smtClean="0"/>
                        <a:t>Repeat</a:t>
                      </a:r>
                      <a:r>
                        <a:rPr lang="en-US" baseline="0" dirty="0" smtClean="0"/>
                        <a:t> 2 BPM IP feedback study, </a:t>
                      </a:r>
                      <a:r>
                        <a:rPr lang="en-US" baseline="0" dirty="0" smtClean="0"/>
                        <a:t/>
                      </a:r>
                      <a:br>
                        <a:rPr lang="en-US" baseline="0" dirty="0" smtClean="0"/>
                      </a:br>
                      <a:r>
                        <a:rPr lang="en-US" baseline="0" dirty="0" smtClean="0"/>
                        <a:t>in </a:t>
                      </a:r>
                      <a:r>
                        <a:rPr lang="en-US" baseline="0" dirty="0" smtClean="0"/>
                        <a:t>case </a:t>
                      </a:r>
                      <a:r>
                        <a:rPr lang="en-US" baseline="0" dirty="0" smtClean="0"/>
                        <a:t>there are issues </a:t>
                      </a:r>
                      <a:r>
                        <a:rPr lang="en-US" baseline="0" dirty="0" smtClean="0"/>
                        <a:t>in first week.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47806532"/>
              </p:ext>
            </p:extLst>
          </p:nvPr>
        </p:nvGraphicFramePr>
        <p:xfrm>
          <a:off x="7007412" y="3406586"/>
          <a:ext cx="881529" cy="49305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81529"/>
              </a:tblGrid>
              <a:tr h="493058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 shift</a:t>
                      </a:r>
                      <a:endParaRPr lang="en-US" dirty="0"/>
                    </a:p>
                  </a:txBody>
                  <a:tcPr anchor="ctr"/>
                </a:tc>
              </a:tr>
            </a:tbl>
          </a:graphicData>
        </a:graphic>
      </p:graphicFrame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96320081"/>
              </p:ext>
            </p:extLst>
          </p:nvPr>
        </p:nvGraphicFramePr>
        <p:xfrm>
          <a:off x="6995458" y="5378822"/>
          <a:ext cx="881529" cy="4213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81529"/>
              </a:tblGrid>
              <a:tr h="4213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 shift</a:t>
                      </a:r>
                      <a:endParaRPr lang="en-US" dirty="0"/>
                    </a:p>
                  </a:txBody>
                  <a:tcPr anchor="ctr"/>
                </a:tc>
              </a:tr>
            </a:tbl>
          </a:graphicData>
        </a:graphic>
      </p:graphicFrame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61744246"/>
              </p:ext>
            </p:extLst>
          </p:nvPr>
        </p:nvGraphicFramePr>
        <p:xfrm>
          <a:off x="10309412" y="3397123"/>
          <a:ext cx="1272988" cy="50551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72988"/>
              </a:tblGrid>
              <a:tr h="50551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1.5 shifts</a:t>
                      </a:r>
                      <a:endParaRPr lang="en-US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11" name="Rectangle 10"/>
          <p:cNvSpPr/>
          <p:nvPr/>
        </p:nvSpPr>
        <p:spPr>
          <a:xfrm>
            <a:off x="5348935" y="403409"/>
            <a:ext cx="6170710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  <a:latin typeface="Arial"/>
                <a:cs typeface="Arial"/>
              </a:rPr>
              <a:t>Pre-beam IP electronics </a:t>
            </a:r>
            <a:r>
              <a:rPr lang="en-US" dirty="0" smtClean="0">
                <a:solidFill>
                  <a:srgbClr val="000000"/>
                </a:solidFill>
                <a:latin typeface="Arial"/>
                <a:cs typeface="Arial"/>
              </a:rPr>
              <a:t>tests</a:t>
            </a:r>
          </a:p>
          <a:p>
            <a:pPr marL="285750" indent="-285750">
              <a:buFont typeface="Arial"/>
              <a:buChar char="•"/>
            </a:pPr>
            <a:r>
              <a:rPr lang="en-US" sz="1400" dirty="0" smtClean="0">
                <a:solidFill>
                  <a:srgbClr val="000000"/>
                </a:solidFill>
                <a:latin typeface="Arial"/>
                <a:cs typeface="Arial"/>
              </a:rPr>
              <a:t>Output </a:t>
            </a:r>
            <a:r>
              <a:rPr lang="en-US" sz="1400" dirty="0" smtClean="0">
                <a:solidFill>
                  <a:srgbClr val="000000"/>
                </a:solidFill>
                <a:latin typeface="Arial"/>
                <a:cs typeface="Arial"/>
              </a:rPr>
              <a:t>of </a:t>
            </a:r>
            <a:r>
              <a:rPr lang="en-US" sz="1400" dirty="0">
                <a:solidFill>
                  <a:srgbClr val="000000"/>
                </a:solidFill>
                <a:latin typeface="Arial"/>
                <a:cs typeface="Arial"/>
              </a:rPr>
              <a:t>the 1st stage frequency multiplier using a spectrum </a:t>
            </a:r>
            <a:r>
              <a:rPr lang="en-US" sz="1400" dirty="0" err="1">
                <a:solidFill>
                  <a:srgbClr val="000000"/>
                </a:solidFill>
                <a:latin typeface="Arial"/>
                <a:cs typeface="Arial"/>
              </a:rPr>
              <a:t>analyser</a:t>
            </a:r>
            <a:r>
              <a:rPr lang="en-US" sz="1400" dirty="0">
                <a:solidFill>
                  <a:srgbClr val="000000"/>
                </a:solidFill>
                <a:latin typeface="Arial"/>
                <a:cs typeface="Arial"/>
              </a:rPr>
              <a:t>. </a:t>
            </a:r>
            <a:endParaRPr lang="en-US" sz="1400" dirty="0" smtClean="0">
              <a:solidFill>
                <a:srgbClr val="000000"/>
              </a:solidFill>
              <a:latin typeface="Arial"/>
              <a:cs typeface="Arial"/>
            </a:endParaRPr>
          </a:p>
          <a:p>
            <a:pPr marL="285750" indent="-285750">
              <a:buFont typeface="Arial"/>
              <a:buChar char="•"/>
            </a:pPr>
            <a:r>
              <a:rPr lang="en-US" sz="1400" dirty="0" smtClean="0">
                <a:solidFill>
                  <a:srgbClr val="000000"/>
                </a:solidFill>
                <a:latin typeface="Arial"/>
                <a:cs typeface="Arial"/>
              </a:rPr>
              <a:t>Outputs </a:t>
            </a:r>
            <a:r>
              <a:rPr lang="en-US" sz="1400" dirty="0" smtClean="0">
                <a:solidFill>
                  <a:srgbClr val="000000"/>
                </a:solidFill>
                <a:latin typeface="Arial"/>
                <a:cs typeface="Arial"/>
              </a:rPr>
              <a:t>of </a:t>
            </a:r>
            <a:r>
              <a:rPr lang="en-US" sz="1400" dirty="0">
                <a:solidFill>
                  <a:srgbClr val="000000"/>
                </a:solidFill>
                <a:latin typeface="Arial"/>
                <a:cs typeface="Arial"/>
              </a:rPr>
              <a:t>the first stage </a:t>
            </a:r>
            <a:r>
              <a:rPr lang="en-US" sz="1400" dirty="0" smtClean="0">
                <a:solidFill>
                  <a:srgbClr val="000000"/>
                </a:solidFill>
                <a:latin typeface="Arial"/>
                <a:cs typeface="Arial"/>
              </a:rPr>
              <a:t>mixer and limiting </a:t>
            </a:r>
            <a:r>
              <a:rPr lang="en-US" sz="1400" dirty="0" smtClean="0">
                <a:solidFill>
                  <a:srgbClr val="000000"/>
                </a:solidFill>
                <a:latin typeface="Arial"/>
                <a:cs typeface="Arial"/>
              </a:rPr>
              <a:t>amplifier diode</a:t>
            </a:r>
            <a:r>
              <a:rPr lang="en-US" sz="1400" dirty="0" smtClean="0">
                <a:solidFill>
                  <a:srgbClr val="000000"/>
                </a:solidFill>
                <a:latin typeface="Arial"/>
                <a:cs typeface="Arial"/>
              </a:rPr>
              <a:t>.</a:t>
            </a:r>
            <a:endParaRPr lang="en-US" dirty="0" smtClean="0">
              <a:solidFill>
                <a:srgbClr val="000000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5026970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1267" y="286975"/>
            <a:ext cx="11225933" cy="854075"/>
          </a:xfrm>
        </p:spPr>
        <p:txBody>
          <a:bodyPr>
            <a:normAutofit/>
          </a:bodyPr>
          <a:lstStyle/>
          <a:p>
            <a:r>
              <a:rPr lang="en-US" sz="3200" dirty="0" smtClean="0">
                <a:solidFill>
                  <a:srgbClr val="5D416D"/>
                </a:solidFill>
              </a:rPr>
              <a:t>Week 1: Shift 1 – Minimum jitter measurements </a:t>
            </a:r>
            <a:endParaRPr lang="en-US" sz="3200" dirty="0">
              <a:solidFill>
                <a:srgbClr val="5D416D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smtClean="0"/>
              <a:t>Friday, 13 January 2017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FONT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4BFD4E8-A2F5-44C9-BB89-783052C8D2CC}" type="slidenum">
              <a:rPr lang="en-GB" smtClean="0"/>
              <a:pPr/>
              <a:t>2</a:t>
            </a:fld>
            <a:endParaRPr lang="en-GB" dirty="0"/>
          </a:p>
        </p:txBody>
      </p:sp>
      <p:sp>
        <p:nvSpPr>
          <p:cNvPr id="7" name="Rectangle 6"/>
          <p:cNvSpPr/>
          <p:nvPr/>
        </p:nvSpPr>
        <p:spPr>
          <a:xfrm>
            <a:off x="644909" y="1165411"/>
            <a:ext cx="10871983" cy="2862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 smtClean="0">
                <a:solidFill>
                  <a:srgbClr val="000000"/>
                </a:solidFill>
                <a:latin typeface="Arial"/>
                <a:cs typeface="Arial"/>
              </a:rPr>
              <a:t>Nominal optics, 1 bunch.</a:t>
            </a:r>
            <a:endParaRPr lang="en-US" dirty="0" smtClean="0">
              <a:solidFill>
                <a:srgbClr val="000000"/>
              </a:solidFill>
              <a:latin typeface="Arial"/>
              <a:cs typeface="Arial"/>
            </a:endParaRP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solidFill>
                  <a:srgbClr val="000000"/>
                </a:solidFill>
                <a:latin typeface="Arial"/>
                <a:cs typeface="Arial"/>
              </a:rPr>
              <a:t>Waist scan at IPC </a:t>
            </a:r>
            <a:br>
              <a:rPr lang="en-US" dirty="0" smtClean="0">
                <a:solidFill>
                  <a:srgbClr val="000000"/>
                </a:solidFill>
                <a:latin typeface="Arial"/>
                <a:cs typeface="Arial"/>
              </a:rPr>
            </a:br>
            <a:r>
              <a:rPr lang="en-US" dirty="0" smtClean="0">
                <a:solidFill>
                  <a:srgbClr val="000000"/>
                </a:solidFill>
                <a:latin typeface="Arial"/>
                <a:cs typeface="Arial"/>
              </a:rPr>
              <a:t>- set QD0FF current, calibrate at 20dB, then vary QD0FF current, set to central value, reduce attenuation to 0dB, then vary QD0FF current, set to waist.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solidFill>
                  <a:srgbClr val="000000"/>
                </a:solidFill>
                <a:latin typeface="Arial"/>
                <a:cs typeface="Arial"/>
              </a:rPr>
              <a:t>Take a measurement of the noise floor with 70dB attenuation on the dipole.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solidFill>
                  <a:srgbClr val="000000"/>
                </a:solidFill>
                <a:latin typeface="Arial"/>
                <a:cs typeface="Arial"/>
              </a:rPr>
              <a:t>Calibrate + jitter run at attenuation settings 0dB – 50dB.</a:t>
            </a:r>
          </a:p>
          <a:p>
            <a:pPr marL="285750" indent="-285750">
              <a:buFont typeface="Arial"/>
              <a:buChar char="•"/>
            </a:pPr>
            <a:r>
              <a:rPr lang="en-US" dirty="0">
                <a:solidFill>
                  <a:srgbClr val="000000"/>
                </a:solidFill>
                <a:latin typeface="Arial"/>
                <a:cs typeface="Arial"/>
              </a:rPr>
              <a:t>J</a:t>
            </a:r>
            <a:r>
              <a:rPr lang="en-US" dirty="0" smtClean="0">
                <a:solidFill>
                  <a:srgbClr val="000000"/>
                </a:solidFill>
                <a:latin typeface="Arial"/>
                <a:cs typeface="Arial"/>
              </a:rPr>
              <a:t>itter at 70dB + calibration @ 0dB/10dB for various charges.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solidFill>
                  <a:srgbClr val="000000"/>
                </a:solidFill>
                <a:latin typeface="Arial"/>
                <a:cs typeface="Arial"/>
              </a:rPr>
              <a:t>Random jitter source scan at 0dB.</a:t>
            </a:r>
          </a:p>
          <a:p>
            <a:pPr marL="285750" indent="-285750">
              <a:buFont typeface="Arial"/>
              <a:buChar char="•"/>
            </a:pPr>
            <a:endParaRPr lang="en-US" dirty="0">
              <a:solidFill>
                <a:srgbClr val="000000"/>
              </a:solidFill>
              <a:latin typeface="Arial"/>
              <a:cs typeface="Arial"/>
            </a:endParaRP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solidFill>
                  <a:srgbClr val="000000"/>
                </a:solidFill>
                <a:latin typeface="Arial"/>
                <a:cs typeface="Arial"/>
              </a:rPr>
              <a:t>Repeat for IPB (and IPA if time)</a:t>
            </a:r>
          </a:p>
        </p:txBody>
      </p:sp>
    </p:spTree>
    <p:extLst>
      <p:ext uri="{BB962C8B-B14F-4D97-AF65-F5344CB8AC3E}">
        <p14:creationId xmlns:p14="http://schemas.microsoft.com/office/powerpoint/2010/main" val="19793885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1267" y="286975"/>
            <a:ext cx="11225933" cy="854075"/>
          </a:xfrm>
        </p:spPr>
        <p:txBody>
          <a:bodyPr>
            <a:normAutofit/>
          </a:bodyPr>
          <a:lstStyle/>
          <a:p>
            <a:r>
              <a:rPr lang="en-US" sz="3200" dirty="0" smtClean="0">
                <a:solidFill>
                  <a:srgbClr val="5D416D"/>
                </a:solidFill>
              </a:rPr>
              <a:t>Week 1: Shift 2 – 2 BPM IP feedback</a:t>
            </a:r>
            <a:endParaRPr lang="en-US" sz="3200" dirty="0">
              <a:solidFill>
                <a:srgbClr val="5D416D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smtClean="0"/>
              <a:t>Friday, 13 January 2017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FONT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4BFD4E8-A2F5-44C9-BB89-783052C8D2CC}" type="slidenum">
              <a:rPr lang="en-GB" smtClean="0"/>
              <a:pPr/>
              <a:t>3</a:t>
            </a:fld>
            <a:endParaRPr lang="en-GB" dirty="0"/>
          </a:p>
        </p:txBody>
      </p:sp>
      <p:sp>
        <p:nvSpPr>
          <p:cNvPr id="7" name="Rectangle 6"/>
          <p:cNvSpPr/>
          <p:nvPr/>
        </p:nvSpPr>
        <p:spPr>
          <a:xfrm>
            <a:off x="644909" y="1165411"/>
            <a:ext cx="10871983" cy="2862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 smtClean="0">
                <a:solidFill>
                  <a:srgbClr val="000000"/>
                </a:solidFill>
                <a:latin typeface="Arial"/>
                <a:cs typeface="Arial"/>
              </a:rPr>
              <a:t>High-beta optics, two bunches.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solidFill>
                  <a:srgbClr val="000000"/>
                </a:solidFill>
                <a:latin typeface="Arial"/>
                <a:cs typeface="Arial"/>
              </a:rPr>
              <a:t>Centre the beam in X and Y in all three BPMs using the IP mover system.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solidFill>
                  <a:srgbClr val="000000"/>
                </a:solidFill>
                <a:latin typeface="Arial"/>
                <a:cs typeface="Arial"/>
              </a:rPr>
              <a:t>Jitter run + calibrate all three BPMs at (in X and Y) at various attenuations for 3BPM resolution study.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solidFill>
                  <a:srgbClr val="000000"/>
                </a:solidFill>
                <a:latin typeface="Arial"/>
                <a:cs typeface="Arial"/>
              </a:rPr>
              <a:t>Calibrate again at 10dB + take jitter run.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solidFill>
                  <a:srgbClr val="000000"/>
                </a:solidFill>
                <a:latin typeface="Arial"/>
                <a:cs typeface="Arial"/>
              </a:rPr>
              <a:t>Calculate bunch-to-bunch correlation as a function of sample number.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solidFill>
                  <a:srgbClr val="000000"/>
                </a:solidFill>
                <a:latin typeface="Arial"/>
                <a:cs typeface="Arial"/>
              </a:rPr>
              <a:t>Set-up IP feedback using 2-BPM firmware and optimal sampling.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solidFill>
                  <a:srgbClr val="000000"/>
                </a:solidFill>
                <a:latin typeface="Arial"/>
                <a:cs typeface="Arial"/>
              </a:rPr>
              <a:t>Perform kicker scan to calculate appropriate gains.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solidFill>
                  <a:srgbClr val="000000"/>
                </a:solidFill>
                <a:latin typeface="Arial"/>
                <a:cs typeface="Arial"/>
              </a:rPr>
              <a:t>Take interleaved feedback runs.</a:t>
            </a:r>
            <a:endParaRPr lang="en-US" dirty="0">
              <a:solidFill>
                <a:srgbClr val="000000"/>
              </a:solidFill>
              <a:latin typeface="Arial"/>
              <a:cs typeface="Arial"/>
            </a:endParaRPr>
          </a:p>
          <a:p>
            <a:endParaRPr lang="en-US" dirty="0" smtClean="0">
              <a:solidFill>
                <a:srgbClr val="000000"/>
              </a:solidFill>
              <a:latin typeface="Arial"/>
              <a:cs typeface="Arial"/>
            </a:endParaRP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solidFill>
                  <a:srgbClr val="000000"/>
                </a:solidFill>
                <a:latin typeface="Arial"/>
                <a:cs typeface="Arial"/>
              </a:rPr>
              <a:t>Repeat at 0dB.</a:t>
            </a:r>
          </a:p>
        </p:txBody>
      </p:sp>
    </p:spTree>
    <p:extLst>
      <p:ext uri="{BB962C8B-B14F-4D97-AF65-F5344CB8AC3E}">
        <p14:creationId xmlns:p14="http://schemas.microsoft.com/office/powerpoint/2010/main" val="14170898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1267" y="286975"/>
            <a:ext cx="11225933" cy="854075"/>
          </a:xfrm>
        </p:spPr>
        <p:txBody>
          <a:bodyPr>
            <a:normAutofit/>
          </a:bodyPr>
          <a:lstStyle/>
          <a:p>
            <a:r>
              <a:rPr lang="en-US" sz="3200" dirty="0" smtClean="0">
                <a:solidFill>
                  <a:srgbClr val="5D416D"/>
                </a:solidFill>
              </a:rPr>
              <a:t>Week 2: Shift 1 – Measuring upstream correction at IP</a:t>
            </a:r>
            <a:endParaRPr lang="en-US" sz="3200" dirty="0">
              <a:solidFill>
                <a:srgbClr val="5D416D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smtClean="0"/>
              <a:t>Friday, 13 January 2017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FONT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4BFD4E8-A2F5-44C9-BB89-783052C8D2CC}" type="slidenum">
              <a:rPr lang="en-GB" smtClean="0"/>
              <a:pPr/>
              <a:t>4</a:t>
            </a:fld>
            <a:endParaRPr lang="en-GB" dirty="0"/>
          </a:p>
        </p:txBody>
      </p:sp>
      <p:sp>
        <p:nvSpPr>
          <p:cNvPr id="7" name="Rectangle 6"/>
          <p:cNvSpPr/>
          <p:nvPr/>
        </p:nvSpPr>
        <p:spPr>
          <a:xfrm>
            <a:off x="644909" y="1165411"/>
            <a:ext cx="10871983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 smtClean="0">
                <a:solidFill>
                  <a:srgbClr val="000000"/>
                </a:solidFill>
                <a:latin typeface="Arial"/>
                <a:cs typeface="Arial"/>
              </a:rPr>
              <a:t>Nominal optics, 2 bunch.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solidFill>
                  <a:srgbClr val="000000"/>
                </a:solidFill>
                <a:latin typeface="Arial"/>
                <a:cs typeface="Arial"/>
              </a:rPr>
              <a:t>Set-up upstream feedback.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solidFill>
                  <a:srgbClr val="000000"/>
                </a:solidFill>
                <a:latin typeface="Arial"/>
                <a:cs typeface="Arial"/>
              </a:rPr>
              <a:t>Waist scan at best resolution BPM (found from Shift 1) </a:t>
            </a:r>
            <a:br>
              <a:rPr lang="en-US" dirty="0" smtClean="0">
                <a:solidFill>
                  <a:srgbClr val="000000"/>
                </a:solidFill>
                <a:latin typeface="Arial"/>
                <a:cs typeface="Arial"/>
              </a:rPr>
            </a:br>
            <a:r>
              <a:rPr lang="en-US" dirty="0" smtClean="0">
                <a:solidFill>
                  <a:srgbClr val="000000"/>
                </a:solidFill>
                <a:latin typeface="Arial"/>
                <a:cs typeface="Arial"/>
              </a:rPr>
              <a:t>- set QD0FF current, calibrate at 20dB, then vary QD0FF current, set to central value, reduce attenuation to 0dB, then vary QD0FF current, set to waist.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solidFill>
                  <a:srgbClr val="000000"/>
                </a:solidFill>
                <a:latin typeface="Arial"/>
                <a:cs typeface="Arial"/>
              </a:rPr>
              <a:t>Take a measurement of the noise floor with 70dB attenuation on the dipole.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solidFill>
                  <a:srgbClr val="000000"/>
                </a:solidFill>
                <a:latin typeface="Arial"/>
                <a:cs typeface="Arial"/>
              </a:rPr>
              <a:t>Turn on interleaved upstream feedback.</a:t>
            </a:r>
            <a:endParaRPr lang="en-US" dirty="0" smtClean="0">
              <a:solidFill>
                <a:srgbClr val="000000"/>
              </a:solidFill>
              <a:latin typeface="Arial"/>
              <a:cs typeface="Arial"/>
            </a:endParaRP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solidFill>
                  <a:srgbClr val="000000"/>
                </a:solidFill>
                <a:latin typeface="Arial"/>
                <a:cs typeface="Arial"/>
              </a:rPr>
              <a:t>Calibrate + jitter run at IP.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solidFill>
                  <a:srgbClr val="000000"/>
                </a:solidFill>
                <a:latin typeface="Arial"/>
                <a:cs typeface="Arial"/>
              </a:rPr>
              <a:t>Random jitter source scan with jitter run at IP with each setting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solidFill>
                  <a:srgbClr val="000000"/>
                </a:solidFill>
                <a:latin typeface="Arial"/>
                <a:cs typeface="Arial"/>
              </a:rPr>
              <a:t>Try moving off-waist.</a:t>
            </a:r>
          </a:p>
          <a:p>
            <a:pPr marL="285750" indent="-285750">
              <a:buFont typeface="Arial"/>
              <a:buChar char="•"/>
            </a:pPr>
            <a:endParaRPr lang="en-US" dirty="0">
              <a:solidFill>
                <a:srgbClr val="000000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725187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TM02900771[[fn=Slice]]</Template>
  <TotalTime>50911</TotalTime>
  <Words>311</Words>
  <Application>Microsoft Macintosh PowerPoint</Application>
  <PresentationFormat>Custom</PresentationFormat>
  <Paragraphs>63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ATF February plans</vt:lpstr>
      <vt:lpstr>Week 1: Shift 1 – Minimum jitter measurements </vt:lpstr>
      <vt:lpstr>Week 1: Shift 2 – 2 BPM IP feedback</vt:lpstr>
      <vt:lpstr>Week 2: Shift 1 – Measuring upstream correction at IP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Phase Feedforward at CTF3</dc:title>
  <dc:creator>Jack Roberts</dc:creator>
  <cp:lastModifiedBy>Talitha Bromwich</cp:lastModifiedBy>
  <cp:revision>857</cp:revision>
  <cp:lastPrinted>2016-02-23T07:21:00Z</cp:lastPrinted>
  <dcterms:created xsi:type="dcterms:W3CDTF">2015-11-29T16:08:51Z</dcterms:created>
  <dcterms:modified xsi:type="dcterms:W3CDTF">2017-01-26T12:26:48Z</dcterms:modified>
</cp:coreProperties>
</file>