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5" name="Picture 114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16" name="Picture 115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0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54" name="Picture 153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55" name="Picture 154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7B2B6958-4AB8-43D8-8FA8-9ECA71CDF4AB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2/2/17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7CF57329-D852-45A6-943A-FC091C1BCFD7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text styles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AE0BF599-1F8D-48DB-B43C-2BF5CF557D95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2/2/17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7FF24EFA-A0CF-4D7D-8F0C-728012D38DBB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FBB40951-7D0B-438F-8EFB-4AA4ED0EA32C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2/2/17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119AF5B-5BFC-4A15-A498-88148637631C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title text format</a:t>
            </a: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ja-JP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マスター タイトルの書式設定</a:t>
            </a: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ja-JP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マスター テキストの書式設定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ja-JP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 2 レベル</a:t>
            </a:r>
            <a:endParaRPr lang="ja-JP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ja-JP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 3 レベル</a:t>
            </a:r>
            <a:endParaRPr lang="ja-JP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ja-JP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 4 レベル</a:t>
            </a:r>
            <a:endParaRPr lang="ja-JP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ja-JP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 5 レベル</a:t>
            </a:r>
            <a:endParaRPr lang="ja-JP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D497D64D-D0BC-412C-946B-DC5DEF073B63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2/2/17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BE9BF66C-A587-4BFD-9507-D6263351F291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iasprogram.ust.hk/hep/2017/program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IAS Summary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7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8" name="Picture 3"/>
          <p:cNvPicPr/>
          <p:nvPr/>
        </p:nvPicPr>
        <p:blipFill>
          <a:blip r:embed="rId2"/>
          <a:stretch/>
        </p:blipFill>
        <p:spPr>
          <a:xfrm>
            <a:off x="838080" y="0"/>
            <a:ext cx="745416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Picture 1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Panel Discussion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Members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Phil Burrow, Yifang Wang, Akira Yamamoto 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Michelangelo Mangano , John Ellis, Riccardo Rattazzi</a:t>
            </a:r>
          </a:p>
          <a:p>
            <a:pPr marL="343080" indent="-342720"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Some Key points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Luminosity/Power as new figure of merit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Running on ttbar is for the ILC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208800" y="50400"/>
            <a:ext cx="8686440" cy="5702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ja-JP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Comparisons of Future Lepton Colliders (as of 17/01/26)  </a:t>
            </a:r>
            <a:endParaRPr lang="ja-JP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173" name="Table 2"/>
          <p:cNvGraphicFramePr/>
          <p:nvPr/>
        </p:nvGraphicFramePr>
        <p:xfrm>
          <a:off x="164880" y="614520"/>
          <a:ext cx="8863200" cy="6018960"/>
        </p:xfrm>
        <a:graphic>
          <a:graphicData uri="http://schemas.openxmlformats.org/drawingml/2006/table">
            <a:tbl>
              <a:tblPr/>
              <a:tblGrid>
                <a:gridCol w="1060200"/>
                <a:gridCol w="911520"/>
                <a:gridCol w="711000"/>
                <a:gridCol w="672120"/>
                <a:gridCol w="731520"/>
                <a:gridCol w="662400"/>
                <a:gridCol w="883440"/>
                <a:gridCol w="828000"/>
                <a:gridCol w="1145520"/>
                <a:gridCol w="1257480"/>
              </a:tblGrid>
              <a:tr h="5821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Unit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ILC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H, tt</a:t>
                      </a:r>
                      <a:r>
                        <a:rPr lang="en-US" sz="1800" b="1" strike="noStrike" spc="-1" baseline="-250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-bar</a:t>
                      </a: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, HHZ, tt</a:t>
                      </a:r>
                      <a:r>
                        <a:rPr lang="en-US" sz="1800" b="1" strike="noStrike" spc="-1" baseline="-250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-bar</a:t>
                      </a: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H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CLIC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tt</a:t>
                      </a:r>
                      <a:r>
                        <a:rPr lang="en-US" sz="1800" b="1" strike="noStrike" spc="-1" baseline="-250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-bar</a:t>
                      </a: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, tt</a:t>
                      </a:r>
                      <a:r>
                        <a:rPr lang="en-US" sz="1800" b="1" strike="noStrike" spc="-1" baseline="-250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-bar</a:t>
                      </a: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,  . . .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CCFFCC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CEPC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Z / HZ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CCFFCC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FCC-ee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H / tt</a:t>
                      </a:r>
                      <a:r>
                        <a:rPr lang="en-US" sz="1800" b="1" strike="noStrike" spc="-1" baseline="-250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-bar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8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Technology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Linear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SRF, Klystron-driven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Linear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NRF, Two-beam-driven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Circular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SRF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Circular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SRF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2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Energy (CoM)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GeV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250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u="sng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500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1,000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u="sng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380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500–A/B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u="sng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3,000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91 / </a:t>
                      </a:r>
                      <a:r>
                        <a:rPr lang="en-US" sz="1600" b="1" u="sng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240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240 / </a:t>
                      </a:r>
                      <a:r>
                        <a:rPr lang="en-US" sz="1600" b="1" u="sng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350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94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Acc. Length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km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~21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31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11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13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48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100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100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294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Lumin. / IP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10</a:t>
                      </a:r>
                      <a:r>
                        <a:rPr lang="en-US" sz="1200" b="0" strike="noStrike" spc="-1" baseline="30000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34</a:t>
                      </a:r>
                      <a:r>
                        <a:rPr lang="en-US" sz="1200" b="0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cm</a:t>
                      </a:r>
                      <a:r>
                        <a:rPr lang="en-US" sz="1200" b="0" strike="noStrike" spc="-1" baseline="30000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-2</a:t>
                      </a:r>
                      <a:r>
                        <a:rPr lang="en-US" sz="1200" b="0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</a:t>
                      </a:r>
                      <a:r>
                        <a:rPr lang="en-US" sz="1200" b="0" strike="noStrike" spc="-1" baseline="30000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-1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0.82</a:t>
                      </a:r>
                      <a:r>
                        <a:rPr lang="en-US" sz="1600" b="1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*</a:t>
                      </a:r>
                      <a:r>
                        <a:rPr lang="en-US" sz="1600" b="1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1.8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3.6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1.5</a:t>
                      </a:r>
                      <a:r>
                        <a:rPr lang="en-US" sz="1600" b="1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*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2.3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00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5.9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18 / 3.3</a:t>
                      </a:r>
                      <a:r>
                        <a:rPr lang="en-US" sz="1600" b="1" strike="noStrike" spc="-1">
                          <a:solidFill>
                            <a:srgbClr val="984807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**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3366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5.1 / 1.3</a:t>
                      </a:r>
                      <a:r>
                        <a:rPr lang="en-US" sz="1600" b="1" strike="noStrike" spc="-1">
                          <a:solidFill>
                            <a:srgbClr val="984807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**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492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Acc. Gradient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MV/m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31.5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31.5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31.5/45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72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80/100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100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14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97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Res. Frequency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GHz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1.3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1.3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1.3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12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12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12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0.65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0.65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97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IR, v. beam-size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nm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7.7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5.9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2.7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2.9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2.3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--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--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492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Beam Power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MW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(2-beams)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 x 2.9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 x 5.2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 x 13.6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 x 4.7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 x 14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--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--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94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SR loss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MW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12.7 / 30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80808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100 (tbc)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294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008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AC Power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8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MW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8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129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8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163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300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8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252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8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271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8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589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8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89 / 210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strike="noStrike" spc="-1">
                          <a:solidFill>
                            <a:srgbClr val="008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308 / 364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294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L / AC-P.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Relative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0.64*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1.1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1.2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0.60*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0.85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7F7F7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1.0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22 / 1.6 </a:t>
                      </a:r>
                      <a:r>
                        <a:rPr lang="en-US" sz="1600" b="0" strike="noStrike" spc="-1">
                          <a:solidFill>
                            <a:srgbClr val="984807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**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1.7 / 0.52</a:t>
                      </a:r>
                      <a:r>
                        <a:rPr lang="en-US" sz="1600" b="0" strike="noStrike" spc="-1">
                          <a:solidFill>
                            <a:srgbClr val="984807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**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5680" marR="856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sp>
        <p:nvSpPr>
          <p:cNvPr id="174" name="TextShape 3"/>
          <p:cNvSpPr txBox="1"/>
          <p:nvPr/>
        </p:nvSpPr>
        <p:spPr>
          <a:xfrm>
            <a:off x="256680" y="645660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A, Yamamoto, 17/01/26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2284560" y="6143760"/>
            <a:ext cx="4271760" cy="36468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*</a:t>
            </a: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enable to be further optimized for staging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CustomShape 5"/>
          <p:cNvSpPr/>
          <p:nvPr/>
        </p:nvSpPr>
        <p:spPr>
          <a:xfrm>
            <a:off x="6747840" y="6149160"/>
            <a:ext cx="2273400" cy="401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** </a:t>
            </a: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effectively x 2 (N</a:t>
            </a:r>
            <a:r>
              <a:rPr lang="en-US" sz="1800" b="0" strike="noStrike" spc="-1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IR</a:t>
            </a: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Summary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Great Workshop 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Discussions, Talks, Atmosphere</a:t>
            </a:r>
          </a:p>
          <a:p>
            <a:pPr marL="343080" indent="-342720"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Clear Consensus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want e</a:t>
            </a:r>
            <a:r>
              <a:rPr lang="en-US" sz="2400" b="0" strike="noStrike" spc="-1" baseline="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+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</a:t>
            </a:r>
            <a:r>
              <a:rPr lang="en-US" sz="2400" b="0" strike="noStrike" spc="-1" baseline="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Potential Best Outcome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ILC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Circular Z/W (maybe Higgs) Factory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Program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Two weeks mostly discussions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Usually one talk in the morning, one in the afternoon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One week conference program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Theory, Accelerator, different experiments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http://iasprogram.ust.hk/hep/2017/program.html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icture 3"/>
          <p:cNvPicPr/>
          <p:nvPr/>
        </p:nvPicPr>
        <p:blipFill>
          <a:blip r:embed="rId2"/>
          <a:stretch/>
        </p:blipFill>
        <p:spPr>
          <a:xfrm>
            <a:off x="0" y="495360"/>
            <a:ext cx="9143640" cy="5855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Some Takeaway messages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 lnSpcReduction="10000"/>
          </a:bodyPr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Some People will keep telling you to wait with a decision for a new machine until their favorite project is approved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People take numbers for ILC Higgs precision measurements from random places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Marcel has initiated some discussions on a canonical place so that only agreed numbers are shown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CEPC people defer to the ILC for energies of 350 </a:t>
            </a:r>
            <a:r>
              <a:rPr lang="en-US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GeV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and up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Yokoya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-san: </a:t>
            </a:r>
            <a:r>
              <a:rPr lang="en-US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Large 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cost savings, if 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ILC not below 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250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GeV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(see also next slide and his talk for details)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CEPC is still very much interested in a 91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GeV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hi-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Lumi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run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7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CEPC news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5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3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Picture 1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Picture 1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468</Words>
  <Application>Microsoft Macintosh PowerPoint</Application>
  <PresentationFormat>On-screen Show (4:3)</PresentationFormat>
  <Paragraphs>137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PNNL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IAS Summary</dc:title>
  <dc:subject/>
  <dc:creator>Jan Strube</dc:creator>
  <dc:description/>
  <cp:lastModifiedBy>Jan Strube</cp:lastModifiedBy>
  <cp:revision>22</cp:revision>
  <dcterms:created xsi:type="dcterms:W3CDTF">2017-02-01T06:06:34Z</dcterms:created>
  <dcterms:modified xsi:type="dcterms:W3CDTF">2017-02-02T17:36:57Z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PNNL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11</vt:i4>
  </property>
</Properties>
</file>