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D552-3996-4419-95E0-65A59A70FEE3}" type="datetimeFigureOut">
              <a:rPr kumimoji="1" lang="ja-JP" altLang="en-US" smtClean="0"/>
              <a:t>2017/2/2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5791C-4361-4959-8CF1-4373BC11D4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61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5791C-4361-4959-8CF1-4373BC11D45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33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8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486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5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89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68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24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04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84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32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7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63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AFE5-40FC-4CD5-BB3F-158F20741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7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1.xls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31937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 fontScale="90000"/>
          </a:bodyPr>
          <a:lstStyle/>
          <a:p>
            <a:r>
              <a:rPr kumimoji="1" lang="en-US" altLang="ja-JP" dirty="0" smtClean="0"/>
              <a:t>Luminosity Optimization at 250GeV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2017.2.1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870815"/>
              </p:ext>
            </p:extLst>
          </p:nvPr>
        </p:nvGraphicFramePr>
        <p:xfrm>
          <a:off x="628650" y="88903"/>
          <a:ext cx="8515350" cy="6409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4" imgW="10944261" imgH="8239316" progId="Excel.Sheet.12">
                  <p:embed/>
                </p:oleObj>
              </mc:Choice>
              <mc:Fallback>
                <p:oleObj name="Worksheet" r:id="rId4" imgW="10944261" imgH="823931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8650" y="88903"/>
                        <a:ext cx="8515350" cy="6409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20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619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Basic Formulas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97307"/>
            <a:ext cx="7886700" cy="41239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The luminosity</a:t>
            </a:r>
            <a:endParaRPr kumimoji="1" lang="ja-JP" altLang="en-US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54049" y="2166066"/>
            <a:ext cx="7886700" cy="587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Can be written in terms of beam power and </a:t>
            </a:r>
            <a:r>
              <a:rPr lang="en-US" altLang="ja-JP" dirty="0" err="1" smtClean="0"/>
              <a:t>beastrahlung</a:t>
            </a:r>
            <a:r>
              <a:rPr lang="en-US" altLang="ja-JP" dirty="0" smtClean="0"/>
              <a:t> loss</a:t>
            </a:r>
            <a:endParaRPr lang="ja-JP" altLang="en-US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79497" y="3509807"/>
            <a:ext cx="7886700" cy="12010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C : universal constant</a:t>
            </a:r>
          </a:p>
          <a:p>
            <a:pPr lvl="1"/>
            <a:r>
              <a:rPr lang="en-US" altLang="ja-JP" dirty="0" smtClean="0"/>
              <a:t>PB = beam power</a:t>
            </a:r>
          </a:p>
          <a:p>
            <a:pPr lvl="1"/>
            <a:r>
              <a:rPr lang="en-US" altLang="ja-JP" dirty="0" smtClean="0"/>
              <a:t>The last factor express the hour-glass effect approximately</a:t>
            </a:r>
          </a:p>
          <a:p>
            <a:pPr lvl="1"/>
            <a:r>
              <a:rPr lang="en-US" altLang="ja-JP" dirty="0"/>
              <a:t> </a:t>
            </a: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baseline="-25000" dirty="0" err="1" smtClean="0"/>
              <a:t>BS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 energy loss</a:t>
            </a:r>
            <a:endParaRPr lang="ja-JP" alt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3270294" y="1048023"/>
            <a:ext cx="4870406" cy="1042629"/>
            <a:chOff x="3194094" y="1109849"/>
            <a:chExt cx="4870406" cy="1042629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4094" y="1109849"/>
              <a:ext cx="3257506" cy="1042629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7378700" y="1486379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(1)</a:t>
              </a:r>
              <a:endParaRPr kumimoji="1" lang="ja-JP" altLang="en-US" dirty="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05839" y="2459753"/>
            <a:ext cx="5718961" cy="1109477"/>
            <a:chOff x="2205839" y="2459753"/>
            <a:chExt cx="5718961" cy="1109477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5839" y="2459753"/>
              <a:ext cx="4986321" cy="1109477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7454900" y="2882900"/>
              <a:ext cx="469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(2)</a:t>
              </a:r>
              <a:endParaRPr kumimoji="1" lang="ja-JP" altLang="en-US" dirty="0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1590733" y="4710832"/>
            <a:ext cx="7083367" cy="775428"/>
            <a:chOff x="1578033" y="4112391"/>
            <a:chExt cx="7083367" cy="775428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8033" y="4112391"/>
              <a:ext cx="6241931" cy="775428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8140700" y="4267200"/>
              <a:ext cx="520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(3)</a:t>
              </a:r>
              <a:endParaRPr kumimoji="1" lang="ja-JP" altLang="en-US" dirty="0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5368947" y="5495356"/>
            <a:ext cx="2555853" cy="833002"/>
            <a:chOff x="4899047" y="5693474"/>
            <a:chExt cx="2555853" cy="833002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99047" y="5693474"/>
              <a:ext cx="1692261" cy="833002"/>
            </a:xfrm>
            <a:prstGeom prst="rect">
              <a:avLst/>
            </a:prstGeom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6794500" y="5880100"/>
              <a:ext cx="66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(4)</a:t>
              </a:r>
              <a:endParaRPr kumimoji="1" lang="ja-JP" altLang="en-US" dirty="0"/>
            </a:p>
          </p:txBody>
        </p:sp>
      </p:grpSp>
      <p:sp>
        <p:nvSpPr>
          <p:cNvPr id="18" name="コンテンツ プレースホルダー 2"/>
          <p:cNvSpPr txBox="1">
            <a:spLocks/>
          </p:cNvSpPr>
          <p:nvPr/>
        </p:nvSpPr>
        <p:spPr>
          <a:xfrm>
            <a:off x="879497" y="5426837"/>
            <a:ext cx="4019550" cy="4003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Beam size at IP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7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97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 smtClean="0"/>
              <a:t>Luminosity Scaling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156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Naive scaling</a:t>
            </a:r>
          </a:p>
          <a:p>
            <a:pPr lvl="1"/>
            <a:r>
              <a:rPr lang="en-US" altLang="ja-JP" dirty="0" smtClean="0"/>
              <a:t>(1) and (4) gives     L ~ E  (constant </a:t>
            </a:r>
            <a:r>
              <a:rPr lang="en-US" altLang="ja-JP" dirty="0" err="1" smtClean="0">
                <a:latin typeface="Symbol" panose="05050102010706020507" pitchFamily="18" charset="2"/>
              </a:rPr>
              <a:t>b</a:t>
            </a:r>
            <a:r>
              <a:rPr lang="en-US" altLang="ja-JP" baseline="-25000" dirty="0" err="1" smtClean="0"/>
              <a:t>x,y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However, the form (2) says L can be ~1/E, if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 smtClean="0"/>
              <a:t>P</a:t>
            </a:r>
            <a:r>
              <a:rPr lang="en-US" altLang="ja-JP" baseline="-25000" dirty="0" smtClean="0"/>
              <a:t>B</a:t>
            </a:r>
            <a:r>
              <a:rPr lang="en-US" altLang="ja-JP" dirty="0" smtClean="0"/>
              <a:t> independent of E</a:t>
            </a:r>
            <a:r>
              <a:rPr kumimoji="1" lang="en-US" altLang="ja-JP" dirty="0" smtClean="0"/>
              <a:t>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ja-JP" dirty="0"/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 smtClean="0"/>
              <a:t>independent of E </a:t>
            </a:r>
          </a:p>
          <a:p>
            <a:r>
              <a:rPr lang="en-US" altLang="ja-JP" dirty="0" smtClean="0"/>
              <a:t>(a) is realized in “10 Hz collision” </a:t>
            </a:r>
            <a:br>
              <a:rPr lang="en-US" altLang="ja-JP" dirty="0" smtClean="0"/>
            </a:br>
            <a:r>
              <a:rPr lang="en-US" altLang="ja-JP" dirty="0" smtClean="0"/>
              <a:t>(i.e., same beam power with 10Hz@250GeV and 5Hz@500GeV)</a:t>
            </a:r>
          </a:p>
          <a:p>
            <a:pPr lvl="1"/>
            <a:r>
              <a:rPr kumimoji="1" lang="en-US" altLang="ja-JP" dirty="0" smtClean="0"/>
              <a:t>But this is not realistic in the 250GeV in staging</a:t>
            </a:r>
          </a:p>
          <a:p>
            <a:pPr lvl="2"/>
            <a:r>
              <a:rPr lang="en-US" altLang="ja-JP" dirty="0" smtClean="0"/>
              <a:t>Cost saving too small</a:t>
            </a:r>
          </a:p>
          <a:p>
            <a:r>
              <a:rPr kumimoji="1" lang="en-US" altLang="ja-JP" dirty="0" smtClean="0"/>
              <a:t>(b) is possible?</a:t>
            </a:r>
          </a:p>
          <a:p>
            <a:pPr lvl="1"/>
            <a:r>
              <a:rPr lang="en-US" altLang="ja-JP" dirty="0" smtClean="0"/>
              <a:t>TDR parameter set says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 smtClean="0"/>
              <a:t>~ 1% at 250GeV</a:t>
            </a:r>
          </a:p>
          <a:p>
            <a:pPr lvl="1"/>
            <a:r>
              <a:rPr kumimoji="1" lang="en-US" altLang="ja-JP" dirty="0" smtClean="0"/>
              <a:t>If 4% </a:t>
            </a:r>
            <a:r>
              <a:rPr kumimoji="1" lang="en-US" altLang="ja-JP" dirty="0" err="1" smtClean="0"/>
              <a:t>beamstrahlung</a:t>
            </a:r>
            <a:r>
              <a:rPr kumimoji="1" lang="en-US" altLang="ja-JP" dirty="0" smtClean="0"/>
              <a:t> is acceptable, luminosity can be doubled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80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89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How to Increase </a:t>
            </a:r>
            <a:r>
              <a:rPr kumimoji="1" lang="en-US" altLang="ja-JP" dirty="0" err="1" smtClean="0"/>
              <a:t>Beamstahlung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628650" y="1244600"/>
            <a:ext cx="7886700" cy="49323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Increase bunch charge</a:t>
            </a:r>
          </a:p>
          <a:p>
            <a:pPr lvl="1"/>
            <a:r>
              <a:rPr lang="en-US" altLang="ja-JP" dirty="0" smtClean="0"/>
              <a:t>N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aN</a:t>
            </a:r>
            <a:r>
              <a:rPr lang="en-US" altLang="ja-JP" dirty="0" smtClean="0">
                <a:sym typeface="Wingdings" panose="05000000000000000000" pitchFamily="2" charset="2"/>
              </a:rPr>
              <a:t>, (</a:t>
            </a:r>
            <a:r>
              <a:rPr lang="en-US" altLang="ja-JP" dirty="0" err="1" smtClean="0">
                <a:sym typeface="Wingdings" panose="05000000000000000000" pitchFamily="2" charset="2"/>
              </a:rPr>
              <a:t>n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b</a:t>
            </a:r>
            <a:r>
              <a:rPr lang="en-US" altLang="ja-JP" dirty="0" smtClean="0">
                <a:sym typeface="Wingdings" panose="05000000000000000000" pitchFamily="2" charset="2"/>
              </a:rPr>
              <a:t>  </a:t>
            </a:r>
            <a:r>
              <a:rPr lang="en-US" altLang="ja-JP" dirty="0" err="1">
                <a:sym typeface="Wingdings" panose="05000000000000000000" pitchFamily="2" charset="2"/>
              </a:rPr>
              <a:t>n</a:t>
            </a:r>
            <a:r>
              <a:rPr lang="en-US" altLang="ja-JP" baseline="-25000" dirty="0" err="1">
                <a:sym typeface="Wingdings" panose="05000000000000000000" pitchFamily="2" charset="2"/>
              </a:rPr>
              <a:t>b</a:t>
            </a:r>
            <a:r>
              <a:rPr lang="en-US" altLang="ja-JP" dirty="0" smtClean="0">
                <a:sym typeface="Wingdings" panose="05000000000000000000" pitchFamily="2" charset="2"/>
              </a:rPr>
              <a:t>/a so that PB does not change)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Then,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a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baseline="-25000" dirty="0" smtClean="0"/>
              <a:t>BS</a:t>
            </a:r>
            <a:r>
              <a:rPr lang="en-US" altLang="ja-JP" dirty="0" smtClean="0"/>
              <a:t> , L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aL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But this will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Make the out-coming angle of pairs </a:t>
            </a:r>
            <a:r>
              <a:rPr lang="en-US" altLang="ja-JP" dirty="0" err="1" smtClean="0">
                <a:sym typeface="Wingdings" panose="05000000000000000000" pitchFamily="2" charset="2"/>
              </a:rPr>
              <a:t>sqrt</a:t>
            </a:r>
            <a:r>
              <a:rPr lang="en-US" altLang="ja-JP" dirty="0" smtClean="0">
                <a:sym typeface="Wingdings" panose="05000000000000000000" pitchFamily="2" charset="2"/>
              </a:rPr>
              <a:t>(a) times</a:t>
            </a:r>
          </a:p>
          <a:p>
            <a:pPr lvl="2"/>
            <a:r>
              <a:rPr kumimoji="1" lang="en-US" altLang="ja-JP" dirty="0" smtClean="0">
                <a:sym typeface="Wingdings" panose="05000000000000000000" pitchFamily="2" charset="2"/>
              </a:rPr>
              <a:t>Changes of DR dynamics, alignment tolerance of ML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 unacceptable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Shorter bunch length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z</a:t>
            </a:r>
            <a:r>
              <a:rPr lang="en-US" altLang="ja-JP" dirty="0" smtClean="0">
                <a:sym typeface="Wingdings" panose="05000000000000000000" pitchFamily="2" charset="2"/>
              </a:rPr>
              <a:t> 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z</a:t>
            </a:r>
            <a:r>
              <a:rPr lang="en-US" altLang="ja-JP" dirty="0" smtClean="0">
                <a:sym typeface="Wingdings" panose="05000000000000000000" pitchFamily="2" charset="2"/>
              </a:rPr>
              <a:t>/a, 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Then,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a</a:t>
            </a: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baseline="-25000" dirty="0" err="1" smtClean="0"/>
              <a:t>BS</a:t>
            </a:r>
            <a:r>
              <a:rPr lang="en-US" altLang="ja-JP" dirty="0" smtClean="0"/>
              <a:t> </a:t>
            </a:r>
            <a:r>
              <a:rPr lang="en-US" altLang="ja-JP" dirty="0"/>
              <a:t>, Can make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baseline="-25000" dirty="0"/>
              <a:t>y</a:t>
            </a:r>
            <a:r>
              <a:rPr lang="en-US" altLang="ja-JP" dirty="0"/>
              <a:t> </a:t>
            </a:r>
            <a:r>
              <a:rPr lang="en-US" altLang="ja-JP" dirty="0" smtClean="0"/>
              <a:t>smaller (hour-glass), 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 L increases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 this will 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Make the out-coming angle of pairs </a:t>
            </a:r>
            <a:r>
              <a:rPr lang="en-US" altLang="ja-JP" dirty="0" err="1">
                <a:sym typeface="Wingdings" panose="05000000000000000000" pitchFamily="2" charset="2"/>
              </a:rPr>
              <a:t>sqrt</a:t>
            </a:r>
            <a:r>
              <a:rPr lang="en-US" altLang="ja-JP" dirty="0">
                <a:sym typeface="Wingdings" panose="05000000000000000000" pitchFamily="2" charset="2"/>
              </a:rPr>
              <a:t>(a) </a:t>
            </a:r>
            <a:r>
              <a:rPr lang="en-US" altLang="ja-JP" dirty="0" smtClean="0">
                <a:sym typeface="Wingdings" panose="05000000000000000000" pitchFamily="2" charset="2"/>
              </a:rPr>
              <a:t>time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unacceptabl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Smaller horizontal beam size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 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/a 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Then,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>
                <a:sym typeface="Wingdings" panose="05000000000000000000" pitchFamily="2" charset="2"/>
              </a:rPr>
              <a:t> a</a:t>
            </a:r>
            <a:r>
              <a:rPr lang="en-US" altLang="ja-JP" baseline="30000" dirty="0">
                <a:sym typeface="Wingdings" panose="05000000000000000000" pitchFamily="2" charset="2"/>
              </a:rPr>
              <a:t>2</a:t>
            </a:r>
            <a:r>
              <a:rPr lang="en-US" altLang="ja-JP" dirty="0">
                <a:latin typeface="Symbol" panose="05050102010706020507" pitchFamily="18" charset="2"/>
              </a:rPr>
              <a:t>d</a:t>
            </a:r>
            <a:r>
              <a:rPr lang="en-US" altLang="ja-JP" baseline="-25000" dirty="0"/>
              <a:t>BS</a:t>
            </a:r>
            <a:r>
              <a:rPr lang="en-US" altLang="ja-JP" dirty="0"/>
              <a:t> , L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 err="1">
                <a:sym typeface="Wingdings" panose="05000000000000000000" pitchFamily="2" charset="2"/>
              </a:rPr>
              <a:t>aL</a:t>
            </a:r>
            <a:endParaRPr lang="en-US" altLang="ja-JP" dirty="0"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en-US" altLang="ja-JP" dirty="0">
              <a:sym typeface="Wingdings" panose="05000000000000000000" pitchFamily="2" charset="2"/>
            </a:endParaRPr>
          </a:p>
          <a:p>
            <a:pPr lvl="2"/>
            <a:endParaRPr lang="en-US" altLang="ja-JP" dirty="0">
              <a:sym typeface="Wingdings" panose="05000000000000000000" pitchFamily="2" charset="2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1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05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How to reduce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x</a:t>
            </a:r>
            <a:r>
              <a:rPr kumimoji="1" lang="en-US" altLang="ja-JP" dirty="0" smtClean="0"/>
              <a:t> 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1102"/>
            <a:ext cx="7886700" cy="149493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The simplest wa</a:t>
            </a:r>
            <a:r>
              <a:rPr lang="en-US" altLang="ja-JP" dirty="0"/>
              <a:t>y is to reduce </a:t>
            </a:r>
            <a:r>
              <a:rPr lang="en-US" altLang="ja-JP" dirty="0" err="1">
                <a:latin typeface="Symbol" panose="05050102010706020507" pitchFamily="18" charset="2"/>
              </a:rPr>
              <a:t>b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endParaRPr kumimoji="1" lang="en-US" altLang="ja-JP" dirty="0" smtClean="0"/>
          </a:p>
          <a:p>
            <a:r>
              <a:rPr lang="en-US" altLang="ja-JP" dirty="0" smtClean="0"/>
              <a:t>But this will make the beam angle spread at IP larger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357675" y="2258253"/>
            <a:ext cx="2906725" cy="1046094"/>
            <a:chOff x="3430575" y="2917332"/>
            <a:chExt cx="2906725" cy="1046094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0575" y="2917332"/>
              <a:ext cx="1941525" cy="1046094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5765800" y="3187700"/>
              <a:ext cx="571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(5)</a:t>
              </a:r>
              <a:endParaRPr kumimoji="1" lang="ja-JP" altLang="en-US" dirty="0"/>
            </a:p>
          </p:txBody>
        </p:sp>
      </p:grp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628650" y="3136902"/>
            <a:ext cx="7886700" cy="257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ym typeface="Wingdings" panose="05000000000000000000" pitchFamily="2" charset="2"/>
              </a:rPr>
              <a:t> larger beam size at the final quad QD0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Synchrotron radiation from tail particles hit the quad, causing back ground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These particles must be collimated out upstream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The horizontal collimation depth is already ~ 6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endParaRPr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20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200027"/>
            <a:ext cx="7854951" cy="4730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Collimation Depth with TDR </a:t>
            </a:r>
            <a:r>
              <a:rPr kumimoji="1" lang="en-US" altLang="ja-JP" dirty="0" err="1" smtClean="0"/>
              <a:t>Params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23000" y="6235700"/>
            <a:ext cx="13208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T. Okugi</a:t>
            </a:r>
            <a:endParaRPr kumimoji="1" lang="ja-JP" altLang="en-US" sz="24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749300" y="863599"/>
            <a:ext cx="7901006" cy="4762070"/>
            <a:chOff x="749300" y="863599"/>
            <a:chExt cx="7901006" cy="476207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49300" y="863599"/>
              <a:ext cx="7901006" cy="4762070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 rot="20785689">
              <a:off x="2671652" y="4657360"/>
              <a:ext cx="1533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250GeV 2m QD0</a:t>
              </a:r>
              <a:endParaRPr kumimoji="1" lang="ja-JP" altLang="en-US" sz="1400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 rot="20785689">
              <a:off x="2366852" y="3903043"/>
              <a:ext cx="15336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250GeV 1m QD0</a:t>
              </a:r>
              <a:endParaRPr kumimoji="1" lang="ja-JP" altLang="en-US" sz="1400" dirty="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1181903" y="5816167"/>
            <a:ext cx="351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circles shows the betas in TDR </a:t>
            </a:r>
            <a:endParaRPr kumimoji="1"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10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70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Horizontal Emittance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7763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/>
              <a:t>can be reduced by reducing the horizontal emittance from DR </a:t>
            </a:r>
          </a:p>
          <a:p>
            <a:pPr lvl="1"/>
            <a:r>
              <a:rPr kumimoji="1" lang="en-US" altLang="ja-JP" dirty="0" smtClean="0"/>
              <a:t>Present lattice is presumably conservative</a:t>
            </a:r>
          </a:p>
          <a:p>
            <a:pPr lvl="1"/>
            <a:r>
              <a:rPr lang="en-US" altLang="ja-JP" dirty="0" smtClean="0"/>
              <a:t>Circular colliders assumes much more aggressive horizontal emittance</a:t>
            </a:r>
          </a:p>
          <a:p>
            <a:r>
              <a:rPr kumimoji="1" lang="en-US" altLang="ja-JP" dirty="0" smtClean="0"/>
              <a:t>If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e</a:t>
            </a:r>
            <a:r>
              <a:rPr kumimoji="1" lang="en-US" altLang="ja-JP" baseline="-25000" dirty="0" err="1" smtClean="0"/>
              <a:t>x,n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latin typeface="Symbol" panose="05050102010706020507" pitchFamily="18" charset="2"/>
              </a:rPr>
              <a:t>e</a:t>
            </a:r>
            <a:r>
              <a:rPr lang="en-US" altLang="ja-JP" baseline="-25000" dirty="0" err="1" smtClean="0"/>
              <a:t>x,n</a:t>
            </a:r>
            <a:r>
              <a:rPr lang="en-US" altLang="ja-JP" dirty="0" smtClean="0"/>
              <a:t>/a, </a:t>
            </a:r>
          </a:p>
          <a:p>
            <a:r>
              <a:rPr kumimoji="1" lang="en-US" altLang="ja-JP" dirty="0" smtClean="0"/>
              <a:t>Then,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sqrt</a:t>
            </a:r>
            <a:r>
              <a:rPr lang="en-US" altLang="ja-JP" dirty="0" smtClean="0"/>
              <a:t>(a), 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dirty="0" err="1">
                <a:sym typeface="Wingdings" panose="05000000000000000000" pitchFamily="2" charset="2"/>
              </a:rPr>
              <a:t>a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 smtClean="0"/>
              <a:t>, L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sqrt</a:t>
            </a:r>
            <a:r>
              <a:rPr lang="en-US" altLang="ja-JP" dirty="0" smtClean="0">
                <a:sym typeface="Wingdings" panose="05000000000000000000" pitchFamily="2" charset="2"/>
              </a:rPr>
              <a:t>(a)L.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This will make horizontal beam angle 1/</a:t>
            </a:r>
            <a:r>
              <a:rPr lang="en-US" altLang="ja-JP" dirty="0" err="1" smtClean="0">
                <a:sym typeface="Wingdings" panose="05000000000000000000" pitchFamily="2" charset="2"/>
              </a:rPr>
              <a:t>sqrt</a:t>
            </a:r>
            <a:r>
              <a:rPr lang="en-US" altLang="ja-JP" dirty="0" smtClean="0">
                <a:sym typeface="Wingdings" panose="05000000000000000000" pitchFamily="2" charset="2"/>
              </a:rPr>
              <a:t>(a) smaller.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If we further make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  </a:t>
            </a:r>
            <a:r>
              <a:rPr lang="en-US" altLang="ja-JP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ja-JP" baseline="-25000" dirty="0" err="1">
                <a:sym typeface="Wingdings" panose="05000000000000000000" pitchFamily="2" charset="2"/>
              </a:rPr>
              <a:t>x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/a, then L  a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dirty="0" smtClean="0">
                <a:sym typeface="Wingdings" panose="05000000000000000000" pitchFamily="2" charset="2"/>
              </a:rPr>
              <a:t>L 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Smaller 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x,n</a:t>
            </a:r>
            <a:r>
              <a:rPr lang="en-US" altLang="ja-JP" dirty="0"/>
              <a:t> </a:t>
            </a:r>
            <a:r>
              <a:rPr lang="en-US" altLang="ja-JP" dirty="0" smtClean="0"/>
              <a:t>would also help at other energies </a:t>
            </a:r>
          </a:p>
          <a:p>
            <a:pPr lvl="1"/>
            <a:r>
              <a:rPr lang="en-US" altLang="ja-JP" dirty="0" smtClean="0"/>
              <a:t>Luminosity increase may be small but at least FFS tuning would become easier (allow larger </a:t>
            </a:r>
            <a:r>
              <a:rPr lang="en-US" altLang="ja-JP" dirty="0" err="1" smtClean="0">
                <a:latin typeface="Symbol" panose="05050102010706020507" pitchFamily="18" charset="2"/>
              </a:rPr>
              <a:t>b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 for same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0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43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Problems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8100"/>
            <a:ext cx="7886700" cy="2843651"/>
          </a:xfrm>
        </p:spPr>
        <p:txBody>
          <a:bodyPr/>
          <a:lstStyle/>
          <a:p>
            <a:r>
              <a:rPr kumimoji="1" lang="en-US" altLang="ja-JP" dirty="0" smtClean="0"/>
              <a:t>Obvious problems are </a:t>
            </a:r>
          </a:p>
          <a:p>
            <a:pPr lvl="1"/>
            <a:r>
              <a:rPr lang="en-US" altLang="ja-JP" dirty="0" smtClean="0"/>
              <a:t>Is it possible to reduce </a:t>
            </a:r>
            <a:r>
              <a:rPr lang="en-US" altLang="ja-JP" dirty="0"/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x,n</a:t>
            </a:r>
            <a:r>
              <a:rPr lang="en-US" altLang="ja-JP" dirty="0"/>
              <a:t> </a:t>
            </a:r>
            <a:r>
              <a:rPr lang="en-US" altLang="ja-JP" dirty="0" smtClean="0"/>
              <a:t>of  DR?</a:t>
            </a:r>
          </a:p>
          <a:p>
            <a:pPr lvl="2"/>
            <a:r>
              <a:rPr kumimoji="1" lang="en-US" altLang="ja-JP" dirty="0" smtClean="0"/>
              <a:t>Technically possible?</a:t>
            </a:r>
          </a:p>
          <a:p>
            <a:pPr lvl="2"/>
            <a:r>
              <a:rPr kumimoji="1" lang="en-US" altLang="ja-JP" dirty="0" smtClean="0"/>
              <a:t>Manpower problem</a:t>
            </a:r>
          </a:p>
          <a:p>
            <a:pPr lvl="2"/>
            <a:r>
              <a:rPr lang="en-US" altLang="ja-JP" dirty="0" smtClean="0"/>
              <a:t>Now, Kiyoshi is trying …</a:t>
            </a:r>
          </a:p>
          <a:p>
            <a:pPr lvl="2"/>
            <a:r>
              <a:rPr lang="en-US" altLang="ja-JP" dirty="0" smtClean="0"/>
              <a:t>Must include studies of e-cloud, FII, etc.</a:t>
            </a:r>
          </a:p>
          <a:p>
            <a:pPr lvl="1"/>
            <a:r>
              <a:rPr kumimoji="1" lang="en-US" altLang="ja-JP" dirty="0" smtClean="0"/>
              <a:t>Disruption parameter too large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2838450" y="4164451"/>
            <a:ext cx="4857750" cy="686083"/>
            <a:chOff x="2460045" y="3771901"/>
            <a:chExt cx="5252030" cy="91628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0045" y="3771901"/>
              <a:ext cx="4448756" cy="916282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7102475" y="3937001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(6)</a:t>
              </a:r>
              <a:endParaRPr kumimoji="1" lang="ja-JP" altLang="en-US" dirty="0"/>
            </a:p>
          </p:txBody>
        </p:sp>
      </p:grp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628650" y="4863233"/>
            <a:ext cx="7886700" cy="1560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Disruption parameter too large</a:t>
            </a:r>
          </a:p>
          <a:p>
            <a:pPr lvl="2"/>
            <a:r>
              <a:rPr lang="en-US" altLang="ja-JP" dirty="0" err="1" smtClean="0"/>
              <a:t>D</a:t>
            </a:r>
            <a:r>
              <a:rPr lang="en-US" altLang="ja-JP" baseline="-25000" dirty="0" err="1" smtClean="0"/>
              <a:t>y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aD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y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Present </a:t>
            </a:r>
            <a:r>
              <a:rPr lang="en-US" altLang="ja-JP" dirty="0" err="1">
                <a:sym typeface="Wingdings" panose="05000000000000000000" pitchFamily="2" charset="2"/>
              </a:rPr>
              <a:t>D</a:t>
            </a:r>
            <a:r>
              <a:rPr lang="en-US" altLang="ja-JP" baseline="-25000" dirty="0" err="1">
                <a:sym typeface="Wingdings" panose="05000000000000000000" pitchFamily="2" charset="2"/>
              </a:rPr>
              <a:t>y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is already ~25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Feedback tolerance tighter</a:t>
            </a:r>
            <a:endParaRPr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64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35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 Example Parameter Set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1100"/>
            <a:ext cx="7886700" cy="4995863"/>
          </a:xfrm>
        </p:spPr>
        <p:txBody>
          <a:bodyPr/>
          <a:lstStyle/>
          <a:p>
            <a:r>
              <a:rPr kumimoji="1" lang="en-US" altLang="ja-JP" dirty="0" smtClean="0"/>
              <a:t>Next page, right-most column</a:t>
            </a:r>
          </a:p>
          <a:p>
            <a:pPr lvl="1"/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x,n</a:t>
            </a:r>
            <a:r>
              <a:rPr lang="en-US" altLang="ja-JP" dirty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x,n</a:t>
            </a:r>
            <a:r>
              <a:rPr lang="en-US" altLang="ja-JP" dirty="0"/>
              <a:t> </a:t>
            </a:r>
            <a:r>
              <a:rPr lang="en-US" altLang="ja-JP" dirty="0" smtClean="0"/>
              <a:t>/2, no change of </a:t>
            </a:r>
            <a:r>
              <a:rPr lang="en-US" altLang="ja-JP" dirty="0" err="1" smtClean="0">
                <a:latin typeface="Symbol" panose="05050102010706020507" pitchFamily="18" charset="2"/>
              </a:rPr>
              <a:t>b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 </a:t>
            </a:r>
          </a:p>
          <a:p>
            <a:r>
              <a:rPr kumimoji="1" lang="en-US" altLang="ja-JP" dirty="0" smtClean="0"/>
              <a:t>However, note that </a:t>
            </a:r>
            <a:r>
              <a:rPr kumimoji="1" lang="en-US" altLang="ja-JP" dirty="0" err="1" smtClean="0"/>
              <a:t>D</a:t>
            </a:r>
            <a:r>
              <a:rPr kumimoji="1" lang="en-US" altLang="ja-JP" baseline="-25000" dirty="0" err="1" smtClean="0"/>
              <a:t>x</a:t>
            </a:r>
            <a:r>
              <a:rPr kumimoji="1" lang="en-US" altLang="ja-JP" dirty="0" smtClean="0"/>
              <a:t> ~ 0.5 is not negligible</a:t>
            </a:r>
          </a:p>
          <a:p>
            <a:r>
              <a:rPr lang="en-US" altLang="ja-JP" dirty="0" smtClean="0"/>
              <a:t>This will cause effective </a:t>
            </a:r>
            <a:r>
              <a:rPr lang="en-US" altLang="ja-JP" dirty="0"/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/>
              <a:t>smaller than 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 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sqrt</a:t>
            </a:r>
            <a:r>
              <a:rPr lang="en-US" altLang="ja-JP" dirty="0" smtClean="0"/>
              <a:t>(2)</a:t>
            </a:r>
          </a:p>
          <a:p>
            <a:r>
              <a:rPr kumimoji="1" lang="en-US" altLang="ja-JP" dirty="0" smtClean="0"/>
              <a:t>Hence, </a:t>
            </a:r>
            <a:r>
              <a:rPr lang="en-US" altLang="ja-JP" dirty="0" err="1">
                <a:latin typeface="Symbol" panose="05050102010706020507" pitchFamily="18" charset="2"/>
              </a:rPr>
              <a:t>d</a:t>
            </a:r>
            <a:r>
              <a:rPr lang="en-US" altLang="ja-JP" baseline="-25000" dirty="0" err="1"/>
              <a:t>BS</a:t>
            </a:r>
            <a:r>
              <a:rPr lang="en-US" altLang="ja-JP" dirty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larger than 2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baseline="-25000" dirty="0" smtClean="0"/>
              <a:t>BS</a:t>
            </a:r>
            <a:r>
              <a:rPr lang="en-US" altLang="ja-JP" dirty="0" smtClean="0"/>
              <a:t> </a:t>
            </a:r>
            <a:r>
              <a:rPr lang="en-US" altLang="ja-JP" dirty="0"/>
              <a:t>, L </a:t>
            </a:r>
            <a:r>
              <a:rPr lang="en-US" altLang="ja-JP" dirty="0" smtClean="0">
                <a:sym typeface="Wingdings" panose="05000000000000000000" pitchFamily="2" charset="2"/>
              </a:rPr>
              <a:t>larger than </a:t>
            </a:r>
            <a:r>
              <a:rPr lang="en-US" altLang="ja-JP" dirty="0" err="1" smtClean="0">
                <a:sym typeface="Wingdings" panose="05000000000000000000" pitchFamily="2" charset="2"/>
              </a:rPr>
              <a:t>sqrt</a:t>
            </a:r>
            <a:r>
              <a:rPr lang="en-US" altLang="ja-JP" dirty="0" smtClean="0">
                <a:sym typeface="Wingdings" panose="05000000000000000000" pitchFamily="2" charset="2"/>
              </a:rPr>
              <a:t>(2)L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Beam-beam simulation being done by Daniel </a:t>
            </a:r>
            <a:r>
              <a:rPr kumimoji="1" lang="en-US" altLang="ja-JP" dirty="0" smtClean="0">
                <a:sym typeface="Wingdings" panose="05000000000000000000" pitchFamily="2" charset="2"/>
              </a:rPr>
              <a:t>Jeans</a:t>
            </a:r>
            <a:br>
              <a:rPr kumimoji="1" lang="en-US" altLang="ja-JP" dirty="0" smtClean="0">
                <a:sym typeface="Wingdings" panose="05000000000000000000" pitchFamily="2" charset="2"/>
              </a:rPr>
            </a:br>
            <a:r>
              <a:rPr kumimoji="1" lang="en-US" altLang="ja-JP" dirty="0" smtClean="0">
                <a:sym typeface="Wingdings" panose="05000000000000000000" pitchFamily="2" charset="2"/>
              </a:rPr>
              <a:t>(the bottom row is to be filled </a:t>
            </a:r>
            <a:r>
              <a:rPr kumimoji="1" lang="en-US" altLang="ja-JP" smtClean="0">
                <a:sym typeface="Wingdings" panose="05000000000000000000" pitchFamily="2" charset="2"/>
              </a:rPr>
              <a:t>by simulation)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If everything is OK, may try smaller 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ja-JP" baseline="-25000" dirty="0" err="1" smtClean="0">
                <a:sym typeface="Wingdings" panose="05000000000000000000" pitchFamily="2" charset="2"/>
              </a:rPr>
              <a:t>x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2017/2/2 Luminosity@250GeV,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FE5-40FC-4CD5-BB3F-158F20741AD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6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575</Words>
  <Application>Microsoft Office PowerPoint</Application>
  <PresentationFormat>画面に合わせる (4:3)</PresentationFormat>
  <Paragraphs>111</Paragraphs>
  <Slides>10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Symbol</vt:lpstr>
      <vt:lpstr>Wingdings</vt:lpstr>
      <vt:lpstr>Office テーマ</vt:lpstr>
      <vt:lpstr>Worksheet</vt:lpstr>
      <vt:lpstr>Luminosity Optimization at 250GeV</vt:lpstr>
      <vt:lpstr>Basic Formulas</vt:lpstr>
      <vt:lpstr>Luminosity Scaling</vt:lpstr>
      <vt:lpstr>How to Increase Beamstahlung</vt:lpstr>
      <vt:lpstr>How to reduce sx ?</vt:lpstr>
      <vt:lpstr>Collimation Depth with TDR Params</vt:lpstr>
      <vt:lpstr>Horizontal Emittance</vt:lpstr>
      <vt:lpstr>Problems</vt:lpstr>
      <vt:lpstr>An Example Parameter Set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Optimization at 250GeV</dc:title>
  <dc:creator>Yokoya</dc:creator>
  <cp:lastModifiedBy>Yokoya</cp:lastModifiedBy>
  <cp:revision>13</cp:revision>
  <dcterms:created xsi:type="dcterms:W3CDTF">2017-02-01T02:27:30Z</dcterms:created>
  <dcterms:modified xsi:type="dcterms:W3CDTF">2017-02-02T06:04:59Z</dcterms:modified>
</cp:coreProperties>
</file>