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7" r:id="rId7"/>
    <p:sldId id="271" r:id="rId8"/>
    <p:sldId id="261" r:id="rId9"/>
    <p:sldId id="262" r:id="rId10"/>
    <p:sldId id="263" r:id="rId11"/>
    <p:sldId id="260" r:id="rId12"/>
    <p:sldId id="265" r:id="rId13"/>
    <p:sldId id="264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53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692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775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241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5464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9171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120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730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784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857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63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EF4A-813D-4BB3-8ED1-367874CB48B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747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DEF4A-813D-4BB3-8ED1-367874CB48B9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4E32B-FA95-4FFA-852A-0F5D1704BD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47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image" Target="../media/image7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1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16.png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5.wmf"/><Relationship Id="rId5" Type="http://schemas.openxmlformats.org/officeDocument/2006/relationships/image" Target="../media/image12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800" dirty="0">
                <a:latin typeface="Arial" panose="020B0604020202020204" pitchFamily="34" charset="0"/>
                <a:cs typeface="Arial" panose="020B0604020202020204" pitchFamily="34" charset="0"/>
              </a:rPr>
              <a:t>ILC DR Lower Horizontal Emittance?</a:t>
            </a:r>
            <a:endParaRPr kumimoji="1" lang="ja-JP" alt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K.Kubo</a:t>
            </a:r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20170228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298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05862" y="619252"/>
            <a:ext cx="6680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Reduce arc cell length (increase number of cells, 75 -&gt; 100/arc)</a:t>
            </a: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 (Strengthen quadrupoles)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356" y="1582964"/>
            <a:ext cx="5747045" cy="454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843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929081"/>
              </p:ext>
            </p:extLst>
          </p:nvPr>
        </p:nvGraphicFramePr>
        <p:xfrm>
          <a:off x="653689" y="1142476"/>
          <a:ext cx="7817772" cy="1920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68620">
                  <a:extLst>
                    <a:ext uri="{9D8B030D-6E8A-4147-A177-3AD203B41FA5}">
                      <a16:colId xmlns:a16="http://schemas.microsoft.com/office/drawing/2014/main" val="940501990"/>
                    </a:ext>
                  </a:extLst>
                </a:gridCol>
                <a:gridCol w="1387288">
                  <a:extLst>
                    <a:ext uri="{9D8B030D-6E8A-4147-A177-3AD203B41FA5}">
                      <a16:colId xmlns:a16="http://schemas.microsoft.com/office/drawing/2014/main" val="99699868"/>
                    </a:ext>
                  </a:extLst>
                </a:gridCol>
                <a:gridCol w="1387288">
                  <a:extLst>
                    <a:ext uri="{9D8B030D-6E8A-4147-A177-3AD203B41FA5}">
                      <a16:colId xmlns:a16="http://schemas.microsoft.com/office/drawing/2014/main" val="2240408830"/>
                    </a:ext>
                  </a:extLst>
                </a:gridCol>
                <a:gridCol w="1387288">
                  <a:extLst>
                    <a:ext uri="{9D8B030D-6E8A-4147-A177-3AD203B41FA5}">
                      <a16:colId xmlns:a16="http://schemas.microsoft.com/office/drawing/2014/main" val="2832308157"/>
                    </a:ext>
                  </a:extLst>
                </a:gridCol>
                <a:gridCol w="1387288">
                  <a:extLst>
                    <a:ext uri="{9D8B030D-6E8A-4147-A177-3AD203B41FA5}">
                      <a16:colId xmlns:a16="http://schemas.microsoft.com/office/drawing/2014/main" val="2872650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Original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Stronger Q -1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Stronger Q -2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Shorter Cell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7115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Horizontal normalized Emittance (um)</a:t>
                      </a:r>
                    </a:p>
                    <a:p>
                      <a:r>
                        <a:rPr kumimoji="1" lang="en-US" altLang="ja-JP" dirty="0"/>
                        <a:t>wo, w IBS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5.74,</a:t>
                      </a:r>
                    </a:p>
                    <a:p>
                      <a:pPr algn="ctr"/>
                      <a:r>
                        <a:rPr kumimoji="1" lang="en-US" altLang="ja-JP" dirty="0"/>
                        <a:t>6.09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3.47,</a:t>
                      </a:r>
                    </a:p>
                    <a:p>
                      <a:pPr algn="ctr"/>
                      <a:r>
                        <a:rPr kumimoji="1" lang="en-US" altLang="ja-JP" dirty="0"/>
                        <a:t>3.86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3.45,</a:t>
                      </a:r>
                    </a:p>
                    <a:p>
                      <a:pPr algn="ctr"/>
                      <a:r>
                        <a:rPr kumimoji="1" lang="en-US" altLang="ja-JP" dirty="0"/>
                        <a:t>3.86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2.96,</a:t>
                      </a:r>
                    </a:p>
                    <a:p>
                      <a:pPr algn="ctr"/>
                      <a:r>
                        <a:rPr kumimoji="1" lang="en-US" altLang="ja-JP" dirty="0"/>
                        <a:t>3.40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187426"/>
                  </a:ext>
                </a:extLst>
              </a:tr>
              <a:tr h="26835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Tune x/y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48.26/26.76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56.19/25.60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56.33/27.24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73.85/31.76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28558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2705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Dynamic aperture?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564849"/>
            <a:ext cx="7886700" cy="4612114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Small horizontal emittance needs small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beta_x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and small dispersion 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Need strong </a:t>
            </a:r>
            <a:r>
              <a:rPr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sextupole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field for chromaticity correction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Smaller dynamic aperture cannot be avoided?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Aperture in TDR is already tight compare with assumed injection positron beam quality.</a:t>
            </a:r>
          </a:p>
          <a:p>
            <a:pPr marL="0" indent="0"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(positron beam quality was determined by DR aperture?)</a:t>
            </a:r>
          </a:p>
          <a:p>
            <a:pPr marL="0" indent="0">
              <a:buNone/>
            </a:pPr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TDR: “In practice, the dynamic aperture shrinks as the focusing strength is increased to reduce momentum compaction.”</a:t>
            </a:r>
          </a:p>
          <a:p>
            <a:pPr marL="0" indent="0">
              <a:buNone/>
            </a:pP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Proceedings of IPAC2011, MOOCA03</a:t>
            </a:r>
            <a:r>
              <a:rPr lang="ja-JP" altLang="en-US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UPDATES TO THE INTERNATIONAL LINEAR COLLIDER DAMPING RINGS BASELINE DESIGN” Susanna </a:t>
            </a:r>
            <a:r>
              <a:rPr lang="en-US" altLang="ja-JP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Guiducci,et.al</a:t>
            </a:r>
            <a:r>
              <a:rPr lang="en-US" altLang="ja-JP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.: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“There is some flexibility to vary emittance and momentum compaction by adjusting the arc cell focusing, but typically this comes at the expense of dynamic aperture.”</a:t>
            </a:r>
          </a:p>
          <a:p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???</a:t>
            </a:r>
          </a:p>
          <a:p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478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3895741"/>
              </p:ext>
            </p:extLst>
          </p:nvPr>
        </p:nvGraphicFramePr>
        <p:xfrm>
          <a:off x="4451808" y="933458"/>
          <a:ext cx="4263616" cy="31582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" name="KGPlot" r:id="rId3" imgW="6858000" imgH="5079960" progId="KGraph_Plot">
                  <p:embed/>
                </p:oleObj>
              </mc:Choice>
              <mc:Fallback>
                <p:oleObj name="KGPlot" r:id="rId3" imgW="6858000" imgH="507996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51808" y="933458"/>
                        <a:ext cx="4263616" cy="31582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286" y="1380901"/>
            <a:ext cx="4149522" cy="302151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545996" y="1154380"/>
            <a:ext cx="242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TDR (with errors)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866404" y="1154380"/>
            <a:ext cx="1978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SAD (no error)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662075" y="366975"/>
            <a:ext cx="34417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Dynamic Aperture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99621" y="4807670"/>
            <a:ext cx="6204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Dynamic aperture in TDR cannot be reproduced..  ??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86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4493655"/>
              </p:ext>
            </p:extLst>
          </p:nvPr>
        </p:nvGraphicFramePr>
        <p:xfrm>
          <a:off x="492704" y="3689047"/>
          <a:ext cx="4114800" cy="3047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9" name="KGPlot" r:id="rId3" imgW="6858000" imgH="5079960" progId="KGraph_Plot">
                  <p:embed/>
                </p:oleObj>
              </mc:Choice>
              <mc:Fallback>
                <p:oleObj name="KGPlot" r:id="rId3" imgW="6858000" imgH="5079960" progId="KGraph_Plot">
                  <p:embed/>
                  <p:pic>
                    <p:nvPicPr>
                      <p:cNvPr id="2" name="オブジェクト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2704" y="3689047"/>
                        <a:ext cx="4114800" cy="30479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オブジェクト 2"/>
          <p:cNvGraphicFramePr>
            <a:graphicFrameLocks noChangeAspect="1"/>
          </p:cNvGraphicFramePr>
          <p:nvPr>
            <p:extLst/>
          </p:nvPr>
        </p:nvGraphicFramePr>
        <p:xfrm>
          <a:off x="4357694" y="3689047"/>
          <a:ext cx="4114800" cy="3047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" name="KGPlot" r:id="rId5" imgW="6858000" imgH="5079960" progId="KGraph_Plot">
                  <p:embed/>
                </p:oleObj>
              </mc:Choice>
              <mc:Fallback>
                <p:oleObj name="KGPlot" r:id="rId5" imgW="6858000" imgH="5079960" progId="KGraph_Plot">
                  <p:embed/>
                  <p:pic>
                    <p:nvPicPr>
                      <p:cNvPr id="3" name="オブジェクト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57694" y="3689047"/>
                        <a:ext cx="4114800" cy="30479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39913"/>
              </p:ext>
            </p:extLst>
          </p:nvPr>
        </p:nvGraphicFramePr>
        <p:xfrm>
          <a:off x="492704" y="586954"/>
          <a:ext cx="4114800" cy="3047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" name="KGPlot" r:id="rId7" imgW="6858000" imgH="5079960" progId="KGraph_Plot">
                  <p:embed/>
                </p:oleObj>
              </mc:Choice>
              <mc:Fallback>
                <p:oleObj name="KGPlot" r:id="rId7" imgW="6858000" imgH="5079960" progId="KGraph_Plot">
                  <p:embed/>
                  <p:pic>
                    <p:nvPicPr>
                      <p:cNvPr id="4" name="オブジェクト 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92704" y="586954"/>
                        <a:ext cx="4114800" cy="30479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2180679" y="695188"/>
            <a:ext cx="1789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Nominal SAD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98260" y="3797281"/>
            <a:ext cx="240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Strong Q -1 SAD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519658" y="3755568"/>
            <a:ext cx="2759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Short Cell SAD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633795" y="122162"/>
            <a:ext cx="34417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Dynamic Aperture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24621" y="695188"/>
            <a:ext cx="2408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Strong Q -2 SAD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オブジェクト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0405289"/>
              </p:ext>
            </p:extLst>
          </p:nvPr>
        </p:nvGraphicFramePr>
        <p:xfrm>
          <a:off x="4186244" y="493390"/>
          <a:ext cx="4457700" cy="330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2" name="KGPlot" r:id="rId9" imgW="6858000" imgH="5079960" progId="KGraph_Plot">
                  <p:embed/>
                </p:oleObj>
              </mc:Choice>
              <mc:Fallback>
                <p:oleObj name="KGPlot" r:id="rId9" imgW="6858000" imgH="507996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186244" y="493390"/>
                        <a:ext cx="4457700" cy="330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6834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99531"/>
          </a:xfrm>
        </p:spPr>
        <p:txBody>
          <a:bodyPr/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Electron Cloud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64657"/>
            <a:ext cx="7886700" cy="5139890"/>
          </a:xfrm>
        </p:spPr>
        <p:txBody>
          <a:bodyPr>
            <a:norm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Electron cloud density will not depend on beam emittance.</a:t>
            </a:r>
          </a:p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Electron density threshold for instability will reduced for smaller horizontal emittance.</a:t>
            </a:r>
          </a:p>
          <a:p>
            <a:endParaRPr kumimoji="1"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ja-JP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Threshold ~ (horizontal beam size)</a:t>
            </a:r>
            <a:r>
              <a:rPr lang="en-US" altLang="ja-JP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r>
              <a:rPr lang="ja-JP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　　 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(see next slide)</a:t>
            </a: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~ (horizontal emittance)</a:t>
            </a:r>
            <a:r>
              <a:rPr lang="en-US" altLang="ja-JP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TDR: 6.4.4.3 EC Instability</a:t>
            </a:r>
          </a:p>
          <a:p>
            <a:pPr marL="0" indent="0">
              <a:buNone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above estimates of cloud density place an upper limit on the ring-averaged density of about 4×10</a:t>
            </a:r>
            <a:r>
              <a:rPr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−3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about a factor of three below the expected single bunch instability threshold [110].</a:t>
            </a:r>
          </a:p>
          <a:p>
            <a:pPr marL="0" indent="0">
              <a:buNone/>
            </a:pPr>
            <a:endParaRPr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 Probably OK</a:t>
            </a: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楕円 3"/>
          <p:cNvSpPr/>
          <p:nvPr/>
        </p:nvSpPr>
        <p:spPr>
          <a:xfrm>
            <a:off x="4656841" y="4430598"/>
            <a:ext cx="3026004" cy="57503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65158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79212"/>
          </a:xfrm>
        </p:spPr>
        <p:txBody>
          <a:bodyPr/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Formula from </a:t>
            </a:r>
            <a:r>
              <a:rPr kumimoji="1"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Ohmi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/>
          <a:srcRect r="50000" b="32462"/>
          <a:stretch/>
        </p:blipFill>
        <p:spPr>
          <a:xfrm>
            <a:off x="1426586" y="1829897"/>
            <a:ext cx="2750344" cy="919918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008668" y="1338606"/>
            <a:ext cx="3134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E-cloud density threshold: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5171193"/>
              </p:ext>
            </p:extLst>
          </p:nvPr>
        </p:nvGraphicFramePr>
        <p:xfrm>
          <a:off x="1354138" y="3079750"/>
          <a:ext cx="3886200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9" name="数式" r:id="rId4" imgW="3886200" imgH="927000" progId="Equation.3">
                  <p:embed/>
                </p:oleObj>
              </mc:Choice>
              <mc:Fallback>
                <p:oleObj name="数式" r:id="rId4" imgW="3886200" imgH="927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54138" y="3079750"/>
                        <a:ext cx="3886200" cy="927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1051627"/>
              </p:ext>
            </p:extLst>
          </p:nvPr>
        </p:nvGraphicFramePr>
        <p:xfrm>
          <a:off x="5987339" y="3168050"/>
          <a:ext cx="20066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0" name="数式" r:id="rId6" imgW="2006280" imgH="749160" progId="Equation.3">
                  <p:embed/>
                </p:oleObj>
              </mc:Choice>
              <mc:Fallback>
                <p:oleObj name="数式" r:id="rId6" imgW="2006280" imgH="749160" progId="Equation.3">
                  <p:embed/>
                  <p:pic>
                    <p:nvPicPr>
                      <p:cNvPr id="6" name="オブジェクト 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987339" y="3168050"/>
                        <a:ext cx="2006600" cy="749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1150070" y="471340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graphicFrame>
        <p:nvGraphicFramePr>
          <p:cNvPr id="11" name="オブジェクト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3220272"/>
              </p:ext>
            </p:extLst>
          </p:nvPr>
        </p:nvGraphicFramePr>
        <p:xfrm>
          <a:off x="1608138" y="4225925"/>
          <a:ext cx="275590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1" name="数式" r:id="rId8" imgW="2755800" imgH="774360" progId="Equation.3">
                  <p:embed/>
                </p:oleObj>
              </mc:Choice>
              <mc:Fallback>
                <p:oleObj name="数式" r:id="rId8" imgW="2755800" imgH="774360" progId="Equation.3">
                  <p:embed/>
                  <p:pic>
                    <p:nvPicPr>
                      <p:cNvPr id="7" name="オブジェクト 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608138" y="4225925"/>
                        <a:ext cx="2755900" cy="774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オブジェクト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1990631"/>
              </p:ext>
            </p:extLst>
          </p:nvPr>
        </p:nvGraphicFramePr>
        <p:xfrm>
          <a:off x="2176463" y="5341938"/>
          <a:ext cx="34036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2" name="数式" r:id="rId10" imgW="3403440" imgH="419040" progId="Equation.3">
                  <p:embed/>
                </p:oleObj>
              </mc:Choice>
              <mc:Fallback>
                <p:oleObj name="数式" r:id="rId10" imgW="3403440" imgH="419040" progId="Equation.3">
                  <p:embed/>
                  <p:pic>
                    <p:nvPicPr>
                      <p:cNvPr id="11" name="オブジェクト 10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176463" y="5341938"/>
                        <a:ext cx="3403600" cy="419100"/>
                      </a:xfrm>
                      <a:prstGeom prst="rect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6370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584462"/>
            <a:ext cx="7886700" cy="5592501"/>
          </a:xfrm>
        </p:spPr>
        <p:txBody>
          <a:bodyPr>
            <a:norm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DR Lattice data</a:t>
            </a:r>
          </a:p>
          <a:p>
            <a:pPr lvl="1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M. Woodley gave ILC DR lattice (2016) in primitive format.</a:t>
            </a:r>
          </a:p>
          <a:p>
            <a:pPr lvl="1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Translation to SAD format 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looks OK.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Tried modifications of arc cell optics to reduce horizontal emittance. 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Discussion on</a:t>
            </a:r>
          </a:p>
          <a:p>
            <a:pPr lvl="1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Dynamic aperture</a:t>
            </a:r>
          </a:p>
          <a:p>
            <a:pPr lvl="1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Electron cloud</a:t>
            </a:r>
          </a:p>
          <a:p>
            <a:pPr marL="457200" lvl="1" indent="0">
              <a:buNone/>
            </a:pP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600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733181"/>
          </a:xfrm>
        </p:spPr>
        <p:txBody>
          <a:bodyPr>
            <a:norm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ILC-DR SAD deck was made from Lattice file 2016 (primitive form) by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M.Woodley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Optics of Arc Cell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44" y="2696129"/>
            <a:ext cx="3884558" cy="294001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8994" y="2696129"/>
            <a:ext cx="4480859" cy="329643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000013" y="2212552"/>
            <a:ext cx="713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SAD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217166" y="2212552"/>
            <a:ext cx="713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TDR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945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Optics of Whole Ring</a:t>
            </a:r>
            <a:endParaRPr kumimoji="1" lang="ja-JP" altLang="en-US" sz="24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81" y="2535478"/>
            <a:ext cx="3769808" cy="303571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894350" y="1587798"/>
            <a:ext cx="713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SAD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111503" y="1587798"/>
            <a:ext cx="713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TDR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4410" y="2535478"/>
            <a:ext cx="4595160" cy="32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841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Comparison of some parameters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574344"/>
              </p:ext>
            </p:extLst>
          </p:nvPr>
        </p:nvGraphicFramePr>
        <p:xfrm>
          <a:off x="980387" y="1594963"/>
          <a:ext cx="6413371" cy="4759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98103">
                  <a:extLst>
                    <a:ext uri="{9D8B030D-6E8A-4147-A177-3AD203B41FA5}">
                      <a16:colId xmlns:a16="http://schemas.microsoft.com/office/drawing/2014/main" val="940501990"/>
                    </a:ext>
                  </a:extLst>
                </a:gridCol>
                <a:gridCol w="1957634">
                  <a:extLst>
                    <a:ext uri="{9D8B030D-6E8A-4147-A177-3AD203B41FA5}">
                      <a16:colId xmlns:a16="http://schemas.microsoft.com/office/drawing/2014/main" val="99699868"/>
                    </a:ext>
                  </a:extLst>
                </a:gridCol>
                <a:gridCol w="1957634">
                  <a:extLst>
                    <a:ext uri="{9D8B030D-6E8A-4147-A177-3AD203B41FA5}">
                      <a16:colId xmlns:a16="http://schemas.microsoft.com/office/drawing/2014/main" val="22404088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SAD (deck translated from Woodley’s data)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TDR</a:t>
                      </a:r>
                    </a:p>
                    <a:p>
                      <a:pPr algn="ctr"/>
                      <a:r>
                        <a:rPr kumimoji="1" lang="en-US" altLang="ja-JP" dirty="0"/>
                        <a:t>(MAD by M.W.)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7115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Circumference (km)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3.2386807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3.238</a:t>
                      </a:r>
                    </a:p>
                    <a:p>
                      <a:pPr algn="ctr"/>
                      <a:r>
                        <a:rPr kumimoji="1" lang="en-US" altLang="ja-JP" dirty="0"/>
                        <a:t>(3.238680589)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509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Damping time x/y/z (</a:t>
                      </a:r>
                      <a:r>
                        <a:rPr kumimoji="1" lang="en-US" altLang="ja-JP" dirty="0" err="1"/>
                        <a:t>ms</a:t>
                      </a:r>
                      <a:r>
                        <a:rPr kumimoji="1" lang="en-US" altLang="ja-JP" dirty="0"/>
                        <a:t>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23.88/23.87/11.94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23.95/23.95/12.0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6085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Bunch length (mm)</a:t>
                      </a:r>
                    </a:p>
                    <a:p>
                      <a:r>
                        <a:rPr kumimoji="1" lang="en-US" altLang="ja-JP" dirty="0"/>
                        <a:t>wo, w IBS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6.23,</a:t>
                      </a:r>
                    </a:p>
                    <a:p>
                      <a:pPr algn="ctr"/>
                      <a:r>
                        <a:rPr kumimoji="1" lang="en-US" altLang="ja-JP" dirty="0"/>
                        <a:t>6.25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6.02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429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Energy spread (%)</a:t>
                      </a:r>
                    </a:p>
                    <a:p>
                      <a:r>
                        <a:rPr kumimoji="1" lang="en-US" altLang="ja-JP" dirty="0"/>
                        <a:t>wo, w IBS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0.111,</a:t>
                      </a:r>
                    </a:p>
                    <a:p>
                      <a:pPr algn="ctr"/>
                      <a:r>
                        <a:rPr kumimoji="1" lang="en-US" altLang="ja-JP" dirty="0"/>
                        <a:t>0.111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0.11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9016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Horizontal normalized Emittance (um)</a:t>
                      </a:r>
                    </a:p>
                    <a:p>
                      <a:r>
                        <a:rPr kumimoji="1" lang="en-US" altLang="ja-JP" dirty="0"/>
                        <a:t>wo, w IBS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5.74,</a:t>
                      </a:r>
                    </a:p>
                    <a:p>
                      <a:pPr algn="ctr"/>
                      <a:r>
                        <a:rPr kumimoji="1" lang="en-US" altLang="ja-JP" dirty="0"/>
                        <a:t>6.09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5.7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1874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Tune x/y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48.264315</a:t>
                      </a:r>
                    </a:p>
                    <a:p>
                      <a:pPr algn="ctr"/>
                      <a:r>
                        <a:rPr kumimoji="1" lang="en-US" altLang="ja-JP" dirty="0"/>
                        <a:t>/26.762788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(48.264313</a:t>
                      </a:r>
                    </a:p>
                    <a:p>
                      <a:pPr algn="ctr"/>
                      <a:r>
                        <a:rPr kumimoji="1" lang="en-US" altLang="ja-JP" dirty="0"/>
                        <a:t>/26.762786)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28558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5311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16919"/>
          </a:xfrm>
        </p:spPr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Horizontal Emittance in TDR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23446"/>
            <a:ext cx="7886700" cy="5279011"/>
          </a:xfrm>
        </p:spPr>
        <p:txBody>
          <a:bodyPr>
            <a:norm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At IP: 10 um 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Linac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end: 9.4 um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Linac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entrance: 8.4 um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Growth in RTML: 0.9 um (synchrotron radiation)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In DR:  6.1 um</a:t>
            </a:r>
          </a:p>
          <a:p>
            <a:pPr marL="0" indent="0">
              <a:buNone/>
            </a:pPr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0.9 in RTML, but source of other 3 um growth is not clear.</a:t>
            </a:r>
          </a:p>
          <a:p>
            <a:pPr marL="0" indent="0">
              <a:buNone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(90 nm (1.1%) in the Arc, 380 nm (4.8%) in the Turn-around, and 430 nm (5.4%) in the Bunch Compressor in its nominal configuration)</a:t>
            </a:r>
          </a:p>
          <a:p>
            <a:pPr marL="0" indent="0">
              <a:buNone/>
            </a:pPr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For 5 um at IP, ~4 um in DR is OK??????</a:t>
            </a:r>
          </a:p>
        </p:txBody>
      </p:sp>
    </p:spTree>
    <p:extLst>
      <p:ext uri="{BB962C8B-B14F-4D97-AF65-F5344CB8AC3E}">
        <p14:creationId xmlns:p14="http://schemas.microsoft.com/office/powerpoint/2010/main" val="3848546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43921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628649" y="1005414"/>
            <a:ext cx="8015729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Per lattice file "ilc000.ILC_common.xsif", emittances budget are following: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Emittance budget parameters (500 GeV cm, "Nominal" parameter set)</a:t>
            </a:r>
            <a:b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 EXN_DR  := 8.0E-6        !damping ring extraction</a:t>
            </a:r>
            <a:b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 EXN_ML1 := EXN_DR*(1.10) !10% growth in bunch compressor</a:t>
            </a:r>
            <a:b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 EXN_ML2 := EXN_DR*(1.12) !2% growth in main linac (part 1)</a:t>
            </a:r>
            <a:b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 EXN_BDS := EXN_DR*(1.15) !5% growth in main linac (total)</a:t>
            </a:r>
            <a:b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 EXN_IP1 := EXN_DR*(1.20) !5% growth in beam delivery (1)</a:t>
            </a:r>
            <a:b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 EXN_IP2 := EXN_DR*(1.20) !5% growth in beam delivery (2)</a:t>
            </a:r>
            <a:b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 EXN_IP  := 1.0E-5        !parameter table</a:t>
            </a:r>
            <a:b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 EYN_DR  := 2.0E-8        !damping ring extraction</a:t>
            </a:r>
            <a:b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 EYN_ML1 := EYN_DR*(1.20) !20% growth in bunch compressor</a:t>
            </a:r>
            <a:b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 EYN_ML2 := EYN_DR*(1.40) !20% growth in main linac (part 1)</a:t>
            </a:r>
            <a:b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 EYN_BDS := EYN_DR*(1.70) !50% growth in main linac (total)</a:t>
            </a:r>
            <a:b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 EYN_IP1 := EYN_DR*(2.00) !30% growth in beam delivery (1)</a:t>
            </a:r>
            <a:b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 EYN_IP2 := EYN_DR*(2.00) !30% growth in beam delivery (2)</a:t>
            </a:r>
            <a:b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 EYN_IP  := 4.0E-8        !parameter table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</a:rPr>
              <a:t> 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6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</a:rPr>
              <a:t>Nikolay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101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Reduction of horizontal emittance</a:t>
            </a:r>
            <a:endParaRPr kumimoji="1" lang="ja-JP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61155"/>
            <a:ext cx="7886700" cy="471580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kumimoji="1" lang="en-US" altLang="ja-JP" dirty="0"/>
              <a:t>Reduce dispersion and/or </a:t>
            </a:r>
            <a:r>
              <a:rPr kumimoji="1" lang="en-US" altLang="ja-JP" dirty="0" err="1"/>
              <a:t>beta_x</a:t>
            </a:r>
            <a:r>
              <a:rPr kumimoji="1" lang="en-US" altLang="ja-JP" dirty="0"/>
              <a:t> in bending magnets</a:t>
            </a:r>
          </a:p>
          <a:p>
            <a:r>
              <a:rPr kumimoji="1" lang="en-US" altLang="ja-JP" dirty="0"/>
              <a:t>No change in straight sections (for simplicity)</a:t>
            </a:r>
            <a:endParaRPr lang="en-US" altLang="ja-JP" dirty="0"/>
          </a:p>
          <a:p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A: Strengthen quadrupole field of arc cell</a:t>
            </a:r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B: Reduce length of arc cell (increase number of cells)</a:t>
            </a:r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Matching with straight sections: by tuning quadrupoles in Dispersion </a:t>
            </a:r>
            <a:r>
              <a:rPr lang="en-US" altLang="ja-JP" dirty="0" err="1"/>
              <a:t>Surpressor</a:t>
            </a:r>
            <a:r>
              <a:rPr lang="en-US" altLang="ja-JP" dirty="0"/>
              <a:t> (2 bends for each end)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0168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681" y="1389559"/>
            <a:ext cx="5937555" cy="437537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005862" y="619252"/>
            <a:ext cx="5365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Strengthen Quadrupole field -1</a:t>
            </a: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     Q02H (focus)  x1.163,   Q01 (defocus)   x1.103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438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208</TotalTime>
  <Words>630</Words>
  <Application>Microsoft Office PowerPoint</Application>
  <PresentationFormat>画面に合わせる (4:3)</PresentationFormat>
  <Paragraphs>128</Paragraphs>
  <Slides>16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16</vt:i4>
      </vt:variant>
    </vt:vector>
  </HeadingPairs>
  <TitlesOfParts>
    <vt:vector size="26" baseType="lpstr">
      <vt:lpstr>游ゴシック</vt:lpstr>
      <vt:lpstr>游ゴシック Light</vt:lpstr>
      <vt:lpstr>Arial</vt:lpstr>
      <vt:lpstr>Calibri</vt:lpstr>
      <vt:lpstr>Calibri Light</vt:lpstr>
      <vt:lpstr>Times New Roman</vt:lpstr>
      <vt:lpstr>Wingdings</vt:lpstr>
      <vt:lpstr>Office テーマ</vt:lpstr>
      <vt:lpstr>数式</vt:lpstr>
      <vt:lpstr>KGPlot</vt:lpstr>
      <vt:lpstr>ILC DR Lower Horizontal Emittance?</vt:lpstr>
      <vt:lpstr>PowerPoint プレゼンテーション</vt:lpstr>
      <vt:lpstr>ILC-DR SAD deck was made from Lattice file 2016 (primitive form) by M.Woodley   Optics of Arc Cell</vt:lpstr>
      <vt:lpstr>Optics of Whole Ring</vt:lpstr>
      <vt:lpstr>Comparison of some parameters</vt:lpstr>
      <vt:lpstr>Horizontal Emittance in TDR</vt:lpstr>
      <vt:lpstr>PowerPoint プレゼンテーション</vt:lpstr>
      <vt:lpstr>Reduction of horizontal emittance</vt:lpstr>
      <vt:lpstr>PowerPoint プレゼンテーション</vt:lpstr>
      <vt:lpstr>PowerPoint プレゼンテーション</vt:lpstr>
      <vt:lpstr>PowerPoint プレゼンテーション</vt:lpstr>
      <vt:lpstr>Dynamic aperture?</vt:lpstr>
      <vt:lpstr>PowerPoint プレゼンテーション</vt:lpstr>
      <vt:lpstr>PowerPoint プレゼンテーション</vt:lpstr>
      <vt:lpstr>Electron Cloud</vt:lpstr>
      <vt:lpstr>Formula from Ohmi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kubo</dc:creator>
  <cp:lastModifiedBy>kubo</cp:lastModifiedBy>
  <cp:revision>69</cp:revision>
  <dcterms:created xsi:type="dcterms:W3CDTF">2017-02-13T05:57:32Z</dcterms:created>
  <dcterms:modified xsi:type="dcterms:W3CDTF">2017-02-28T01:52:59Z</dcterms:modified>
</cp:coreProperties>
</file>