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4" r:id="rId4"/>
    <p:sldId id="277" r:id="rId5"/>
    <p:sldId id="280" r:id="rId6"/>
    <p:sldId id="281" r:id="rId7"/>
    <p:sldId id="278" r:id="rId8"/>
    <p:sldId id="275" r:id="rId9"/>
    <p:sldId id="279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08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A5144-DA2F-48C4-8B5A-DB06C87C70D4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D558B-F4EF-4E5E-B65E-1ACF5C258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320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AB62-6153-4F3C-AA32-5E9C0F732452}" type="datetime1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0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710-5132-41A2-9F5B-D15E3644AEE1}" type="datetime1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45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9322F-2DCE-457C-83EC-A918889CEF7B}" type="datetime1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17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9EAB-F4B6-447F-8228-86AC8AF92467}" type="datetime1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31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6AEC-A5B7-403E-9813-C7316602664F}" type="datetime1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50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4285-FA83-4737-B292-A13C8022711A}" type="datetime1">
              <a:rPr lang="en-GB" smtClean="0"/>
              <a:t>22/02/2017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9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3265-ED3A-4D70-88DC-C5BF2196BB66}" type="datetime1">
              <a:rPr lang="en-GB" smtClean="0"/>
              <a:t>22/02/2017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19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D82EF-4F14-4EA0-8B87-72DD7B58C183}" type="datetime1">
              <a:rPr lang="en-GB" smtClean="0"/>
              <a:t>22/02/2017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51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9334-019C-499D-BCD6-A17A7EC17AFE}" type="datetime1">
              <a:rPr lang="en-GB" smtClean="0"/>
              <a:t>22/02/2017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68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5C61-7C79-4DE2-978F-814CEEBEFDAA}" type="datetime1">
              <a:rPr lang="en-GB" smtClean="0"/>
              <a:t>22/02/2017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6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C219-F637-4A12-AF71-327D8FA7CA73}" type="datetime1">
              <a:rPr lang="en-GB" smtClean="0"/>
              <a:t>22/02/2017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91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D86F1-B6A2-4740-AFE4-AF5222DFE196}" type="datetime1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5935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Back to the Beginning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This may change everything…or nothing.</a:t>
            </a:r>
            <a:endParaRPr lang="en-GB" dirty="0" smtClean="0"/>
          </a:p>
          <a:p>
            <a:endParaRPr lang="en-GB" dirty="0"/>
          </a:p>
          <a:p>
            <a:r>
              <a:rPr lang="en-GB" dirty="0">
                <a:solidFill>
                  <a:schemeClr val="tx1"/>
                </a:solidFill>
              </a:rPr>
              <a:t>Ryan Bodenstein</a:t>
            </a:r>
          </a:p>
          <a:p>
            <a:r>
              <a:rPr lang="en-GB" dirty="0">
                <a:solidFill>
                  <a:schemeClr val="tx1"/>
                </a:solidFill>
              </a:rPr>
              <a:t>FONT Meeting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2017/2/24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1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17212"/>
            <a:ext cx="7886700" cy="5355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What’s next?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3691002"/>
          </a:xfrm>
        </p:spPr>
        <p:txBody>
          <a:bodyPr>
            <a:noAutofit/>
          </a:bodyPr>
          <a:lstStyle/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Need to see if DFS1 is behaving properly</a:t>
            </a: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If so, need to see if it is necessary</a:t>
            </a:r>
          </a:p>
          <a:p>
            <a:pPr marL="1014413" lvl="2" indent="-214313">
              <a:buSzPct val="150000"/>
            </a:pPr>
            <a:r>
              <a:rPr lang="en-GB" sz="1600" dirty="0" smtClean="0">
                <a:latin typeface="Calibri Light" panose="020F0302020204030204" pitchFamily="34" charset="0"/>
              </a:rPr>
              <a:t>If so, why getting best results at </a:t>
            </a:r>
            <a:r>
              <a:rPr lang="el-GR" sz="1600" dirty="0">
                <a:latin typeface="Calibri Light" panose="020F0302020204030204" pitchFamily="34" charset="0"/>
              </a:rPr>
              <a:t>ω</a:t>
            </a:r>
            <a:r>
              <a:rPr lang="el-GR" sz="1600" baseline="-25000" dirty="0">
                <a:latin typeface="Calibri Light" panose="020F0302020204030204" pitchFamily="34" charset="0"/>
              </a:rPr>
              <a:t>1</a:t>
            </a:r>
            <a:r>
              <a:rPr lang="el-GR" sz="1600" dirty="0">
                <a:latin typeface="Calibri Light" panose="020F0302020204030204" pitchFamily="34" charset="0"/>
              </a:rPr>
              <a:t> = </a:t>
            </a:r>
            <a:r>
              <a:rPr lang="el-GR" sz="1600" dirty="0" smtClean="0">
                <a:latin typeface="Calibri Light" panose="020F0302020204030204" pitchFamily="34" charset="0"/>
              </a:rPr>
              <a:t>0</a:t>
            </a:r>
            <a:r>
              <a:rPr lang="en-GB" sz="1600" dirty="0" smtClean="0">
                <a:latin typeface="Calibri Light" panose="020F0302020204030204" pitchFamily="34" charset="0"/>
              </a:rPr>
              <a:t>?</a:t>
            </a:r>
            <a:endParaRPr lang="en-GB" sz="1600" dirty="0" smtClean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If DFS1 is unnecessary, then need to run 100 seeds </a:t>
            </a:r>
            <a:r>
              <a:rPr lang="en-GB" sz="2400" dirty="0" smtClean="0">
                <a:latin typeface="Calibri Light" panose="020F0302020204030204" pitchFamily="34" charset="0"/>
              </a:rPr>
              <a:t>as a full simulation through 121 and save the outputs to use for the next part</a:t>
            </a: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May require new tuning, separated by plane so that the proper weighting functions can be used</a:t>
            </a:r>
          </a:p>
          <a:p>
            <a:pPr marL="1014413" lvl="2" indent="-214313">
              <a:buSzPct val="150000"/>
            </a:pPr>
            <a:r>
              <a:rPr lang="en-GB" sz="1600" dirty="0" smtClean="0">
                <a:latin typeface="Calibri Light" panose="020F0302020204030204" pitchFamily="34" charset="0"/>
              </a:rPr>
              <a:t>This is true even if DFS1 is required</a:t>
            </a:r>
            <a:endParaRPr lang="en-GB" sz="1600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From saved machines, </a:t>
            </a:r>
            <a:r>
              <a:rPr lang="en-GB" sz="2400" dirty="0">
                <a:latin typeface="Calibri Light" panose="020F0302020204030204" pitchFamily="34" charset="0"/>
              </a:rPr>
              <a:t>keep </a:t>
            </a:r>
            <a:r>
              <a:rPr lang="en-GB" sz="2400" dirty="0" smtClean="0">
                <a:latin typeface="Calibri Light" panose="020F0302020204030204" pitchFamily="34" charset="0"/>
              </a:rPr>
              <a:t>β the same and vary ω</a:t>
            </a:r>
            <a:r>
              <a:rPr lang="en-GB" sz="2400" baseline="-25000" dirty="0" smtClean="0">
                <a:latin typeface="Calibri Light" panose="020F0302020204030204" pitchFamily="34" charset="0"/>
              </a:rPr>
              <a:t>2</a:t>
            </a:r>
            <a:r>
              <a:rPr lang="en-GB" sz="2400" dirty="0" smtClean="0">
                <a:latin typeface="Calibri Light" panose="020F0302020204030204" pitchFamily="34" charset="0"/>
              </a:rPr>
              <a:t> to find correct value for DFS2 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Once </a:t>
            </a:r>
            <a:r>
              <a:rPr lang="en-GB" sz="2400" dirty="0">
                <a:latin typeface="Calibri Light" panose="020F0302020204030204" pitchFamily="34" charset="0"/>
              </a:rPr>
              <a:t>ω</a:t>
            </a:r>
            <a:r>
              <a:rPr lang="en-GB" sz="2400" baseline="-25000" dirty="0">
                <a:latin typeface="Calibri Light" panose="020F0302020204030204" pitchFamily="34" charset="0"/>
              </a:rPr>
              <a:t>2</a:t>
            </a:r>
            <a:r>
              <a:rPr lang="en-GB" sz="2400" dirty="0">
                <a:latin typeface="Calibri Light" panose="020F0302020204030204" pitchFamily="34" charset="0"/>
              </a:rPr>
              <a:t> </a:t>
            </a:r>
            <a:r>
              <a:rPr lang="en-GB" sz="2400" dirty="0" smtClean="0">
                <a:latin typeface="Calibri Light" panose="020F0302020204030204" pitchFamily="34" charset="0"/>
              </a:rPr>
              <a:t>found, run full simulations again, and save outputs</a:t>
            </a: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Using saved machine files, can then re-start tuning knobs procedures</a:t>
            </a:r>
          </a:p>
        </p:txBody>
      </p:sp>
    </p:spTree>
    <p:extLst>
      <p:ext uri="{BB962C8B-B14F-4D97-AF65-F5344CB8AC3E}">
        <p14:creationId xmlns:p14="http://schemas.microsoft.com/office/powerpoint/2010/main" val="7376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Nothing was working!!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3626390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Calibri Light" panose="020F0302020204030204" pitchFamily="34" charset="0"/>
              </a:rPr>
              <a:t>Tried everything that is currently done with the Local scheme</a:t>
            </a:r>
            <a:endParaRPr lang="en-GB" sz="2800" dirty="0" smtClean="0">
              <a:latin typeface="Calibri Light" panose="020F0302020204030204" pitchFamily="34" charset="0"/>
            </a:endParaRPr>
          </a:p>
          <a:p>
            <a:r>
              <a:rPr lang="en-GB" sz="2800" dirty="0" smtClean="0">
                <a:latin typeface="Calibri Light" panose="020F0302020204030204" pitchFamily="34" charset="0"/>
              </a:rPr>
              <a:t>Re-did the lattice to include 4 dimensionless skew sextupoles</a:t>
            </a:r>
          </a:p>
          <a:p>
            <a:r>
              <a:rPr lang="en-US" sz="2800" dirty="0" smtClean="0">
                <a:latin typeface="Calibri Light" panose="020F0302020204030204" pitchFamily="34" charset="0"/>
              </a:rPr>
              <a:t>All results showed almost negligible improvement</a:t>
            </a:r>
          </a:p>
          <a:p>
            <a:r>
              <a:rPr lang="en-US" sz="2800" dirty="0" smtClean="0">
                <a:latin typeface="Calibri Light" panose="020F0302020204030204" pitchFamily="34" charset="0"/>
              </a:rPr>
              <a:t>Decided to go all the way back to the beginning</a:t>
            </a:r>
          </a:p>
          <a:p>
            <a:pPr lvl="1"/>
            <a:r>
              <a:rPr lang="en-US" sz="2400" dirty="0" smtClean="0">
                <a:latin typeface="Calibri Light" panose="020F0302020204030204" pitchFamily="34" charset="0"/>
              </a:rPr>
              <a:t>Investigate all the parameters used</a:t>
            </a:r>
          </a:p>
          <a:p>
            <a:pPr lvl="1"/>
            <a:r>
              <a:rPr lang="en-US" sz="2400" dirty="0" smtClean="0">
                <a:latin typeface="Calibri Light" panose="020F0302020204030204" pitchFamily="34" charset="0"/>
              </a:rPr>
              <a:t>Turns out, taking over a project means that I also inherited previous oversights</a:t>
            </a:r>
            <a:endParaRPr lang="en-US" sz="2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18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7560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Let’s start at the actual beginning: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72" y="1124744"/>
            <a:ext cx="7704856" cy="558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9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7560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Let’s start at the actual beginning: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72" y="1124744"/>
            <a:ext cx="7704856" cy="55845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28650" y="3429000"/>
            <a:ext cx="5167486" cy="2304256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228184" y="1071614"/>
            <a:ext cx="1368152" cy="3005458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426206" y="2348880"/>
            <a:ext cx="810090" cy="432048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19572" y="4365104"/>
            <a:ext cx="2844316" cy="504056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98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21480"/>
            <a:ext cx="3295278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Here’s the 121 Code: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156557"/>
            <a:ext cx="5048912" cy="6544886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 rot="20829947">
            <a:off x="2064723" y="1432183"/>
            <a:ext cx="2160240" cy="3600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95536" y="138132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Here’s the first place </a:t>
            </a:r>
            <a:r>
              <a:rPr lang="el-GR" b="1" dirty="0" smtClean="0">
                <a:latin typeface="Calibri Light" panose="020F0302020204030204" pitchFamily="34" charset="0"/>
              </a:rPr>
              <a:t>β</a:t>
            </a:r>
            <a:r>
              <a:rPr lang="en-GB" b="1" dirty="0" smtClean="0">
                <a:latin typeface="Calibri Light" panose="020F0302020204030204" pitchFamily="34" charset="0"/>
              </a:rPr>
              <a:t> </a:t>
            </a:r>
            <a:r>
              <a:rPr lang="en-GB" dirty="0" smtClean="0"/>
              <a:t>is used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 rot="1984970">
            <a:off x="1265423" y="2682861"/>
            <a:ext cx="3193835" cy="3600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51520" y="4077072"/>
            <a:ext cx="36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This is essentially a weighting function for the dipole kicks being applied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Should be nonzero, or 121 tuning will not occur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198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21480"/>
            <a:ext cx="3295278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Here’s the DFS1 Code: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38132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Here both </a:t>
            </a:r>
            <a:r>
              <a:rPr lang="el-GR" b="1" dirty="0" smtClean="0">
                <a:latin typeface="Calibri Light" panose="020F0302020204030204" pitchFamily="34" charset="0"/>
              </a:rPr>
              <a:t>β</a:t>
            </a:r>
            <a:r>
              <a:rPr lang="en-GB" b="1" dirty="0" smtClean="0">
                <a:latin typeface="Calibri Light" panose="020F0302020204030204" pitchFamily="34" charset="0"/>
              </a:rPr>
              <a:t> </a:t>
            </a:r>
            <a:r>
              <a:rPr lang="en-GB" dirty="0" smtClean="0"/>
              <a:t>and </a:t>
            </a:r>
            <a:r>
              <a:rPr lang="el-GR" b="1" dirty="0">
                <a:latin typeface="Calibri Light" panose="020F0302020204030204" pitchFamily="34" charset="0"/>
              </a:rPr>
              <a:t>ω</a:t>
            </a:r>
            <a:r>
              <a:rPr lang="en-GB" b="1" baseline="-25000" dirty="0">
                <a:latin typeface="Calibri Light" panose="020F0302020204030204" pitchFamily="34" charset="0"/>
              </a:rPr>
              <a:t>1</a:t>
            </a:r>
            <a:r>
              <a:rPr lang="en-GB" dirty="0">
                <a:latin typeface="Calibri Light" panose="020F0302020204030204" pitchFamily="34" charset="0"/>
              </a:rPr>
              <a:t> </a:t>
            </a:r>
            <a:r>
              <a:rPr lang="en-GB" dirty="0" smtClean="0"/>
              <a:t>are used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4077072"/>
            <a:ext cx="36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Again, these are weighting factors, applied to a different correction 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If </a:t>
            </a:r>
            <a:r>
              <a:rPr lang="el-GR" b="1" dirty="0">
                <a:latin typeface="Calibri Light" panose="020F0302020204030204" pitchFamily="34" charset="0"/>
              </a:rPr>
              <a:t>ω</a:t>
            </a:r>
            <a:r>
              <a:rPr lang="en-GB" b="1" baseline="-25000" dirty="0" smtClean="0">
                <a:latin typeface="Calibri Light" panose="020F0302020204030204" pitchFamily="34" charset="0"/>
              </a:rPr>
              <a:t>1</a:t>
            </a:r>
            <a:r>
              <a:rPr lang="en-GB" b="1" dirty="0" smtClean="0"/>
              <a:t> </a:t>
            </a:r>
            <a:r>
              <a:rPr lang="en-GB" dirty="0" smtClean="0"/>
              <a:t>is zero, then DFS1 cannot occur, but 121 still can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7309" y="101248"/>
            <a:ext cx="4431084" cy="6591642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 rot="20829947">
            <a:off x="2392633" y="1229213"/>
            <a:ext cx="2411533" cy="3600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984970">
            <a:off x="1625252" y="2605563"/>
            <a:ext cx="3363126" cy="3600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640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4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Need to scan the parameters!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3626390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Calibri Light" panose="020F0302020204030204" pitchFamily="34" charset="0"/>
              </a:rPr>
              <a:t>Had assumed (believe I was actually told) that these terms were already accurately determined</a:t>
            </a:r>
          </a:p>
          <a:p>
            <a:pPr lvl="1"/>
            <a:r>
              <a:rPr lang="en-GB" sz="2400" dirty="0" smtClean="0">
                <a:latin typeface="Calibri Light" panose="020F0302020204030204" pitchFamily="34" charset="0"/>
              </a:rPr>
              <a:t>True for the Local scheme</a:t>
            </a:r>
          </a:p>
          <a:p>
            <a:pPr lvl="1"/>
            <a:r>
              <a:rPr lang="en-GB" sz="2400" dirty="0" smtClean="0">
                <a:latin typeface="Calibri Light" panose="020F0302020204030204" pitchFamily="34" charset="0"/>
              </a:rPr>
              <a:t>Unsure if true for Traditional (looks like it wasn’t true)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r>
              <a:rPr lang="en-GB" sz="2800" dirty="0" smtClean="0">
                <a:latin typeface="Calibri Light" panose="020F0302020204030204" pitchFamily="34" charset="0"/>
              </a:rPr>
              <a:t>Currently scanning </a:t>
            </a:r>
            <a:r>
              <a:rPr lang="el-GR" sz="2800" dirty="0" smtClean="0">
                <a:latin typeface="Calibri Light" panose="020F0302020204030204" pitchFamily="34" charset="0"/>
              </a:rPr>
              <a:t>β</a:t>
            </a:r>
            <a:r>
              <a:rPr lang="en-GB" sz="2800" dirty="0" smtClean="0">
                <a:latin typeface="Calibri Light" panose="020F0302020204030204" pitchFamily="34" charset="0"/>
              </a:rPr>
              <a:t> and </a:t>
            </a:r>
            <a:r>
              <a:rPr lang="el-GR" sz="2800" dirty="0" smtClean="0">
                <a:latin typeface="Calibri Light" panose="020F0302020204030204" pitchFamily="34" charset="0"/>
              </a:rPr>
              <a:t>ω</a:t>
            </a:r>
            <a:r>
              <a:rPr lang="en-GB" sz="2800" baseline="-25000" dirty="0" smtClean="0">
                <a:latin typeface="Calibri Light" panose="020F0302020204030204" pitchFamily="34" charset="0"/>
              </a:rPr>
              <a:t>1</a:t>
            </a:r>
            <a:r>
              <a:rPr lang="en-GB" sz="2800" dirty="0" smtClean="0">
                <a:latin typeface="Calibri Light" panose="020F0302020204030204" pitchFamily="34" charset="0"/>
              </a:rPr>
              <a:t> to see </a:t>
            </a:r>
            <a:r>
              <a:rPr lang="en-GB" sz="2800" dirty="0" smtClean="0">
                <a:latin typeface="Calibri Light" panose="020F0302020204030204" pitchFamily="34" charset="0"/>
              </a:rPr>
              <a:t>what values should actually be used</a:t>
            </a:r>
            <a:endParaRPr lang="en-GB" sz="2800" dirty="0" smtClean="0">
              <a:latin typeface="Calibri Light" panose="020F0302020204030204" pitchFamily="34" charset="0"/>
            </a:endParaRPr>
          </a:p>
          <a:p>
            <a:r>
              <a:rPr lang="en-US" sz="2800" dirty="0" smtClean="0">
                <a:latin typeface="Calibri Light" panose="020F0302020204030204" pitchFamily="34" charset="0"/>
              </a:rPr>
              <a:t>Requires MANY batch </a:t>
            </a:r>
            <a:r>
              <a:rPr lang="en-US" sz="2800" dirty="0">
                <a:latin typeface="Calibri Light" panose="020F0302020204030204" pitchFamily="34" charset="0"/>
              </a:rPr>
              <a:t>jobs</a:t>
            </a:r>
            <a:r>
              <a:rPr lang="en-US" sz="2800" dirty="0" smtClean="0">
                <a:latin typeface="Calibri Light" panose="020F0302020204030204" pitchFamily="34" charset="0"/>
              </a:rPr>
              <a:t> (currently 4320 jobs * 40 machines = 172,800 seeds, plus re-run failures)</a:t>
            </a:r>
            <a:endParaRPr lang="en-US" sz="2800" dirty="0" smtClean="0">
              <a:latin typeface="Calibri Light" panose="020F0302020204030204" pitchFamily="34" charset="0"/>
            </a:endParaRPr>
          </a:p>
          <a:p>
            <a:r>
              <a:rPr lang="en-US" sz="2800" dirty="0" smtClean="0">
                <a:latin typeface="Calibri Light" panose="020F0302020204030204" pitchFamily="34" charset="0"/>
              </a:rPr>
              <a:t>To save time, looking at beam size instead of luminosity</a:t>
            </a:r>
          </a:p>
          <a:p>
            <a:pPr lvl="1"/>
            <a:r>
              <a:rPr lang="en-US" sz="2400" dirty="0" smtClean="0">
                <a:latin typeface="Calibri Light" panose="020F0302020204030204" pitchFamily="34" charset="0"/>
              </a:rPr>
              <a:t>Two preliminary possibilities:</a:t>
            </a:r>
          </a:p>
          <a:p>
            <a:pPr lvl="2"/>
            <a:r>
              <a:rPr lang="en-US" sz="2000" dirty="0" smtClean="0">
                <a:latin typeface="Calibri Light" panose="020F0302020204030204" pitchFamily="34" charset="0"/>
              </a:rPr>
              <a:t>DFS1 may be making things worse</a:t>
            </a:r>
          </a:p>
          <a:p>
            <a:pPr lvl="2"/>
            <a:r>
              <a:rPr lang="en-US" sz="2000" dirty="0" smtClean="0">
                <a:latin typeface="Calibri Light" panose="020F0302020204030204" pitchFamily="34" charset="0"/>
              </a:rPr>
              <a:t>May have to tune each plane independently</a:t>
            </a:r>
            <a:endParaRPr lang="en-US" sz="2400" dirty="0">
              <a:latin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285" y="5589240"/>
            <a:ext cx="2422515" cy="98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09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7" t="13122" r="12200" b="11586"/>
          <a:stretch/>
        </p:blipFill>
        <p:spPr>
          <a:xfrm>
            <a:off x="179512" y="197540"/>
            <a:ext cx="5671542" cy="32314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2" t="13123" r="14562" b="14659"/>
          <a:stretch/>
        </p:blipFill>
        <p:spPr>
          <a:xfrm>
            <a:off x="3445917" y="3573016"/>
            <a:ext cx="5460352" cy="31683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28184" y="476672"/>
            <a:ext cx="2376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Each point is the average of 40 machines (seeds)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These results are preliminary – still running ~1200 jobs (40 machines each)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19" y="3408089"/>
            <a:ext cx="319439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When including </a:t>
            </a:r>
            <a:r>
              <a:rPr lang="el-GR" b="1" dirty="0" smtClean="0">
                <a:latin typeface="Calibri Light" panose="020F0302020204030204" pitchFamily="34" charset="0"/>
              </a:rPr>
              <a:t>ω</a:t>
            </a:r>
            <a:r>
              <a:rPr lang="en-GB" b="1" baseline="-25000" dirty="0" smtClean="0">
                <a:latin typeface="Calibri Light" panose="020F0302020204030204" pitchFamily="34" charset="0"/>
              </a:rPr>
              <a:t>1</a:t>
            </a:r>
            <a:r>
              <a:rPr lang="en-GB" b="1" dirty="0" smtClean="0">
                <a:latin typeface="Calibri Light" panose="020F0302020204030204" pitchFamily="34" charset="0"/>
              </a:rPr>
              <a:t> = 0,  best results: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b="1" dirty="0" smtClean="0">
                <a:latin typeface="Calibri Light" panose="020F0302020204030204" pitchFamily="34" charset="0"/>
              </a:rPr>
              <a:t>β</a:t>
            </a:r>
            <a:r>
              <a:rPr lang="en-GB" b="1" dirty="0" smtClean="0">
                <a:latin typeface="Calibri Light" panose="020F0302020204030204" pitchFamily="34" charset="0"/>
              </a:rPr>
              <a:t> = 1, </a:t>
            </a:r>
            <a:r>
              <a:rPr lang="el-GR" b="1" dirty="0">
                <a:latin typeface="Calibri Light" panose="020F0302020204030204" pitchFamily="34" charset="0"/>
              </a:rPr>
              <a:t>ω</a:t>
            </a:r>
            <a:r>
              <a:rPr lang="en-GB" b="1" baseline="-25000" dirty="0">
                <a:latin typeface="Calibri Light" panose="020F0302020204030204" pitchFamily="34" charset="0"/>
              </a:rPr>
              <a:t>1</a:t>
            </a:r>
            <a:r>
              <a:rPr lang="en-GB" b="1" dirty="0">
                <a:latin typeface="Calibri Light" panose="020F0302020204030204" pitchFamily="34" charset="0"/>
              </a:rPr>
              <a:t> = 0</a:t>
            </a:r>
            <a:endParaRPr lang="en-GB" b="1" dirty="0" smtClean="0">
              <a:latin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err="1" smtClean="0">
                <a:latin typeface="Calibri Light" panose="020F0302020204030204" pitchFamily="34" charset="0"/>
              </a:rPr>
              <a:t>Sx</a:t>
            </a:r>
            <a:r>
              <a:rPr lang="en-GB" b="1" dirty="0" smtClean="0">
                <a:latin typeface="Calibri Light" panose="020F0302020204030204" pitchFamily="34" charset="0"/>
              </a:rPr>
              <a:t> = </a:t>
            </a:r>
            <a:r>
              <a:rPr lang="en-GB" dirty="0" smtClean="0"/>
              <a:t>0.462127568975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b="1" dirty="0">
                <a:latin typeface="Calibri Light" panose="020F0302020204030204" pitchFamily="34" charset="0"/>
              </a:rPr>
              <a:t>β</a:t>
            </a:r>
            <a:r>
              <a:rPr lang="en-GB" b="1" dirty="0">
                <a:latin typeface="Calibri Light" panose="020F0302020204030204" pitchFamily="34" charset="0"/>
              </a:rPr>
              <a:t> = </a:t>
            </a:r>
            <a:r>
              <a:rPr lang="en-GB" b="1" dirty="0" smtClean="0">
                <a:latin typeface="Calibri Light" panose="020F0302020204030204" pitchFamily="34" charset="0"/>
              </a:rPr>
              <a:t>11, </a:t>
            </a:r>
            <a:r>
              <a:rPr lang="el-GR" b="1" dirty="0">
                <a:latin typeface="Calibri Light" panose="020F0302020204030204" pitchFamily="34" charset="0"/>
              </a:rPr>
              <a:t>ω</a:t>
            </a:r>
            <a:r>
              <a:rPr lang="en-GB" b="1" baseline="-25000" dirty="0">
                <a:latin typeface="Calibri Light" panose="020F0302020204030204" pitchFamily="34" charset="0"/>
              </a:rPr>
              <a:t>1</a:t>
            </a:r>
            <a:r>
              <a:rPr lang="en-GB" b="1" dirty="0">
                <a:latin typeface="Calibri Light" panose="020F0302020204030204" pitchFamily="34" charset="0"/>
              </a:rPr>
              <a:t> = 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err="1" smtClean="0">
                <a:latin typeface="Calibri Light" panose="020F0302020204030204" pitchFamily="34" charset="0"/>
              </a:rPr>
              <a:t>Sy</a:t>
            </a:r>
            <a:r>
              <a:rPr lang="en-GB" b="1" dirty="0" smtClean="0">
                <a:latin typeface="Calibri Light" panose="020F0302020204030204" pitchFamily="34" charset="0"/>
              </a:rPr>
              <a:t> = </a:t>
            </a:r>
            <a:r>
              <a:rPr lang="en-GB" dirty="0" smtClean="0"/>
              <a:t>0.0779053202139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</a:t>
            </a:r>
            <a:r>
              <a:rPr lang="en-GB" dirty="0" smtClean="0"/>
              <a:t>excluding </a:t>
            </a:r>
            <a:r>
              <a:rPr lang="el-GR" b="1" dirty="0" smtClean="0">
                <a:latin typeface="Calibri Light" panose="020F0302020204030204" pitchFamily="34" charset="0"/>
              </a:rPr>
              <a:t>ω</a:t>
            </a:r>
            <a:r>
              <a:rPr lang="en-GB" b="1" baseline="-25000" dirty="0">
                <a:latin typeface="Calibri Light" panose="020F0302020204030204" pitchFamily="34" charset="0"/>
              </a:rPr>
              <a:t>1</a:t>
            </a:r>
            <a:r>
              <a:rPr lang="en-GB" b="1" dirty="0">
                <a:latin typeface="Calibri Light" panose="020F0302020204030204" pitchFamily="34" charset="0"/>
              </a:rPr>
              <a:t> = 0,  best results: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b="1" dirty="0">
                <a:latin typeface="Calibri Light" panose="020F0302020204030204" pitchFamily="34" charset="0"/>
              </a:rPr>
              <a:t>β</a:t>
            </a:r>
            <a:r>
              <a:rPr lang="en-GB" b="1" dirty="0">
                <a:latin typeface="Calibri Light" panose="020F0302020204030204" pitchFamily="34" charset="0"/>
              </a:rPr>
              <a:t> = </a:t>
            </a:r>
            <a:r>
              <a:rPr lang="en-GB" b="1" dirty="0" smtClean="0">
                <a:latin typeface="Calibri Light" panose="020F0302020204030204" pitchFamily="34" charset="0"/>
              </a:rPr>
              <a:t>118,</a:t>
            </a:r>
            <a:r>
              <a:rPr lang="el-GR" b="1" dirty="0" smtClean="0">
                <a:latin typeface="Calibri Light" panose="020F0302020204030204" pitchFamily="34" charset="0"/>
              </a:rPr>
              <a:t> ω</a:t>
            </a:r>
            <a:r>
              <a:rPr lang="en-GB" b="1" baseline="-25000" dirty="0">
                <a:latin typeface="Calibri Light" panose="020F0302020204030204" pitchFamily="34" charset="0"/>
              </a:rPr>
              <a:t>1</a:t>
            </a:r>
            <a:r>
              <a:rPr lang="en-GB" b="1" dirty="0">
                <a:latin typeface="Calibri Light" panose="020F0302020204030204" pitchFamily="34" charset="0"/>
              </a:rPr>
              <a:t> = </a:t>
            </a:r>
            <a:r>
              <a:rPr lang="en-GB" b="1" dirty="0" smtClean="0">
                <a:latin typeface="Calibri Light" panose="020F0302020204030204" pitchFamily="34" charset="0"/>
              </a:rPr>
              <a:t>-5</a:t>
            </a:r>
            <a:endParaRPr lang="en-GB" b="1" dirty="0">
              <a:latin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err="1">
                <a:latin typeface="Calibri Light" panose="020F0302020204030204" pitchFamily="34" charset="0"/>
              </a:rPr>
              <a:t>Sx</a:t>
            </a:r>
            <a:r>
              <a:rPr lang="en-GB" b="1" dirty="0">
                <a:latin typeface="Calibri Light" panose="020F0302020204030204" pitchFamily="34" charset="0"/>
              </a:rPr>
              <a:t> = </a:t>
            </a:r>
            <a:r>
              <a:rPr lang="en-GB" dirty="0"/>
              <a:t>1.56542499589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b="1" dirty="0">
                <a:latin typeface="Calibri Light" panose="020F0302020204030204" pitchFamily="34" charset="0"/>
              </a:rPr>
              <a:t>β</a:t>
            </a:r>
            <a:r>
              <a:rPr lang="en-GB" b="1" dirty="0">
                <a:latin typeface="Calibri Light" panose="020F0302020204030204" pitchFamily="34" charset="0"/>
              </a:rPr>
              <a:t> = </a:t>
            </a:r>
            <a:r>
              <a:rPr lang="en-GB" b="1" dirty="0" smtClean="0">
                <a:latin typeface="Calibri Light" panose="020F0302020204030204" pitchFamily="34" charset="0"/>
              </a:rPr>
              <a:t>8, </a:t>
            </a:r>
            <a:r>
              <a:rPr lang="el-GR" b="1" dirty="0">
                <a:latin typeface="Calibri Light" panose="020F0302020204030204" pitchFamily="34" charset="0"/>
              </a:rPr>
              <a:t>ω</a:t>
            </a:r>
            <a:r>
              <a:rPr lang="en-GB" b="1" baseline="-25000" dirty="0">
                <a:latin typeface="Calibri Light" panose="020F0302020204030204" pitchFamily="34" charset="0"/>
              </a:rPr>
              <a:t>1</a:t>
            </a:r>
            <a:r>
              <a:rPr lang="en-GB" b="1" dirty="0">
                <a:latin typeface="Calibri Light" panose="020F0302020204030204" pitchFamily="34" charset="0"/>
              </a:rPr>
              <a:t> = </a:t>
            </a:r>
            <a:r>
              <a:rPr lang="en-GB" b="1" dirty="0" smtClean="0">
                <a:latin typeface="Calibri Light" panose="020F0302020204030204" pitchFamily="34" charset="0"/>
              </a:rPr>
              <a:t>1</a:t>
            </a:r>
            <a:endParaRPr lang="en-GB" b="1" dirty="0">
              <a:latin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err="1">
                <a:latin typeface="Calibri Light" panose="020F0302020204030204" pitchFamily="34" charset="0"/>
              </a:rPr>
              <a:t>Sy</a:t>
            </a:r>
            <a:r>
              <a:rPr lang="en-GB" b="1" dirty="0">
                <a:latin typeface="Calibri Light" panose="020F0302020204030204" pitchFamily="34" charset="0"/>
              </a:rPr>
              <a:t> = </a:t>
            </a:r>
            <a:r>
              <a:rPr lang="en-GB" dirty="0"/>
              <a:t>0.230448485582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547664" y="4005064"/>
            <a:ext cx="720080" cy="288032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691680" y="4581127"/>
            <a:ext cx="720080" cy="288033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37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5" r="8249"/>
          <a:stretch/>
        </p:blipFill>
        <p:spPr>
          <a:xfrm>
            <a:off x="503548" y="693650"/>
            <a:ext cx="8136904" cy="547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20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2808</TotalTime>
  <Words>478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Back to the Beginning</vt:lpstr>
      <vt:lpstr>Nothing was working!!</vt:lpstr>
      <vt:lpstr>Let’s start at the actual beginning:</vt:lpstr>
      <vt:lpstr>Let’s start at the actual beginning:</vt:lpstr>
      <vt:lpstr>Here’s the 121 Code:</vt:lpstr>
      <vt:lpstr>Here’s the DFS1 Code:</vt:lpstr>
      <vt:lpstr>Need to scan the parameters!</vt:lpstr>
      <vt:lpstr>PowerPoint Presentation</vt:lpstr>
      <vt:lpstr>PowerPoint Presentation</vt:lpstr>
      <vt:lpstr>What’s next?</vt:lpstr>
    </vt:vector>
  </TitlesOfParts>
  <Company>Department of Physics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83</cp:revision>
  <dcterms:created xsi:type="dcterms:W3CDTF">2015-08-19T18:02:40Z</dcterms:created>
  <dcterms:modified xsi:type="dcterms:W3CDTF">2017-02-23T18:27:55Z</dcterms:modified>
</cp:coreProperties>
</file>