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431" r:id="rId3"/>
    <p:sldId id="485" r:id="rId4"/>
    <p:sldId id="473" r:id="rId5"/>
    <p:sldId id="482" r:id="rId6"/>
    <p:sldId id="483" r:id="rId7"/>
    <p:sldId id="481" r:id="rId8"/>
    <p:sldId id="474" r:id="rId9"/>
    <p:sldId id="475" r:id="rId10"/>
    <p:sldId id="476" r:id="rId11"/>
    <p:sldId id="477" r:id="rId12"/>
    <p:sldId id="478" r:id="rId13"/>
    <p:sldId id="479" r:id="rId14"/>
    <p:sldId id="480" r:id="rId15"/>
    <p:sldId id="48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C7F"/>
    <a:srgbClr val="A32B81"/>
    <a:srgbClr val="EFEDF4"/>
    <a:srgbClr val="EAD6FC"/>
    <a:srgbClr val="A68CB4"/>
    <a:srgbClr val="FBD5EA"/>
    <a:srgbClr val="E9B7FB"/>
    <a:srgbClr val="8D63A5"/>
    <a:srgbClr val="5D416D"/>
    <a:srgbClr val="3521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63" autoAdjust="0"/>
    <p:restoredTop sz="99450" autoAdjust="0"/>
  </p:normalViewPr>
  <p:slideViewPr>
    <p:cSldViewPr snapToGrid="0">
      <p:cViewPr>
        <p:scale>
          <a:sx n="76" d="100"/>
          <a:sy n="76" d="100"/>
        </p:scale>
        <p:origin x="-584" y="-184"/>
      </p:cViewPr>
      <p:guideLst>
        <p:guide orient="horz" pos="3769"/>
        <p:guide pos="913"/>
      </p:guideLst>
    </p:cSldViewPr>
  </p:slideViewPr>
  <p:notesTextViewPr>
    <p:cViewPr>
      <p:scale>
        <a:sx n="1" d="1"/>
        <a:sy n="1" d="1"/>
      </p:scale>
      <p:origin x="0" y="0"/>
    </p:cViewPr>
  </p:notesTextViewPr>
  <p:notesViewPr>
    <p:cSldViewPr snapToGrid="0" snapToObjects="1">
      <p:cViewPr varScale="1">
        <p:scale>
          <a:sx n="71" d="100"/>
          <a:sy n="71" d="100"/>
        </p:scale>
        <p:origin x="-3296"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9AC7E1-5D9D-D04D-9A79-EB2295E14159}" type="datetimeFigureOut">
              <a:rPr lang="en-US" smtClean="0"/>
              <a:t>28/02/17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0E40DC-EEE0-2F4A-A036-BBAA17BAF54E}" type="slidenum">
              <a:rPr lang="en-US" smtClean="0"/>
              <a:t>‹#›</a:t>
            </a:fld>
            <a:endParaRPr lang="en-US"/>
          </a:p>
        </p:txBody>
      </p:sp>
    </p:spTree>
    <p:extLst>
      <p:ext uri="{BB962C8B-B14F-4D97-AF65-F5344CB8AC3E}">
        <p14:creationId xmlns:p14="http://schemas.microsoft.com/office/powerpoint/2010/main" val="19725804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839DF2-0607-4031-9B7F-104A57B6DAA4}" type="datetimeFigureOut">
              <a:rPr lang="en-GB" smtClean="0"/>
              <a:t>28/02/17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3E74FA-C704-4EBC-8C5A-8568DD48BAA6}" type="slidenum">
              <a:rPr lang="en-GB" smtClean="0"/>
              <a:t>‹#›</a:t>
            </a:fld>
            <a:endParaRPr lang="en-GB"/>
          </a:p>
        </p:txBody>
      </p:sp>
    </p:spTree>
    <p:extLst>
      <p:ext uri="{BB962C8B-B14F-4D97-AF65-F5344CB8AC3E}">
        <p14:creationId xmlns:p14="http://schemas.microsoft.com/office/powerpoint/2010/main" val="134967925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E74FA-C704-4EBC-8C5A-8568DD48BAA6}" type="slidenum">
              <a:rPr lang="en-GB" smtClean="0"/>
              <a:t>1</a:t>
            </a:fld>
            <a:endParaRPr lang="en-GB"/>
          </a:p>
        </p:txBody>
      </p:sp>
    </p:spTree>
    <p:extLst>
      <p:ext uri="{BB962C8B-B14F-4D97-AF65-F5344CB8AC3E}">
        <p14:creationId xmlns:p14="http://schemas.microsoft.com/office/powerpoint/2010/main" val="4212041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524000" y="3759198"/>
            <a:ext cx="9144000" cy="153246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r>
              <a:rPr lang="en-GB" smtClean="0"/>
              <a:t>Wednesday, 1 March 2017</a:t>
            </a:r>
            <a:endParaRPr lang="en-GB"/>
          </a:p>
        </p:txBody>
      </p:sp>
      <p:sp>
        <p:nvSpPr>
          <p:cNvPr id="5" name="Footer Placeholder 4"/>
          <p:cNvSpPr>
            <a:spLocks noGrp="1"/>
          </p:cNvSpPr>
          <p:nvPr>
            <p:ph type="ftr" sz="quarter" idx="11"/>
          </p:nvPr>
        </p:nvSpPr>
        <p:spPr/>
        <p:txBody>
          <a:bodyPr/>
          <a:lstStyle/>
          <a:p>
            <a:r>
              <a:rPr lang="en-GB" smtClean="0"/>
              <a:t>FONT</a:t>
            </a:r>
            <a:endParaRPr lang="en-GB" dirty="0"/>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cxnSp>
        <p:nvCxnSpPr>
          <p:cNvPr id="8" name="Straight Connector 7"/>
          <p:cNvCxnSpPr/>
          <p:nvPr userDrawn="1"/>
        </p:nvCxnSpPr>
        <p:spPr>
          <a:xfrm>
            <a:off x="1524000" y="3572933"/>
            <a:ext cx="9194800" cy="0"/>
          </a:xfrm>
          <a:prstGeom prst="line">
            <a:avLst/>
          </a:prstGeom>
          <a:ln>
            <a:solidFill>
              <a:srgbClr val="5D416D"/>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9516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Wednesday, 1 March 2017</a:t>
            </a:r>
            <a:endParaRPr lang="en-GB"/>
          </a:p>
        </p:txBody>
      </p:sp>
      <p:sp>
        <p:nvSpPr>
          <p:cNvPr id="5" name="Footer Placeholder 4"/>
          <p:cNvSpPr>
            <a:spLocks noGrp="1"/>
          </p:cNvSpPr>
          <p:nvPr>
            <p:ph type="ftr" sz="quarter" idx="11"/>
          </p:nvPr>
        </p:nvSpPr>
        <p:spPr/>
        <p:txBody>
          <a:bodyPr/>
          <a:lstStyle/>
          <a:p>
            <a:r>
              <a:rPr lang="en-GB" smtClean="0"/>
              <a:t>FONT</a:t>
            </a:r>
            <a:endParaRPr lang="en-GB"/>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114903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Wednesday, 1 March 2017</a:t>
            </a:r>
            <a:endParaRPr lang="en-GB"/>
          </a:p>
        </p:txBody>
      </p:sp>
      <p:sp>
        <p:nvSpPr>
          <p:cNvPr id="5" name="Footer Placeholder 4"/>
          <p:cNvSpPr>
            <a:spLocks noGrp="1"/>
          </p:cNvSpPr>
          <p:nvPr>
            <p:ph type="ftr" sz="quarter" idx="11"/>
          </p:nvPr>
        </p:nvSpPr>
        <p:spPr/>
        <p:txBody>
          <a:bodyPr/>
          <a:lstStyle/>
          <a:p>
            <a:r>
              <a:rPr lang="en-GB" smtClean="0"/>
              <a:t>FONT</a:t>
            </a:r>
            <a:endParaRPr lang="en-GB"/>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575577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86975"/>
            <a:ext cx="10515600" cy="854075"/>
          </a:xfrm>
        </p:spPr>
        <p:txBody>
          <a:bodyPr/>
          <a:lstStyle>
            <a:lvl1pPr>
              <a:defRPr b="0">
                <a:solidFill>
                  <a:schemeClr val="tx1"/>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838200" y="1414585"/>
            <a:ext cx="10515600" cy="44443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490133" y="6570133"/>
            <a:ext cx="184666" cy="369332"/>
          </a:xfrm>
          <a:prstGeom prst="rect">
            <a:avLst/>
          </a:prstGeom>
          <a:noFill/>
        </p:spPr>
        <p:txBody>
          <a:bodyPr wrap="none" rtlCol="0">
            <a:spAutoFit/>
          </a:bodyPr>
          <a:lstStyle/>
          <a:p>
            <a:endParaRPr lang="en-US" dirty="0"/>
          </a:p>
        </p:txBody>
      </p:sp>
      <p:sp>
        <p:nvSpPr>
          <p:cNvPr id="25" name="Date Placeholder 3"/>
          <p:cNvSpPr>
            <a:spLocks noGrp="1"/>
          </p:cNvSpPr>
          <p:nvPr>
            <p:ph type="dt" sz="half" idx="2"/>
          </p:nvPr>
        </p:nvSpPr>
        <p:spPr>
          <a:xfrm>
            <a:off x="2429914" y="6333067"/>
            <a:ext cx="2429951" cy="372533"/>
          </a:xfrm>
          <a:prstGeom prst="rect">
            <a:avLst/>
          </a:prstGeom>
        </p:spPr>
        <p:txBody>
          <a:bodyPr vert="horz" lIns="91440" tIns="45720" rIns="91440" bIns="45720" rtlCol="0" anchor="ctr"/>
          <a:lstStyle>
            <a:lvl1pPr algn="l">
              <a:defRPr sz="1200">
                <a:solidFill>
                  <a:schemeClr val="bg1"/>
                </a:solidFill>
                <a:latin typeface="Arial"/>
                <a:cs typeface="Arial"/>
              </a:defRPr>
            </a:lvl1pPr>
          </a:lstStyle>
          <a:p>
            <a:r>
              <a:rPr lang="en-GB" smtClean="0"/>
              <a:t>Wednesday, 1 March 2017</a:t>
            </a:r>
            <a:endParaRPr lang="en-GB" dirty="0"/>
          </a:p>
        </p:txBody>
      </p:sp>
      <p:sp>
        <p:nvSpPr>
          <p:cNvPr id="26" name="Footer Placeholder 4"/>
          <p:cNvSpPr>
            <a:spLocks noGrp="1"/>
          </p:cNvSpPr>
          <p:nvPr>
            <p:ph type="ftr" sz="quarter" idx="3"/>
          </p:nvPr>
        </p:nvSpPr>
        <p:spPr>
          <a:xfrm>
            <a:off x="1456268" y="6333067"/>
            <a:ext cx="880532" cy="372533"/>
          </a:xfrm>
          <a:prstGeom prst="rect">
            <a:avLst/>
          </a:prstGeom>
        </p:spPr>
        <p:txBody>
          <a:bodyPr vert="horz" lIns="91440" tIns="45720" rIns="91440" bIns="45720" rtlCol="0" anchor="ctr"/>
          <a:lstStyle>
            <a:lvl1pPr algn="r">
              <a:defRPr sz="1200" b="1">
                <a:solidFill>
                  <a:srgbClr val="FFFFFF"/>
                </a:solidFill>
                <a:latin typeface="Arial"/>
                <a:cs typeface="Arial"/>
              </a:defRPr>
            </a:lvl1pPr>
          </a:lstStyle>
          <a:p>
            <a:r>
              <a:rPr lang="en-GB" smtClean="0"/>
              <a:t>FONT</a:t>
            </a:r>
            <a:endParaRPr lang="en-GB" dirty="0"/>
          </a:p>
        </p:txBody>
      </p:sp>
      <p:sp>
        <p:nvSpPr>
          <p:cNvPr id="27" name="Slide Number Placeholder 5"/>
          <p:cNvSpPr>
            <a:spLocks noGrp="1"/>
          </p:cNvSpPr>
          <p:nvPr>
            <p:ph type="sldNum" sz="quarter" idx="4"/>
          </p:nvPr>
        </p:nvSpPr>
        <p:spPr>
          <a:xfrm>
            <a:off x="8652930" y="6366934"/>
            <a:ext cx="2413000" cy="337608"/>
          </a:xfrm>
          <a:prstGeom prst="rect">
            <a:avLst/>
          </a:prstGeom>
        </p:spPr>
        <p:txBody>
          <a:bodyPr vert="horz" lIns="91440" tIns="45720" rIns="91440" bIns="45720" rtlCol="0" anchor="ctr"/>
          <a:lstStyle>
            <a:lvl1pPr algn="r">
              <a:defRPr sz="1200">
                <a:solidFill>
                  <a:srgbClr val="FFFFFF"/>
                </a:solidFill>
                <a:latin typeface="Arial"/>
                <a:cs typeface="Arial"/>
              </a:defRPr>
            </a:lvl1pPr>
          </a:lstStyle>
          <a:p>
            <a:fld id="{94BFD4E8-A2F5-44C9-BB89-783052C8D2CC}" type="slidenum">
              <a:rPr lang="en-GB" smtClean="0"/>
              <a:pPr/>
              <a:t>‹#›</a:t>
            </a:fld>
            <a:endParaRPr lang="en-GB" dirty="0"/>
          </a:p>
        </p:txBody>
      </p:sp>
    </p:spTree>
    <p:extLst>
      <p:ext uri="{BB962C8B-B14F-4D97-AF65-F5344CB8AC3E}">
        <p14:creationId xmlns:p14="http://schemas.microsoft.com/office/powerpoint/2010/main" val="267116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Wednesday, 1 March 2017</a:t>
            </a:r>
            <a:endParaRPr lang="en-GB"/>
          </a:p>
        </p:txBody>
      </p:sp>
      <p:sp>
        <p:nvSpPr>
          <p:cNvPr id="5" name="Footer Placeholder 4"/>
          <p:cNvSpPr>
            <a:spLocks noGrp="1"/>
          </p:cNvSpPr>
          <p:nvPr>
            <p:ph type="ftr" sz="quarter" idx="11"/>
          </p:nvPr>
        </p:nvSpPr>
        <p:spPr/>
        <p:txBody>
          <a:bodyPr/>
          <a:lstStyle/>
          <a:p>
            <a:r>
              <a:rPr lang="en-GB" smtClean="0"/>
              <a:t>FONT</a:t>
            </a:r>
            <a:endParaRPr lang="en-GB"/>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2369508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Wednesday, 1 March 2017</a:t>
            </a:r>
            <a:endParaRPr lang="en-GB"/>
          </a:p>
        </p:txBody>
      </p:sp>
      <p:sp>
        <p:nvSpPr>
          <p:cNvPr id="6" name="Footer Placeholder 5"/>
          <p:cNvSpPr>
            <a:spLocks noGrp="1"/>
          </p:cNvSpPr>
          <p:nvPr>
            <p:ph type="ftr" sz="quarter" idx="11"/>
          </p:nvPr>
        </p:nvSpPr>
        <p:spPr/>
        <p:txBody>
          <a:bodyPr/>
          <a:lstStyle/>
          <a:p>
            <a:r>
              <a:rPr lang="en-GB" smtClean="0"/>
              <a:t>FONT</a:t>
            </a:r>
            <a:endParaRPr lang="en-GB"/>
          </a:p>
        </p:txBody>
      </p:sp>
      <p:sp>
        <p:nvSpPr>
          <p:cNvPr id="7" name="Slide Number Placeholder 6"/>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404249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smtClean="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Wednesday, 1 March 2017</a:t>
            </a:r>
            <a:endParaRPr lang="en-GB"/>
          </a:p>
        </p:txBody>
      </p:sp>
      <p:sp>
        <p:nvSpPr>
          <p:cNvPr id="8" name="Footer Placeholder 7"/>
          <p:cNvSpPr>
            <a:spLocks noGrp="1"/>
          </p:cNvSpPr>
          <p:nvPr>
            <p:ph type="ftr" sz="quarter" idx="11"/>
          </p:nvPr>
        </p:nvSpPr>
        <p:spPr/>
        <p:txBody>
          <a:bodyPr/>
          <a:lstStyle/>
          <a:p>
            <a:r>
              <a:rPr lang="en-GB" smtClean="0"/>
              <a:t>FONT</a:t>
            </a:r>
            <a:endParaRPr lang="en-GB"/>
          </a:p>
        </p:txBody>
      </p:sp>
      <p:sp>
        <p:nvSpPr>
          <p:cNvPr id="9" name="Slide Number Placeholder 8"/>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235114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Wednesday, 1 March 2017</a:t>
            </a:r>
            <a:endParaRPr lang="en-GB"/>
          </a:p>
        </p:txBody>
      </p:sp>
      <p:sp>
        <p:nvSpPr>
          <p:cNvPr id="4" name="Footer Placeholder 3"/>
          <p:cNvSpPr>
            <a:spLocks noGrp="1"/>
          </p:cNvSpPr>
          <p:nvPr>
            <p:ph type="ftr" sz="quarter" idx="11"/>
          </p:nvPr>
        </p:nvSpPr>
        <p:spPr/>
        <p:txBody>
          <a:bodyPr/>
          <a:lstStyle/>
          <a:p>
            <a:r>
              <a:rPr lang="en-GB" smtClean="0"/>
              <a:t>FONT</a:t>
            </a:r>
            <a:endParaRPr lang="en-GB"/>
          </a:p>
        </p:txBody>
      </p:sp>
      <p:sp>
        <p:nvSpPr>
          <p:cNvPr id="5" name="Slide Number Placeholder 4"/>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496911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Wednesday, 1 March 2017</a:t>
            </a:r>
            <a:endParaRPr lang="en-GB"/>
          </a:p>
        </p:txBody>
      </p:sp>
      <p:sp>
        <p:nvSpPr>
          <p:cNvPr id="3" name="Footer Placeholder 2"/>
          <p:cNvSpPr>
            <a:spLocks noGrp="1"/>
          </p:cNvSpPr>
          <p:nvPr>
            <p:ph type="ftr" sz="quarter" idx="11"/>
          </p:nvPr>
        </p:nvSpPr>
        <p:spPr/>
        <p:txBody>
          <a:bodyPr/>
          <a:lstStyle/>
          <a:p>
            <a:r>
              <a:rPr lang="en-GB" smtClean="0"/>
              <a:t>FONT</a:t>
            </a:r>
            <a:endParaRPr lang="en-GB"/>
          </a:p>
        </p:txBody>
      </p:sp>
      <p:sp>
        <p:nvSpPr>
          <p:cNvPr id="4" name="Slide Number Placeholder 3"/>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2220218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Wednesday, 1 March 2017</a:t>
            </a:r>
            <a:endParaRPr lang="en-GB"/>
          </a:p>
        </p:txBody>
      </p:sp>
      <p:sp>
        <p:nvSpPr>
          <p:cNvPr id="6" name="Footer Placeholder 5"/>
          <p:cNvSpPr>
            <a:spLocks noGrp="1"/>
          </p:cNvSpPr>
          <p:nvPr>
            <p:ph type="ftr" sz="quarter" idx="11"/>
          </p:nvPr>
        </p:nvSpPr>
        <p:spPr/>
        <p:txBody>
          <a:bodyPr/>
          <a:lstStyle/>
          <a:p>
            <a:r>
              <a:rPr lang="en-GB" smtClean="0"/>
              <a:t>FONT</a:t>
            </a:r>
            <a:endParaRPr lang="en-GB"/>
          </a:p>
        </p:txBody>
      </p:sp>
      <p:sp>
        <p:nvSpPr>
          <p:cNvPr id="7" name="Slide Number Placeholder 6"/>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154093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Wednesday, 1 March 2017</a:t>
            </a:r>
            <a:endParaRPr lang="en-GB"/>
          </a:p>
        </p:txBody>
      </p:sp>
      <p:sp>
        <p:nvSpPr>
          <p:cNvPr id="6" name="Footer Placeholder 5"/>
          <p:cNvSpPr>
            <a:spLocks noGrp="1"/>
          </p:cNvSpPr>
          <p:nvPr>
            <p:ph type="ftr" sz="quarter" idx="11"/>
          </p:nvPr>
        </p:nvSpPr>
        <p:spPr/>
        <p:txBody>
          <a:bodyPr/>
          <a:lstStyle/>
          <a:p>
            <a:r>
              <a:rPr lang="en-GB" smtClean="0"/>
              <a:t>FONT</a:t>
            </a:r>
            <a:endParaRPr lang="en-GB"/>
          </a:p>
        </p:txBody>
      </p:sp>
      <p:sp>
        <p:nvSpPr>
          <p:cNvPr id="7" name="Slide Number Placeholder 6"/>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1918249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a:spLocks noChangeAspect="1"/>
          </p:cNvSpPr>
          <p:nvPr userDrawn="1"/>
        </p:nvSpPr>
        <p:spPr>
          <a:xfrm>
            <a:off x="0" y="6163732"/>
            <a:ext cx="12192000" cy="694267"/>
          </a:xfrm>
          <a:prstGeom prst="rect">
            <a:avLst/>
          </a:prstGeom>
          <a:blipFill rotWithShape="1">
            <a:blip r:embed="rId1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838200" y="365125"/>
            <a:ext cx="10515600" cy="854075"/>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838200" y="1414585"/>
            <a:ext cx="10515600" cy="47623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2429914" y="6333067"/>
            <a:ext cx="2429951" cy="372533"/>
          </a:xfrm>
          <a:prstGeom prst="rect">
            <a:avLst/>
          </a:prstGeom>
        </p:spPr>
        <p:txBody>
          <a:bodyPr vert="horz" lIns="91440" tIns="45720" rIns="91440" bIns="45720" rtlCol="0" anchor="ctr"/>
          <a:lstStyle>
            <a:lvl1pPr algn="l">
              <a:defRPr sz="1200">
                <a:solidFill>
                  <a:schemeClr val="bg1"/>
                </a:solidFill>
                <a:latin typeface="Arial"/>
                <a:cs typeface="Arial"/>
              </a:defRPr>
            </a:lvl1pPr>
          </a:lstStyle>
          <a:p>
            <a:r>
              <a:rPr lang="en-GB" smtClean="0"/>
              <a:t>Wednesday, 1 March 2017</a:t>
            </a:r>
            <a:endParaRPr lang="en-GB" dirty="0"/>
          </a:p>
        </p:txBody>
      </p:sp>
      <p:sp>
        <p:nvSpPr>
          <p:cNvPr id="5" name="Footer Placeholder 4"/>
          <p:cNvSpPr>
            <a:spLocks noGrp="1"/>
          </p:cNvSpPr>
          <p:nvPr>
            <p:ph type="ftr" sz="quarter" idx="3"/>
          </p:nvPr>
        </p:nvSpPr>
        <p:spPr>
          <a:xfrm>
            <a:off x="1456268" y="6333067"/>
            <a:ext cx="880532" cy="372533"/>
          </a:xfrm>
          <a:prstGeom prst="rect">
            <a:avLst/>
          </a:prstGeom>
        </p:spPr>
        <p:txBody>
          <a:bodyPr vert="horz" lIns="91440" tIns="45720" rIns="91440" bIns="45720" rtlCol="0" anchor="ctr"/>
          <a:lstStyle>
            <a:lvl1pPr algn="r">
              <a:defRPr sz="1200" b="1">
                <a:solidFill>
                  <a:srgbClr val="FFFFFF"/>
                </a:solidFill>
                <a:latin typeface="Arial"/>
                <a:cs typeface="Arial"/>
              </a:defRPr>
            </a:lvl1pPr>
          </a:lstStyle>
          <a:p>
            <a:r>
              <a:rPr lang="en-GB" smtClean="0"/>
              <a:t>FONT</a:t>
            </a:r>
            <a:endParaRPr lang="en-GB" dirty="0"/>
          </a:p>
        </p:txBody>
      </p:sp>
      <p:sp>
        <p:nvSpPr>
          <p:cNvPr id="6" name="Slide Number Placeholder 5"/>
          <p:cNvSpPr>
            <a:spLocks noGrp="1"/>
          </p:cNvSpPr>
          <p:nvPr>
            <p:ph type="sldNum" sz="quarter" idx="4"/>
          </p:nvPr>
        </p:nvSpPr>
        <p:spPr>
          <a:xfrm>
            <a:off x="8652930" y="6366934"/>
            <a:ext cx="2413000" cy="337608"/>
          </a:xfrm>
          <a:prstGeom prst="rect">
            <a:avLst/>
          </a:prstGeom>
        </p:spPr>
        <p:txBody>
          <a:bodyPr vert="horz" lIns="91440" tIns="45720" rIns="91440" bIns="45720" rtlCol="0" anchor="ctr"/>
          <a:lstStyle>
            <a:lvl1pPr algn="r">
              <a:defRPr sz="1200">
                <a:solidFill>
                  <a:srgbClr val="FFFFFF"/>
                </a:solidFill>
                <a:latin typeface="Arial"/>
                <a:cs typeface="Arial"/>
              </a:defRPr>
            </a:lvl1pPr>
          </a:lstStyle>
          <a:p>
            <a:fld id="{94BFD4E8-A2F5-44C9-BB89-783052C8D2CC}" type="slidenum">
              <a:rPr lang="en-GB" smtClean="0"/>
              <a:pPr/>
              <a:t>‹#›</a:t>
            </a:fld>
            <a:endParaRPr lang="en-GB" dirty="0"/>
          </a:p>
        </p:txBody>
      </p:sp>
    </p:spTree>
    <p:extLst>
      <p:ext uri="{BB962C8B-B14F-4D97-AF65-F5344CB8AC3E}">
        <p14:creationId xmlns:p14="http://schemas.microsoft.com/office/powerpoint/2010/main" val="2462179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Arial (Headings)"/>
          <a:ea typeface="+mj-ea"/>
          <a:cs typeface="Arial (Heading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Body)"/>
          <a:ea typeface="+mn-ea"/>
          <a:cs typeface="Arial (Body)"/>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Body)"/>
          <a:ea typeface="+mn-ea"/>
          <a:cs typeface="Arial (Body)"/>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Body)"/>
          <a:ea typeface="+mn-ea"/>
          <a:cs typeface="Arial (Body)"/>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Body)"/>
          <a:ea typeface="+mn-ea"/>
          <a:cs typeface="Arial (Body)"/>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Body)"/>
          <a:ea typeface="+mn-ea"/>
          <a:cs typeface="Arial (Body)"/>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 Id="rId3"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6503" y="2142829"/>
            <a:ext cx="10297297" cy="1203568"/>
          </a:xfrm>
        </p:spPr>
        <p:txBody>
          <a:bodyPr>
            <a:noAutofit/>
          </a:bodyPr>
          <a:lstStyle/>
          <a:p>
            <a:r>
              <a:rPr lang="en-GB" sz="4800" dirty="0" smtClean="0">
                <a:solidFill>
                  <a:srgbClr val="5D416D"/>
                </a:solidFill>
              </a:rPr>
              <a:t>IP electronics tests</a:t>
            </a:r>
            <a:endParaRPr lang="en-GB" sz="4800" dirty="0">
              <a:solidFill>
                <a:srgbClr val="5D416D"/>
              </a:solidFill>
            </a:endParaRPr>
          </a:p>
        </p:txBody>
      </p:sp>
      <p:sp>
        <p:nvSpPr>
          <p:cNvPr id="5" name="Date Placeholder 4"/>
          <p:cNvSpPr>
            <a:spLocks noGrp="1"/>
          </p:cNvSpPr>
          <p:nvPr>
            <p:ph type="dt" sz="half" idx="10"/>
          </p:nvPr>
        </p:nvSpPr>
        <p:spPr/>
        <p:txBody>
          <a:bodyPr/>
          <a:lstStyle/>
          <a:p>
            <a:r>
              <a:rPr lang="en-GB" smtClean="0"/>
              <a:t>Wednesday, 1 March 2017</a:t>
            </a:r>
            <a:endParaRPr lang="en-GB"/>
          </a:p>
        </p:txBody>
      </p:sp>
      <p:sp>
        <p:nvSpPr>
          <p:cNvPr id="6" name="Footer Placeholder 5"/>
          <p:cNvSpPr>
            <a:spLocks noGrp="1"/>
          </p:cNvSpPr>
          <p:nvPr>
            <p:ph type="ftr" sz="quarter" idx="11"/>
          </p:nvPr>
        </p:nvSpPr>
        <p:spPr/>
        <p:txBody>
          <a:bodyPr/>
          <a:lstStyle/>
          <a:p>
            <a:r>
              <a:rPr lang="en-GB" smtClean="0"/>
              <a:t>FONT</a:t>
            </a:r>
            <a:endParaRPr lang="en-GB" dirty="0"/>
          </a:p>
        </p:txBody>
      </p:sp>
      <p:sp>
        <p:nvSpPr>
          <p:cNvPr id="7" name="Slide Number Placeholder 6"/>
          <p:cNvSpPr>
            <a:spLocks noGrp="1"/>
          </p:cNvSpPr>
          <p:nvPr>
            <p:ph type="sldNum" sz="quarter" idx="12"/>
          </p:nvPr>
        </p:nvSpPr>
        <p:spPr/>
        <p:txBody>
          <a:bodyPr/>
          <a:lstStyle/>
          <a:p>
            <a:fld id="{94BFD4E8-A2F5-44C9-BB89-783052C8D2CC}" type="slidenum">
              <a:rPr lang="en-GB" smtClean="0"/>
              <a:t>1</a:t>
            </a:fld>
            <a:endParaRPr lang="en-GB" dirty="0"/>
          </a:p>
        </p:txBody>
      </p:sp>
      <p:sp>
        <p:nvSpPr>
          <p:cNvPr id="8" name="Subtitle 7"/>
          <p:cNvSpPr>
            <a:spLocks noGrp="1"/>
          </p:cNvSpPr>
          <p:nvPr>
            <p:ph type="subTitle" idx="1"/>
          </p:nvPr>
        </p:nvSpPr>
        <p:spPr>
          <a:xfrm>
            <a:off x="1524000" y="3867628"/>
            <a:ext cx="9144000" cy="1532467"/>
          </a:xfrm>
        </p:spPr>
        <p:txBody>
          <a:bodyPr/>
          <a:lstStyle/>
          <a:p>
            <a:pPr>
              <a:lnSpc>
                <a:spcPct val="110000"/>
              </a:lnSpc>
            </a:pPr>
            <a:r>
              <a:rPr lang="en-US" altLang="en-US" kern="0" dirty="0" smtClean="0"/>
              <a:t>N. </a:t>
            </a:r>
            <a:r>
              <a:rPr lang="en-US" altLang="en-US" kern="0" dirty="0" err="1" smtClean="0"/>
              <a:t>Blaskovic</a:t>
            </a:r>
            <a:r>
              <a:rPr lang="en-US" altLang="en-US" kern="0" dirty="0" smtClean="0"/>
              <a:t>, T</a:t>
            </a:r>
            <a:r>
              <a:rPr lang="en-US" altLang="en-US" kern="0" dirty="0"/>
              <a:t>. </a:t>
            </a:r>
            <a:r>
              <a:rPr lang="en-US" altLang="en-US" kern="0" dirty="0" smtClean="0"/>
              <a:t>Bromwich, R. </a:t>
            </a:r>
            <a:r>
              <a:rPr lang="en-US" altLang="en-US" kern="0" dirty="0" err="1" smtClean="0"/>
              <a:t>Ramjiawan</a:t>
            </a:r>
            <a:r>
              <a:rPr lang="en-US" altLang="en-US" kern="0" dirty="0" smtClean="0"/>
              <a:t> </a:t>
            </a:r>
            <a:br>
              <a:rPr lang="en-US" altLang="en-US" kern="0" dirty="0" smtClean="0"/>
            </a:br>
            <a:endParaRPr lang="en-GB" sz="1600" i="1" dirty="0">
              <a:solidFill>
                <a:srgbClr val="000000"/>
              </a:solidFill>
            </a:endParaRPr>
          </a:p>
        </p:txBody>
      </p:sp>
    </p:spTree>
    <p:extLst>
      <p:ext uri="{BB962C8B-B14F-4D97-AF65-F5344CB8AC3E}">
        <p14:creationId xmlns:p14="http://schemas.microsoft.com/office/powerpoint/2010/main" val="2910451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 of the limiting amplifier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10</a:t>
            </a:fld>
            <a:endParaRPr lang="en-GB" dirty="0"/>
          </a:p>
        </p:txBody>
      </p:sp>
      <p:sp>
        <p:nvSpPr>
          <p:cNvPr id="19" name="Rectangle 18"/>
          <p:cNvSpPr/>
          <p:nvPr/>
        </p:nvSpPr>
        <p:spPr>
          <a:xfrm>
            <a:off x="3435964" y="1400544"/>
            <a:ext cx="1880529" cy="2560964"/>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b="1" dirty="0" smtClean="0"/>
              <a:t>FIRST STAGE MIXER</a:t>
            </a:r>
          </a:p>
          <a:p>
            <a:pPr algn="ctr"/>
            <a:r>
              <a:rPr lang="en-US" b="1" dirty="0" smtClean="0"/>
              <a:t/>
            </a:r>
            <a:br>
              <a:rPr lang="en-US" b="1" dirty="0" smtClean="0"/>
            </a:br>
            <a:r>
              <a:rPr lang="en-US" dirty="0" smtClean="0"/>
              <a:t>Dipole</a:t>
            </a:r>
          </a:p>
          <a:p>
            <a:pPr algn="ctr"/>
            <a:r>
              <a:rPr lang="en-US" dirty="0" smtClean="0"/>
              <a:t/>
            </a:r>
            <a:br>
              <a:rPr lang="en-US" dirty="0" smtClean="0"/>
            </a:br>
            <a:endParaRPr lang="en-US" dirty="0"/>
          </a:p>
          <a:p>
            <a:pPr algn="ctr"/>
            <a:r>
              <a:rPr lang="en-US" dirty="0" smtClean="0"/>
              <a:t/>
            </a:r>
            <a:br>
              <a:rPr lang="en-US" dirty="0" smtClean="0"/>
            </a:br>
            <a:r>
              <a:rPr lang="en-US" dirty="0" smtClean="0"/>
              <a:t>Reference</a:t>
            </a:r>
            <a:endParaRPr lang="en-US" dirty="0"/>
          </a:p>
        </p:txBody>
      </p:sp>
      <p:sp>
        <p:nvSpPr>
          <p:cNvPr id="20" name="Rectangle 19"/>
          <p:cNvSpPr/>
          <p:nvPr/>
        </p:nvSpPr>
        <p:spPr>
          <a:xfrm>
            <a:off x="880839" y="1930399"/>
            <a:ext cx="1880529" cy="2029472"/>
          </a:xfrm>
          <a:prstGeom prst="rect">
            <a:avLst/>
          </a:prstGeom>
          <a:solidFill>
            <a:srgbClr val="8D63A5"/>
          </a:solidFill>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smtClean="0"/>
              <a:t/>
            </a:r>
            <a:br>
              <a:rPr lang="en-US" dirty="0" smtClean="0"/>
            </a:br>
            <a:r>
              <a:rPr lang="en-US" dirty="0" smtClean="0"/>
              <a:t>SIGNAL GENERATOR</a:t>
            </a:r>
            <a:br>
              <a:rPr lang="en-US" dirty="0" smtClean="0"/>
            </a:br>
            <a:endParaRPr lang="en-US" dirty="0" smtClean="0"/>
          </a:p>
          <a:p>
            <a:pPr algn="ctr"/>
            <a:r>
              <a:rPr lang="en-US" dirty="0" smtClean="0"/>
              <a:t>y = 6.4 GHz</a:t>
            </a:r>
            <a:br>
              <a:rPr lang="en-US" dirty="0" smtClean="0"/>
            </a:br>
            <a:r>
              <a:rPr lang="en-US" dirty="0" smtClean="0"/>
              <a:t>x = 5.7 GHz</a:t>
            </a:r>
            <a:endParaRPr lang="en-US" dirty="0"/>
          </a:p>
        </p:txBody>
      </p:sp>
      <p:sp>
        <p:nvSpPr>
          <p:cNvPr id="21" name="Rectangle 20"/>
          <p:cNvSpPr/>
          <p:nvPr/>
        </p:nvSpPr>
        <p:spPr>
          <a:xfrm>
            <a:off x="880838" y="4215855"/>
            <a:ext cx="1880529" cy="65804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smtClean="0"/>
              <a:t>Damping Ring </a:t>
            </a:r>
            <a:br>
              <a:rPr lang="en-US" dirty="0" smtClean="0"/>
            </a:br>
            <a:r>
              <a:rPr lang="en-US" dirty="0" smtClean="0"/>
              <a:t>714 MHz</a:t>
            </a:r>
            <a:endParaRPr lang="en-US" dirty="0"/>
          </a:p>
        </p:txBody>
      </p:sp>
      <p:sp>
        <p:nvSpPr>
          <p:cNvPr id="22" name="Rectangle 21"/>
          <p:cNvSpPr/>
          <p:nvPr/>
        </p:nvSpPr>
        <p:spPr>
          <a:xfrm>
            <a:off x="3812067" y="4187505"/>
            <a:ext cx="1113274" cy="705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Frequency </a:t>
            </a:r>
            <a:br>
              <a:rPr lang="en-US" sz="1400" dirty="0" smtClean="0"/>
            </a:br>
            <a:r>
              <a:rPr lang="en-US" sz="1400" dirty="0" smtClean="0"/>
              <a:t>Multiplier</a:t>
            </a:r>
            <a:endParaRPr lang="en-US" sz="1400" dirty="0"/>
          </a:p>
        </p:txBody>
      </p:sp>
      <p:cxnSp>
        <p:nvCxnSpPr>
          <p:cNvPr id="23" name="Straight Arrow Connector 22"/>
          <p:cNvCxnSpPr>
            <a:stCxn id="21" idx="3"/>
            <a:endCxn id="22" idx="1"/>
          </p:cNvCxnSpPr>
          <p:nvPr/>
        </p:nvCxnSpPr>
        <p:spPr>
          <a:xfrm flipV="1">
            <a:off x="2761367" y="4540037"/>
            <a:ext cx="1050700" cy="48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7296948" y="3604128"/>
            <a:ext cx="669531" cy="4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5384449" y="3250474"/>
            <a:ext cx="672170" cy="207926"/>
          </a:xfrm>
          <a:prstGeom prst="rect">
            <a:avLst/>
          </a:prstGeom>
          <a:noFill/>
        </p:spPr>
        <p:txBody>
          <a:bodyPr wrap="none" rtlCol="0">
            <a:spAutoFit/>
          </a:bodyPr>
          <a:lstStyle/>
          <a:p>
            <a:r>
              <a:rPr lang="en-US" sz="1400" dirty="0" smtClean="0">
                <a:solidFill>
                  <a:srgbClr val="33AFDD"/>
                </a:solidFill>
              </a:rPr>
              <a:t>714 MHz</a:t>
            </a:r>
            <a:endParaRPr lang="en-US" sz="1400" dirty="0">
              <a:solidFill>
                <a:srgbClr val="33AFDD"/>
              </a:solidFill>
            </a:endParaRPr>
          </a:p>
        </p:txBody>
      </p:sp>
      <p:cxnSp>
        <p:nvCxnSpPr>
          <p:cNvPr id="26" name="Straight Arrow Connector 25"/>
          <p:cNvCxnSpPr>
            <a:stCxn id="22" idx="0"/>
          </p:cNvCxnSpPr>
          <p:nvPr/>
        </p:nvCxnSpPr>
        <p:spPr>
          <a:xfrm flipH="1" flipV="1">
            <a:off x="4353660" y="3974125"/>
            <a:ext cx="15044" cy="2133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2735424" y="3572458"/>
            <a:ext cx="719987" cy="12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endCxn id="29" idx="1"/>
          </p:cNvCxnSpPr>
          <p:nvPr/>
        </p:nvCxnSpPr>
        <p:spPr>
          <a:xfrm>
            <a:off x="5323686" y="3589139"/>
            <a:ext cx="912901" cy="154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6236588" y="3255982"/>
            <a:ext cx="1113274" cy="697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Limiting Amplifier</a:t>
            </a:r>
            <a:endParaRPr lang="en-US" dirty="0"/>
          </a:p>
        </p:txBody>
      </p:sp>
      <p:sp>
        <p:nvSpPr>
          <p:cNvPr id="30" name="TextBox 29"/>
          <p:cNvSpPr txBox="1"/>
          <p:nvPr/>
        </p:nvSpPr>
        <p:spPr>
          <a:xfrm>
            <a:off x="6006353" y="4879229"/>
            <a:ext cx="5976470" cy="738664"/>
          </a:xfrm>
          <a:prstGeom prst="rect">
            <a:avLst/>
          </a:prstGeom>
          <a:noFill/>
        </p:spPr>
        <p:txBody>
          <a:bodyPr wrap="square" rtlCol="0">
            <a:spAutoFit/>
          </a:bodyPr>
          <a:lstStyle/>
          <a:p>
            <a:pPr marL="285750" indent="-285750">
              <a:buFont typeface="Arial"/>
              <a:buChar char="•"/>
            </a:pPr>
            <a:r>
              <a:rPr lang="en-US" sz="1400" dirty="0" smtClean="0"/>
              <a:t>Provide the input to the first stage using a signal generator.</a:t>
            </a:r>
          </a:p>
          <a:p>
            <a:pPr marL="285750" indent="-285750">
              <a:buFont typeface="Arial"/>
              <a:buChar char="•"/>
            </a:pPr>
            <a:r>
              <a:rPr lang="en-US" sz="1400" dirty="0"/>
              <a:t>Change the strength of the signal generator to vary input power.</a:t>
            </a:r>
          </a:p>
          <a:p>
            <a:pPr marL="285750" indent="-285750">
              <a:buFont typeface="Arial"/>
              <a:buChar char="•"/>
            </a:pPr>
            <a:r>
              <a:rPr lang="en-US" sz="1400" dirty="0"/>
              <a:t>Monitor </a:t>
            </a:r>
            <a:r>
              <a:rPr lang="en-US" sz="1400" dirty="0" smtClean="0"/>
              <a:t>one of the </a:t>
            </a:r>
            <a:r>
              <a:rPr lang="en-US" sz="1400" dirty="0"/>
              <a:t>output channels and the limiter diode.</a:t>
            </a:r>
          </a:p>
        </p:txBody>
      </p:sp>
      <p:sp>
        <p:nvSpPr>
          <p:cNvPr id="31" name="Rectangle 30"/>
          <p:cNvSpPr/>
          <p:nvPr/>
        </p:nvSpPr>
        <p:spPr>
          <a:xfrm>
            <a:off x="7962739" y="2709203"/>
            <a:ext cx="2334737" cy="1692921"/>
          </a:xfrm>
          <a:prstGeom prst="rect">
            <a:avLst/>
          </a:prstGeom>
          <a:solidFill>
            <a:srgbClr val="8D63A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SPECTRUM </a:t>
            </a:r>
            <a:br>
              <a:rPr lang="en-US" dirty="0" smtClean="0"/>
            </a:br>
            <a:r>
              <a:rPr lang="en-US" dirty="0" smtClean="0"/>
              <a:t>ANALYSER or </a:t>
            </a:r>
            <a:br>
              <a:rPr lang="en-US" dirty="0" smtClean="0"/>
            </a:br>
            <a:r>
              <a:rPr lang="en-US" dirty="0" smtClean="0"/>
              <a:t>SCOPE</a:t>
            </a:r>
            <a:endParaRPr lang="en-US" dirty="0"/>
          </a:p>
        </p:txBody>
      </p:sp>
    </p:spTree>
    <p:extLst>
      <p:ext uri="{BB962C8B-B14F-4D97-AF65-F5344CB8AC3E}">
        <p14:creationId xmlns:p14="http://schemas.microsoft.com/office/powerpoint/2010/main" val="27222353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 of the limiting amplifier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11</a:t>
            </a:fld>
            <a:endParaRPr lang="en-GB" dirty="0"/>
          </a:p>
        </p:txBody>
      </p:sp>
      <p:pic>
        <p:nvPicPr>
          <p:cNvPr id="3" name="Picture 2" descr="limiterB1tes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236" y="979912"/>
            <a:ext cx="9659230" cy="5086206"/>
          </a:xfrm>
          <a:prstGeom prst="rect">
            <a:avLst/>
          </a:prstGeom>
        </p:spPr>
      </p:pic>
      <p:sp>
        <p:nvSpPr>
          <p:cNvPr id="30" name="TextBox 29"/>
          <p:cNvSpPr txBox="1"/>
          <p:nvPr/>
        </p:nvSpPr>
        <p:spPr>
          <a:xfrm>
            <a:off x="9278471" y="1389530"/>
            <a:ext cx="2584824" cy="1169551"/>
          </a:xfrm>
          <a:prstGeom prst="rect">
            <a:avLst/>
          </a:prstGeom>
          <a:noFill/>
        </p:spPr>
        <p:txBody>
          <a:bodyPr wrap="square" rtlCol="0">
            <a:spAutoFit/>
          </a:bodyPr>
          <a:lstStyle/>
          <a:p>
            <a:pPr marL="285750" indent="-285750">
              <a:buFont typeface="Arial"/>
              <a:buChar char="•"/>
            </a:pPr>
            <a:r>
              <a:rPr lang="en-US" sz="1400" dirty="0" smtClean="0"/>
              <a:t>Output of the Y limiting amplifier, channel </a:t>
            </a:r>
            <a:r>
              <a:rPr lang="en-US" sz="1400" dirty="0" err="1" smtClean="0"/>
              <a:t>RefLO</a:t>
            </a:r>
            <a:r>
              <a:rPr lang="en-US" sz="1400" dirty="0" smtClean="0"/>
              <a:t> #1, at 714 MHz, as a function of the 6.426 GHz input power to the first stage electronics</a:t>
            </a:r>
            <a:endParaRPr lang="en-US" sz="1400" dirty="0"/>
          </a:p>
        </p:txBody>
      </p:sp>
    </p:spTree>
    <p:extLst>
      <p:ext uri="{BB962C8B-B14F-4D97-AF65-F5344CB8AC3E}">
        <p14:creationId xmlns:p14="http://schemas.microsoft.com/office/powerpoint/2010/main" val="31516340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 of the limiting amplifier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12</a:t>
            </a:fld>
            <a:endParaRPr lang="en-GB" dirty="0"/>
          </a:p>
        </p:txBody>
      </p:sp>
      <p:pic>
        <p:nvPicPr>
          <p:cNvPr id="7" name="Picture 6" descr="IMG_2288.jpg"/>
          <p:cNvPicPr>
            <a:picLocks noChangeAspect="1"/>
          </p:cNvPicPr>
          <p:nvPr/>
        </p:nvPicPr>
        <p:blipFill rotWithShape="1">
          <a:blip r:embed="rId2">
            <a:extLst>
              <a:ext uri="{28A0092B-C50C-407E-A947-70E740481C1C}">
                <a14:useLocalDpi xmlns:a14="http://schemas.microsoft.com/office/drawing/2010/main" val="0"/>
              </a:ext>
            </a:extLst>
          </a:blip>
          <a:srcRect l="8306" t="8794" r="8388" b="8143"/>
          <a:stretch/>
        </p:blipFill>
        <p:spPr>
          <a:xfrm>
            <a:off x="8273725" y="358588"/>
            <a:ext cx="3499922" cy="2617243"/>
          </a:xfrm>
          <a:prstGeom prst="rect">
            <a:avLst/>
          </a:prstGeom>
        </p:spPr>
      </p:pic>
      <p:sp>
        <p:nvSpPr>
          <p:cNvPr id="9" name="TextBox 8"/>
          <p:cNvSpPr txBox="1"/>
          <p:nvPr/>
        </p:nvSpPr>
        <p:spPr>
          <a:xfrm>
            <a:off x="687294" y="1270002"/>
            <a:ext cx="6753412" cy="3046988"/>
          </a:xfrm>
          <a:prstGeom prst="rect">
            <a:avLst/>
          </a:prstGeom>
          <a:noFill/>
        </p:spPr>
        <p:txBody>
          <a:bodyPr wrap="square" rtlCol="0">
            <a:spAutoFit/>
          </a:bodyPr>
          <a:lstStyle/>
          <a:p>
            <a:r>
              <a:rPr lang="en-US" sz="1600" dirty="0" smtClean="0"/>
              <a:t>Almost all frequency multiples observed in the first stage output have been removed by the limiter. There is a very low-level peak observed at 1.43 GHz (see screenshots right).</a:t>
            </a:r>
          </a:p>
          <a:p>
            <a:endParaRPr lang="en-US" sz="1600" dirty="0"/>
          </a:p>
          <a:p>
            <a:r>
              <a:rPr lang="en-US" sz="1600" i="1" dirty="0" smtClean="0"/>
              <a:t>Frequency (GHz)	Output Power (</a:t>
            </a:r>
            <a:r>
              <a:rPr lang="en-US" sz="1600" i="1" dirty="0" err="1" smtClean="0"/>
              <a:t>dBm</a:t>
            </a:r>
            <a:r>
              <a:rPr lang="en-US" sz="1600" i="1" dirty="0" smtClean="0"/>
              <a:t>)</a:t>
            </a:r>
            <a:br>
              <a:rPr lang="en-US" sz="1600" i="1" dirty="0" smtClean="0"/>
            </a:br>
            <a:endParaRPr lang="en-US" sz="1600" i="1" dirty="0" smtClean="0"/>
          </a:p>
          <a:p>
            <a:r>
              <a:rPr lang="en-US" sz="1600" dirty="0" smtClean="0"/>
              <a:t>0.714 		   0.4 </a:t>
            </a:r>
          </a:p>
          <a:p>
            <a:r>
              <a:rPr lang="en-US" sz="1600" dirty="0" smtClean="0"/>
              <a:t>1.428		-46.9 </a:t>
            </a:r>
          </a:p>
          <a:p>
            <a:endParaRPr lang="en-US" sz="1600" dirty="0"/>
          </a:p>
          <a:p>
            <a:endParaRPr lang="en-US" sz="1600" dirty="0" smtClean="0"/>
          </a:p>
          <a:p>
            <a:r>
              <a:rPr lang="en-US" sz="1600" dirty="0" smtClean="0"/>
              <a:t>The two peaks </a:t>
            </a:r>
            <a:r>
              <a:rPr lang="en-US" sz="1600" dirty="0"/>
              <a:t>+/- 10 MHz </a:t>
            </a:r>
            <a:r>
              <a:rPr lang="en-US" sz="1600" dirty="0" smtClean="0"/>
              <a:t>either side of the 714 MHz (first observed when we tested the set-up briefly in the first week) are still clearly visible.</a:t>
            </a:r>
          </a:p>
        </p:txBody>
      </p:sp>
      <p:pic>
        <p:nvPicPr>
          <p:cNvPr id="8" name="Picture 7" descr="IMG_2287.jpg"/>
          <p:cNvPicPr>
            <a:picLocks noChangeAspect="1"/>
          </p:cNvPicPr>
          <p:nvPr/>
        </p:nvPicPr>
        <p:blipFill rotWithShape="1">
          <a:blip r:embed="rId3">
            <a:extLst>
              <a:ext uri="{28A0092B-C50C-407E-A947-70E740481C1C}">
                <a14:useLocalDpi xmlns:a14="http://schemas.microsoft.com/office/drawing/2010/main" val="0"/>
              </a:ext>
            </a:extLst>
          </a:blip>
          <a:srcRect r="7941" b="9412"/>
          <a:stretch/>
        </p:blipFill>
        <p:spPr>
          <a:xfrm>
            <a:off x="8277411" y="3133732"/>
            <a:ext cx="3511177" cy="2591316"/>
          </a:xfrm>
          <a:prstGeom prst="rect">
            <a:avLst/>
          </a:prstGeom>
        </p:spPr>
      </p:pic>
    </p:spTree>
    <p:extLst>
      <p:ext uri="{BB962C8B-B14F-4D97-AF65-F5344CB8AC3E}">
        <p14:creationId xmlns:p14="http://schemas.microsoft.com/office/powerpoint/2010/main" val="116475599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 of the limiting amplifier - beam intensity monitor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13</a:t>
            </a:fld>
            <a:endParaRPr lang="en-GB" dirty="0"/>
          </a:p>
        </p:txBody>
      </p:sp>
      <p:pic>
        <p:nvPicPr>
          <p:cNvPr id="3" name="Picture 2" descr="limiterB2tes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5529"/>
            <a:ext cx="9538176" cy="4825999"/>
          </a:xfrm>
          <a:prstGeom prst="rect">
            <a:avLst/>
          </a:prstGeom>
        </p:spPr>
      </p:pic>
      <p:sp>
        <p:nvSpPr>
          <p:cNvPr id="9" name="TextBox 8"/>
          <p:cNvSpPr txBox="1"/>
          <p:nvPr/>
        </p:nvSpPr>
        <p:spPr>
          <a:xfrm>
            <a:off x="8979647" y="1419414"/>
            <a:ext cx="2808942" cy="1837762"/>
          </a:xfrm>
          <a:prstGeom prst="rect">
            <a:avLst/>
          </a:prstGeom>
          <a:noFill/>
        </p:spPr>
        <p:txBody>
          <a:bodyPr wrap="square" rtlCol="0">
            <a:spAutoFit/>
          </a:bodyPr>
          <a:lstStyle/>
          <a:p>
            <a:pPr marL="285750" indent="-285750">
              <a:buFont typeface="Arial"/>
              <a:buChar char="•"/>
            </a:pPr>
            <a:r>
              <a:rPr lang="en-US" sz="1600" dirty="0"/>
              <a:t>Output of the Y limiting amplifier, </a:t>
            </a:r>
            <a:r>
              <a:rPr lang="en-US" sz="1600" dirty="0" smtClean="0"/>
              <a:t>beam intensity monitor, measured as </a:t>
            </a:r>
            <a:br>
              <a:rPr lang="en-US" sz="1600" dirty="0" smtClean="0"/>
            </a:br>
            <a:r>
              <a:rPr lang="en-US" sz="1600" dirty="0" smtClean="0"/>
              <a:t>a DC voltage level on the oscilloscope at different input powers to the first stage electronics.</a:t>
            </a:r>
            <a:endParaRPr lang="en-US" sz="1600" dirty="0"/>
          </a:p>
        </p:txBody>
      </p:sp>
    </p:spTree>
    <p:extLst>
      <p:ext uri="{BB962C8B-B14F-4D97-AF65-F5344CB8AC3E}">
        <p14:creationId xmlns:p14="http://schemas.microsoft.com/office/powerpoint/2010/main" val="339482923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 of the limiting amplifier - beam intensity monitor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14</a:t>
            </a:fld>
            <a:endParaRPr lang="en-GB" dirty="0"/>
          </a:p>
        </p:txBody>
      </p:sp>
      <p:sp>
        <p:nvSpPr>
          <p:cNvPr id="9" name="TextBox 8"/>
          <p:cNvSpPr txBox="1"/>
          <p:nvPr/>
        </p:nvSpPr>
        <p:spPr>
          <a:xfrm>
            <a:off x="537882" y="1135535"/>
            <a:ext cx="11340353" cy="830997"/>
          </a:xfrm>
          <a:prstGeom prst="rect">
            <a:avLst/>
          </a:prstGeom>
          <a:noFill/>
        </p:spPr>
        <p:txBody>
          <a:bodyPr wrap="square" rtlCol="0">
            <a:spAutoFit/>
          </a:bodyPr>
          <a:lstStyle/>
          <a:p>
            <a:pPr marL="285750" indent="-285750">
              <a:buFont typeface="Arial"/>
              <a:buChar char="•"/>
            </a:pPr>
            <a:r>
              <a:rPr lang="en-US" sz="1600" dirty="0" smtClean="0"/>
              <a:t>On previous tests we saw a very jittery signal at discreet values. We hoped this was just a user error with the 1GHz scope settings.</a:t>
            </a:r>
            <a:endParaRPr lang="en-US" sz="1600" dirty="0"/>
          </a:p>
          <a:p>
            <a:pPr marL="285750" indent="-285750">
              <a:buFont typeface="Arial"/>
              <a:buChar char="•"/>
            </a:pPr>
            <a:r>
              <a:rPr lang="en-US" sz="1600" dirty="0" smtClean="0"/>
              <a:t>Week 1, shown left, we were able to observe a static DC signal on the 200 MHz scope.</a:t>
            </a:r>
            <a:endParaRPr lang="en-US" sz="1600" dirty="0"/>
          </a:p>
          <a:p>
            <a:pPr marL="285750" indent="-285750">
              <a:buFont typeface="Arial"/>
              <a:buChar char="•"/>
            </a:pPr>
            <a:r>
              <a:rPr lang="en-US" sz="1600" dirty="0" smtClean="0"/>
              <a:t>Week 2, shown right, using the 200 MHz scope again, shows a varying signal. What are we doing wrong with the settings?</a:t>
            </a:r>
          </a:p>
        </p:txBody>
      </p:sp>
      <p:pic>
        <p:nvPicPr>
          <p:cNvPr id="7" name="Picture 6" descr="IMG_2289.jpg"/>
          <p:cNvPicPr>
            <a:picLocks noChangeAspect="1"/>
          </p:cNvPicPr>
          <p:nvPr/>
        </p:nvPicPr>
        <p:blipFill rotWithShape="1">
          <a:blip r:embed="rId2">
            <a:extLst>
              <a:ext uri="{28A0092B-C50C-407E-A947-70E740481C1C}">
                <a14:useLocalDpi xmlns:a14="http://schemas.microsoft.com/office/drawing/2010/main" val="0"/>
              </a:ext>
            </a:extLst>
          </a:blip>
          <a:srcRect l="3453" t="14531" r="2231" b="1"/>
          <a:stretch/>
        </p:blipFill>
        <p:spPr>
          <a:xfrm>
            <a:off x="6487631" y="2435408"/>
            <a:ext cx="5076836" cy="3450388"/>
          </a:xfrm>
          <a:prstGeom prst="rect">
            <a:avLst/>
          </a:prstGeom>
        </p:spPr>
      </p:pic>
      <p:pic>
        <p:nvPicPr>
          <p:cNvPr id="11" name="Picture 10" descr="image4.JPG"/>
          <p:cNvPicPr>
            <a:picLocks noChangeAspect="1"/>
          </p:cNvPicPr>
          <p:nvPr/>
        </p:nvPicPr>
        <p:blipFill rotWithShape="1">
          <a:blip r:embed="rId3">
            <a:extLst>
              <a:ext uri="{28A0092B-C50C-407E-A947-70E740481C1C}">
                <a14:useLocalDpi xmlns:a14="http://schemas.microsoft.com/office/drawing/2010/main" val="0"/>
              </a:ext>
            </a:extLst>
          </a:blip>
          <a:srcRect t="5138"/>
          <a:stretch/>
        </p:blipFill>
        <p:spPr>
          <a:xfrm rot="10800000">
            <a:off x="858590" y="2450348"/>
            <a:ext cx="4833995" cy="3439242"/>
          </a:xfrm>
          <a:prstGeom prst="rect">
            <a:avLst/>
          </a:prstGeom>
        </p:spPr>
      </p:pic>
      <p:sp>
        <p:nvSpPr>
          <p:cNvPr id="8" name="TextBox 7"/>
          <p:cNvSpPr txBox="1"/>
          <p:nvPr/>
        </p:nvSpPr>
        <p:spPr>
          <a:xfrm>
            <a:off x="1090704" y="2868704"/>
            <a:ext cx="2226233" cy="923330"/>
          </a:xfrm>
          <a:prstGeom prst="rect">
            <a:avLst/>
          </a:prstGeom>
          <a:solidFill>
            <a:srgbClr val="EAD6FC"/>
          </a:solidFill>
        </p:spPr>
        <p:txBody>
          <a:bodyPr wrap="square" rtlCol="0">
            <a:spAutoFit/>
          </a:bodyPr>
          <a:lstStyle/>
          <a:p>
            <a:r>
              <a:rPr lang="en-US" dirty="0" smtClean="0"/>
              <a:t>Scope settings</a:t>
            </a:r>
            <a:r>
              <a:rPr lang="en-US" dirty="0"/>
              <a:t> </a:t>
            </a:r>
            <a:r>
              <a:rPr lang="en-US" dirty="0" err="1" smtClean="0"/>
              <a:t>Wk</a:t>
            </a:r>
            <a:r>
              <a:rPr lang="en-US" dirty="0" smtClean="0"/>
              <a:t> 1 200ns per division</a:t>
            </a:r>
            <a:br>
              <a:rPr lang="en-US" dirty="0" smtClean="0"/>
            </a:br>
            <a:r>
              <a:rPr lang="en-US" dirty="0" smtClean="0"/>
              <a:t>2 V per division</a:t>
            </a:r>
            <a:endParaRPr lang="en-US" dirty="0"/>
          </a:p>
        </p:txBody>
      </p:sp>
      <p:sp>
        <p:nvSpPr>
          <p:cNvPr id="12" name="TextBox 11"/>
          <p:cNvSpPr txBox="1"/>
          <p:nvPr/>
        </p:nvSpPr>
        <p:spPr>
          <a:xfrm>
            <a:off x="6890868" y="2871691"/>
            <a:ext cx="2372657" cy="923330"/>
          </a:xfrm>
          <a:prstGeom prst="rect">
            <a:avLst/>
          </a:prstGeom>
          <a:solidFill>
            <a:srgbClr val="EAD6FC"/>
          </a:solidFill>
        </p:spPr>
        <p:txBody>
          <a:bodyPr wrap="square" rtlCol="0">
            <a:spAutoFit/>
          </a:bodyPr>
          <a:lstStyle/>
          <a:p>
            <a:r>
              <a:rPr lang="en-US" dirty="0" smtClean="0"/>
              <a:t>Scope settings </a:t>
            </a:r>
            <a:r>
              <a:rPr lang="en-US" dirty="0" err="1" smtClean="0"/>
              <a:t>Wk</a:t>
            </a:r>
            <a:r>
              <a:rPr lang="en-US" dirty="0" smtClean="0"/>
              <a:t> 2 </a:t>
            </a:r>
            <a:br>
              <a:rPr lang="en-US" dirty="0" smtClean="0"/>
            </a:br>
            <a:r>
              <a:rPr lang="en-US" dirty="0" smtClean="0"/>
              <a:t>10 </a:t>
            </a:r>
            <a:r>
              <a:rPr lang="en-US" dirty="0" err="1" smtClean="0"/>
              <a:t>ms</a:t>
            </a:r>
            <a:r>
              <a:rPr lang="en-US" dirty="0" smtClean="0"/>
              <a:t> per division</a:t>
            </a:r>
            <a:br>
              <a:rPr lang="en-US" dirty="0" smtClean="0"/>
            </a:br>
            <a:r>
              <a:rPr lang="en-US" dirty="0" smtClean="0"/>
              <a:t>100 mV per division</a:t>
            </a:r>
            <a:endParaRPr lang="en-US" dirty="0"/>
          </a:p>
        </p:txBody>
      </p:sp>
    </p:spTree>
    <p:extLst>
      <p:ext uri="{BB962C8B-B14F-4D97-AF65-F5344CB8AC3E}">
        <p14:creationId xmlns:p14="http://schemas.microsoft.com/office/powerpoint/2010/main" val="242123265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Conclusion</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15</a:t>
            </a:fld>
            <a:endParaRPr lang="en-GB" dirty="0"/>
          </a:p>
        </p:txBody>
      </p:sp>
      <p:sp>
        <p:nvSpPr>
          <p:cNvPr id="7" name="Rectangle 6"/>
          <p:cNvSpPr/>
          <p:nvPr/>
        </p:nvSpPr>
        <p:spPr>
          <a:xfrm>
            <a:off x="677990" y="1277735"/>
            <a:ext cx="11080716" cy="4770537"/>
          </a:xfrm>
          <a:prstGeom prst="rect">
            <a:avLst/>
          </a:prstGeom>
        </p:spPr>
        <p:txBody>
          <a:bodyPr wrap="square">
            <a:spAutoFit/>
          </a:bodyPr>
          <a:lstStyle/>
          <a:p>
            <a:pPr marL="285750" indent="-285750">
              <a:buFont typeface="Arial"/>
              <a:buChar char="•"/>
            </a:pPr>
            <a:r>
              <a:rPr lang="en-US" sz="1600" dirty="0" smtClean="0">
                <a:solidFill>
                  <a:srgbClr val="000000"/>
                </a:solidFill>
              </a:rPr>
              <a:t>Checked for unwanted harmonics in the output of the frequency multiplier</a:t>
            </a:r>
            <a:br>
              <a:rPr lang="en-US" sz="1600" dirty="0" smtClean="0">
                <a:solidFill>
                  <a:srgbClr val="000000"/>
                </a:solidFill>
              </a:rPr>
            </a:br>
            <a:r>
              <a:rPr lang="en-US" sz="1600" dirty="0" smtClean="0">
                <a:solidFill>
                  <a:srgbClr val="000000"/>
                </a:solidFill>
              </a:rPr>
              <a:t/>
            </a:r>
            <a:br>
              <a:rPr lang="en-US" sz="1600" dirty="0" smtClean="0">
                <a:solidFill>
                  <a:srgbClr val="000000"/>
                </a:solidFill>
              </a:rPr>
            </a:br>
            <a:r>
              <a:rPr lang="en-US" sz="1600" dirty="0" smtClean="0">
                <a:solidFill>
                  <a:srgbClr val="000000"/>
                </a:solidFill>
              </a:rPr>
              <a:t>	- Found two peaks +/- 10 MHz of the 714 </a:t>
            </a:r>
            <a:r>
              <a:rPr lang="en-US" sz="1600" dirty="0" err="1" smtClean="0">
                <a:solidFill>
                  <a:srgbClr val="000000"/>
                </a:solidFill>
              </a:rPr>
              <a:t>MHz.</a:t>
            </a:r>
            <a:endParaRPr lang="en-US" sz="1600" dirty="0" smtClean="0">
              <a:solidFill>
                <a:srgbClr val="000000"/>
              </a:solidFill>
            </a:endParaRPr>
          </a:p>
          <a:p>
            <a:pPr marL="285750" indent="-285750">
              <a:buFont typeface="Arial"/>
              <a:buChar char="•"/>
            </a:pPr>
            <a:endParaRPr lang="en-US" sz="1600" dirty="0">
              <a:solidFill>
                <a:srgbClr val="000000"/>
              </a:solidFill>
            </a:endParaRPr>
          </a:p>
          <a:p>
            <a:pPr marL="285750" indent="-285750">
              <a:buFont typeface="Arial"/>
              <a:buChar char="•"/>
            </a:pPr>
            <a:r>
              <a:rPr lang="en-US" sz="1600" dirty="0" smtClean="0">
                <a:solidFill>
                  <a:srgbClr val="000000"/>
                </a:solidFill>
              </a:rPr>
              <a:t>Looked at the output of the first stage electronics with changing input power.</a:t>
            </a:r>
            <a:br>
              <a:rPr lang="en-US" sz="1600" dirty="0" smtClean="0">
                <a:solidFill>
                  <a:srgbClr val="000000"/>
                </a:solidFill>
              </a:rPr>
            </a:br>
            <a:r>
              <a:rPr lang="en-US" sz="1600" dirty="0" smtClean="0">
                <a:solidFill>
                  <a:srgbClr val="000000"/>
                </a:solidFill>
              </a:rPr>
              <a:t/>
            </a:r>
            <a:br>
              <a:rPr lang="en-US" sz="1600" dirty="0" smtClean="0">
                <a:solidFill>
                  <a:srgbClr val="000000"/>
                </a:solidFill>
              </a:rPr>
            </a:br>
            <a:r>
              <a:rPr lang="en-US" sz="1600" dirty="0" smtClean="0">
                <a:solidFill>
                  <a:srgbClr val="000000"/>
                </a:solidFill>
              </a:rPr>
              <a:t>	- The output power is now decreasing with input power at low levels.</a:t>
            </a:r>
            <a:br>
              <a:rPr lang="en-US" sz="1600" dirty="0" smtClean="0">
                <a:solidFill>
                  <a:srgbClr val="000000"/>
                </a:solidFill>
              </a:rPr>
            </a:br>
            <a:r>
              <a:rPr lang="en-US" sz="1600" dirty="0" smtClean="0">
                <a:solidFill>
                  <a:srgbClr val="000000"/>
                </a:solidFill>
              </a:rPr>
              <a:t>	- Many multiples of 714 MHz observed in the output using the spectrum analyzer.</a:t>
            </a:r>
            <a:br>
              <a:rPr lang="en-US" sz="1600" dirty="0" smtClean="0">
                <a:solidFill>
                  <a:srgbClr val="000000"/>
                </a:solidFill>
              </a:rPr>
            </a:br>
            <a:endParaRPr lang="en-US" sz="1600" dirty="0" smtClean="0">
              <a:solidFill>
                <a:srgbClr val="000000"/>
              </a:solidFill>
            </a:endParaRPr>
          </a:p>
          <a:p>
            <a:pPr marL="285750" indent="-285750">
              <a:buFont typeface="Arial"/>
              <a:buChar char="•"/>
            </a:pPr>
            <a:r>
              <a:rPr lang="en-US" sz="1600" dirty="0" smtClean="0">
                <a:solidFill>
                  <a:srgbClr val="000000"/>
                </a:solidFill>
              </a:rPr>
              <a:t>Looked at the outputs of the limiting amplifier with changing input power.</a:t>
            </a:r>
            <a:br>
              <a:rPr lang="en-US" sz="1600" dirty="0" smtClean="0">
                <a:solidFill>
                  <a:srgbClr val="000000"/>
                </a:solidFill>
              </a:rPr>
            </a:br>
            <a:r>
              <a:rPr lang="en-US" sz="1600" dirty="0" smtClean="0">
                <a:solidFill>
                  <a:srgbClr val="000000"/>
                </a:solidFill>
              </a:rPr>
              <a:t/>
            </a:r>
            <a:br>
              <a:rPr lang="en-US" sz="1600" dirty="0" smtClean="0">
                <a:solidFill>
                  <a:srgbClr val="000000"/>
                </a:solidFill>
              </a:rPr>
            </a:br>
            <a:r>
              <a:rPr lang="en-US" sz="1600" dirty="0" smtClean="0">
                <a:solidFill>
                  <a:srgbClr val="000000"/>
                </a:solidFill>
              </a:rPr>
              <a:t>	- Output power plotted as function of input power to the first stage.</a:t>
            </a:r>
            <a:br>
              <a:rPr lang="en-US" sz="1600" dirty="0" smtClean="0">
                <a:solidFill>
                  <a:srgbClr val="000000"/>
                </a:solidFill>
              </a:rPr>
            </a:br>
            <a:r>
              <a:rPr lang="en-US" sz="1600" dirty="0" smtClean="0">
                <a:solidFill>
                  <a:srgbClr val="000000"/>
                </a:solidFill>
              </a:rPr>
              <a:t>	- Slight remnant of 2 x 714 MHz signal observed on spectrum analyzer.</a:t>
            </a:r>
            <a:br>
              <a:rPr lang="en-US" sz="1600" dirty="0" smtClean="0">
                <a:solidFill>
                  <a:srgbClr val="000000"/>
                </a:solidFill>
              </a:rPr>
            </a:br>
            <a:r>
              <a:rPr lang="en-US" sz="1600" dirty="0" smtClean="0">
                <a:solidFill>
                  <a:srgbClr val="000000"/>
                </a:solidFill>
              </a:rPr>
              <a:t>	- Two side peaks +/- 10 MHz of the 714 MHz still observed.</a:t>
            </a:r>
            <a:br>
              <a:rPr lang="en-US" sz="1600" dirty="0" smtClean="0">
                <a:solidFill>
                  <a:srgbClr val="000000"/>
                </a:solidFill>
              </a:rPr>
            </a:br>
            <a:r>
              <a:rPr lang="en-US" sz="1600" dirty="0" smtClean="0">
                <a:solidFill>
                  <a:srgbClr val="000000"/>
                </a:solidFill>
              </a:rPr>
              <a:t/>
            </a:r>
            <a:br>
              <a:rPr lang="en-US" sz="1600" dirty="0" smtClean="0">
                <a:solidFill>
                  <a:srgbClr val="000000"/>
                </a:solidFill>
              </a:rPr>
            </a:br>
            <a:r>
              <a:rPr lang="en-US" sz="1600" dirty="0" smtClean="0">
                <a:solidFill>
                  <a:srgbClr val="000000"/>
                </a:solidFill>
              </a:rPr>
              <a:t>	- Output voltage of the beam intensity monitor plotted as a function of input power to the first stage.</a:t>
            </a:r>
            <a:br>
              <a:rPr lang="en-US" sz="1600" dirty="0" smtClean="0">
                <a:solidFill>
                  <a:srgbClr val="000000"/>
                </a:solidFill>
              </a:rPr>
            </a:br>
            <a:r>
              <a:rPr lang="en-US" sz="1600" dirty="0" smtClean="0">
                <a:solidFill>
                  <a:srgbClr val="000000"/>
                </a:solidFill>
              </a:rPr>
              <a:t>	- Some oscillation still observed in the output signal. User error?</a:t>
            </a:r>
            <a:endParaRPr lang="en-US" sz="1600" dirty="0">
              <a:solidFill>
                <a:srgbClr val="000000"/>
              </a:solidFill>
            </a:endParaRPr>
          </a:p>
          <a:p>
            <a:endParaRPr lang="en-US" sz="1600" dirty="0">
              <a:solidFill>
                <a:srgbClr val="000000"/>
              </a:solidFill>
            </a:endParaRPr>
          </a:p>
          <a:p>
            <a:pPr marL="285750" indent="-285750">
              <a:buFont typeface="Arial"/>
              <a:buChar char="•"/>
            </a:pPr>
            <a:endParaRPr lang="en-US" sz="1600" dirty="0">
              <a:solidFill>
                <a:srgbClr val="000000"/>
              </a:solidFill>
            </a:endParaRPr>
          </a:p>
        </p:txBody>
      </p:sp>
    </p:spTree>
    <p:extLst>
      <p:ext uri="{BB962C8B-B14F-4D97-AF65-F5344CB8AC3E}">
        <p14:creationId xmlns:p14="http://schemas.microsoft.com/office/powerpoint/2010/main" val="30501889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Outline</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2</a:t>
            </a:fld>
            <a:endParaRPr lang="en-GB" dirty="0"/>
          </a:p>
        </p:txBody>
      </p:sp>
      <p:sp>
        <p:nvSpPr>
          <p:cNvPr id="7" name="Rectangle 6"/>
          <p:cNvSpPr/>
          <p:nvPr/>
        </p:nvSpPr>
        <p:spPr>
          <a:xfrm>
            <a:off x="677990" y="1108403"/>
            <a:ext cx="11080716" cy="3293209"/>
          </a:xfrm>
          <a:prstGeom prst="rect">
            <a:avLst/>
          </a:prstGeom>
        </p:spPr>
        <p:txBody>
          <a:bodyPr wrap="square">
            <a:spAutoFit/>
          </a:bodyPr>
          <a:lstStyle/>
          <a:p>
            <a:r>
              <a:rPr lang="en-US" sz="1600" i="1" dirty="0" smtClean="0">
                <a:solidFill>
                  <a:srgbClr val="000000"/>
                </a:solidFill>
              </a:rPr>
              <a:t>Repeating some of the anomalous IP processing electronics diagnostic tests on the first stage and the limiter.</a:t>
            </a:r>
            <a:br>
              <a:rPr lang="en-US" sz="1600" i="1" dirty="0" smtClean="0">
                <a:solidFill>
                  <a:srgbClr val="000000"/>
                </a:solidFill>
              </a:rPr>
            </a:br>
            <a:endParaRPr lang="en-US" sz="1600" i="1" dirty="0">
              <a:solidFill>
                <a:srgbClr val="000000"/>
              </a:solidFill>
            </a:endParaRPr>
          </a:p>
          <a:p>
            <a:pPr marL="285750" indent="-285750">
              <a:buFont typeface="Arial"/>
              <a:buChar char="•"/>
            </a:pPr>
            <a:r>
              <a:rPr lang="en-US" sz="1600" dirty="0" smtClean="0">
                <a:solidFill>
                  <a:srgbClr val="000000"/>
                </a:solidFill>
              </a:rPr>
              <a:t>Check for unwanted harmonics in the output of the frequency multiplier</a:t>
            </a:r>
            <a:br>
              <a:rPr lang="en-US" sz="1600" dirty="0" smtClean="0">
                <a:solidFill>
                  <a:srgbClr val="000000"/>
                </a:solidFill>
              </a:rPr>
            </a:br>
            <a:endParaRPr lang="en-US" sz="1600" dirty="0">
              <a:solidFill>
                <a:srgbClr val="000000"/>
              </a:solidFill>
            </a:endParaRPr>
          </a:p>
          <a:p>
            <a:pPr marL="285750" indent="-285750">
              <a:buFont typeface="Arial"/>
              <a:buChar char="•"/>
            </a:pPr>
            <a:r>
              <a:rPr lang="en-US" sz="1600" dirty="0" smtClean="0">
                <a:solidFill>
                  <a:srgbClr val="000000"/>
                </a:solidFill>
              </a:rPr>
              <a:t>Look at the output of the first stage electronics with changing input power.</a:t>
            </a:r>
            <a:br>
              <a:rPr lang="en-US" sz="1600" dirty="0" smtClean="0">
                <a:solidFill>
                  <a:srgbClr val="000000"/>
                </a:solidFill>
              </a:rPr>
            </a:br>
            <a:r>
              <a:rPr lang="en-US" sz="1600" dirty="0" smtClean="0">
                <a:solidFill>
                  <a:srgbClr val="000000"/>
                </a:solidFill>
              </a:rPr>
              <a:t/>
            </a:r>
            <a:br>
              <a:rPr lang="en-US" sz="1600" dirty="0" smtClean="0">
                <a:solidFill>
                  <a:srgbClr val="000000"/>
                </a:solidFill>
              </a:rPr>
            </a:br>
            <a:r>
              <a:rPr lang="en-US" sz="1600" dirty="0" smtClean="0">
                <a:solidFill>
                  <a:srgbClr val="000000"/>
                </a:solidFill>
              </a:rPr>
              <a:t>	- The output power was previously found to not be decreasing with input power at low levels.</a:t>
            </a:r>
            <a:endParaRPr lang="en-US" sz="1600" dirty="0">
              <a:solidFill>
                <a:srgbClr val="000000"/>
              </a:solidFill>
            </a:endParaRPr>
          </a:p>
          <a:p>
            <a:pPr marL="285750" indent="-285750">
              <a:buFont typeface="Arial"/>
              <a:buChar char="•"/>
            </a:pPr>
            <a:endParaRPr lang="en-US" sz="1600" dirty="0" smtClean="0">
              <a:solidFill>
                <a:srgbClr val="000000"/>
              </a:solidFill>
            </a:endParaRPr>
          </a:p>
          <a:p>
            <a:pPr marL="285750" indent="-285750">
              <a:buFont typeface="Arial"/>
              <a:buChar char="•"/>
            </a:pPr>
            <a:r>
              <a:rPr lang="en-US" sz="1600" dirty="0" smtClean="0">
                <a:solidFill>
                  <a:srgbClr val="000000"/>
                </a:solidFill>
              </a:rPr>
              <a:t>Look at the outputs of the limiting amplifier with changing input power.</a:t>
            </a:r>
            <a:br>
              <a:rPr lang="en-US" sz="1600" dirty="0" smtClean="0">
                <a:solidFill>
                  <a:srgbClr val="000000"/>
                </a:solidFill>
              </a:rPr>
            </a:br>
            <a:r>
              <a:rPr lang="en-US" sz="1600" dirty="0" smtClean="0">
                <a:solidFill>
                  <a:srgbClr val="000000"/>
                </a:solidFill>
              </a:rPr>
              <a:t/>
            </a:r>
            <a:br>
              <a:rPr lang="en-US" sz="1600" dirty="0" smtClean="0">
                <a:solidFill>
                  <a:srgbClr val="000000"/>
                </a:solidFill>
              </a:rPr>
            </a:br>
            <a:r>
              <a:rPr lang="en-US" sz="1600" dirty="0" smtClean="0">
                <a:solidFill>
                  <a:srgbClr val="000000"/>
                </a:solidFill>
              </a:rPr>
              <a:t>	- Output of the limiter diode in previously tests showed discontinuities due to difficulties using the oscilloscope.</a:t>
            </a:r>
            <a:br>
              <a:rPr lang="en-US" sz="1600" dirty="0" smtClean="0">
                <a:solidFill>
                  <a:srgbClr val="000000"/>
                </a:solidFill>
              </a:rPr>
            </a:br>
            <a:r>
              <a:rPr lang="en-US" sz="1600" dirty="0" smtClean="0">
                <a:solidFill>
                  <a:srgbClr val="000000"/>
                </a:solidFill>
              </a:rPr>
              <a:t>	- Output voltage of the beam intensity monitor was previously observed to be very jittery.</a:t>
            </a:r>
            <a:endParaRPr lang="en-US" sz="1600" dirty="0">
              <a:solidFill>
                <a:srgbClr val="000000"/>
              </a:solidFill>
            </a:endParaRPr>
          </a:p>
          <a:p>
            <a:pPr marL="285750" indent="-285750">
              <a:buFont typeface="Arial"/>
              <a:buChar char="•"/>
            </a:pPr>
            <a:endParaRPr lang="en-US" sz="1600" dirty="0">
              <a:solidFill>
                <a:srgbClr val="000000"/>
              </a:solidFill>
            </a:endParaRPr>
          </a:p>
        </p:txBody>
      </p:sp>
    </p:spTree>
    <p:extLst>
      <p:ext uri="{BB962C8B-B14F-4D97-AF65-F5344CB8AC3E}">
        <p14:creationId xmlns:p14="http://schemas.microsoft.com/office/powerpoint/2010/main" val="229527389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Reminder of IP electronics</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3</a:t>
            </a:fld>
            <a:endParaRPr lang="en-GB" dirty="0"/>
          </a:p>
        </p:txBody>
      </p:sp>
      <p:sp>
        <p:nvSpPr>
          <p:cNvPr id="18" name="TextBox 17"/>
          <p:cNvSpPr txBox="1"/>
          <p:nvPr/>
        </p:nvSpPr>
        <p:spPr>
          <a:xfrm>
            <a:off x="8854585" y="2120567"/>
            <a:ext cx="2424493" cy="3323987"/>
          </a:xfrm>
          <a:prstGeom prst="rect">
            <a:avLst/>
          </a:prstGeom>
          <a:noFill/>
        </p:spPr>
        <p:txBody>
          <a:bodyPr wrap="square" rtlCol="0">
            <a:spAutoFit/>
          </a:bodyPr>
          <a:lstStyle/>
          <a:p>
            <a:pPr marL="285750" indent="-285750">
              <a:buFont typeface="Arial"/>
              <a:buChar char="•"/>
            </a:pPr>
            <a:r>
              <a:rPr lang="en-US" sz="1400" b="1" dirty="0" smtClean="0">
                <a:solidFill>
                  <a:schemeClr val="accent6"/>
                </a:solidFill>
              </a:rPr>
              <a:t>First test: </a:t>
            </a:r>
            <a:r>
              <a:rPr lang="en-US" sz="1400" b="1" dirty="0" smtClean="0"/>
              <a:t/>
            </a:r>
            <a:br>
              <a:rPr lang="en-US" sz="1400" b="1" dirty="0" smtClean="0"/>
            </a:br>
            <a:r>
              <a:rPr lang="en-US" sz="1400" dirty="0" smtClean="0"/>
              <a:t>output of the frequency multiplier</a:t>
            </a:r>
            <a:br>
              <a:rPr lang="en-US" sz="1400" dirty="0" smtClean="0"/>
            </a:br>
            <a:endParaRPr lang="en-US" sz="1400" dirty="0" smtClean="0"/>
          </a:p>
          <a:p>
            <a:pPr marL="285750" indent="-285750">
              <a:buFont typeface="Arial"/>
              <a:buChar char="•"/>
            </a:pPr>
            <a:r>
              <a:rPr lang="en-US" sz="1400" b="1" dirty="0" smtClean="0">
                <a:solidFill>
                  <a:schemeClr val="accent1"/>
                </a:solidFill>
              </a:rPr>
              <a:t>Second test: </a:t>
            </a:r>
            <a:r>
              <a:rPr lang="en-US" sz="1400" dirty="0" smtClean="0">
                <a:solidFill>
                  <a:schemeClr val="accent1"/>
                </a:solidFill>
              </a:rPr>
              <a:t/>
            </a:r>
            <a:br>
              <a:rPr lang="en-US" sz="1400" dirty="0" smtClean="0">
                <a:solidFill>
                  <a:schemeClr val="accent1"/>
                </a:solidFill>
              </a:rPr>
            </a:br>
            <a:r>
              <a:rPr lang="en-US" sz="1400" dirty="0" smtClean="0"/>
              <a:t>output of the first stage reference</a:t>
            </a:r>
            <a:br>
              <a:rPr lang="en-US" sz="1400" dirty="0" smtClean="0"/>
            </a:br>
            <a:endParaRPr lang="en-US" sz="1400" dirty="0" smtClean="0"/>
          </a:p>
          <a:p>
            <a:pPr marL="285750" indent="-285750">
              <a:buFont typeface="Arial"/>
              <a:buChar char="•"/>
            </a:pPr>
            <a:r>
              <a:rPr lang="en-US" sz="1400" b="1" dirty="0" smtClean="0">
                <a:solidFill>
                  <a:srgbClr val="FF0C7F"/>
                </a:solidFill>
              </a:rPr>
              <a:t>Third test: </a:t>
            </a:r>
            <a:r>
              <a:rPr lang="en-US" sz="1400" b="1" dirty="0" smtClean="0">
                <a:solidFill>
                  <a:schemeClr val="accent4"/>
                </a:solidFill>
              </a:rPr>
              <a:t/>
            </a:r>
            <a:br>
              <a:rPr lang="en-US" sz="1400" b="1" dirty="0" smtClean="0">
                <a:solidFill>
                  <a:schemeClr val="accent4"/>
                </a:solidFill>
              </a:rPr>
            </a:br>
            <a:r>
              <a:rPr lang="en-US" sz="1400" dirty="0" smtClean="0"/>
              <a:t>outputs of the limiter; both the limited reference going into the second stage (Ref LO RF), and the reference diode (beam intensity monitor)</a:t>
            </a: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979" y="1220594"/>
            <a:ext cx="7946981" cy="4611043"/>
          </a:xfrm>
          <a:prstGeom prst="rect">
            <a:avLst/>
          </a:prstGeom>
        </p:spPr>
      </p:pic>
      <p:sp>
        <p:nvSpPr>
          <p:cNvPr id="3" name="Frame 2"/>
          <p:cNvSpPr/>
          <p:nvPr/>
        </p:nvSpPr>
        <p:spPr>
          <a:xfrm>
            <a:off x="5625664" y="4366448"/>
            <a:ext cx="1259478" cy="661265"/>
          </a:xfrm>
          <a:prstGeom prst="frame">
            <a:avLst>
              <a:gd name="adj1" fmla="val 4225"/>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4145777" y="4104042"/>
            <a:ext cx="367348" cy="346376"/>
          </a:xfrm>
          <a:prstGeom prst="donut">
            <a:avLst>
              <a:gd name="adj" fmla="val 9928"/>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Donut 18"/>
          <p:cNvSpPr/>
          <p:nvPr/>
        </p:nvSpPr>
        <p:spPr>
          <a:xfrm>
            <a:off x="2870770" y="4319420"/>
            <a:ext cx="367348" cy="346376"/>
          </a:xfrm>
          <a:prstGeom prst="donut">
            <a:avLst>
              <a:gd name="adj" fmla="val 9928"/>
            </a:avLst>
          </a:prstGeom>
          <a:solidFill>
            <a:srgbClr val="FF0C7F"/>
          </a:solidFill>
          <a:ln>
            <a:solidFill>
              <a:srgbClr val="FF0C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C7F"/>
              </a:solidFill>
            </a:endParaRPr>
          </a:p>
        </p:txBody>
      </p:sp>
      <p:sp>
        <p:nvSpPr>
          <p:cNvPr id="20" name="Donut 19"/>
          <p:cNvSpPr/>
          <p:nvPr/>
        </p:nvSpPr>
        <p:spPr>
          <a:xfrm>
            <a:off x="3463986" y="3674103"/>
            <a:ext cx="367348" cy="346376"/>
          </a:xfrm>
          <a:prstGeom prst="donut">
            <a:avLst>
              <a:gd name="adj" fmla="val 9928"/>
            </a:avLst>
          </a:prstGeom>
          <a:solidFill>
            <a:srgbClr val="FF0C7F"/>
          </a:solidFill>
          <a:ln>
            <a:solidFill>
              <a:srgbClr val="FF0C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5512929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 of the frequency multiplier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4</a:t>
            </a:fld>
            <a:endParaRPr lang="en-GB" dirty="0"/>
          </a:p>
        </p:txBody>
      </p:sp>
      <p:sp>
        <p:nvSpPr>
          <p:cNvPr id="10" name="Rectangle 9"/>
          <p:cNvSpPr/>
          <p:nvPr/>
        </p:nvSpPr>
        <p:spPr>
          <a:xfrm>
            <a:off x="1224485" y="3184914"/>
            <a:ext cx="1880529" cy="65804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smtClean="0"/>
              <a:t>Damping Ring </a:t>
            </a:r>
            <a:br>
              <a:rPr lang="en-US" dirty="0" smtClean="0"/>
            </a:br>
            <a:r>
              <a:rPr lang="en-US" dirty="0" smtClean="0"/>
              <a:t>714 MHz</a:t>
            </a:r>
            <a:endParaRPr lang="en-US" dirty="0"/>
          </a:p>
        </p:txBody>
      </p:sp>
      <p:sp>
        <p:nvSpPr>
          <p:cNvPr id="11" name="Rectangle 10"/>
          <p:cNvSpPr/>
          <p:nvPr/>
        </p:nvSpPr>
        <p:spPr>
          <a:xfrm>
            <a:off x="4155714" y="3156564"/>
            <a:ext cx="1113274" cy="705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Frequency </a:t>
            </a:r>
            <a:br>
              <a:rPr lang="en-US" sz="1400" dirty="0" smtClean="0"/>
            </a:br>
            <a:r>
              <a:rPr lang="en-US" sz="1400" dirty="0" smtClean="0"/>
              <a:t>Multiplier</a:t>
            </a:r>
            <a:endParaRPr lang="en-US" sz="1400" dirty="0"/>
          </a:p>
        </p:txBody>
      </p:sp>
      <p:cxnSp>
        <p:nvCxnSpPr>
          <p:cNvPr id="12" name="Straight Arrow Connector 11"/>
          <p:cNvCxnSpPr>
            <a:stCxn id="10" idx="3"/>
            <a:endCxn id="11" idx="1"/>
          </p:cNvCxnSpPr>
          <p:nvPr/>
        </p:nvCxnSpPr>
        <p:spPr>
          <a:xfrm flipV="1">
            <a:off x="3105014" y="3509096"/>
            <a:ext cx="1050700" cy="48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273758" y="3540951"/>
            <a:ext cx="2690521" cy="105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087181" y="2958117"/>
            <a:ext cx="1000469" cy="523220"/>
          </a:xfrm>
          <a:prstGeom prst="rect">
            <a:avLst/>
          </a:prstGeom>
          <a:noFill/>
        </p:spPr>
        <p:txBody>
          <a:bodyPr wrap="none" rtlCol="0">
            <a:spAutoFit/>
          </a:bodyPr>
          <a:lstStyle/>
          <a:p>
            <a:r>
              <a:rPr lang="fr-FR" sz="1400" dirty="0">
                <a:solidFill>
                  <a:srgbClr val="33AFDD"/>
                </a:solidFill>
              </a:rPr>
              <a:t>y = 6.4 GHz</a:t>
            </a:r>
            <a:br>
              <a:rPr lang="fr-FR" sz="1400" dirty="0">
                <a:solidFill>
                  <a:srgbClr val="33AFDD"/>
                </a:solidFill>
              </a:rPr>
            </a:br>
            <a:r>
              <a:rPr lang="fr-FR" sz="1400" dirty="0">
                <a:solidFill>
                  <a:srgbClr val="33AFDD"/>
                </a:solidFill>
              </a:rPr>
              <a:t>x = 5.7 GHz</a:t>
            </a:r>
          </a:p>
        </p:txBody>
      </p:sp>
      <p:sp>
        <p:nvSpPr>
          <p:cNvPr id="17" name="Rectangle 16"/>
          <p:cNvSpPr/>
          <p:nvPr/>
        </p:nvSpPr>
        <p:spPr>
          <a:xfrm>
            <a:off x="7962739" y="2709203"/>
            <a:ext cx="2334737" cy="1692921"/>
          </a:xfrm>
          <a:prstGeom prst="rect">
            <a:avLst/>
          </a:prstGeom>
          <a:solidFill>
            <a:srgbClr val="8D63A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SPECTRUM </a:t>
            </a:r>
            <a:br>
              <a:rPr lang="en-US" dirty="0" smtClean="0"/>
            </a:br>
            <a:r>
              <a:rPr lang="en-US" dirty="0" smtClean="0"/>
              <a:t>ANALYSER</a:t>
            </a:r>
            <a:endParaRPr lang="en-US" dirty="0"/>
          </a:p>
        </p:txBody>
      </p:sp>
      <p:sp>
        <p:nvSpPr>
          <p:cNvPr id="18" name="TextBox 17"/>
          <p:cNvSpPr txBox="1"/>
          <p:nvPr/>
        </p:nvSpPr>
        <p:spPr>
          <a:xfrm>
            <a:off x="1262357" y="4678084"/>
            <a:ext cx="6507054" cy="523220"/>
          </a:xfrm>
          <a:prstGeom prst="rect">
            <a:avLst/>
          </a:prstGeom>
          <a:noFill/>
        </p:spPr>
        <p:txBody>
          <a:bodyPr wrap="square" rtlCol="0">
            <a:spAutoFit/>
          </a:bodyPr>
          <a:lstStyle/>
          <a:p>
            <a:pPr marL="285750" indent="-285750">
              <a:buFont typeface="Arial"/>
              <a:buChar char="•"/>
            </a:pPr>
            <a:r>
              <a:rPr lang="en-US" sz="1400" dirty="0" smtClean="0"/>
              <a:t>Working </a:t>
            </a:r>
            <a:r>
              <a:rPr lang="en-US" sz="1400" dirty="0"/>
              <a:t>without beam, </a:t>
            </a:r>
            <a:r>
              <a:rPr lang="en-US" sz="1400" dirty="0" smtClean="0"/>
              <a:t>look at the output of the frequency multiplier on a spectrum </a:t>
            </a:r>
            <a:r>
              <a:rPr lang="en-US" sz="1400" dirty="0" err="1" smtClean="0"/>
              <a:t>analyser</a:t>
            </a:r>
            <a:r>
              <a:rPr lang="en-US" sz="1400" dirty="0" smtClean="0"/>
              <a:t>.</a:t>
            </a:r>
          </a:p>
        </p:txBody>
      </p:sp>
    </p:spTree>
    <p:extLst>
      <p:ext uri="{BB962C8B-B14F-4D97-AF65-F5344CB8AC3E}">
        <p14:creationId xmlns:p14="http://schemas.microsoft.com/office/powerpoint/2010/main" val="36919079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Outputs of the frequency multiplier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5</a:t>
            </a:fld>
            <a:endParaRPr lang="en-GB" dirty="0"/>
          </a:p>
        </p:txBody>
      </p:sp>
      <p:sp>
        <p:nvSpPr>
          <p:cNvPr id="7" name="Rectangle 6"/>
          <p:cNvSpPr/>
          <p:nvPr/>
        </p:nvSpPr>
        <p:spPr>
          <a:xfrm>
            <a:off x="644909" y="1165411"/>
            <a:ext cx="11084103" cy="830997"/>
          </a:xfrm>
          <a:prstGeom prst="rect">
            <a:avLst/>
          </a:prstGeom>
        </p:spPr>
        <p:txBody>
          <a:bodyPr wrap="square">
            <a:spAutoFit/>
          </a:bodyPr>
          <a:lstStyle/>
          <a:p>
            <a:pPr marL="285750" indent="-285750">
              <a:buFont typeface="Arial"/>
              <a:buChar char="•"/>
            </a:pPr>
            <a:r>
              <a:rPr lang="en-US" sz="1600" dirty="0">
                <a:solidFill>
                  <a:srgbClr val="000000"/>
                </a:solidFill>
              </a:rPr>
              <a:t>Look at the output of the 1st stage frequency multiplier using a spectrum </a:t>
            </a:r>
            <a:r>
              <a:rPr lang="en-US" sz="1600" dirty="0" err="1">
                <a:solidFill>
                  <a:srgbClr val="000000"/>
                </a:solidFill>
              </a:rPr>
              <a:t>analyser</a:t>
            </a:r>
            <a:r>
              <a:rPr lang="en-US" sz="1600" dirty="0">
                <a:solidFill>
                  <a:srgbClr val="000000"/>
                </a:solidFill>
              </a:rPr>
              <a:t>. </a:t>
            </a:r>
            <a:r>
              <a:rPr lang="en-US" sz="1600" dirty="0"/>
              <a:t>Check the levels of 714MHz  and other unwanted harmonics (particularly, +/-714MHz from the wanted output)</a:t>
            </a:r>
          </a:p>
          <a:p>
            <a:pPr marL="285750" indent="-285750">
              <a:buFont typeface="Arial"/>
              <a:buChar char="•"/>
            </a:pPr>
            <a:r>
              <a:rPr lang="en-US" sz="1600" dirty="0" smtClean="0">
                <a:solidFill>
                  <a:srgbClr val="000000"/>
                </a:solidFill>
              </a:rPr>
              <a:t>Both Y (5.712GHz) and X (6.426 GHz) LO outputs show peaks +/- 10 MHz either side of the required frequency.</a:t>
            </a:r>
          </a:p>
        </p:txBody>
      </p:sp>
      <p:pic>
        <p:nvPicPr>
          <p:cNvPr id="3" name="Picture 2" descr="XL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170" y="2379483"/>
            <a:ext cx="4462316" cy="344209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1389" y="2373113"/>
            <a:ext cx="4462315" cy="3442098"/>
          </a:xfrm>
          <a:prstGeom prst="rect">
            <a:avLst/>
          </a:prstGeom>
        </p:spPr>
      </p:pic>
    </p:spTree>
    <p:extLst>
      <p:ext uri="{BB962C8B-B14F-4D97-AF65-F5344CB8AC3E}">
        <p14:creationId xmlns:p14="http://schemas.microsoft.com/office/powerpoint/2010/main" val="5383218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Outputs of the frequency multiplier</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6</a:t>
            </a:fld>
            <a:endParaRPr lang="en-GB" dirty="0"/>
          </a:p>
        </p:txBody>
      </p:sp>
      <p:sp>
        <p:nvSpPr>
          <p:cNvPr id="7" name="Rectangle 6"/>
          <p:cNvSpPr/>
          <p:nvPr/>
        </p:nvSpPr>
        <p:spPr>
          <a:xfrm>
            <a:off x="644910" y="1165411"/>
            <a:ext cx="10378754" cy="584776"/>
          </a:xfrm>
          <a:prstGeom prst="rect">
            <a:avLst/>
          </a:prstGeom>
        </p:spPr>
        <p:txBody>
          <a:bodyPr wrap="square">
            <a:spAutoFit/>
          </a:bodyPr>
          <a:lstStyle/>
          <a:p>
            <a:pPr marL="285750" indent="-285750">
              <a:buFont typeface="Arial"/>
              <a:buChar char="•"/>
            </a:pPr>
            <a:r>
              <a:rPr lang="en-US" sz="1600" dirty="0">
                <a:solidFill>
                  <a:srgbClr val="000000"/>
                </a:solidFill>
              </a:rPr>
              <a:t>1GHz span scans from 0 to 10 GHz on both Y and X </a:t>
            </a:r>
            <a:r>
              <a:rPr lang="en-US" sz="1600" dirty="0" smtClean="0">
                <a:solidFill>
                  <a:srgbClr val="000000"/>
                </a:solidFill>
              </a:rPr>
              <a:t>outputs to look for unwanted harmonics.</a:t>
            </a:r>
          </a:p>
          <a:p>
            <a:pPr marL="285750" indent="-285750">
              <a:buFont typeface="Arial"/>
              <a:buChar char="•"/>
            </a:pPr>
            <a:r>
              <a:rPr lang="en-US" sz="1600" dirty="0" smtClean="0">
                <a:solidFill>
                  <a:srgbClr val="000000"/>
                </a:solidFill>
              </a:rPr>
              <a:t>Only non-wanted peak found on X (6.426 GHz) LO output at Y LO frequency of 5.712 GHz, very low levels.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69" y="2117947"/>
            <a:ext cx="4869978" cy="3756557"/>
          </a:xfrm>
          <a:prstGeom prst="rect">
            <a:avLst/>
          </a:prstGeom>
        </p:spPr>
      </p:pic>
    </p:spTree>
    <p:extLst>
      <p:ext uri="{BB962C8B-B14F-4D97-AF65-F5344CB8AC3E}">
        <p14:creationId xmlns:p14="http://schemas.microsoft.com/office/powerpoint/2010/main" val="18697336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Reference </a:t>
            </a:r>
            <a:r>
              <a:rPr lang="en-US" sz="3200" dirty="0">
                <a:solidFill>
                  <a:srgbClr val="5D416D"/>
                </a:solidFill>
              </a:rPr>
              <a:t>output of first-stage</a:t>
            </a: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7</a:t>
            </a:fld>
            <a:endParaRPr lang="en-GB" dirty="0"/>
          </a:p>
        </p:txBody>
      </p:sp>
      <p:sp>
        <p:nvSpPr>
          <p:cNvPr id="8" name="Rectangle 7"/>
          <p:cNvSpPr/>
          <p:nvPr/>
        </p:nvSpPr>
        <p:spPr>
          <a:xfrm>
            <a:off x="3435964" y="1400544"/>
            <a:ext cx="1880529" cy="2560964"/>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b="1" dirty="0" smtClean="0"/>
              <a:t>FIRST STAGE MIXER</a:t>
            </a:r>
          </a:p>
          <a:p>
            <a:pPr algn="ctr"/>
            <a:r>
              <a:rPr lang="en-US" b="1" dirty="0" smtClean="0"/>
              <a:t/>
            </a:r>
            <a:br>
              <a:rPr lang="en-US" b="1" dirty="0" smtClean="0"/>
            </a:br>
            <a:r>
              <a:rPr lang="en-US" dirty="0" smtClean="0"/>
              <a:t>Dipole</a:t>
            </a:r>
          </a:p>
          <a:p>
            <a:pPr algn="ctr"/>
            <a:r>
              <a:rPr lang="en-US" dirty="0" smtClean="0"/>
              <a:t/>
            </a:r>
            <a:br>
              <a:rPr lang="en-US" dirty="0" smtClean="0"/>
            </a:br>
            <a:endParaRPr lang="en-US" dirty="0"/>
          </a:p>
          <a:p>
            <a:pPr algn="ctr"/>
            <a:r>
              <a:rPr lang="en-US" dirty="0" smtClean="0"/>
              <a:t/>
            </a:r>
            <a:br>
              <a:rPr lang="en-US" dirty="0" smtClean="0"/>
            </a:br>
            <a:r>
              <a:rPr lang="en-US" dirty="0" smtClean="0"/>
              <a:t>Reference</a:t>
            </a:r>
            <a:endParaRPr lang="en-US" dirty="0"/>
          </a:p>
        </p:txBody>
      </p:sp>
      <p:sp>
        <p:nvSpPr>
          <p:cNvPr id="9" name="Rectangle 8"/>
          <p:cNvSpPr/>
          <p:nvPr/>
        </p:nvSpPr>
        <p:spPr>
          <a:xfrm>
            <a:off x="880839" y="1930399"/>
            <a:ext cx="1880529" cy="2029472"/>
          </a:xfrm>
          <a:prstGeom prst="rect">
            <a:avLst/>
          </a:prstGeom>
          <a:solidFill>
            <a:srgbClr val="8D63A5"/>
          </a:solidFill>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smtClean="0"/>
              <a:t/>
            </a:r>
            <a:br>
              <a:rPr lang="en-US" dirty="0" smtClean="0"/>
            </a:br>
            <a:r>
              <a:rPr lang="en-US" dirty="0" smtClean="0"/>
              <a:t>SIGNAL GENERATOR</a:t>
            </a:r>
            <a:br>
              <a:rPr lang="en-US" dirty="0" smtClean="0"/>
            </a:br>
            <a:endParaRPr lang="en-US" dirty="0" smtClean="0"/>
          </a:p>
          <a:p>
            <a:pPr algn="ctr"/>
            <a:r>
              <a:rPr lang="en-US" dirty="0" smtClean="0"/>
              <a:t>y = 6.4 GHz</a:t>
            </a:r>
            <a:br>
              <a:rPr lang="en-US" dirty="0" smtClean="0"/>
            </a:br>
            <a:r>
              <a:rPr lang="en-US" dirty="0" smtClean="0"/>
              <a:t>x = 5.7 GHz</a:t>
            </a:r>
            <a:endParaRPr lang="en-US" dirty="0"/>
          </a:p>
        </p:txBody>
      </p:sp>
      <p:sp>
        <p:nvSpPr>
          <p:cNvPr id="10" name="Rectangle 9"/>
          <p:cNvSpPr/>
          <p:nvPr/>
        </p:nvSpPr>
        <p:spPr>
          <a:xfrm>
            <a:off x="880838" y="4215855"/>
            <a:ext cx="1880529" cy="65804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smtClean="0"/>
              <a:t>Damping Ring </a:t>
            </a:r>
            <a:br>
              <a:rPr lang="en-US" dirty="0" smtClean="0"/>
            </a:br>
            <a:r>
              <a:rPr lang="en-US" dirty="0" smtClean="0"/>
              <a:t>714 MHz</a:t>
            </a:r>
            <a:endParaRPr lang="en-US" dirty="0"/>
          </a:p>
        </p:txBody>
      </p:sp>
      <p:sp>
        <p:nvSpPr>
          <p:cNvPr id="11" name="Rectangle 10"/>
          <p:cNvSpPr/>
          <p:nvPr/>
        </p:nvSpPr>
        <p:spPr>
          <a:xfrm>
            <a:off x="3812067" y="4187505"/>
            <a:ext cx="1113274" cy="705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Frequency </a:t>
            </a:r>
            <a:br>
              <a:rPr lang="en-US" sz="1400" dirty="0" smtClean="0"/>
            </a:br>
            <a:r>
              <a:rPr lang="en-US" sz="1400" dirty="0" smtClean="0"/>
              <a:t>Multiplier</a:t>
            </a:r>
            <a:endParaRPr lang="en-US" sz="1400" dirty="0"/>
          </a:p>
        </p:txBody>
      </p:sp>
      <p:cxnSp>
        <p:nvCxnSpPr>
          <p:cNvPr id="12" name="Straight Arrow Connector 11"/>
          <p:cNvCxnSpPr>
            <a:stCxn id="10" idx="3"/>
            <a:endCxn id="11" idx="1"/>
          </p:cNvCxnSpPr>
          <p:nvPr/>
        </p:nvCxnSpPr>
        <p:spPr>
          <a:xfrm flipV="1">
            <a:off x="2761367" y="4540037"/>
            <a:ext cx="1050700" cy="48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11" idx="0"/>
          </p:cNvCxnSpPr>
          <p:nvPr/>
        </p:nvCxnSpPr>
        <p:spPr>
          <a:xfrm flipH="1" flipV="1">
            <a:off x="4353660" y="3974125"/>
            <a:ext cx="15044" cy="2133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735424" y="3572458"/>
            <a:ext cx="719987" cy="12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273758" y="3540951"/>
            <a:ext cx="2690521" cy="105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236593" y="3227058"/>
            <a:ext cx="672170" cy="207926"/>
          </a:xfrm>
          <a:prstGeom prst="rect">
            <a:avLst/>
          </a:prstGeom>
          <a:noFill/>
        </p:spPr>
        <p:txBody>
          <a:bodyPr wrap="none" rtlCol="0">
            <a:spAutoFit/>
          </a:bodyPr>
          <a:lstStyle/>
          <a:p>
            <a:r>
              <a:rPr lang="en-US" sz="1400" dirty="0" smtClean="0">
                <a:solidFill>
                  <a:srgbClr val="33AFDD"/>
                </a:solidFill>
              </a:rPr>
              <a:t>714 MHz</a:t>
            </a:r>
            <a:endParaRPr lang="en-US" sz="1400" dirty="0">
              <a:solidFill>
                <a:srgbClr val="33AFDD"/>
              </a:solidFill>
            </a:endParaRPr>
          </a:p>
        </p:txBody>
      </p:sp>
      <p:sp>
        <p:nvSpPr>
          <p:cNvPr id="17" name="Rectangle 16"/>
          <p:cNvSpPr/>
          <p:nvPr/>
        </p:nvSpPr>
        <p:spPr>
          <a:xfrm>
            <a:off x="7962739" y="2709203"/>
            <a:ext cx="2334737" cy="1692921"/>
          </a:xfrm>
          <a:prstGeom prst="rect">
            <a:avLst/>
          </a:prstGeom>
          <a:solidFill>
            <a:srgbClr val="8D63A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SPECTRUM </a:t>
            </a:r>
            <a:br>
              <a:rPr lang="en-US" dirty="0" smtClean="0"/>
            </a:br>
            <a:r>
              <a:rPr lang="en-US" dirty="0" smtClean="0"/>
              <a:t>ANALYSER</a:t>
            </a:r>
            <a:endParaRPr lang="en-US" dirty="0"/>
          </a:p>
        </p:txBody>
      </p:sp>
      <p:sp>
        <p:nvSpPr>
          <p:cNvPr id="18" name="TextBox 17"/>
          <p:cNvSpPr txBox="1"/>
          <p:nvPr/>
        </p:nvSpPr>
        <p:spPr>
          <a:xfrm>
            <a:off x="5416004" y="4887260"/>
            <a:ext cx="6507054" cy="954107"/>
          </a:xfrm>
          <a:prstGeom prst="rect">
            <a:avLst/>
          </a:prstGeom>
          <a:noFill/>
        </p:spPr>
        <p:txBody>
          <a:bodyPr wrap="square" rtlCol="0">
            <a:spAutoFit/>
          </a:bodyPr>
          <a:lstStyle/>
          <a:p>
            <a:pPr marL="285750" indent="-285750">
              <a:buFont typeface="Arial"/>
              <a:buChar char="•"/>
            </a:pPr>
            <a:r>
              <a:rPr lang="en-US" sz="1400" dirty="0" smtClean="0"/>
              <a:t>Working </a:t>
            </a:r>
            <a:r>
              <a:rPr lang="en-US" sz="1400" dirty="0"/>
              <a:t>without beam, use a signal generator to produce 6.426 GHz. </a:t>
            </a:r>
            <a:endParaRPr lang="en-US" sz="1400" dirty="0" smtClean="0"/>
          </a:p>
          <a:p>
            <a:pPr marL="285750" indent="-285750">
              <a:buFont typeface="Arial"/>
              <a:buChar char="•"/>
            </a:pPr>
            <a:r>
              <a:rPr lang="en-US" sz="1400" dirty="0" smtClean="0"/>
              <a:t>Look </a:t>
            </a:r>
            <a:r>
              <a:rPr lang="en-US" sz="1400" dirty="0"/>
              <a:t>at the </a:t>
            </a:r>
            <a:r>
              <a:rPr lang="en-US" sz="1400" dirty="0" smtClean="0"/>
              <a:t>outputs of the first stage on a spectrum </a:t>
            </a:r>
            <a:r>
              <a:rPr lang="en-US" sz="1400" dirty="0" err="1" smtClean="0"/>
              <a:t>analyser</a:t>
            </a:r>
            <a:r>
              <a:rPr lang="en-US" sz="1400" dirty="0" smtClean="0"/>
              <a:t>. </a:t>
            </a:r>
            <a:endParaRPr lang="en-US" sz="1400" dirty="0"/>
          </a:p>
          <a:p>
            <a:pPr marL="285750" indent="-285750">
              <a:buFont typeface="Arial"/>
              <a:buChar char="•"/>
            </a:pPr>
            <a:r>
              <a:rPr lang="en-US" sz="1400" dirty="0" smtClean="0"/>
              <a:t>Change </a:t>
            </a:r>
            <a:r>
              <a:rPr lang="en-US" sz="1400" dirty="0"/>
              <a:t>the strength of the signal generator to vary input power.</a:t>
            </a:r>
          </a:p>
          <a:p>
            <a:pPr marL="285750" indent="-285750">
              <a:buFont typeface="Arial"/>
              <a:buChar char="•"/>
            </a:pPr>
            <a:r>
              <a:rPr lang="en-US" sz="1400" dirty="0" smtClean="0"/>
              <a:t>Monitor reference output power as a function of input power.</a:t>
            </a:r>
            <a:endParaRPr lang="en-US" sz="1400" dirty="0"/>
          </a:p>
        </p:txBody>
      </p:sp>
    </p:spTree>
    <p:extLst>
      <p:ext uri="{BB962C8B-B14F-4D97-AF65-F5344CB8AC3E}">
        <p14:creationId xmlns:p14="http://schemas.microsoft.com/office/powerpoint/2010/main" val="40087062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Reference </a:t>
            </a:r>
            <a:r>
              <a:rPr lang="en-US" sz="3200" dirty="0">
                <a:solidFill>
                  <a:srgbClr val="5D416D"/>
                </a:solidFill>
              </a:rPr>
              <a:t>output of first-stage</a:t>
            </a: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8</a:t>
            </a:fld>
            <a:endParaRPr lang="en-GB" dirty="0"/>
          </a:p>
        </p:txBody>
      </p:sp>
      <p:pic>
        <p:nvPicPr>
          <p:cNvPr id="3" name="Picture 2" descr="firststageelectronicstes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2878"/>
            <a:ext cx="8546353" cy="4667796"/>
          </a:xfrm>
          <a:prstGeom prst="rect">
            <a:avLst/>
          </a:prstGeom>
        </p:spPr>
      </p:pic>
      <p:sp>
        <p:nvSpPr>
          <p:cNvPr id="18" name="TextBox 17"/>
          <p:cNvSpPr txBox="1"/>
          <p:nvPr/>
        </p:nvSpPr>
        <p:spPr>
          <a:xfrm>
            <a:off x="8247529" y="1643531"/>
            <a:ext cx="3167529" cy="3323987"/>
          </a:xfrm>
          <a:prstGeom prst="rect">
            <a:avLst/>
          </a:prstGeom>
          <a:noFill/>
        </p:spPr>
        <p:txBody>
          <a:bodyPr wrap="square" rtlCol="0">
            <a:spAutoFit/>
          </a:bodyPr>
          <a:lstStyle/>
          <a:p>
            <a:pPr marL="285750" indent="-285750">
              <a:buFont typeface="Arial"/>
              <a:buChar char="•"/>
            </a:pPr>
            <a:r>
              <a:rPr lang="en-US" sz="1400" dirty="0" smtClean="0"/>
              <a:t>This is the plot that in previous tests showed the output powers not decreasing as the input powers were decreased to very low levels. This was found to be a fault with the signal generator which becomes “unlevelled” below 20 </a:t>
            </a:r>
            <a:r>
              <a:rPr lang="en-US" sz="1400" dirty="0" err="1" smtClean="0"/>
              <a:t>dBm</a:t>
            </a:r>
            <a:r>
              <a:rPr lang="en-US" sz="1400" dirty="0" smtClean="0"/>
              <a:t>. This new data was taken by placing 40 dB attenuation on the input signal to reach lower attenuation ranges.</a:t>
            </a:r>
          </a:p>
          <a:p>
            <a:pPr marL="285750" indent="-285750">
              <a:buFont typeface="Arial"/>
              <a:buChar char="•"/>
            </a:pPr>
            <a:endParaRPr lang="en-US" sz="1400" dirty="0"/>
          </a:p>
          <a:p>
            <a:pPr marL="285750" indent="-285750">
              <a:buFont typeface="Arial"/>
              <a:buChar char="•"/>
            </a:pPr>
            <a:r>
              <a:rPr lang="en-US" sz="1400" dirty="0" smtClean="0"/>
              <a:t>Linear operating range below </a:t>
            </a:r>
            <a:br>
              <a:rPr lang="en-US" sz="1400" dirty="0" smtClean="0"/>
            </a:br>
            <a:r>
              <a:rPr lang="en-US" sz="1400" dirty="0" smtClean="0"/>
              <a:t>-25 </a:t>
            </a:r>
            <a:r>
              <a:rPr lang="en-US" sz="1400" dirty="0" err="1" smtClean="0"/>
              <a:t>dBm</a:t>
            </a:r>
            <a:r>
              <a:rPr lang="en-US" sz="1400" dirty="0"/>
              <a:t>. </a:t>
            </a:r>
            <a:r>
              <a:rPr lang="en-US" sz="1400" dirty="0" smtClean="0"/>
              <a:t>We typically </a:t>
            </a:r>
            <a:r>
              <a:rPr lang="en-US" sz="1400" dirty="0"/>
              <a:t>place 50 dB </a:t>
            </a:r>
            <a:r>
              <a:rPr lang="en-US" sz="1400" dirty="0" smtClean="0"/>
              <a:t>attenuation on </a:t>
            </a:r>
            <a:r>
              <a:rPr lang="en-US" sz="1400" dirty="0"/>
              <a:t>the reference input to the first </a:t>
            </a:r>
            <a:r>
              <a:rPr lang="en-US" sz="1400" dirty="0" smtClean="0"/>
              <a:t>stage.</a:t>
            </a:r>
          </a:p>
        </p:txBody>
      </p:sp>
    </p:spTree>
    <p:extLst>
      <p:ext uri="{BB962C8B-B14F-4D97-AF65-F5344CB8AC3E}">
        <p14:creationId xmlns:p14="http://schemas.microsoft.com/office/powerpoint/2010/main" val="936051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Reference </a:t>
            </a:r>
            <a:r>
              <a:rPr lang="en-US" sz="3200" dirty="0">
                <a:solidFill>
                  <a:srgbClr val="5D416D"/>
                </a:solidFill>
              </a:rPr>
              <a:t>output of first-stage</a:t>
            </a:r>
          </a:p>
        </p:txBody>
      </p:sp>
      <p:sp>
        <p:nvSpPr>
          <p:cNvPr id="4" name="Date Placeholder 3"/>
          <p:cNvSpPr>
            <a:spLocks noGrp="1"/>
          </p:cNvSpPr>
          <p:nvPr>
            <p:ph type="dt" sz="half" idx="2"/>
          </p:nvPr>
        </p:nvSpPr>
        <p:spPr/>
        <p:txBody>
          <a:bodyPr/>
          <a:lstStyle/>
          <a:p>
            <a:r>
              <a:rPr lang="en-GB" smtClean="0"/>
              <a:t>Wednesday, 1 March 2017</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9</a:t>
            </a:fld>
            <a:endParaRPr lang="en-GB" dirty="0"/>
          </a:p>
        </p:txBody>
      </p:sp>
      <p:sp>
        <p:nvSpPr>
          <p:cNvPr id="18" name="TextBox 17"/>
          <p:cNvSpPr txBox="1"/>
          <p:nvPr/>
        </p:nvSpPr>
        <p:spPr>
          <a:xfrm>
            <a:off x="687295" y="1270002"/>
            <a:ext cx="6559176" cy="3785652"/>
          </a:xfrm>
          <a:prstGeom prst="rect">
            <a:avLst/>
          </a:prstGeom>
          <a:noFill/>
        </p:spPr>
        <p:txBody>
          <a:bodyPr wrap="square" rtlCol="0">
            <a:spAutoFit/>
          </a:bodyPr>
          <a:lstStyle/>
          <a:p>
            <a:r>
              <a:rPr lang="en-US" sz="1600" dirty="0" smtClean="0"/>
              <a:t>Lots of frequency multiples observed in the first stage output. These are (mostly) removed by the limiter, but they are recorded here anyway, along with their output power levels as measured on the spectrum </a:t>
            </a:r>
            <a:r>
              <a:rPr lang="en-US" sz="1600" dirty="0" err="1" smtClean="0"/>
              <a:t>analyser</a:t>
            </a:r>
            <a:r>
              <a:rPr lang="en-US" sz="1600" dirty="0" smtClean="0"/>
              <a:t> given an input signal ~ -20 </a:t>
            </a:r>
            <a:r>
              <a:rPr lang="en-US" sz="1600" dirty="0" err="1" smtClean="0"/>
              <a:t>dBm</a:t>
            </a:r>
            <a:r>
              <a:rPr lang="en-US" sz="1600" dirty="0" smtClean="0"/>
              <a:t>.</a:t>
            </a:r>
          </a:p>
          <a:p>
            <a:pPr marL="285750" indent="-285750">
              <a:buFont typeface="Arial"/>
              <a:buChar char="•"/>
            </a:pPr>
            <a:endParaRPr lang="en-US" sz="1600" dirty="0"/>
          </a:p>
          <a:p>
            <a:r>
              <a:rPr lang="en-US" sz="1600" i="1" dirty="0" smtClean="0"/>
              <a:t>Frequency (GHz)	Output Power (</a:t>
            </a:r>
            <a:r>
              <a:rPr lang="en-US" sz="1600" i="1" dirty="0" err="1" smtClean="0"/>
              <a:t>dBm</a:t>
            </a:r>
            <a:r>
              <a:rPr lang="en-US" sz="1600" i="1" dirty="0" smtClean="0"/>
              <a:t>)</a:t>
            </a:r>
            <a:br>
              <a:rPr lang="en-US" sz="1600" i="1" dirty="0" smtClean="0"/>
            </a:br>
            <a:endParaRPr lang="en-US" sz="1600" i="1" dirty="0" smtClean="0"/>
          </a:p>
          <a:p>
            <a:r>
              <a:rPr lang="en-US" sz="1600" dirty="0" smtClean="0"/>
              <a:t>0.714 		  -2.3 </a:t>
            </a:r>
          </a:p>
          <a:p>
            <a:r>
              <a:rPr lang="en-US" sz="1600" dirty="0" smtClean="0"/>
              <a:t>1.433		-55.8 </a:t>
            </a:r>
          </a:p>
          <a:p>
            <a:r>
              <a:rPr lang="en-US" sz="1600" dirty="0" smtClean="0"/>
              <a:t>2.141		-31.2</a:t>
            </a:r>
          </a:p>
          <a:p>
            <a:r>
              <a:rPr lang="en-US" sz="1600" dirty="0" smtClean="0"/>
              <a:t>3.921		-55.8 </a:t>
            </a:r>
          </a:p>
          <a:p>
            <a:r>
              <a:rPr lang="en-US" sz="1600" dirty="0" smtClean="0"/>
              <a:t>4.287		-46.6 </a:t>
            </a:r>
          </a:p>
          <a:p>
            <a:r>
              <a:rPr lang="en-US" sz="1600" dirty="0" smtClean="0"/>
              <a:t>5.717		-12.3 </a:t>
            </a:r>
          </a:p>
          <a:p>
            <a:r>
              <a:rPr lang="en-US" sz="1600" dirty="0" smtClean="0"/>
              <a:t>6.426		-26.1 </a:t>
            </a:r>
          </a:p>
          <a:p>
            <a:r>
              <a:rPr lang="en-US" sz="1600" dirty="0" smtClean="0"/>
              <a:t>7.140		-41.2</a:t>
            </a:r>
          </a:p>
        </p:txBody>
      </p:sp>
      <p:pic>
        <p:nvPicPr>
          <p:cNvPr id="7" name="Picture 6" descr="IMG_2279.jpg"/>
          <p:cNvPicPr>
            <a:picLocks noChangeAspect="1"/>
          </p:cNvPicPr>
          <p:nvPr/>
        </p:nvPicPr>
        <p:blipFill rotWithShape="1">
          <a:blip r:embed="rId2">
            <a:extLst>
              <a:ext uri="{28A0092B-C50C-407E-A947-70E740481C1C}">
                <a14:useLocalDpi xmlns:a14="http://schemas.microsoft.com/office/drawing/2010/main" val="0"/>
              </a:ext>
            </a:extLst>
          </a:blip>
          <a:srcRect r="9689" b="10526"/>
          <a:stretch/>
        </p:blipFill>
        <p:spPr>
          <a:xfrm>
            <a:off x="8585598" y="537884"/>
            <a:ext cx="3098403" cy="2302256"/>
          </a:xfrm>
          <a:prstGeom prst="rect">
            <a:avLst/>
          </a:prstGeom>
        </p:spPr>
      </p:pic>
      <p:pic>
        <p:nvPicPr>
          <p:cNvPr id="8" name="Picture 7" descr="IMG_2284.jpg"/>
          <p:cNvPicPr>
            <a:picLocks noChangeAspect="1"/>
          </p:cNvPicPr>
          <p:nvPr/>
        </p:nvPicPr>
        <p:blipFill rotWithShape="1">
          <a:blip r:embed="rId3">
            <a:extLst>
              <a:ext uri="{28A0092B-C50C-407E-A947-70E740481C1C}">
                <a14:useLocalDpi xmlns:a14="http://schemas.microsoft.com/office/drawing/2010/main" val="0"/>
              </a:ext>
            </a:extLst>
          </a:blip>
          <a:srcRect l="14542" t="5664" r="8988" b="14815"/>
          <a:stretch/>
        </p:blipFill>
        <p:spPr>
          <a:xfrm>
            <a:off x="8606117" y="3108082"/>
            <a:ext cx="3077883" cy="2400486"/>
          </a:xfrm>
          <a:prstGeom prst="rect">
            <a:avLst/>
          </a:prstGeom>
        </p:spPr>
      </p:pic>
      <p:sp>
        <p:nvSpPr>
          <p:cNvPr id="9" name="TextBox 8"/>
          <p:cNvSpPr txBox="1"/>
          <p:nvPr/>
        </p:nvSpPr>
        <p:spPr>
          <a:xfrm>
            <a:off x="7321177" y="5588001"/>
            <a:ext cx="4461227" cy="461665"/>
          </a:xfrm>
          <a:prstGeom prst="rect">
            <a:avLst/>
          </a:prstGeom>
          <a:noFill/>
        </p:spPr>
        <p:txBody>
          <a:bodyPr wrap="none" rtlCol="0">
            <a:spAutoFit/>
          </a:bodyPr>
          <a:lstStyle/>
          <a:p>
            <a:pPr algn="r"/>
            <a:r>
              <a:rPr lang="en-US" sz="1200" dirty="0" smtClean="0"/>
              <a:t>Example screenshots of spectrum </a:t>
            </a:r>
            <a:r>
              <a:rPr lang="en-US" sz="1200" dirty="0" err="1" smtClean="0"/>
              <a:t>analyser</a:t>
            </a:r>
            <a:r>
              <a:rPr lang="en-US" sz="1200" dirty="0" smtClean="0"/>
              <a:t>. </a:t>
            </a:r>
            <a:br>
              <a:rPr lang="en-US" sz="1200" dirty="0" smtClean="0"/>
            </a:br>
            <a:r>
              <a:rPr lang="en-US" sz="1200" dirty="0" smtClean="0"/>
              <a:t>Above: 714 MHz peak at -2.4 </a:t>
            </a:r>
            <a:r>
              <a:rPr lang="en-US" sz="1200" dirty="0" err="1" smtClean="0"/>
              <a:t>dBm</a:t>
            </a:r>
            <a:r>
              <a:rPr lang="en-US" sz="1200" dirty="0" smtClean="0"/>
              <a:t>. Below 5.7 GHz peak at -12.3 </a:t>
            </a:r>
            <a:r>
              <a:rPr lang="en-US" sz="1200" dirty="0" err="1" smtClean="0"/>
              <a:t>dBm</a:t>
            </a:r>
            <a:r>
              <a:rPr lang="en-US" sz="1200" dirty="0" smtClean="0"/>
              <a:t>.</a:t>
            </a:r>
            <a:endParaRPr lang="en-US" sz="1200" dirty="0"/>
          </a:p>
        </p:txBody>
      </p:sp>
    </p:spTree>
    <p:extLst>
      <p:ext uri="{BB962C8B-B14F-4D97-AF65-F5344CB8AC3E}">
        <p14:creationId xmlns:p14="http://schemas.microsoft.com/office/powerpoint/2010/main" val="136751115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TM02900771[[fn=Slice]]</Template>
  <TotalTime>48770</TotalTime>
  <Words>758</Words>
  <Application>Microsoft Macintosh PowerPoint</Application>
  <PresentationFormat>Custom</PresentationFormat>
  <Paragraphs>141</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IP electronics tests</vt:lpstr>
      <vt:lpstr>Outline</vt:lpstr>
      <vt:lpstr>Reminder of IP electronics</vt:lpstr>
      <vt:lpstr>Output of the frequency multiplier</vt:lpstr>
      <vt:lpstr>Outputs of the frequency multiplier</vt:lpstr>
      <vt:lpstr>Outputs of the frequency multiplier</vt:lpstr>
      <vt:lpstr>Reference output of first-stage</vt:lpstr>
      <vt:lpstr>Reference output of first-stage</vt:lpstr>
      <vt:lpstr>Reference output of first-stage</vt:lpstr>
      <vt:lpstr>Output of the limiting amplifier</vt:lpstr>
      <vt:lpstr>Output of the limiting amplifier</vt:lpstr>
      <vt:lpstr>Output of the limiting amplifier</vt:lpstr>
      <vt:lpstr>Output of the limiting amplifier - beam intensity monitor</vt:lpstr>
      <vt:lpstr>Output of the limiting amplifier - beam intensity monitor</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 Feedforward at CTF3</dc:title>
  <dc:creator>Jack Roberts</dc:creator>
  <cp:lastModifiedBy>Talitha Bromwich</cp:lastModifiedBy>
  <cp:revision>889</cp:revision>
  <cp:lastPrinted>2016-02-23T07:21:00Z</cp:lastPrinted>
  <dcterms:created xsi:type="dcterms:W3CDTF">2015-11-29T16:08:51Z</dcterms:created>
  <dcterms:modified xsi:type="dcterms:W3CDTF">2017-02-28T14:38:46Z</dcterms:modified>
</cp:coreProperties>
</file>