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0" r:id="rId2"/>
    <p:sldId id="267" r:id="rId3"/>
    <p:sldId id="269" r:id="rId4"/>
    <p:sldId id="268" r:id="rId5"/>
    <p:sldId id="270" r:id="rId6"/>
    <p:sldId id="257" r:id="rId7"/>
    <p:sldId id="264" r:id="rId8"/>
    <p:sldId id="271" r:id="rId9"/>
    <p:sldId id="272" r:id="rId10"/>
    <p:sldId id="273" r:id="rId11"/>
    <p:sldId id="265" r:id="rId12"/>
    <p:sldId id="266" r:id="rId1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53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14E4D3-D713-4A35-8739-898BDD92F975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D0767B-FF0A-4DEB-84DB-84DD741AA9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0795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D0767B-FF0A-4DEB-84DB-84DD741AA93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68673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D0767B-FF0A-4DEB-84DB-84DD741AA935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1491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2017/3/22 TCMB,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01FF9-9E58-40FD-BA1E-5392EB46DE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7081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2017/3/22 TCMB,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01FF9-9E58-40FD-BA1E-5392EB46DE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5350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2017/3/22 TCMB,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01FF9-9E58-40FD-BA1E-5392EB46DE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7183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2017/3/22 TCMB,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01FF9-9E58-40FD-BA1E-5392EB46DE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7302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2017/3/22 TCMB,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01FF9-9E58-40FD-BA1E-5392EB46DE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0305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2017/3/22 TCMB, Yokoya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01FF9-9E58-40FD-BA1E-5392EB46DE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9462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2017/3/22 TCMB, Yokoya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01FF9-9E58-40FD-BA1E-5392EB46DE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585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2017/3/22 TCMB, Yokoya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01FF9-9E58-40FD-BA1E-5392EB46DE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4334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2017/3/22 TCMB, Yokoya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01FF9-9E58-40FD-BA1E-5392EB46DE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2583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2017/3/22 TCMB, Yokoya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01FF9-9E58-40FD-BA1E-5392EB46DE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4256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2017/3/22 TCMB, Yokoya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01FF9-9E58-40FD-BA1E-5392EB46DE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350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2017/3/22 TCMB,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01FF9-9E58-40FD-BA1E-5392EB46DE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7219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1787092"/>
          </a:xfrm>
          <a:solidFill>
            <a:schemeClr val="accent5">
              <a:lumMod val="20000"/>
              <a:lumOff val="80000"/>
            </a:schemeClr>
          </a:solidFill>
        </p:spPr>
        <p:txBody>
          <a:bodyPr anchor="ctr">
            <a:normAutofit/>
          </a:bodyPr>
          <a:lstStyle/>
          <a:p>
            <a:r>
              <a:rPr lang="en-US" altLang="ja-JP" b="1" dirty="0" err="1" smtClean="0"/>
              <a:t>CRWG+PositronWG</a:t>
            </a:r>
            <a:r>
              <a:rPr lang="en-US" altLang="ja-JP" b="1" dirty="0" smtClean="0"/>
              <a:t> Status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 anchor="ctr"/>
          <a:lstStyle/>
          <a:p>
            <a:r>
              <a:rPr kumimoji="1" lang="en-US" altLang="ja-JP" dirty="0" smtClean="0"/>
              <a:t>K. Yokoya</a:t>
            </a:r>
          </a:p>
          <a:p>
            <a:r>
              <a:rPr lang="en-US" altLang="ja-JP" dirty="0" smtClean="0"/>
              <a:t>2017.3.22 TCMB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2017/3/22 TCMB,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01FF9-9E58-40FD-BA1E-5392EB46DE3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96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22426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kumimoji="1" lang="en-US" altLang="ja-JP" sz="3200" dirty="0" smtClean="0"/>
              <a:t>FC Heating Problem (</a:t>
            </a:r>
            <a:r>
              <a:rPr kumimoji="1" lang="en-US" altLang="ja-JP" sz="3200" dirty="0" err="1" smtClean="0"/>
              <a:t>undulator</a:t>
            </a:r>
            <a:r>
              <a:rPr kumimoji="1" lang="en-US" altLang="ja-JP" sz="3200" dirty="0" smtClean="0"/>
              <a:t> scheme)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170432"/>
            <a:ext cx="7886700" cy="5006531"/>
          </a:xfrm>
        </p:spPr>
        <p:txBody>
          <a:bodyPr>
            <a:normAutofit fontScale="70000" lnSpcReduction="20000"/>
          </a:bodyPr>
          <a:lstStyle/>
          <a:p>
            <a:r>
              <a:rPr lang="en-US" altLang="ja-JP" dirty="0" smtClean="0"/>
              <a:t>PEDD </a:t>
            </a:r>
            <a:r>
              <a:rPr lang="en-US" altLang="ja-JP" dirty="0"/>
              <a:t>at the tip of FC is </a:t>
            </a:r>
            <a:r>
              <a:rPr lang="en-US" altLang="ja-JP" dirty="0" smtClean="0"/>
              <a:t>serious for 125GeV beam </a:t>
            </a:r>
          </a:p>
          <a:p>
            <a:pPr lvl="1"/>
            <a:r>
              <a:rPr lang="en-US" altLang="ja-JP" dirty="0" smtClean="0"/>
              <a:t>Low energy photon </a:t>
            </a:r>
            <a:r>
              <a:rPr lang="en-US" altLang="ja-JP" dirty="0" smtClean="0">
                <a:sym typeface="Wingdings" panose="05000000000000000000" pitchFamily="2" charset="2"/>
              </a:rPr>
              <a:t> larger spot and </a:t>
            </a:r>
            <a:r>
              <a:rPr lang="en-US" altLang="ja-JP" smtClean="0">
                <a:sym typeface="Wingdings" panose="05000000000000000000" pitchFamily="2" charset="2"/>
              </a:rPr>
              <a:t>wider shower </a:t>
            </a:r>
            <a:r>
              <a:rPr lang="en-US" altLang="ja-JP" dirty="0" smtClean="0">
                <a:sym typeface="Wingdings" panose="05000000000000000000" pitchFamily="2" charset="2"/>
              </a:rPr>
              <a:t>development in the target material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Less serious for 250GeV beam</a:t>
            </a:r>
          </a:p>
          <a:p>
            <a:r>
              <a:rPr lang="en-US" altLang="ja-JP" dirty="0" smtClean="0"/>
              <a:t>Possible cures (to be discussed in coming meetings)</a:t>
            </a:r>
          </a:p>
          <a:p>
            <a:pPr lvl="1"/>
            <a:r>
              <a:rPr lang="en-US" altLang="ja-JP" dirty="0" smtClean="0"/>
              <a:t>Shorter distance from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to target</a:t>
            </a:r>
          </a:p>
          <a:p>
            <a:pPr lvl="2"/>
            <a:r>
              <a:rPr lang="en-US" altLang="ja-JP" dirty="0" err="1" smtClean="0"/>
              <a:t>Andriy’s</a:t>
            </a:r>
            <a:r>
              <a:rPr lang="en-US" altLang="ja-JP" dirty="0" smtClean="0"/>
              <a:t> simulation showed only ~15% reduction of PEDD</a:t>
            </a:r>
          </a:p>
          <a:p>
            <a:pPr lvl="1"/>
            <a:r>
              <a:rPr lang="en-US" altLang="ja-JP" dirty="0" smtClean="0"/>
              <a:t>Larger beam hole of FC</a:t>
            </a:r>
          </a:p>
          <a:p>
            <a:pPr lvl="2"/>
            <a:r>
              <a:rPr lang="en-US" altLang="ja-JP" dirty="0" smtClean="0"/>
              <a:t>Compatible with 3Tesla field?</a:t>
            </a:r>
          </a:p>
          <a:p>
            <a:pPr lvl="1"/>
            <a:r>
              <a:rPr lang="en-US" altLang="ja-JP" dirty="0" smtClean="0"/>
              <a:t>Lower K of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</a:t>
            </a:r>
          </a:p>
          <a:p>
            <a:pPr lvl="2"/>
            <a:r>
              <a:rPr lang="en-US" altLang="ja-JP" dirty="0" smtClean="0"/>
              <a:t>smaller angle spread and higher photon energy (1/(1+K</a:t>
            </a:r>
            <a:r>
              <a:rPr lang="en-US" altLang="ja-JP" baseline="30000" dirty="0" smtClean="0"/>
              <a:t>2</a:t>
            </a:r>
            <a:r>
              <a:rPr lang="en-US" altLang="ja-JP" dirty="0" smtClean="0"/>
              <a:t>))</a:t>
            </a:r>
          </a:p>
          <a:p>
            <a:pPr lvl="2"/>
            <a:r>
              <a:rPr lang="en-US" altLang="ja-JP" dirty="0" smtClean="0"/>
              <a:t>But reduces photon number (</a:t>
            </a:r>
            <a:r>
              <a:rPr lang="en-US" altLang="ja-JP" dirty="0" err="1" smtClean="0"/>
              <a:t>propt</a:t>
            </a:r>
            <a:r>
              <a:rPr lang="en-US" altLang="ja-JP" dirty="0" smtClean="0"/>
              <a:t>. K</a:t>
            </a:r>
            <a:r>
              <a:rPr lang="en-US" altLang="ja-JP" baseline="30000" dirty="0" smtClean="0"/>
              <a:t>2</a:t>
            </a:r>
            <a:r>
              <a:rPr lang="en-US" altLang="ja-JP" dirty="0" smtClean="0"/>
              <a:t>) </a:t>
            </a:r>
          </a:p>
          <a:p>
            <a:pPr lvl="1"/>
            <a:r>
              <a:rPr lang="en-US" altLang="ja-JP" dirty="0" smtClean="0"/>
              <a:t>Thinner target</a:t>
            </a:r>
          </a:p>
          <a:p>
            <a:pPr lvl="2"/>
            <a:r>
              <a:rPr lang="en-US" altLang="ja-JP" dirty="0" smtClean="0"/>
              <a:t>Less development of shower angle</a:t>
            </a:r>
          </a:p>
          <a:p>
            <a:pPr lvl="2"/>
            <a:r>
              <a:rPr lang="en-US" altLang="ja-JP" dirty="0"/>
              <a:t>But reduces positron </a:t>
            </a:r>
            <a:r>
              <a:rPr lang="en-US" altLang="ja-JP" dirty="0" smtClean="0"/>
              <a:t>yield</a:t>
            </a:r>
          </a:p>
          <a:p>
            <a:pPr lvl="1"/>
            <a:r>
              <a:rPr lang="en-US" altLang="ja-JP" dirty="0" smtClean="0"/>
              <a:t>Photon collimator (originally for higher polarization)</a:t>
            </a:r>
          </a:p>
          <a:p>
            <a:pPr lvl="2"/>
            <a:r>
              <a:rPr lang="en-US" altLang="ja-JP" dirty="0" smtClean="0"/>
              <a:t>Scrape out low energy photons (useless for positron production and cause larger angle in target)</a:t>
            </a:r>
          </a:p>
          <a:p>
            <a:pPr lvl="2"/>
            <a:r>
              <a:rPr lang="en-US" altLang="ja-JP" dirty="0" smtClean="0"/>
              <a:t>But reduces positron yield</a:t>
            </a:r>
          </a:p>
          <a:p>
            <a:r>
              <a:rPr lang="en-US" altLang="ja-JP" dirty="0" smtClean="0"/>
              <a:t>Minimum baseline</a:t>
            </a:r>
          </a:p>
          <a:p>
            <a:pPr lvl="1"/>
            <a:r>
              <a:rPr lang="en-US" altLang="ja-JP" dirty="0" smtClean="0"/>
              <a:t>DC QWT:  how much is the luminosity reduction?</a:t>
            </a:r>
            <a:endParaRPr lang="ja-JP" altLang="en-US" dirty="0"/>
          </a:p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2017/3/22 TCMB,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01FF9-9E58-40FD-BA1E-5392EB46DE38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010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075367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ja-JP" sz="3600" dirty="0" smtClean="0"/>
              <a:t>3</a:t>
            </a:r>
            <a:r>
              <a:rPr lang="en-US" altLang="ja-JP" sz="3600" baseline="30000" dirty="0" smtClean="0"/>
              <a:t>rd</a:t>
            </a:r>
            <a:r>
              <a:rPr lang="en-US" altLang="ja-JP" sz="3600" dirty="0" smtClean="0"/>
              <a:t> Meeting on Mar.30: R&amp;D</a:t>
            </a:r>
            <a:r>
              <a:rPr kumimoji="1" lang="en-US" altLang="ja-JP" sz="3600" dirty="0" smtClean="0"/>
              <a:t> Plan for </a:t>
            </a:r>
            <a:r>
              <a:rPr kumimoji="1" lang="en-US" altLang="ja-JP" sz="3600" dirty="0" err="1" smtClean="0"/>
              <a:t>Undulator</a:t>
            </a:r>
            <a:r>
              <a:rPr kumimoji="1" lang="en-US" altLang="ja-JP" sz="3600" dirty="0" smtClean="0"/>
              <a:t> Scheme</a:t>
            </a:r>
            <a:r>
              <a:rPr kumimoji="1" lang="en-US" altLang="ja-JP" dirty="0" smtClean="0"/>
              <a:t> </a:t>
            </a:r>
            <a:r>
              <a:rPr kumimoji="1" lang="en-US" altLang="ja-JP" sz="3100" dirty="0" smtClean="0"/>
              <a:t> </a:t>
            </a:r>
            <a:endParaRPr kumimoji="1" lang="ja-JP" altLang="en-US" sz="31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791222"/>
            <a:ext cx="7886700" cy="3997434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Sabine will give a draft on the R&amp;D plan for JFY2017 and JFY2018-19</a:t>
            </a:r>
          </a:p>
          <a:p>
            <a:r>
              <a:rPr lang="en-US" altLang="ja-JP" dirty="0" smtClean="0"/>
              <a:t>Expect some </a:t>
            </a:r>
            <a:r>
              <a:rPr lang="en-US" altLang="ja-JP" dirty="0" smtClean="0"/>
              <a:t>budget</a:t>
            </a:r>
          </a:p>
          <a:p>
            <a:r>
              <a:rPr lang="en-US" altLang="ja-JP" dirty="0" smtClean="0"/>
              <a:t>Also an important topics in the “staging </a:t>
            </a:r>
            <a:r>
              <a:rPr lang="en-US" altLang="ja-JP" dirty="0" err="1" smtClean="0"/>
              <a:t>miniWS</a:t>
            </a:r>
            <a:r>
              <a:rPr lang="en-US" altLang="ja-JP" dirty="0" smtClean="0"/>
              <a:t>”</a:t>
            </a:r>
            <a:endParaRPr lang="en-US" altLang="ja-JP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2017/3/22 TCMB,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01FF9-9E58-40FD-BA1E-5392EB46DE38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5751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41871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Staging </a:t>
            </a:r>
            <a:r>
              <a:rPr lang="en-US" altLang="ja-JP" dirty="0" err="1" smtClean="0"/>
              <a:t>miniWS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145894"/>
            <a:ext cx="7886700" cy="5031069"/>
          </a:xfrm>
        </p:spPr>
        <p:txBody>
          <a:bodyPr/>
          <a:lstStyle/>
          <a:p>
            <a:r>
              <a:rPr kumimoji="1" lang="en-US" altLang="ja-JP" dirty="0" smtClean="0"/>
              <a:t>Apr.5 afternoon (2 hours)</a:t>
            </a:r>
          </a:p>
          <a:p>
            <a:pPr lvl="1"/>
            <a:r>
              <a:rPr lang="en-US" altLang="ja-JP" dirty="0" err="1" smtClean="0"/>
              <a:t>Undulator</a:t>
            </a:r>
            <a:r>
              <a:rPr lang="en-US" altLang="ja-JP" dirty="0" smtClean="0"/>
              <a:t> scheme</a:t>
            </a:r>
          </a:p>
          <a:p>
            <a:pPr lvl="1"/>
            <a:r>
              <a:rPr kumimoji="1" lang="en-US" altLang="ja-JP" dirty="0" smtClean="0"/>
              <a:t>R&amp;D plan</a:t>
            </a:r>
          </a:p>
          <a:p>
            <a:pPr lvl="1"/>
            <a:r>
              <a:rPr lang="en-US" altLang="ja-JP" dirty="0" smtClean="0"/>
              <a:t>Parameters for 250GeV CM</a:t>
            </a:r>
          </a:p>
          <a:p>
            <a:pPr lvl="2"/>
            <a:r>
              <a:rPr lang="en-US" altLang="ja-JP" dirty="0" smtClean="0"/>
              <a:t>Problem of PEDD on FC</a:t>
            </a:r>
          </a:p>
          <a:p>
            <a:pPr lvl="1"/>
            <a:r>
              <a:rPr kumimoji="1" lang="en-US" altLang="ja-JP" dirty="0" smtClean="0"/>
              <a:t>Photon dump</a:t>
            </a:r>
          </a:p>
          <a:p>
            <a:pPr lvl="1"/>
            <a:r>
              <a:rPr lang="en-US" altLang="ja-JP" dirty="0" smtClean="0"/>
              <a:t>Manpower</a:t>
            </a:r>
            <a:endParaRPr kumimoji="1" lang="en-US" altLang="ja-JP" dirty="0" smtClean="0"/>
          </a:p>
          <a:p>
            <a:r>
              <a:rPr lang="en-US" altLang="ja-JP" dirty="0" smtClean="0"/>
              <a:t>Apr.6 morning (2 hours)</a:t>
            </a:r>
          </a:p>
          <a:p>
            <a:pPr lvl="1"/>
            <a:r>
              <a:rPr kumimoji="1" lang="en-US" altLang="ja-JP" dirty="0" smtClean="0"/>
              <a:t>e-Driven scheme</a:t>
            </a:r>
          </a:p>
          <a:p>
            <a:pPr lvl="1"/>
            <a:r>
              <a:rPr lang="en-US" altLang="ja-JP" dirty="0" smtClean="0"/>
              <a:t>R&amp;D plan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2017/3/22 TCMB,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01FF9-9E58-40FD-BA1E-5392EB46DE38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512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44346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CRWG : CR for Positron BDS (1)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48" y="1207009"/>
            <a:ext cx="8003287" cy="2743200"/>
          </a:xfrm>
        </p:spPr>
        <p:txBody>
          <a:bodyPr>
            <a:normAutofit fontScale="92500"/>
          </a:bodyPr>
          <a:lstStyle/>
          <a:p>
            <a:r>
              <a:rPr kumimoji="1" lang="en-US" altLang="ja-JP" dirty="0" smtClean="0"/>
              <a:t>Going to submit </a:t>
            </a:r>
            <a:r>
              <a:rPr kumimoji="1" lang="en-US" altLang="ja-JP" dirty="0" smtClean="0"/>
              <a:t>Change Request </a:t>
            </a:r>
            <a:r>
              <a:rPr kumimoji="1" lang="en-US" altLang="ja-JP" dirty="0" smtClean="0"/>
              <a:t>on positron BDS tunnel</a:t>
            </a:r>
          </a:p>
          <a:p>
            <a:pPr lvl="1"/>
            <a:r>
              <a:rPr lang="en-US" altLang="ja-JP" dirty="0" smtClean="0"/>
              <a:t>drafted by Okugi &amp; Miyahara</a:t>
            </a:r>
          </a:p>
          <a:p>
            <a:r>
              <a:rPr kumimoji="1" lang="en-US" altLang="ja-JP" dirty="0" smtClean="0"/>
              <a:t>Positron BDS tunnel :</a:t>
            </a:r>
            <a:br>
              <a:rPr kumimoji="1" lang="en-US" altLang="ja-JP" dirty="0" smtClean="0"/>
            </a:br>
            <a:r>
              <a:rPr kumimoji="1" lang="en-US" altLang="ja-JP" dirty="0" smtClean="0"/>
              <a:t>  TDR:  twin tunnel (</a:t>
            </a:r>
            <a:r>
              <a:rPr kumimoji="1" lang="en-US" altLang="ja-JP" dirty="0" err="1" smtClean="0"/>
              <a:t>linac</a:t>
            </a:r>
            <a:r>
              <a:rPr kumimoji="1" lang="en-US" altLang="ja-JP" dirty="0" smtClean="0"/>
              <a:t> end </a:t>
            </a:r>
            <a:r>
              <a:rPr kumimoji="1" lang="en-US" altLang="ja-JP" dirty="0" smtClean="0">
                <a:sym typeface="Wingdings" panose="05000000000000000000" pitchFamily="2" charset="2"/>
              </a:rPr>
              <a:t> LTR entrance)</a:t>
            </a:r>
            <a:r>
              <a:rPr lang="en-US" altLang="ja-JP" dirty="0" smtClean="0">
                <a:sym typeface="Wingdings" panose="05000000000000000000" pitchFamily="2" charset="2"/>
              </a:rPr>
              <a:t/>
            </a:r>
            <a:br>
              <a:rPr lang="en-US" altLang="ja-JP" dirty="0" smtClean="0">
                <a:sym typeface="Wingdings" panose="05000000000000000000" pitchFamily="2" charset="2"/>
              </a:rPr>
            </a:br>
            <a:r>
              <a:rPr lang="en-US" altLang="ja-JP" dirty="0" smtClean="0">
                <a:sym typeface="Wingdings" panose="05000000000000000000" pitchFamily="2" charset="2"/>
              </a:rPr>
              <a:t>            single tunnel (LTR entrance  Detector Hall)</a:t>
            </a:r>
            <a:br>
              <a:rPr lang="en-US" altLang="ja-JP" dirty="0" smtClean="0">
                <a:sym typeface="Wingdings" panose="05000000000000000000" pitchFamily="2" charset="2"/>
              </a:rPr>
            </a:br>
            <a:r>
              <a:rPr lang="en-US" altLang="ja-JP" dirty="0" smtClean="0">
                <a:sym typeface="Wingdings" panose="05000000000000000000" pitchFamily="2" charset="2"/>
              </a:rPr>
              <a:t>  CR:  </a:t>
            </a:r>
            <a:r>
              <a:rPr lang="en-US" altLang="ja-JP" dirty="0" err="1" smtClean="0">
                <a:sym typeface="Wingdings" panose="05000000000000000000" pitchFamily="2" charset="2"/>
              </a:rPr>
              <a:t>kamaboko</a:t>
            </a:r>
            <a:r>
              <a:rPr lang="en-US" altLang="ja-JP" dirty="0" smtClean="0">
                <a:sym typeface="Wingdings" panose="05000000000000000000" pitchFamily="2" charset="2"/>
              </a:rPr>
              <a:t> tunnel (</a:t>
            </a:r>
            <a:r>
              <a:rPr lang="en-US" altLang="ja-JP" dirty="0" err="1" smtClean="0">
                <a:sym typeface="Wingdings" panose="05000000000000000000" pitchFamily="2" charset="2"/>
              </a:rPr>
              <a:t>linac</a:t>
            </a:r>
            <a:r>
              <a:rPr lang="en-US" altLang="ja-JP" dirty="0" smtClean="0">
                <a:sym typeface="Wingdings" panose="05000000000000000000" pitchFamily="2" charset="2"/>
              </a:rPr>
              <a:t> end  Detector Hall)</a:t>
            </a: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power line from utility </a:t>
            </a:r>
            <a:r>
              <a:rPr lang="en-US" altLang="ja-JP" dirty="0" smtClean="0">
                <a:sym typeface="Wingdings" panose="05000000000000000000" pitchFamily="2" charset="2"/>
              </a:rPr>
              <a:t>hall</a:t>
            </a:r>
            <a:r>
              <a:rPr lang="en-US" altLang="ja-JP" dirty="0" smtClean="0">
                <a:sym typeface="Wingdings" panose="05000000000000000000" pitchFamily="2" charset="2"/>
              </a:rPr>
              <a:t> </a:t>
            </a:r>
            <a:r>
              <a:rPr lang="en-US" altLang="ja-JP" dirty="0" smtClean="0">
                <a:sym typeface="Wingdings" panose="05000000000000000000" pitchFamily="2" charset="2"/>
              </a:rPr>
              <a:t>near DH to BDS and electron </a:t>
            </a:r>
            <a:r>
              <a:rPr lang="en-US" altLang="ja-JP" dirty="0" err="1" smtClean="0">
                <a:sym typeface="Wingdings" panose="05000000000000000000" pitchFamily="2" charset="2"/>
              </a:rPr>
              <a:t>linac</a:t>
            </a:r>
            <a:endParaRPr lang="en-US" altLang="ja-JP" dirty="0" smtClean="0">
              <a:sym typeface="Wingdings" panose="05000000000000000000" pitchFamily="2" charset="2"/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2017/3/22 TCMB,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01FF9-9E58-40FD-BA1E-5392EB46DE38}" type="slidenum">
              <a:rPr kumimoji="1" lang="ja-JP" altLang="en-US" smtClean="0"/>
              <a:t>2</a:t>
            </a:fld>
            <a:endParaRPr kumimoji="1" lang="ja-JP" altLang="en-US"/>
          </a:p>
        </p:txBody>
      </p:sp>
      <p:pic>
        <p:nvPicPr>
          <p:cNvPr id="6" name="図 5"/>
          <p:cNvPicPr/>
          <p:nvPr/>
        </p:nvPicPr>
        <p:blipFill>
          <a:blip r:embed="rId2"/>
          <a:stretch>
            <a:fillRect/>
          </a:stretch>
        </p:blipFill>
        <p:spPr>
          <a:xfrm>
            <a:off x="734916" y="4047745"/>
            <a:ext cx="7780433" cy="2308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37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44346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altLang="ja-JP" dirty="0"/>
              <a:t>CRWG : CR for Positron BDS </a:t>
            </a:r>
            <a:r>
              <a:rPr lang="en-US" altLang="ja-JP" dirty="0" smtClean="0"/>
              <a:t>(2)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6730" y="1062864"/>
            <a:ext cx="7886700" cy="1551557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dirty="0" smtClean="0">
                <a:sym typeface="Wingdings" panose="05000000000000000000" pitchFamily="2" charset="2"/>
              </a:rPr>
              <a:t>Move electron source upstream</a:t>
            </a: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Advantage:</a:t>
            </a:r>
          </a:p>
          <a:p>
            <a:pPr lvl="2"/>
            <a:r>
              <a:rPr lang="en-US" altLang="ja-JP" dirty="0" smtClean="0">
                <a:sym typeface="Wingdings" panose="05000000000000000000" pitchFamily="2" charset="2"/>
              </a:rPr>
              <a:t>shorter helium line</a:t>
            </a:r>
          </a:p>
          <a:p>
            <a:pPr lvl="2"/>
            <a:r>
              <a:rPr lang="en-US" altLang="ja-JP" dirty="0" smtClean="0">
                <a:sym typeface="Wingdings" panose="05000000000000000000" pitchFamily="2" charset="2"/>
              </a:rPr>
              <a:t>avoid radiation from collimator to shower on electron </a:t>
            </a:r>
            <a:r>
              <a:rPr lang="en-US" altLang="ja-JP" dirty="0" err="1" smtClean="0">
                <a:sym typeface="Wingdings" panose="05000000000000000000" pitchFamily="2" charset="2"/>
              </a:rPr>
              <a:t>cryomodules</a:t>
            </a:r>
            <a:endParaRPr lang="en-US" altLang="ja-JP" dirty="0" smtClean="0">
              <a:sym typeface="Wingdings" panose="05000000000000000000" pitchFamily="2" charset="2"/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2017/3/22 TCMB,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01FF9-9E58-40FD-BA1E-5392EB46DE38}" type="slidenum">
              <a:rPr kumimoji="1" lang="ja-JP" altLang="en-US" smtClean="0"/>
              <a:t>3</a:t>
            </a:fld>
            <a:endParaRPr kumimoji="1" lang="ja-JP" altLang="en-US"/>
          </a:p>
        </p:txBody>
      </p:sp>
      <p:pic>
        <p:nvPicPr>
          <p:cNvPr id="6" name="図 5"/>
          <p:cNvPicPr/>
          <p:nvPr/>
        </p:nvPicPr>
        <p:blipFill>
          <a:blip r:embed="rId2"/>
          <a:stretch>
            <a:fillRect/>
          </a:stretch>
        </p:blipFill>
        <p:spPr>
          <a:xfrm>
            <a:off x="3279648" y="3070225"/>
            <a:ext cx="5864352" cy="3542637"/>
          </a:xfrm>
          <a:prstGeom prst="rect">
            <a:avLst/>
          </a:prstGeom>
        </p:spPr>
      </p:pic>
      <p:sp>
        <p:nvSpPr>
          <p:cNvPr id="7" name="コンテンツ プレースホルダー 2"/>
          <p:cNvSpPr txBox="1">
            <a:spLocks/>
          </p:cNvSpPr>
          <p:nvPr/>
        </p:nvSpPr>
        <p:spPr>
          <a:xfrm>
            <a:off x="506730" y="2809685"/>
            <a:ext cx="3134868" cy="26401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Disadvantage:</a:t>
            </a:r>
          </a:p>
          <a:p>
            <a:pPr lvl="2"/>
            <a:r>
              <a:rPr lang="en-US" altLang="ja-JP" dirty="0" smtClean="0">
                <a:sym typeface="Wingdings" panose="05000000000000000000" pitchFamily="2" charset="2"/>
              </a:rPr>
              <a:t>longer electron transport line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475232" y="5655712"/>
            <a:ext cx="2633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Schematic figure of the helium transfer paths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8330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32154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altLang="ja-JP" dirty="0"/>
              <a:t>CRWG : CR for Positron BDS </a:t>
            </a:r>
            <a:r>
              <a:rPr lang="en-US" altLang="ja-JP" dirty="0" smtClean="0"/>
              <a:t>(3)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484249"/>
            <a:ext cx="7886700" cy="4351338"/>
          </a:xfrm>
        </p:spPr>
        <p:txBody>
          <a:bodyPr>
            <a:normAutofit fontScale="92500"/>
          </a:bodyPr>
          <a:lstStyle/>
          <a:p>
            <a:r>
              <a:rPr lang="en-US" altLang="ja-JP" dirty="0" smtClean="0"/>
              <a:t>Cost of </a:t>
            </a:r>
            <a:r>
              <a:rPr lang="en-US" altLang="ja-JP" dirty="0" err="1" smtClean="0"/>
              <a:t>kamaboko</a:t>
            </a:r>
            <a:r>
              <a:rPr lang="en-US" altLang="ja-JP" dirty="0" smtClean="0"/>
              <a:t> tunnel </a:t>
            </a:r>
            <a:r>
              <a:rPr lang="en-US" altLang="ja-JP" dirty="0" smtClean="0"/>
              <a:t>is more </a:t>
            </a:r>
            <a:r>
              <a:rPr lang="en-US" altLang="ja-JP" dirty="0" smtClean="0"/>
              <a:t>expensive than TDR (2240m, ~50MILCU) by ~1.2MILCU</a:t>
            </a:r>
          </a:p>
          <a:p>
            <a:r>
              <a:rPr kumimoji="1" lang="en-US" altLang="ja-JP" dirty="0" smtClean="0"/>
              <a:t>But, if penetration cost </a:t>
            </a:r>
            <a:r>
              <a:rPr lang="en-US" altLang="ja-JP" dirty="0" smtClean="0"/>
              <a:t>were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/>
              <a:t>added to TDR,  </a:t>
            </a:r>
            <a:r>
              <a:rPr lang="en-US" altLang="ja-JP" dirty="0" err="1"/>
              <a:t>kamaboko</a:t>
            </a:r>
            <a:r>
              <a:rPr lang="en-US" altLang="ja-JP" dirty="0"/>
              <a:t> </a:t>
            </a:r>
            <a:r>
              <a:rPr lang="en-US" altLang="ja-JP" dirty="0" smtClean="0"/>
              <a:t>tunnel </a:t>
            </a:r>
            <a:r>
              <a:rPr lang="en-US" altLang="ja-JP" dirty="0" smtClean="0"/>
              <a:t>would be</a:t>
            </a:r>
            <a:r>
              <a:rPr lang="en-US" altLang="ja-JP" dirty="0" smtClean="0"/>
              <a:t> </a:t>
            </a:r>
            <a:r>
              <a:rPr lang="en-US" altLang="ja-JP" dirty="0" smtClean="0"/>
              <a:t>less expensive by ~2.0 MILCU</a:t>
            </a:r>
          </a:p>
          <a:p>
            <a:pPr lvl="1"/>
            <a:r>
              <a:rPr lang="en-US" altLang="ja-JP" dirty="0" smtClean="0"/>
              <a:t>(Above numbers are based on </a:t>
            </a:r>
            <a:r>
              <a:rPr lang="en-US" altLang="ja-JP" dirty="0" err="1"/>
              <a:t>kamaboko</a:t>
            </a:r>
            <a:r>
              <a:rPr lang="en-US" altLang="ja-JP" dirty="0"/>
              <a:t> tunnel </a:t>
            </a:r>
            <a:r>
              <a:rPr lang="en-US" altLang="ja-JP" dirty="0" smtClean="0"/>
              <a:t>model with 1.5m shield wall </a:t>
            </a:r>
            <a:r>
              <a:rPr lang="en-US" altLang="ja-JP" dirty="0" smtClean="0"/>
              <a:t>and 6.75m separation in TDR twin tunnel</a:t>
            </a:r>
            <a:r>
              <a:rPr lang="en-US" altLang="ja-JP" dirty="0" smtClean="0"/>
              <a:t>)</a:t>
            </a:r>
            <a:endParaRPr lang="en-US" altLang="ja-JP" dirty="0" smtClean="0"/>
          </a:p>
          <a:p>
            <a:r>
              <a:rPr lang="en-US" altLang="ja-JP" dirty="0" smtClean="0"/>
              <a:t>Cost increase by longer electron line (+2.2km) is ~2.2MILCU, whereas cost decrease by shorter helium line (~500m) is 2.5MILCU</a:t>
            </a:r>
          </a:p>
          <a:p>
            <a:r>
              <a:rPr lang="en-US" altLang="ja-JP" dirty="0" smtClean="0"/>
              <a:t>In any case, the cost change is minor (only a few MILCU)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2017/3/22 TCMB,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01FF9-9E58-40FD-BA1E-5392EB46DE3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897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83386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CRWG Future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316737"/>
            <a:ext cx="7886700" cy="3681984"/>
          </a:xfrm>
        </p:spPr>
        <p:txBody>
          <a:bodyPr/>
          <a:lstStyle/>
          <a:p>
            <a:r>
              <a:rPr kumimoji="1" lang="en-US" altLang="ja-JP" dirty="0" smtClean="0"/>
              <a:t>Remaining items</a:t>
            </a:r>
          </a:p>
          <a:p>
            <a:pPr lvl="1"/>
            <a:r>
              <a:rPr lang="en-US" altLang="ja-JP" dirty="0" smtClean="0"/>
              <a:t>Electron BDS tunnel</a:t>
            </a:r>
          </a:p>
          <a:p>
            <a:pPr lvl="1"/>
            <a:r>
              <a:rPr lang="en-US" altLang="ja-JP" dirty="0" smtClean="0"/>
              <a:t>Commissioning</a:t>
            </a:r>
          </a:p>
          <a:p>
            <a:pPr lvl="1"/>
            <a:r>
              <a:rPr kumimoji="1" lang="en-US" altLang="ja-JP" dirty="0" smtClean="0"/>
              <a:t>Review of safety issues</a:t>
            </a:r>
          </a:p>
          <a:p>
            <a:pPr lvl="1"/>
            <a:r>
              <a:rPr lang="en-US" altLang="ja-JP" dirty="0" err="1" smtClean="0"/>
              <a:t>etc</a:t>
            </a:r>
            <a:endParaRPr kumimoji="1" lang="en-US" altLang="ja-JP" dirty="0" smtClean="0"/>
          </a:p>
          <a:p>
            <a:r>
              <a:rPr kumimoji="1" lang="en-US" altLang="ja-JP" dirty="0" smtClean="0"/>
              <a:t>Interruption for several months</a:t>
            </a:r>
          </a:p>
          <a:p>
            <a:r>
              <a:rPr lang="en-US" altLang="ja-JP" dirty="0" smtClean="0"/>
              <a:t>Waiting for progress of positron source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2017/3/22 TCMB,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01FF9-9E58-40FD-BA1E-5392EB46DE3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4815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146051"/>
            <a:ext cx="7886700" cy="574673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Positron Working Group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939801"/>
            <a:ext cx="7886700" cy="5416550"/>
          </a:xfrm>
        </p:spPr>
        <p:txBody>
          <a:bodyPr>
            <a:normAutofit fontScale="85000" lnSpcReduction="10000"/>
          </a:bodyPr>
          <a:lstStyle/>
          <a:p>
            <a:r>
              <a:rPr kumimoji="1" lang="en-US" altLang="ja-JP" dirty="0" smtClean="0"/>
              <a:t>Charges (from Shin)</a:t>
            </a:r>
          </a:p>
          <a:p>
            <a:pPr lvl="1"/>
            <a:r>
              <a:rPr lang="en-US" altLang="ja-JP" dirty="0" smtClean="0"/>
              <a:t>Evaluate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? Conventional? At 250GeV CM</a:t>
            </a:r>
          </a:p>
          <a:p>
            <a:pPr lvl="1"/>
            <a:r>
              <a:rPr kumimoji="1" lang="en-US" altLang="ja-JP" dirty="0" smtClean="0"/>
              <a:t>Evaluate technical difficulty, cost (based on TDR), commissioning</a:t>
            </a:r>
          </a:p>
          <a:p>
            <a:pPr lvl="1"/>
            <a:r>
              <a:rPr lang="en-US" altLang="ja-JP" dirty="0" smtClean="0"/>
              <a:t>Submit final report by June 2017 including </a:t>
            </a:r>
          </a:p>
          <a:p>
            <a:pPr lvl="2"/>
            <a:r>
              <a:rPr lang="en-US" altLang="ja-JP" dirty="0" smtClean="0"/>
              <a:t>essential R&amp;D in 2018-19</a:t>
            </a:r>
          </a:p>
          <a:p>
            <a:pPr lvl="2"/>
            <a:r>
              <a:rPr lang="en-US" altLang="ja-JP" dirty="0" smtClean="0"/>
              <a:t>proposal of positron scheme</a:t>
            </a:r>
            <a:endParaRPr kumimoji="1" lang="en-US" altLang="ja-JP" dirty="0" smtClean="0"/>
          </a:p>
          <a:p>
            <a:r>
              <a:rPr lang="en-US" altLang="ja-JP" dirty="0" smtClean="0"/>
              <a:t>Members</a:t>
            </a:r>
          </a:p>
          <a:p>
            <a:pPr lvl="1"/>
            <a:r>
              <a:rPr lang="en-US" altLang="ja-JP" dirty="0" smtClean="0"/>
              <a:t>Germany</a:t>
            </a:r>
          </a:p>
          <a:p>
            <a:pPr marL="914400" lvl="2" indent="0">
              <a:buNone/>
            </a:pPr>
            <a:r>
              <a:rPr lang="en-US" altLang="ja-JP" dirty="0" smtClean="0"/>
              <a:t>Andriy Ushakov, Gudrid </a:t>
            </a:r>
            <a:r>
              <a:rPr lang="en-US" altLang="ja-JP" dirty="0" err="1" smtClean="0"/>
              <a:t>Moortgat</a:t>
            </a:r>
            <a:r>
              <a:rPr lang="en-US" altLang="ja-JP" dirty="0" smtClean="0"/>
              <a:t>, Sabine Riemann, Peter Sievers, Benno List</a:t>
            </a:r>
          </a:p>
          <a:p>
            <a:pPr lvl="1"/>
            <a:r>
              <a:rPr lang="en-US" altLang="ja-JP" dirty="0" smtClean="0"/>
              <a:t>Japan</a:t>
            </a:r>
          </a:p>
          <a:p>
            <a:pPr marL="914400" lvl="2" indent="0">
              <a:buNone/>
            </a:pPr>
            <a:r>
              <a:rPr lang="en-US" altLang="ja-JP" dirty="0" smtClean="0"/>
              <a:t>Tohru Takahashi , Tsunehiko Omori, Masao Kuriki</a:t>
            </a:r>
          </a:p>
          <a:p>
            <a:pPr marL="914400" lvl="2" indent="0">
              <a:buNone/>
            </a:pPr>
            <a:r>
              <a:rPr lang="en-US" altLang="ja-JP" dirty="0" smtClean="0"/>
              <a:t>Kaoru Yokoya (chair), Toshiyuki Okugi, Akira Yamamoto</a:t>
            </a:r>
          </a:p>
          <a:p>
            <a:pPr lvl="1"/>
            <a:r>
              <a:rPr lang="en-US" altLang="ja-JP" dirty="0" smtClean="0"/>
              <a:t>US</a:t>
            </a:r>
          </a:p>
          <a:p>
            <a:pPr marL="914400" lvl="2" indent="0">
              <a:buNone/>
            </a:pPr>
            <a:r>
              <a:rPr lang="en-US" altLang="ja-JP" dirty="0" smtClean="0"/>
              <a:t>Wei Gai</a:t>
            </a:r>
          </a:p>
          <a:p>
            <a:r>
              <a:rPr lang="en-US" altLang="ja-JP" dirty="0" smtClean="0"/>
              <a:t>Plan of WG (discussed in the 1st meeting on Mar.2)</a:t>
            </a:r>
          </a:p>
          <a:p>
            <a:pPr lvl="1"/>
            <a:r>
              <a:rPr lang="en-US" altLang="ja-JP" dirty="0" smtClean="0"/>
              <a:t>1</a:t>
            </a:r>
            <a:r>
              <a:rPr lang="en-US" altLang="ja-JP" baseline="30000" dirty="0" smtClean="0"/>
              <a:t>st</a:t>
            </a:r>
            <a:r>
              <a:rPr lang="en-US" altLang="ja-JP" dirty="0" smtClean="0"/>
              <a:t> priority: Make </a:t>
            </a:r>
            <a:r>
              <a:rPr lang="en-US" altLang="ja-JP" dirty="0"/>
              <a:t>a plan of R&amp;D for </a:t>
            </a:r>
            <a:r>
              <a:rPr lang="en-US" altLang="ja-JP" dirty="0" smtClean="0"/>
              <a:t>FY2017-2019</a:t>
            </a:r>
          </a:p>
          <a:p>
            <a:pPr lvl="1"/>
            <a:r>
              <a:rPr lang="en-US" altLang="ja-JP" dirty="0" smtClean="0"/>
              <a:t>2</a:t>
            </a:r>
            <a:r>
              <a:rPr lang="en-US" altLang="ja-JP" baseline="30000" dirty="0" smtClean="0"/>
              <a:t>nd</a:t>
            </a:r>
            <a:r>
              <a:rPr lang="en-US" altLang="ja-JP" dirty="0" smtClean="0"/>
              <a:t> priority: Consistent </a:t>
            </a:r>
            <a:r>
              <a:rPr lang="en-US" altLang="ja-JP" dirty="0"/>
              <a:t>design </a:t>
            </a:r>
          </a:p>
          <a:p>
            <a:endParaRPr lang="en-US" altLang="ja-JP" dirty="0"/>
          </a:p>
          <a:p>
            <a:pPr marL="914400" lvl="2" indent="0">
              <a:buNone/>
            </a:pPr>
            <a:endParaRPr lang="en-US" altLang="ja-JP" dirty="0" smtClean="0"/>
          </a:p>
          <a:p>
            <a:pPr marL="0" indent="0">
              <a:buNone/>
            </a:pPr>
            <a:endParaRPr lang="en-US" altLang="ja-JP" dirty="0" smtClean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2017/3/22 TCMB, Yokoya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01FF9-9E58-40FD-BA1E-5392EB46DE38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33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158497"/>
            <a:ext cx="7886700" cy="755904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kumimoji="1" lang="en-US" altLang="ja-JP" dirty="0" smtClean="0"/>
              <a:t>2</a:t>
            </a:r>
            <a:r>
              <a:rPr kumimoji="1" lang="en-US" altLang="ja-JP" baseline="30000" dirty="0" smtClean="0"/>
              <a:t>nd</a:t>
            </a:r>
            <a:r>
              <a:rPr kumimoji="1" lang="en-US" altLang="ja-JP" dirty="0" smtClean="0"/>
              <a:t> Meeting on Mar.15 (1)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304544"/>
            <a:ext cx="7886700" cy="4872419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/>
              <a:t>R&amp;D Plan for e-Driven </a:t>
            </a:r>
            <a:r>
              <a:rPr lang="en-US" altLang="ja-JP" dirty="0" smtClean="0"/>
              <a:t>Scheme</a:t>
            </a:r>
          </a:p>
          <a:p>
            <a:pPr lvl="1"/>
            <a:r>
              <a:rPr lang="en-US" altLang="ja-JP" dirty="0" smtClean="0"/>
              <a:t>Concentrate on 1312 bunches</a:t>
            </a:r>
          </a:p>
          <a:p>
            <a:pPr lvl="2"/>
            <a:r>
              <a:rPr kumimoji="1" lang="en-US" altLang="ja-JP" dirty="0" smtClean="0"/>
              <a:t>Problem with 2625 bunches is the bunch interval 3ns because of high and quick transient beam-loading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Target </a:t>
            </a:r>
          </a:p>
          <a:p>
            <a:pPr lvl="2"/>
            <a:r>
              <a:rPr lang="en-US" altLang="ja-JP" dirty="0" smtClean="0"/>
              <a:t>Prove feasibility within JFY2017</a:t>
            </a:r>
          </a:p>
          <a:p>
            <a:pPr lvl="2"/>
            <a:r>
              <a:rPr lang="en-US" altLang="ja-JP" dirty="0" smtClean="0"/>
              <a:t>Assume we will get ~100k$ in </a:t>
            </a:r>
            <a:r>
              <a:rPr lang="en-US" altLang="ja-JP" dirty="0"/>
              <a:t>JFY2017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Target test</a:t>
            </a:r>
          </a:p>
          <a:p>
            <a:pPr lvl="3"/>
            <a:r>
              <a:rPr lang="en-US" altLang="ja-JP" dirty="0" smtClean="0"/>
              <a:t>Evaporation of magnetic fluid?</a:t>
            </a:r>
          </a:p>
          <a:p>
            <a:pPr lvl="3"/>
            <a:r>
              <a:rPr kumimoji="1" lang="en-US" altLang="ja-JP" dirty="0" smtClean="0"/>
              <a:t>50cm diameter model (not tungsten)</a:t>
            </a:r>
          </a:p>
          <a:p>
            <a:pPr lvl="1"/>
            <a:r>
              <a:rPr kumimoji="1" lang="en-US" altLang="ja-JP" dirty="0" smtClean="0"/>
              <a:t>Presumably, downstream part (FC, capture cavities) are OK if 1312 bunches. Simulation studies are still needed but don’t need money</a:t>
            </a:r>
          </a:p>
          <a:p>
            <a:r>
              <a:rPr lang="en-US" altLang="ja-JP" dirty="0" smtClean="0"/>
              <a:t>But no much progress in the meeting</a:t>
            </a:r>
          </a:p>
          <a:p>
            <a:r>
              <a:rPr kumimoji="1" lang="en-US" altLang="ja-JP" dirty="0" smtClean="0"/>
              <a:t>Will discuss by email communication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2017/3/22 TCMB,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01FF9-9E58-40FD-BA1E-5392EB46DE3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7250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10234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ja-JP" dirty="0"/>
              <a:t>2</a:t>
            </a:r>
            <a:r>
              <a:rPr lang="en-US" altLang="ja-JP" baseline="30000" dirty="0"/>
              <a:t>nd</a:t>
            </a:r>
            <a:r>
              <a:rPr lang="en-US" altLang="ja-JP" dirty="0"/>
              <a:t> Meeting on Mar.15 </a:t>
            </a:r>
            <a:r>
              <a:rPr lang="en-US" altLang="ja-JP" dirty="0" smtClean="0"/>
              <a:t>(2)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231392"/>
            <a:ext cx="7886700" cy="980183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 smtClean="0"/>
              <a:t>Planned to fix the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scheme parameters for 250GeV CM</a:t>
            </a:r>
          </a:p>
          <a:p>
            <a:r>
              <a:rPr kumimoji="1" lang="en-US" altLang="ja-JP" dirty="0" smtClean="0"/>
              <a:t>but we had only ~5 minutes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2017/3/22 TCMB,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01FF9-9E58-40FD-BA1E-5392EB46DE38}" type="slidenum">
              <a:rPr kumimoji="1" lang="ja-JP" altLang="en-US" smtClean="0"/>
              <a:t>8</a:t>
            </a:fld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6928" y="1705952"/>
            <a:ext cx="4722625" cy="4650399"/>
          </a:xfrm>
          <a:prstGeom prst="rect">
            <a:avLst/>
          </a:prstGeom>
        </p:spPr>
      </p:pic>
      <p:sp>
        <p:nvSpPr>
          <p:cNvPr id="8" name="コンテンツ プレースホルダー 2"/>
          <p:cNvSpPr txBox="1">
            <a:spLocks/>
          </p:cNvSpPr>
          <p:nvPr/>
        </p:nvSpPr>
        <p:spPr>
          <a:xfrm>
            <a:off x="622554" y="2415539"/>
            <a:ext cx="3760471" cy="373684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smtClean="0"/>
              <a:t>Move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downstream (closer to the target)</a:t>
            </a:r>
          </a:p>
          <a:p>
            <a:pPr lvl="1"/>
            <a:r>
              <a:rPr lang="en-US" altLang="ja-JP" dirty="0" smtClean="0"/>
              <a:t>Smaller photon spot size</a:t>
            </a:r>
          </a:p>
          <a:p>
            <a:r>
              <a:rPr lang="en-US" altLang="ja-JP" dirty="0" smtClean="0"/>
              <a:t>Okugi san</a:t>
            </a:r>
          </a:p>
          <a:p>
            <a:pPr lvl="1"/>
            <a:r>
              <a:rPr lang="en-US" altLang="ja-JP" dirty="0" smtClean="0"/>
              <a:t>shorter dogleg possible for </a:t>
            </a:r>
            <a:r>
              <a:rPr lang="en-US" altLang="ja-JP" dirty="0" err="1" smtClean="0"/>
              <a:t>Ee</a:t>
            </a:r>
            <a:r>
              <a:rPr lang="en-US" altLang="ja-JP" dirty="0" smtClean="0"/>
              <a:t>=125GeV</a:t>
            </a:r>
          </a:p>
          <a:p>
            <a:r>
              <a:rPr lang="en-US" altLang="ja-JP" dirty="0" smtClean="0"/>
              <a:t>Andriy</a:t>
            </a:r>
          </a:p>
          <a:p>
            <a:pPr lvl="1"/>
            <a:r>
              <a:rPr lang="en-US" altLang="ja-JP" dirty="0" smtClean="0"/>
              <a:t>Calculated heating of target and FC</a:t>
            </a:r>
          </a:p>
          <a:p>
            <a:pPr lvl="1"/>
            <a:r>
              <a:rPr lang="en-US" altLang="ja-JP" dirty="0" smtClean="0"/>
              <a:t>No essential improvement from long to short dogleg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8818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01440" y="314427"/>
            <a:ext cx="4613910" cy="449661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 smtClean="0"/>
              <a:t>PEDD limit of Cu is 7-12 J/g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2017/3/22 TCMB,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01FF9-9E58-40FD-BA1E-5392EB46DE38}" type="slidenum">
              <a:rPr kumimoji="1" lang="ja-JP" altLang="en-US" smtClean="0"/>
              <a:t>9</a:t>
            </a:fld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7350" y="939394"/>
            <a:ext cx="7357768" cy="5508120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402336" y="205410"/>
            <a:ext cx="2926080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Andriy’s</a:t>
            </a:r>
            <a:r>
              <a:rPr kumimoji="1" lang="en-US" altLang="ja-JP" dirty="0" smtClean="0"/>
              <a:t> simulation base on </a:t>
            </a:r>
            <a:r>
              <a:rPr kumimoji="1" lang="en-US" altLang="ja-JP" dirty="0" err="1" smtClean="0"/>
              <a:t>Okugi’s</a:t>
            </a:r>
            <a:r>
              <a:rPr kumimoji="1" lang="en-US" altLang="ja-JP" dirty="0" smtClean="0"/>
              <a:t> geometry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4611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763</Words>
  <Application>Microsoft Office PowerPoint</Application>
  <PresentationFormat>画面に合わせる (4:3)</PresentationFormat>
  <Paragraphs>135</Paragraphs>
  <Slides>12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8" baseType="lpstr">
      <vt:lpstr>ＭＳ Ｐゴシック</vt:lpstr>
      <vt:lpstr>Arial</vt:lpstr>
      <vt:lpstr>Calibri</vt:lpstr>
      <vt:lpstr>Calibri Light</vt:lpstr>
      <vt:lpstr>Wingdings</vt:lpstr>
      <vt:lpstr>Office テーマ</vt:lpstr>
      <vt:lpstr>CRWG+PositronWG Status</vt:lpstr>
      <vt:lpstr>CRWG : CR for Positron BDS (1)</vt:lpstr>
      <vt:lpstr>CRWG : CR for Positron BDS (2)</vt:lpstr>
      <vt:lpstr>CRWG : CR for Positron BDS (3)</vt:lpstr>
      <vt:lpstr>CRWG Future</vt:lpstr>
      <vt:lpstr>Positron Working Group</vt:lpstr>
      <vt:lpstr>2nd Meeting on Mar.15 (1)</vt:lpstr>
      <vt:lpstr>2nd Meeting on Mar.15 (2)</vt:lpstr>
      <vt:lpstr>PowerPoint プレゼンテーション</vt:lpstr>
      <vt:lpstr>FC Heating Problem (undulator scheme)</vt:lpstr>
      <vt:lpstr>3rd Meeting on Mar.30: R&amp;D Plan for Undulator Scheme  </vt:lpstr>
      <vt:lpstr>Staging miniWS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Positron WG</dc:title>
  <dc:creator>Yokoya</dc:creator>
  <cp:lastModifiedBy>Yokoya</cp:lastModifiedBy>
  <cp:revision>33</cp:revision>
  <dcterms:created xsi:type="dcterms:W3CDTF">2017-02-06T06:48:08Z</dcterms:created>
  <dcterms:modified xsi:type="dcterms:W3CDTF">2017-03-22T01:53:50Z</dcterms:modified>
</cp:coreProperties>
</file>