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8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  <p:sldMasterId id="2147483682" r:id="rId2"/>
    <p:sldMasterId id="2147483689" r:id="rId3"/>
    <p:sldMasterId id="2147483730" r:id="rId4"/>
    <p:sldMasterId id="2147483742" r:id="rId5"/>
    <p:sldMasterId id="2147483755" r:id="rId6"/>
    <p:sldMasterId id="2147483792" r:id="rId7"/>
    <p:sldMasterId id="2147483799" r:id="rId8"/>
    <p:sldMasterId id="2147483807" r:id="rId9"/>
  </p:sldMasterIdLst>
  <p:notesMasterIdLst>
    <p:notesMasterId r:id="rId19"/>
  </p:notesMasterIdLst>
  <p:handoutMasterIdLst>
    <p:handoutMasterId r:id="rId20"/>
  </p:handoutMasterIdLst>
  <p:sldIdLst>
    <p:sldId id="745" r:id="rId10"/>
    <p:sldId id="823" r:id="rId11"/>
    <p:sldId id="826" r:id="rId12"/>
    <p:sldId id="790" r:id="rId13"/>
    <p:sldId id="827" r:id="rId14"/>
    <p:sldId id="829" r:id="rId15"/>
    <p:sldId id="828" r:id="rId16"/>
    <p:sldId id="830" r:id="rId17"/>
    <p:sldId id="831" r:id="rId18"/>
  </p:sldIdLst>
  <p:sldSz cx="9144000" cy="6858000" type="screen4x3"/>
  <p:notesSz cx="6858000" cy="987425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083" autoAdjust="0"/>
    <p:restoredTop sz="94140" autoAdjust="0"/>
  </p:normalViewPr>
  <p:slideViewPr>
    <p:cSldViewPr snapToGrid="0" snapToObjects="1">
      <p:cViewPr varScale="1">
        <p:scale>
          <a:sx n="53" d="100"/>
          <a:sy n="53" d="100"/>
        </p:scale>
        <p:origin x="8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5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49" d="100"/>
          <a:sy n="49" d="100"/>
        </p:scale>
        <p:origin x="27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2971800" cy="493713"/>
          </a:xfrm>
          <a:prstGeom prst="rect">
            <a:avLst/>
          </a:prstGeom>
        </p:spPr>
        <p:txBody>
          <a:bodyPr vert="horz" lIns="91728" tIns="45865" rIns="91728" bIns="4586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9" y="2"/>
            <a:ext cx="2971800" cy="493713"/>
          </a:xfrm>
          <a:prstGeom prst="rect">
            <a:avLst/>
          </a:prstGeom>
        </p:spPr>
        <p:txBody>
          <a:bodyPr vert="horz" lIns="91728" tIns="45865" rIns="91728" bIns="45865" rtlCol="0"/>
          <a:lstStyle>
            <a:lvl1pPr algn="r">
              <a:defRPr sz="1200"/>
            </a:lvl1pPr>
          </a:lstStyle>
          <a:p>
            <a:fld id="{B2353159-F9EA-864B-9DF8-AD9055F73897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6" y="9378825"/>
            <a:ext cx="2971800" cy="493713"/>
          </a:xfrm>
          <a:prstGeom prst="rect">
            <a:avLst/>
          </a:prstGeom>
        </p:spPr>
        <p:txBody>
          <a:bodyPr vert="horz" lIns="91728" tIns="45865" rIns="91728" bIns="4586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9" y="9378825"/>
            <a:ext cx="2971800" cy="493713"/>
          </a:xfrm>
          <a:prstGeom prst="rect">
            <a:avLst/>
          </a:prstGeom>
        </p:spPr>
        <p:txBody>
          <a:bodyPr vert="horz" lIns="91728" tIns="45865" rIns="91728" bIns="45865" rtlCol="0" anchor="b"/>
          <a:lstStyle>
            <a:lvl1pPr algn="r">
              <a:defRPr sz="1200"/>
            </a:lvl1pPr>
          </a:lstStyle>
          <a:p>
            <a:fld id="{C11BD52D-64BF-CE46-82DE-4EFC46D74B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4018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2971800" cy="493713"/>
          </a:xfrm>
          <a:prstGeom prst="rect">
            <a:avLst/>
          </a:prstGeom>
        </p:spPr>
        <p:txBody>
          <a:bodyPr vert="horz" lIns="91728" tIns="45865" rIns="91728" bIns="4586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9" y="2"/>
            <a:ext cx="2971800" cy="493713"/>
          </a:xfrm>
          <a:prstGeom prst="rect">
            <a:avLst/>
          </a:prstGeom>
        </p:spPr>
        <p:txBody>
          <a:bodyPr vert="horz" lIns="91728" tIns="45865" rIns="91728" bIns="45865" rtlCol="0"/>
          <a:lstStyle>
            <a:lvl1pPr algn="r">
              <a:defRPr sz="1200"/>
            </a:lvl1pPr>
          </a:lstStyle>
          <a:p>
            <a:fld id="{2BB28C89-077D-EA4F-BF8A-0607D72E8BB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741363"/>
            <a:ext cx="493553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8" tIns="45865" rIns="91728" bIns="4586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1" y="4690274"/>
            <a:ext cx="5486400" cy="4443412"/>
          </a:xfrm>
          <a:prstGeom prst="rect">
            <a:avLst/>
          </a:prstGeom>
        </p:spPr>
        <p:txBody>
          <a:bodyPr vert="horz" lIns="91728" tIns="45865" rIns="91728" bIns="4586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378825"/>
            <a:ext cx="2971800" cy="493713"/>
          </a:xfrm>
          <a:prstGeom prst="rect">
            <a:avLst/>
          </a:prstGeom>
        </p:spPr>
        <p:txBody>
          <a:bodyPr vert="horz" lIns="91728" tIns="45865" rIns="91728" bIns="4586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9" y="9378825"/>
            <a:ext cx="2971800" cy="493713"/>
          </a:xfrm>
          <a:prstGeom prst="rect">
            <a:avLst/>
          </a:prstGeom>
        </p:spPr>
        <p:txBody>
          <a:bodyPr vert="horz" lIns="91728" tIns="45865" rIns="91728" bIns="45865" rtlCol="0" anchor="b"/>
          <a:lstStyle>
            <a:lvl1pPr algn="r">
              <a:defRPr sz="1200"/>
            </a:lvl1pPr>
          </a:lstStyle>
          <a:p>
            <a:fld id="{0DF88EEC-26AD-DB4E-BB65-3A45219224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6455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88EEC-26AD-DB4E-BB65-3A45219224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53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88EEC-26AD-DB4E-BB65-3A45219224C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585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88EEC-26AD-DB4E-BB65-3A45219224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548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DF2DB-E24C-6945-95B3-A3F6B46EEDC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31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4138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2646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5420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Shin MICHIZONO, 3rd Technical &amp; change management board (TCMB)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9334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74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1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4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6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8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29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1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3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8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8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4277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09552" y="866793"/>
            <a:ext cx="8734425" cy="53530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532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"/>
            <a:ext cx="9144000" cy="6465124"/>
          </a:xfrm>
          <a:prstGeom prst="rect">
            <a:avLst/>
          </a:prstGeom>
          <a:solidFill>
            <a:srgbClr val="E4D004">
              <a:alpha val="3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326" tIns="42162" rIns="84326" bIns="42162" rtlCol="0" anchor="ctr"/>
          <a:lstStyle/>
          <a:p>
            <a:pPr algn="ctr" defTabSz="421648"/>
            <a:endParaRPr kumimoji="0" lang="en-US" sz="1662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54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09552" y="866793"/>
            <a:ext cx="8734425" cy="5353051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8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8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1068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8" y="6400853"/>
            <a:ext cx="4126528" cy="314327"/>
          </a:xfrm>
          <a:prstGeom prst="rect">
            <a:avLst/>
          </a:prstGeom>
        </p:spPr>
        <p:txBody>
          <a:bodyPr/>
          <a:lstStyle>
            <a:lvl1pPr algn="l">
              <a:defRPr sz="1015" b="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94"/>
            <a:ext cx="3886200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46"/>
            <a:ext cx="3886200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94" y="1074531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556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8" y="6400853"/>
            <a:ext cx="4126528" cy="314327"/>
          </a:xfrm>
          <a:prstGeom prst="rect">
            <a:avLst/>
          </a:prstGeom>
        </p:spPr>
        <p:txBody>
          <a:bodyPr/>
          <a:lstStyle>
            <a:lvl1pPr algn="l">
              <a:defRPr sz="1015" b="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4" y="1074531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837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143813" y="6516411"/>
            <a:ext cx="328997" cy="241344"/>
          </a:xfrm>
          <a:prstGeom prst="rect">
            <a:avLst/>
          </a:prstGeom>
        </p:spPr>
        <p:txBody>
          <a:bodyPr wrap="none" lIns="84326" tIns="42162" rIns="84326" bIns="42162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58F48A6-A3E1-4848-9AC3-B43F560BE4FE}" type="slidenum">
              <a:rPr kumimoji="0" lang="en-US" sz="1015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kumimoji="0" lang="en-US" sz="1015" kern="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1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7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1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4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6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8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29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1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3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1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1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08108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82828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09552" y="866793"/>
            <a:ext cx="8734425" cy="53530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03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"/>
            <a:ext cx="9144000" cy="6465124"/>
          </a:xfrm>
          <a:prstGeom prst="rect">
            <a:avLst/>
          </a:prstGeom>
          <a:solidFill>
            <a:srgbClr val="E4D004">
              <a:alpha val="3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326" tIns="42162" rIns="84326" bIns="42162" rtlCol="0" anchor="ctr"/>
          <a:lstStyle/>
          <a:p>
            <a:pPr algn="ctr" defTabSz="421648"/>
            <a:endParaRPr kumimoji="0" lang="en-US" sz="1662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54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09552" y="866793"/>
            <a:ext cx="8734425" cy="5353051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1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1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92427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8" y="6400853"/>
            <a:ext cx="4126528" cy="314327"/>
          </a:xfrm>
          <a:prstGeom prst="rect">
            <a:avLst/>
          </a:prstGeom>
        </p:spPr>
        <p:txBody>
          <a:bodyPr/>
          <a:lstStyle>
            <a:lvl1pPr algn="l">
              <a:defRPr sz="1015" b="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94"/>
            <a:ext cx="3886200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46"/>
            <a:ext cx="3886200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92" y="1074528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153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8" y="6400853"/>
            <a:ext cx="4126528" cy="314327"/>
          </a:xfrm>
          <a:prstGeom prst="rect">
            <a:avLst/>
          </a:prstGeom>
        </p:spPr>
        <p:txBody>
          <a:bodyPr/>
          <a:lstStyle>
            <a:lvl1pPr algn="l">
              <a:defRPr sz="1015" b="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2" y="1074528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949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143813" y="6516411"/>
            <a:ext cx="328997" cy="241344"/>
          </a:xfrm>
          <a:prstGeom prst="rect">
            <a:avLst/>
          </a:prstGeom>
        </p:spPr>
        <p:txBody>
          <a:bodyPr wrap="none" lIns="84326" tIns="42162" rIns="84326" bIns="42162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58F48A6-A3E1-4848-9AC3-B43F560BE4FE}" type="slidenum">
              <a:rPr kumimoji="0" lang="en-US" sz="1015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kumimoji="0" lang="en-US" sz="1015" kern="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9322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4607" y="3411538"/>
            <a:ext cx="8325262" cy="1681457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0" indent="0" algn="ctr">
              <a:buFont typeface="Wingdings" pitchFamily="2" charset="2"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77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753240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927461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9746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89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405121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6439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534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1609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211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475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4607" y="3411538"/>
            <a:ext cx="8325262" cy="1681457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0" indent="0" algn="ctr">
              <a:buFont typeface="Wingdings" pitchFamily="2" charset="2"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4638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15366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20241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823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656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73377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024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325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143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107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6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fld id="{C95B0A03-7FD4-488C-A6AB-DBF5D6C36893}" type="slidenum">
              <a:rPr kumimoji="0" lang="en-GB" sz="900">
                <a:solidFill>
                  <a:srgbClr val="FFFFFF"/>
                </a:solidFill>
                <a:ea typeface="ＭＳ Ｐゴシック" pitchFamily="112" charset="-128"/>
              </a:rPr>
              <a:pPr defTabSz="9144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/>
              </a:pPr>
              <a:t>‹#›</a:t>
            </a:fld>
            <a:endParaRPr kumimoji="0" lang="en-GB" sz="90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221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4568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5541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5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574164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799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632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4371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756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0278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8143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138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042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263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74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1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4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6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8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29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1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3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8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8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483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575865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09552" y="866793"/>
            <a:ext cx="8734425" cy="53530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11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"/>
            <a:ext cx="9144000" cy="6465124"/>
          </a:xfrm>
          <a:prstGeom prst="rect">
            <a:avLst/>
          </a:prstGeom>
          <a:solidFill>
            <a:srgbClr val="E4D004">
              <a:alpha val="3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326" tIns="42162" rIns="84326" bIns="42162" rtlCol="0" anchor="ctr"/>
          <a:lstStyle/>
          <a:p>
            <a:pPr algn="ctr" defTabSz="421648"/>
            <a:endParaRPr kumimoji="0" lang="en-US" sz="1662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54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09552" y="866793"/>
            <a:ext cx="8734425" cy="5353051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8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8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8401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8" y="6400853"/>
            <a:ext cx="4126528" cy="314327"/>
          </a:xfrm>
          <a:prstGeom prst="rect">
            <a:avLst/>
          </a:prstGeom>
        </p:spPr>
        <p:txBody>
          <a:bodyPr/>
          <a:lstStyle>
            <a:lvl1pPr algn="l">
              <a:defRPr sz="1015" b="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94"/>
            <a:ext cx="3886200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46"/>
            <a:ext cx="3886200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94" y="1074531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143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8" y="6400853"/>
            <a:ext cx="4126528" cy="314327"/>
          </a:xfrm>
          <a:prstGeom prst="rect">
            <a:avLst/>
          </a:prstGeom>
        </p:spPr>
        <p:txBody>
          <a:bodyPr/>
          <a:lstStyle>
            <a:lvl1pPr algn="l">
              <a:defRPr sz="1015" b="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4" y="1074531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639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143813" y="6516411"/>
            <a:ext cx="328997" cy="241344"/>
          </a:xfrm>
          <a:prstGeom prst="rect">
            <a:avLst/>
          </a:prstGeom>
        </p:spPr>
        <p:txBody>
          <a:bodyPr wrap="none" lIns="84326" tIns="42162" rIns="84326" bIns="42162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58F48A6-A3E1-4848-9AC3-B43F560BE4FE}" type="slidenum">
              <a:rPr kumimoji="0" lang="en-US" sz="1015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kumimoji="0" lang="en-US" sz="1015" kern="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2428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7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1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4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6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8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29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1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3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1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1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26335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09552" y="866793"/>
            <a:ext cx="8734425" cy="53530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682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"/>
            <a:ext cx="9144000" cy="6465124"/>
          </a:xfrm>
          <a:prstGeom prst="rect">
            <a:avLst/>
          </a:prstGeom>
          <a:solidFill>
            <a:srgbClr val="E4D004">
              <a:alpha val="3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326" tIns="42162" rIns="84326" bIns="42162" rtlCol="0" anchor="ctr"/>
          <a:lstStyle/>
          <a:p>
            <a:pPr algn="ctr" defTabSz="421648"/>
            <a:endParaRPr kumimoji="0" lang="en-US" sz="1662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54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09552" y="866793"/>
            <a:ext cx="8734425" cy="5353051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1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1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58F48A6-A3E1-4848-9AC3-B43F560BE4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4182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8" y="6400853"/>
            <a:ext cx="4126528" cy="314327"/>
          </a:xfrm>
          <a:prstGeom prst="rect">
            <a:avLst/>
          </a:prstGeom>
        </p:spPr>
        <p:txBody>
          <a:bodyPr/>
          <a:lstStyle>
            <a:lvl1pPr algn="l">
              <a:defRPr sz="1015" b="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94"/>
            <a:ext cx="3886200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46"/>
            <a:ext cx="3886200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92" y="1074528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976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8" y="6400853"/>
            <a:ext cx="4126528" cy="314327"/>
          </a:xfrm>
          <a:prstGeom prst="rect">
            <a:avLst/>
          </a:prstGeom>
        </p:spPr>
        <p:txBody>
          <a:bodyPr/>
          <a:lstStyle>
            <a:lvl1pPr algn="l">
              <a:defRPr sz="1015" b="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2" y="1074528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000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866064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143813" y="6516411"/>
            <a:ext cx="328997" cy="241344"/>
          </a:xfrm>
          <a:prstGeom prst="rect">
            <a:avLst/>
          </a:prstGeom>
        </p:spPr>
        <p:txBody>
          <a:bodyPr wrap="none" lIns="84326" tIns="42162" rIns="84326" bIns="42162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58F48A6-A3E1-4848-9AC3-B43F560BE4FE}" type="slidenum">
              <a:rPr kumimoji="0" lang="en-US" sz="1015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kumimoji="0" lang="en-US" sz="1015" kern="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204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48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2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23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79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90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66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6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06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64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92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2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23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6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02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0016475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99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2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2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4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4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kumimoji="0" lang="en-US" smtClean="0">
                <a:solidFill>
                  <a:prstClr val="black"/>
                </a:solidFill>
              </a:rPr>
              <a:t>Shin MICHIZONO, 3rd Technical &amp; change management board (TCMB)</a:t>
            </a:r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32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14861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36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61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67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8277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09552" y="104921"/>
            <a:ext cx="8734425" cy="571499"/>
          </a:xfrm>
          <a:prstGeom prst="rect">
            <a:avLst/>
          </a:prstGeom>
        </p:spPr>
        <p:txBody>
          <a:bodyPr vert="horz" lIns="91353" tIns="45676" rIns="91353" bIns="45676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238375" y="6465268"/>
            <a:ext cx="2895600" cy="365125"/>
          </a:xfrm>
          <a:prstGeom prst="rect">
            <a:avLst/>
          </a:prstGeom>
        </p:spPr>
        <p:txBody>
          <a:bodyPr vert="horz" lIns="84326" tIns="42162" rIns="84326" bIns="42162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0" lang="en-US" sz="831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8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421648"/>
            <a:fld id="{B58F48A6-A3E1-4848-9AC3-B43F560BE4FE}" type="slidenum">
              <a:rPr kumimoji="0" lang="en-US" smtClean="0">
                <a:solidFill>
                  <a:prstClr val="white"/>
                </a:solidFill>
              </a:rPr>
              <a:pPr defTabSz="421648"/>
              <a:t>‹#›</a:t>
            </a:fld>
            <a:endParaRPr kumimoji="0" lang="en-US" dirty="0">
              <a:solidFill>
                <a:prstClr val="white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8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1648"/>
            <a:r>
              <a:rPr kumimoji="0"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kumimoji="0"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209561" y="885839"/>
            <a:ext cx="8734424" cy="5467349"/>
          </a:xfrm>
          <a:prstGeom prst="rect">
            <a:avLst/>
          </a:prstGeom>
        </p:spPr>
        <p:txBody>
          <a:bodyPr vert="horz" lIns="91353" tIns="45676" rIns="91353" bIns="4567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17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21648" rtl="0" eaLnBrk="1" latinLnBrk="0" hangingPunct="1">
        <a:spcBef>
          <a:spcPct val="0"/>
        </a:spcBef>
        <a:buNone/>
        <a:defRPr sz="2954" kern="1200">
          <a:solidFill>
            <a:srgbClr val="0000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16234" marR="0" indent="-316234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FF6600"/>
        </a:buClr>
        <a:buSzTx/>
        <a:buFontTx/>
        <a:buChar char="•"/>
        <a:tabLst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175" marR="0" indent="-263528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4343CA"/>
        </a:buClr>
        <a:buSzTx/>
        <a:buFont typeface="Arial" charset="0"/>
        <a:buChar char="•"/>
        <a:tabLst/>
        <a:defRPr sz="212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54115" marR="0" indent="-210819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660066"/>
        </a:buClr>
        <a:buSzTx/>
        <a:buFontTx/>
        <a:buChar char="•"/>
        <a:tabLst/>
        <a:defRPr sz="203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75760" marR="0" indent="-210819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008000"/>
        </a:buClr>
        <a:buSzTx/>
        <a:buFont typeface="Arial" charset="0"/>
        <a:buChar char="•"/>
        <a:tabLst/>
        <a:defRPr sz="1846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97406" marR="0" indent="-210819" algn="l" defTabSz="843292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None/>
        <a:tabLst/>
        <a:defRPr sz="73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319052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0698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2343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3989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648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292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4937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6585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8229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29876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1521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3167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09552" y="104917"/>
            <a:ext cx="8734425" cy="571499"/>
          </a:xfrm>
          <a:prstGeom prst="rect">
            <a:avLst/>
          </a:prstGeom>
        </p:spPr>
        <p:txBody>
          <a:bodyPr vert="horz" lIns="91353" tIns="45676" rIns="91353" bIns="45676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238375" y="6465261"/>
            <a:ext cx="2895600" cy="365125"/>
          </a:xfrm>
          <a:prstGeom prst="rect">
            <a:avLst/>
          </a:prstGeom>
        </p:spPr>
        <p:txBody>
          <a:bodyPr vert="horz" lIns="84326" tIns="42162" rIns="84326" bIns="42162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0" lang="en-US" sz="831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1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421648"/>
            <a:fld id="{B58F48A6-A3E1-4848-9AC3-B43F560BE4FE}" type="slidenum">
              <a:rPr kumimoji="0" lang="en-US" smtClean="0">
                <a:solidFill>
                  <a:prstClr val="white"/>
                </a:solidFill>
              </a:rPr>
              <a:pPr defTabSz="421648"/>
              <a:t>‹#›</a:t>
            </a:fld>
            <a:endParaRPr kumimoji="0" lang="en-US" dirty="0">
              <a:solidFill>
                <a:prstClr val="white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1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1648"/>
            <a:r>
              <a:rPr kumimoji="0"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kumimoji="0"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209561" y="885839"/>
            <a:ext cx="8734424" cy="5467349"/>
          </a:xfrm>
          <a:prstGeom prst="rect">
            <a:avLst/>
          </a:prstGeom>
        </p:spPr>
        <p:txBody>
          <a:bodyPr vert="horz" lIns="91353" tIns="45676" rIns="91353" bIns="4567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039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4" r:id="rId4"/>
    <p:sldLayoutId id="2147483695" r:id="rId5"/>
    <p:sldLayoutId id="2147483696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21648" rtl="0" eaLnBrk="1" latinLnBrk="0" hangingPunct="1">
        <a:spcBef>
          <a:spcPct val="0"/>
        </a:spcBef>
        <a:buNone/>
        <a:defRPr sz="2954" kern="1200">
          <a:solidFill>
            <a:srgbClr val="0000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16234" marR="0" indent="-316234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FF6600"/>
        </a:buClr>
        <a:buSzTx/>
        <a:buFontTx/>
        <a:buChar char="•"/>
        <a:tabLst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175" marR="0" indent="-263528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4343CA"/>
        </a:buClr>
        <a:buSzTx/>
        <a:buFont typeface="Arial" charset="0"/>
        <a:buChar char="•"/>
        <a:tabLst/>
        <a:defRPr sz="212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54115" marR="0" indent="-210819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660066"/>
        </a:buClr>
        <a:buSzTx/>
        <a:buFontTx/>
        <a:buChar char="•"/>
        <a:tabLst/>
        <a:defRPr sz="203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75760" marR="0" indent="-210819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008000"/>
        </a:buClr>
        <a:buSzTx/>
        <a:buFont typeface="Arial" charset="0"/>
        <a:buChar char="•"/>
        <a:tabLst/>
        <a:defRPr sz="1846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97406" marR="0" indent="-210819" algn="l" defTabSz="843292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None/>
        <a:tabLst/>
        <a:defRPr sz="73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319052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0698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2343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3989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648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292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4937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6585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8229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29876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1521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3167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sz="24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0" lang="en-US" sz="1000" dirty="0" smtClean="0">
                <a:solidFill>
                  <a:srgbClr val="FFFFFF"/>
                </a:solidFill>
                <a:ea typeface="ＭＳ Ｐゴシック" pitchFamily="112" charset="-128"/>
              </a:rPr>
              <a:t>E-XFEL Status and First Beam Results</a:t>
            </a:r>
            <a:endParaRPr kumimoji="0" lang="en-GB" sz="1000" dirty="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7BD41925-BADA-44CD-9D29-92AC82CF061D}" type="slidenum">
              <a:rPr kumimoji="0" lang="en-GB" sz="1000" b="1" smtClean="0">
                <a:solidFill>
                  <a:srgbClr val="FFFFFF"/>
                </a:solidFill>
                <a:ea typeface="Geneva" pitchFamily="1" charset="-128"/>
              </a:rPr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GB" sz="1000" b="1" smtClean="0">
              <a:solidFill>
                <a:srgbClr val="FFFFFF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kumimoji="0" lang="en-US" dirty="0" smtClean="0">
                <a:ea typeface="ＭＳ Ｐゴシック" pitchFamily="112" charset="-128"/>
              </a:rPr>
              <a:t>E-XFEL status and first beam results, LCWS2016. 4-9 December 2016</a:t>
            </a:r>
          </a:p>
          <a:p>
            <a:pPr defTabSz="914400" fontAlgn="base">
              <a:spcAft>
                <a:spcPct val="0"/>
              </a:spcAft>
            </a:pPr>
            <a:r>
              <a:rPr kumimoji="0" lang="en-GB" dirty="0" smtClean="0">
                <a:ea typeface="ＭＳ Ｐゴシック" pitchFamily="112" charset="-128"/>
              </a:rPr>
              <a:t>Wolf-Dietrich M</a:t>
            </a:r>
            <a:r>
              <a:rPr kumimoji="0" lang="de-DE" dirty="0" smtClean="0">
                <a:ea typeface="ＭＳ Ｐゴシック" pitchFamily="112" charset="-128"/>
              </a:rPr>
              <a:t>ö</a:t>
            </a:r>
            <a:r>
              <a:rPr kumimoji="0" lang="en-US" dirty="0" err="1" smtClean="0">
                <a:ea typeface="ＭＳ Ｐゴシック" pitchFamily="112" charset="-128"/>
              </a:rPr>
              <a:t>ller</a:t>
            </a:r>
            <a:r>
              <a:rPr kumimoji="0" lang="en-US" dirty="0" smtClean="0">
                <a:ea typeface="ＭＳ Ｐゴシック" pitchFamily="112" charset="-128"/>
              </a:rPr>
              <a:t>, DESY</a:t>
            </a:r>
            <a:endParaRPr kumimoji="0" lang="en-GB" dirty="0" smtClean="0">
              <a:ea typeface="ＭＳ Ｐゴシック" pitchFamily="112" charset="-128"/>
            </a:endParaRP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78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sz="24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kumimoji="0" lang="en-GB" sz="900">
              <a:solidFill>
                <a:srgbClr val="261748"/>
              </a:solidFill>
              <a:ea typeface="ＭＳ Ｐゴシック" pitchFamily="112" charset="-128"/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0" lang="en-US" sz="1000" dirty="0" smtClean="0">
                <a:solidFill>
                  <a:srgbClr val="FFFFFF"/>
                </a:solidFill>
                <a:ea typeface="ＭＳ Ｐゴシック" pitchFamily="112" charset="-128"/>
              </a:rPr>
              <a:t>E-XFEL Status and First Beam Results</a:t>
            </a:r>
            <a:endParaRPr kumimoji="0" lang="en-GB" sz="1000" dirty="0">
              <a:solidFill>
                <a:srgbClr val="FFFFFF"/>
              </a:solidFill>
              <a:ea typeface="ＭＳ Ｐゴシック" pitchFamily="112" charset="-128"/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7BD41925-BADA-44CD-9D29-92AC82CF061D}" type="slidenum">
              <a:rPr kumimoji="0" lang="en-GB" sz="1000" b="1" smtClean="0">
                <a:solidFill>
                  <a:srgbClr val="FFFFFF"/>
                </a:solidFill>
                <a:ea typeface="Geneva" pitchFamily="1" charset="-128"/>
              </a:rPr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GB" sz="1000" b="1" smtClean="0">
              <a:solidFill>
                <a:srgbClr val="FFFFFF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kumimoji="0" lang="en-US" dirty="0" smtClean="0">
                <a:ea typeface="ＭＳ Ｐゴシック" pitchFamily="112" charset="-128"/>
              </a:rPr>
              <a:t>E-XFEL status and first beam results, LCWS2016. 4-9 December 2016</a:t>
            </a:r>
          </a:p>
          <a:p>
            <a:pPr defTabSz="914400" fontAlgn="base">
              <a:spcAft>
                <a:spcPct val="0"/>
              </a:spcAft>
            </a:pPr>
            <a:r>
              <a:rPr kumimoji="0" lang="en-GB" dirty="0" smtClean="0">
                <a:ea typeface="ＭＳ Ｐゴシック" pitchFamily="112" charset="-128"/>
              </a:rPr>
              <a:t>Wolf-Dietrich M</a:t>
            </a:r>
            <a:r>
              <a:rPr kumimoji="0" lang="de-DE" dirty="0" smtClean="0">
                <a:ea typeface="ＭＳ Ｐゴシック" pitchFamily="112" charset="-128"/>
              </a:rPr>
              <a:t>ö</a:t>
            </a:r>
            <a:r>
              <a:rPr kumimoji="0" lang="en-US" dirty="0" err="1" smtClean="0">
                <a:ea typeface="ＭＳ Ｐゴシック" pitchFamily="112" charset="-128"/>
              </a:rPr>
              <a:t>ller</a:t>
            </a:r>
            <a:r>
              <a:rPr kumimoji="0" lang="en-US" dirty="0" smtClean="0">
                <a:ea typeface="ＭＳ Ｐゴシック" pitchFamily="112" charset="-128"/>
              </a:rPr>
              <a:t>, DESY</a:t>
            </a:r>
            <a:endParaRPr kumimoji="0" lang="en-GB" dirty="0" smtClean="0">
              <a:ea typeface="ＭＳ Ｐゴシック" pitchFamily="112" charset="-128"/>
            </a:endParaRP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69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0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hf hdr="0" dt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09552" y="104921"/>
            <a:ext cx="8734425" cy="571499"/>
          </a:xfrm>
          <a:prstGeom prst="rect">
            <a:avLst/>
          </a:prstGeom>
        </p:spPr>
        <p:txBody>
          <a:bodyPr vert="horz" lIns="91353" tIns="45676" rIns="91353" bIns="45676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238375" y="6465268"/>
            <a:ext cx="2895600" cy="365125"/>
          </a:xfrm>
          <a:prstGeom prst="rect">
            <a:avLst/>
          </a:prstGeom>
        </p:spPr>
        <p:txBody>
          <a:bodyPr vert="horz" lIns="84326" tIns="42162" rIns="84326" bIns="42162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0" lang="en-US" sz="831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8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421648"/>
            <a:fld id="{B58F48A6-A3E1-4848-9AC3-B43F560BE4FE}" type="slidenum">
              <a:rPr kumimoji="0" lang="en-US" smtClean="0">
                <a:solidFill>
                  <a:prstClr val="white"/>
                </a:solidFill>
              </a:rPr>
              <a:pPr defTabSz="421648"/>
              <a:t>‹#›</a:t>
            </a:fld>
            <a:endParaRPr kumimoji="0" lang="en-US" dirty="0">
              <a:solidFill>
                <a:prstClr val="white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8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1648"/>
            <a:r>
              <a:rPr kumimoji="0"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kumimoji="0"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209561" y="885839"/>
            <a:ext cx="8734424" cy="5467349"/>
          </a:xfrm>
          <a:prstGeom prst="rect">
            <a:avLst/>
          </a:prstGeom>
        </p:spPr>
        <p:txBody>
          <a:bodyPr vert="horz" lIns="91353" tIns="45676" rIns="91353" bIns="4567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75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21648" rtl="0" eaLnBrk="1" latinLnBrk="0" hangingPunct="1">
        <a:spcBef>
          <a:spcPct val="0"/>
        </a:spcBef>
        <a:buNone/>
        <a:defRPr sz="2954" kern="1200">
          <a:solidFill>
            <a:srgbClr val="0000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16234" marR="0" indent="-316234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FF6600"/>
        </a:buClr>
        <a:buSzTx/>
        <a:buFontTx/>
        <a:buChar char="•"/>
        <a:tabLst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175" marR="0" indent="-263528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4343CA"/>
        </a:buClr>
        <a:buSzTx/>
        <a:buFont typeface="Arial" charset="0"/>
        <a:buChar char="•"/>
        <a:tabLst/>
        <a:defRPr sz="212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54115" marR="0" indent="-210819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660066"/>
        </a:buClr>
        <a:buSzTx/>
        <a:buFontTx/>
        <a:buChar char="•"/>
        <a:tabLst/>
        <a:defRPr sz="203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75760" marR="0" indent="-210819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008000"/>
        </a:buClr>
        <a:buSzTx/>
        <a:buFont typeface="Arial" charset="0"/>
        <a:buChar char="•"/>
        <a:tabLst/>
        <a:defRPr sz="1846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97406" marR="0" indent="-210819" algn="l" defTabSz="843292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None/>
        <a:tabLst/>
        <a:defRPr sz="73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319052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0698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2343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3989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648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292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4937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6585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8229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29876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1521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3167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09552" y="104917"/>
            <a:ext cx="8734425" cy="571499"/>
          </a:xfrm>
          <a:prstGeom prst="rect">
            <a:avLst/>
          </a:prstGeom>
        </p:spPr>
        <p:txBody>
          <a:bodyPr vert="horz" lIns="91353" tIns="45676" rIns="91353" bIns="45676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238375" y="6465261"/>
            <a:ext cx="2895600" cy="365125"/>
          </a:xfrm>
          <a:prstGeom prst="rect">
            <a:avLst/>
          </a:prstGeom>
        </p:spPr>
        <p:txBody>
          <a:bodyPr vert="horz" lIns="84326" tIns="42162" rIns="84326" bIns="42162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0" lang="en-US" sz="831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276725" y="6465261"/>
            <a:ext cx="8572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1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421648"/>
            <a:fld id="{B58F48A6-A3E1-4848-9AC3-B43F560BE4FE}" type="slidenum">
              <a:rPr kumimoji="0" lang="en-US" smtClean="0">
                <a:solidFill>
                  <a:prstClr val="white"/>
                </a:solidFill>
              </a:rPr>
              <a:pPr defTabSz="421648"/>
              <a:t>‹#›</a:t>
            </a:fld>
            <a:endParaRPr kumimoji="0" lang="en-US" dirty="0">
              <a:solidFill>
                <a:prstClr val="white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38387" y="6465261"/>
            <a:ext cx="203835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1648"/>
            <a:r>
              <a:rPr kumimoji="0" lang="en-US" i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 MICHIZONO, 3rd Technical &amp; change management board (TCMB)</a:t>
            </a:r>
            <a:endParaRPr kumimoji="0" lang="en-US" i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209561" y="885839"/>
            <a:ext cx="8734424" cy="5467349"/>
          </a:xfrm>
          <a:prstGeom prst="rect">
            <a:avLst/>
          </a:prstGeom>
        </p:spPr>
        <p:txBody>
          <a:bodyPr vert="horz" lIns="91353" tIns="45676" rIns="91353" bIns="4567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49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4" r:id="rId4"/>
    <p:sldLayoutId id="2147483805" r:id="rId5"/>
    <p:sldLayoutId id="2147483806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21648" rtl="0" eaLnBrk="1" latinLnBrk="0" hangingPunct="1">
        <a:spcBef>
          <a:spcPct val="0"/>
        </a:spcBef>
        <a:buNone/>
        <a:defRPr sz="2954" kern="1200">
          <a:solidFill>
            <a:srgbClr val="0000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16234" marR="0" indent="-316234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FF6600"/>
        </a:buClr>
        <a:buSzTx/>
        <a:buFontTx/>
        <a:buChar char="•"/>
        <a:tabLst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175" marR="0" indent="-263528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4343CA"/>
        </a:buClr>
        <a:buSzTx/>
        <a:buFont typeface="Arial" charset="0"/>
        <a:buChar char="•"/>
        <a:tabLst/>
        <a:defRPr sz="212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54115" marR="0" indent="-210819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660066"/>
        </a:buClr>
        <a:buSzTx/>
        <a:buFontTx/>
        <a:buChar char="•"/>
        <a:tabLst/>
        <a:defRPr sz="203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75760" marR="0" indent="-210819" algn="l" defTabSz="843292" rtl="0" eaLnBrk="1" fontAlgn="base" latinLnBrk="0" hangingPunct="1">
        <a:lnSpc>
          <a:spcPct val="100000"/>
        </a:lnSpc>
        <a:spcBef>
          <a:spcPts val="1108"/>
        </a:spcBef>
        <a:spcAft>
          <a:spcPct val="0"/>
        </a:spcAft>
        <a:buClr>
          <a:srgbClr val="008000"/>
        </a:buClr>
        <a:buSzTx/>
        <a:buFont typeface="Arial" charset="0"/>
        <a:buChar char="•"/>
        <a:tabLst/>
        <a:defRPr sz="1846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97406" marR="0" indent="-210819" algn="l" defTabSz="843292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None/>
        <a:tabLst/>
        <a:defRPr sz="73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319052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0698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2343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3989" indent="-210819" algn="l" defTabSz="421648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648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292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4937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6585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8229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29876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1521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3167" algn="l" defTabSz="421648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516"/>
            <a:ext cx="8229600" cy="5114671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4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/>
            <a:fld id="{0D1D6AF9-1F0E-2547-B7C2-EBD1501318D2}" type="slidenum">
              <a:rPr kumimoji="0" lang="en-US" smtClean="0">
                <a:solidFill>
                  <a:prstClr val="black">
                    <a:tint val="75000"/>
                  </a:prstClr>
                </a:solidFill>
              </a:rPr>
              <a:pPr defTabSz="456697"/>
              <a:t>‹#›</a:t>
            </a:fld>
            <a:endParaRPr kumimoji="0"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27"/>
            <a:ext cx="7676358" cy="6160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"/>
            <a:ext cx="609600" cy="693420"/>
          </a:xfrm>
          <a:prstGeom prst="rect">
            <a:avLst/>
          </a:prstGeom>
        </p:spPr>
      </p:pic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4680" y="2868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45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577810/timetable/#20170306" TargetMode="External"/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kds.kek.jp/indico/event/23454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51564" y="371898"/>
            <a:ext cx="8317645" cy="1217432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sz="3600" dirty="0" smtClean="0"/>
              <a:t>Reports at LCB and KEK’s review</a:t>
            </a:r>
            <a:endParaRPr kumimoji="1" lang="ja-JP" altLang="en-US" sz="3600" b="1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68CCE-6028-D344-BA7E-255CF04F3D33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8174" y="2363422"/>
            <a:ext cx="87066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>
                <a:solidFill>
                  <a:srgbClr val="0070C0"/>
                </a:solidFill>
              </a:rPr>
              <a:t>Shin MICHIZONO (KEK)</a:t>
            </a:r>
          </a:p>
          <a:p>
            <a:pPr algn="ctr"/>
            <a:endParaRPr lang="en-US" altLang="ja-JP" sz="3200" dirty="0">
              <a:solidFill>
                <a:srgbClr val="0070C0"/>
              </a:solidFill>
            </a:endParaRPr>
          </a:p>
          <a:p>
            <a:r>
              <a:rPr kumimoji="1" lang="en-US" altLang="ja-JP" sz="3200" dirty="0" smtClean="0">
                <a:solidFill>
                  <a:srgbClr val="0070C0"/>
                </a:solidFill>
              </a:rPr>
              <a:t>LCB report (Feb.16)</a:t>
            </a:r>
          </a:p>
          <a:p>
            <a:r>
              <a:rPr lang="en-US" altLang="ja-JP" sz="3200" dirty="0" smtClean="0">
                <a:solidFill>
                  <a:srgbClr val="0070C0"/>
                </a:solidFill>
              </a:rPr>
              <a:t>8</a:t>
            </a:r>
            <a:r>
              <a:rPr lang="en-US" altLang="ja-JP" sz="3200" baseline="30000" dirty="0" smtClean="0">
                <a:solidFill>
                  <a:srgbClr val="0070C0"/>
                </a:solidFill>
              </a:rPr>
              <a:t>th</a:t>
            </a:r>
            <a:r>
              <a:rPr lang="en-US" altLang="ja-JP" sz="3200" dirty="0" smtClean="0">
                <a:solidFill>
                  <a:srgbClr val="0070C0"/>
                </a:solidFill>
              </a:rPr>
              <a:t> (KEK’s) linear collider </a:t>
            </a:r>
            <a:r>
              <a:rPr lang="en-US" altLang="ja-JP" sz="3200" smtClean="0">
                <a:solidFill>
                  <a:srgbClr val="0070C0"/>
                </a:solidFill>
              </a:rPr>
              <a:t>review (</a:t>
            </a:r>
            <a:r>
              <a:rPr lang="en-US" altLang="ja-JP" sz="3200" dirty="0" smtClean="0">
                <a:solidFill>
                  <a:srgbClr val="0070C0"/>
                </a:solidFill>
              </a:rPr>
              <a:t>Mar.6)</a:t>
            </a:r>
            <a:endParaRPr kumimoji="1" lang="en-US" altLang="ja-JP" sz="3200" dirty="0" smtClean="0">
              <a:solidFill>
                <a:srgbClr val="0070C0"/>
              </a:solidFill>
            </a:endParaRPr>
          </a:p>
          <a:p>
            <a:pPr marL="457200" indent="-457200" algn="ctr">
              <a:buFontTx/>
              <a:buChar char="-"/>
            </a:pPr>
            <a:endParaRPr kumimoji="1" lang="en-US" altLang="ja-JP" sz="3200" dirty="0" smtClean="0">
              <a:solidFill>
                <a:srgbClr val="0070C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8928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89"/>
    </mc:Choice>
    <mc:Fallback xmlns="">
      <p:transition spd="slow" advTm="3098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18194" t="11533" r="19174"/>
          <a:stretch/>
        </p:blipFill>
        <p:spPr>
          <a:xfrm>
            <a:off x="237728" y="0"/>
            <a:ext cx="6048772" cy="6745454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6553200" y="180292"/>
            <a:ext cx="1966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http://icfa2017.es/</a:t>
            </a:r>
          </a:p>
        </p:txBody>
      </p:sp>
    </p:spTree>
    <p:extLst>
      <p:ext uri="{BB962C8B-B14F-4D97-AF65-F5344CB8AC3E}">
        <p14:creationId xmlns:p14="http://schemas.microsoft.com/office/powerpoint/2010/main" val="47692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21"/>
    </mc:Choice>
    <mc:Fallback xmlns="">
      <p:transition spd="slow" advTm="3432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722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LCB/LCC structure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77345" y="947593"/>
            <a:ext cx="8862550" cy="5256584"/>
            <a:chOff x="77345" y="764704"/>
            <a:chExt cx="8862550" cy="525658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45" y="764704"/>
              <a:ext cx="8862550" cy="52565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正方形/長方形 7"/>
            <p:cNvSpPr/>
            <p:nvPr/>
          </p:nvSpPr>
          <p:spPr>
            <a:xfrm>
              <a:off x="4559261" y="2365233"/>
              <a:ext cx="1867772" cy="1996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ja-JP" altLang="en-US" sz="1600" dirty="0">
                  <a:solidFill>
                    <a:prstClr val="white"/>
                  </a:solidFill>
                </a:rPr>
                <a:t>Ｃｈａｉｒ</a:t>
              </a:r>
              <a:r>
                <a:rPr lang="ja-JP" altLang="en-US" sz="1600" dirty="0" smtClean="0">
                  <a:solidFill>
                    <a:prstClr val="white"/>
                  </a:solidFill>
                </a:rPr>
                <a:t>：Ｔ</a:t>
              </a:r>
              <a:r>
                <a:rPr lang="ja-JP" altLang="en-US" sz="1600" dirty="0">
                  <a:solidFill>
                    <a:prstClr val="white"/>
                  </a:solidFill>
                </a:rPr>
                <a:t>．Ｎａｋａｄａ</a:t>
              </a: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572000" y="3789040"/>
              <a:ext cx="1872208" cy="1996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ja-JP" altLang="en-US" sz="1600" dirty="0">
                  <a:solidFill>
                    <a:prstClr val="white"/>
                  </a:solidFill>
                </a:rPr>
                <a:t>Ｌｙｎ　Ｅｖａｎｓ</a:t>
              </a: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6804248" y="3805395"/>
              <a:ext cx="1872208" cy="183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ja-JP" altLang="en-US" sz="1600" dirty="0" smtClean="0">
                  <a:solidFill>
                    <a:prstClr val="white"/>
                  </a:solidFill>
                </a:rPr>
                <a:t>Ｈ．　Ｍｕｒａｙａｍａ</a:t>
              </a:r>
              <a:endParaRPr lang="ja-JP" alt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267744" y="1285115"/>
              <a:ext cx="1867772" cy="1996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ja-JP" altLang="en-US" sz="1600" dirty="0">
                  <a:solidFill>
                    <a:prstClr val="white"/>
                  </a:solidFill>
                </a:rPr>
                <a:t>Ｃｈａｉｒ</a:t>
              </a:r>
              <a:r>
                <a:rPr lang="ja-JP" altLang="en-US" sz="1600" dirty="0" smtClean="0">
                  <a:solidFill>
                    <a:prstClr val="white"/>
                  </a:solidFill>
                </a:rPr>
                <a:t>：Ｇ．Ｂｌａｉｒ</a:t>
              </a:r>
              <a:endParaRPr lang="ja-JP" alt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2411760" y="5229200"/>
              <a:ext cx="1872208" cy="1996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ja-JP" altLang="en-US" sz="1600" dirty="0">
                  <a:solidFill>
                    <a:prstClr val="white"/>
                  </a:solidFill>
                </a:rPr>
                <a:t>Ｓ．　Ｍｉｃｈｉｚｏｎｏ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72000" y="5229200"/>
              <a:ext cx="1872208" cy="1996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ja-JP" altLang="en-US" sz="1600">
                  <a:solidFill>
                    <a:prstClr val="white"/>
                  </a:solidFill>
                </a:rPr>
                <a:t>Ｓ．　Ｓｔａｐｎｅｓ</a:t>
              </a:r>
              <a:endParaRPr lang="ja-JP" alt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6876256" y="5317563"/>
              <a:ext cx="1872208" cy="1996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ja-JP" altLang="en-US" sz="1600" dirty="0">
                  <a:solidFill>
                    <a:prstClr val="white"/>
                  </a:solidFill>
                </a:rPr>
                <a:t>Ｊ．　Ｂｒａｕ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1849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タイトル 1"/>
          <p:cNvSpPr>
            <a:spLocks noGrp="1"/>
          </p:cNvSpPr>
          <p:nvPr>
            <p:ph type="title"/>
          </p:nvPr>
        </p:nvSpPr>
        <p:spPr>
          <a:xfrm>
            <a:off x="157112" y="73866"/>
            <a:ext cx="7555458" cy="402516"/>
          </a:xfrm>
        </p:spPr>
        <p:txBody>
          <a:bodyPr>
            <a:no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Preliminary</a:t>
            </a:r>
            <a:r>
              <a:rPr lang="en-US" altLang="ja-JP" sz="2400" b="1" dirty="0" smtClean="0"/>
              <a:t> Cost Estimate for the ILC Staging with 250GeV</a:t>
            </a:r>
            <a:endParaRPr kumimoji="1" lang="ja-JP" altLang="en-US" sz="2400" b="1" dirty="0"/>
          </a:p>
        </p:txBody>
      </p:sp>
      <p:grpSp>
        <p:nvGrpSpPr>
          <p:cNvPr id="49" name="グループ化 48"/>
          <p:cNvGrpSpPr/>
          <p:nvPr/>
        </p:nvGrpSpPr>
        <p:grpSpPr>
          <a:xfrm>
            <a:off x="1697181" y="5133982"/>
            <a:ext cx="6823321" cy="653518"/>
            <a:chOff x="1160436" y="4251573"/>
            <a:chExt cx="7891923" cy="629383"/>
          </a:xfrm>
        </p:grpSpPr>
        <p:cxnSp>
          <p:nvCxnSpPr>
            <p:cNvPr id="51" name="直線コネクタ 50"/>
            <p:cNvCxnSpPr/>
            <p:nvPr/>
          </p:nvCxnSpPr>
          <p:spPr>
            <a:xfrm>
              <a:off x="1160436" y="4416967"/>
              <a:ext cx="1797050" cy="231487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 flipV="1">
              <a:off x="7235876" y="4438901"/>
              <a:ext cx="1796400" cy="230400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円/楕円 52"/>
            <p:cNvSpPr/>
            <p:nvPr/>
          </p:nvSpPr>
          <p:spPr>
            <a:xfrm>
              <a:off x="4993945" y="4633306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 rot="395487">
              <a:off x="2024568" y="4251573"/>
              <a:ext cx="8402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125</a:t>
              </a:r>
              <a:r>
                <a:rPr kumimoji="1" lang="en-US" altLang="ja-JP" sz="1200" dirty="0" smtClean="0"/>
                <a:t>GeV e-</a:t>
              </a:r>
              <a:endParaRPr kumimoji="1" lang="ja-JP" altLang="en-US" sz="1200" dirty="0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 rot="21109349">
              <a:off x="7400375" y="4270897"/>
              <a:ext cx="8707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125</a:t>
              </a:r>
              <a:r>
                <a:rPr kumimoji="1" lang="en-US" altLang="ja-JP" sz="1200" dirty="0" smtClean="0"/>
                <a:t>GeV e+</a:t>
              </a:r>
              <a:endParaRPr kumimoji="1" lang="ja-JP" altLang="en-US" sz="1200" dirty="0"/>
            </a:p>
          </p:txBody>
        </p:sp>
        <p:sp>
          <p:nvSpPr>
            <p:cNvPr id="56" name="正方形/長方形 55"/>
            <p:cNvSpPr/>
            <p:nvPr/>
          </p:nvSpPr>
          <p:spPr>
            <a:xfrm rot="410029">
              <a:off x="1194577" y="4579945"/>
              <a:ext cx="3859530" cy="187434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/>
            <p:cNvSpPr/>
            <p:nvPr/>
          </p:nvSpPr>
          <p:spPr>
            <a:xfrm rot="21199294">
              <a:off x="5192829" y="4576645"/>
              <a:ext cx="3859530" cy="187434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8068136" y="0"/>
            <a:ext cx="1084452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Rev. 170205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9306" y="5661843"/>
            <a:ext cx="1202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Option</a:t>
            </a:r>
            <a:r>
              <a:rPr lang="ja-JP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D</a:t>
            </a:r>
            <a:r>
              <a:rPr lang="en-US" altLang="ja-JP" sz="1400" dirty="0" smtClean="0">
                <a:solidFill>
                  <a:srgbClr val="000000"/>
                </a:solidFill>
              </a:rPr>
              <a:t>: </a:t>
            </a:r>
          </a:p>
        </p:txBody>
      </p:sp>
      <p:grpSp>
        <p:nvGrpSpPr>
          <p:cNvPr id="3" name="図形グループ 2"/>
          <p:cNvGrpSpPr/>
          <p:nvPr/>
        </p:nvGrpSpPr>
        <p:grpSpPr>
          <a:xfrm>
            <a:off x="1707565" y="5628507"/>
            <a:ext cx="6809820" cy="575085"/>
            <a:chOff x="1134300" y="5884180"/>
            <a:chExt cx="7877169" cy="629383"/>
          </a:xfrm>
        </p:grpSpPr>
        <p:sp>
          <p:nvSpPr>
            <p:cNvPr id="23" name="正方形/長方形 22"/>
            <p:cNvSpPr/>
            <p:nvPr/>
          </p:nvSpPr>
          <p:spPr>
            <a:xfrm rot="410029">
              <a:off x="2525074" y="6291852"/>
              <a:ext cx="2471169" cy="216277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/>
            <p:cNvSpPr/>
            <p:nvPr/>
          </p:nvSpPr>
          <p:spPr>
            <a:xfrm rot="21199294">
              <a:off x="5144022" y="6307219"/>
              <a:ext cx="2349603" cy="200698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2761770" y="6262934"/>
              <a:ext cx="1640795" cy="221854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V="1">
              <a:off x="5586010" y="6254388"/>
              <a:ext cx="1796400" cy="230400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円/楕円 19"/>
            <p:cNvSpPr/>
            <p:nvPr/>
          </p:nvSpPr>
          <p:spPr>
            <a:xfrm>
              <a:off x="4939199" y="6265913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 rot="395487">
              <a:off x="1969822" y="5884180"/>
              <a:ext cx="8402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125</a:t>
              </a:r>
              <a:r>
                <a:rPr kumimoji="1" lang="en-US" altLang="ja-JP" sz="1200" dirty="0" smtClean="0"/>
                <a:t>GeV e-</a:t>
              </a:r>
              <a:endParaRPr kumimoji="1" lang="ja-JP" altLang="en-US" sz="1200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 rot="21109349">
              <a:off x="7345629" y="5903504"/>
              <a:ext cx="8707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125</a:t>
              </a:r>
              <a:r>
                <a:rPr kumimoji="1" lang="en-US" altLang="ja-JP" sz="1200" dirty="0" smtClean="0"/>
                <a:t>GeV e+</a:t>
              </a:r>
              <a:endParaRPr kumimoji="1" lang="ja-JP" altLang="en-US" sz="1200" dirty="0"/>
            </a:p>
          </p:txBody>
        </p:sp>
        <p:sp>
          <p:nvSpPr>
            <p:cNvPr id="60" name="正方形/長方形 59"/>
            <p:cNvSpPr/>
            <p:nvPr/>
          </p:nvSpPr>
          <p:spPr>
            <a:xfrm rot="410029">
              <a:off x="1134300" y="6067190"/>
              <a:ext cx="1396706" cy="208502"/>
            </a:xfrm>
            <a:prstGeom prst="rect">
              <a:avLst/>
            </a:prstGeom>
            <a:solidFill>
              <a:schemeClr val="bg1">
                <a:lumMod val="85000"/>
                <a:alpha val="30000"/>
              </a:schemeClr>
            </a:solidFill>
            <a:ln w="12700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>
            <a:xfrm rot="21199294">
              <a:off x="7503738" y="6091416"/>
              <a:ext cx="1507731" cy="176777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0000"/>
              </a:schemeClr>
            </a:solidFill>
            <a:ln w="6350" cmpd="sng">
              <a:solidFill>
                <a:srgbClr val="A6A6A6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48"/>
          <p:cNvGrpSpPr/>
          <p:nvPr/>
        </p:nvGrpSpPr>
        <p:grpSpPr>
          <a:xfrm>
            <a:off x="1705205" y="4208078"/>
            <a:ext cx="6777567" cy="569373"/>
            <a:chOff x="1194577" y="4257820"/>
            <a:chExt cx="7857782" cy="623136"/>
          </a:xfrm>
        </p:grpSpPr>
        <p:sp>
          <p:nvSpPr>
            <p:cNvPr id="35" name="正方形/長方形 34"/>
            <p:cNvSpPr/>
            <p:nvPr/>
          </p:nvSpPr>
          <p:spPr>
            <a:xfrm rot="21199294">
              <a:off x="5192829" y="4576645"/>
              <a:ext cx="3859530" cy="187434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 rot="410029">
              <a:off x="1194577" y="4579945"/>
              <a:ext cx="3859530" cy="187434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8" name="直線コネクタ 27"/>
            <p:cNvCxnSpPr/>
            <p:nvPr/>
          </p:nvCxnSpPr>
          <p:spPr>
            <a:xfrm>
              <a:off x="1218078" y="4438901"/>
              <a:ext cx="3300264" cy="397221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 flipV="1">
              <a:off x="5704493" y="4438900"/>
              <a:ext cx="3327782" cy="397223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円/楕円 29"/>
            <p:cNvSpPr/>
            <p:nvPr/>
          </p:nvSpPr>
          <p:spPr>
            <a:xfrm>
              <a:off x="4993945" y="4633306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 rot="395487">
              <a:off x="2969362" y="4391216"/>
              <a:ext cx="1012000" cy="303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250 </a:t>
              </a:r>
              <a:r>
                <a:rPr kumimoji="1" lang="en-US" altLang="ja-JP" sz="1200" dirty="0" err="1" smtClean="0"/>
                <a:t>GeV</a:t>
              </a:r>
              <a:r>
                <a:rPr kumimoji="1" lang="en-US" altLang="ja-JP" sz="1200" dirty="0" smtClean="0"/>
                <a:t> e-</a:t>
              </a:r>
              <a:endParaRPr kumimoji="1" lang="ja-JP" altLang="en-US" sz="1200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21109349">
              <a:off x="7312399" y="4257820"/>
              <a:ext cx="1046702" cy="303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250 </a:t>
              </a:r>
              <a:r>
                <a:rPr kumimoji="1" lang="en-US" altLang="ja-JP" sz="1200" dirty="0" err="1" smtClean="0"/>
                <a:t>GeV</a:t>
              </a:r>
              <a:r>
                <a:rPr kumimoji="1" lang="en-US" altLang="ja-JP" sz="1200" dirty="0" smtClean="0"/>
                <a:t> e+</a:t>
              </a:r>
              <a:endParaRPr kumimoji="1" lang="ja-JP" altLang="en-US" sz="1200" dirty="0"/>
            </a:p>
          </p:txBody>
        </p:sp>
      </p:grpSp>
      <p:sp>
        <p:nvSpPr>
          <p:cNvPr id="42" name="テキスト ボックス 41"/>
          <p:cNvSpPr txBox="1"/>
          <p:nvPr/>
        </p:nvSpPr>
        <p:spPr>
          <a:xfrm>
            <a:off x="336536" y="6215086"/>
            <a:ext cx="118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Option</a:t>
            </a:r>
            <a:r>
              <a:rPr lang="ja-JP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ja-JP" sz="1400" dirty="0" smtClean="0">
                <a:solidFill>
                  <a:srgbClr val="000000"/>
                </a:solidFill>
              </a:rPr>
              <a:t>C: </a:t>
            </a:r>
          </a:p>
        </p:txBody>
      </p:sp>
      <p:grpSp>
        <p:nvGrpSpPr>
          <p:cNvPr id="43" name="図形グループ 42"/>
          <p:cNvGrpSpPr/>
          <p:nvPr/>
        </p:nvGrpSpPr>
        <p:grpSpPr>
          <a:xfrm>
            <a:off x="2924576" y="6084532"/>
            <a:ext cx="4279691" cy="589053"/>
            <a:chOff x="2540465" y="5869236"/>
            <a:chExt cx="4950496" cy="644669"/>
          </a:xfrm>
        </p:grpSpPr>
        <p:sp>
          <p:nvSpPr>
            <p:cNvPr id="44" name="正方形/長方形 43"/>
            <p:cNvSpPr/>
            <p:nvPr/>
          </p:nvSpPr>
          <p:spPr>
            <a:xfrm rot="410029">
              <a:off x="2540465" y="6280161"/>
              <a:ext cx="2455269" cy="21867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 rot="21199294">
              <a:off x="5145311" y="6292420"/>
              <a:ext cx="2345650" cy="221485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6" name="直線コネクタ 45"/>
            <p:cNvCxnSpPr/>
            <p:nvPr/>
          </p:nvCxnSpPr>
          <p:spPr>
            <a:xfrm>
              <a:off x="2761770" y="6262934"/>
              <a:ext cx="1640795" cy="221854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flipV="1">
              <a:off x="5586010" y="6254388"/>
              <a:ext cx="1796400" cy="230400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円/楕円 47"/>
            <p:cNvSpPr/>
            <p:nvPr/>
          </p:nvSpPr>
          <p:spPr>
            <a:xfrm>
              <a:off x="4939199" y="6265913"/>
              <a:ext cx="247650" cy="24765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テキスト ボックス 57"/>
            <p:cNvSpPr txBox="1"/>
            <p:nvPr/>
          </p:nvSpPr>
          <p:spPr>
            <a:xfrm rot="395487">
              <a:off x="2649008" y="5869236"/>
              <a:ext cx="8402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125</a:t>
              </a:r>
              <a:r>
                <a:rPr kumimoji="1" lang="en-US" altLang="ja-JP" sz="1200" dirty="0" smtClean="0"/>
                <a:t>GeV e-</a:t>
              </a:r>
              <a:endParaRPr kumimoji="1" lang="ja-JP" altLang="en-US" sz="1200" dirty="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 rot="21109349">
              <a:off x="6413709" y="5903504"/>
              <a:ext cx="8707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125</a:t>
              </a:r>
              <a:r>
                <a:rPr kumimoji="1" lang="en-US" altLang="ja-JP" sz="1200" dirty="0" smtClean="0"/>
                <a:t>GeV e+</a:t>
              </a:r>
              <a:endParaRPr kumimoji="1" lang="ja-JP" altLang="en-US" sz="1200" dirty="0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7421750" y="6048600"/>
            <a:ext cx="975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Simple tunnel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923562" y="6476072"/>
            <a:ext cx="2133600" cy="365125"/>
          </a:xfrm>
        </p:spPr>
        <p:txBody>
          <a:bodyPr/>
          <a:lstStyle/>
          <a:p>
            <a:fld id="{F44D870D-10EF-614D-A0D4-F1C942B786C3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13" name="図形グループ 12"/>
          <p:cNvGrpSpPr/>
          <p:nvPr/>
        </p:nvGrpSpPr>
        <p:grpSpPr>
          <a:xfrm>
            <a:off x="1745407" y="4630412"/>
            <a:ext cx="6793803" cy="653518"/>
            <a:chOff x="2278577" y="4436512"/>
            <a:chExt cx="6793803" cy="653518"/>
          </a:xfrm>
        </p:grpSpPr>
        <p:sp>
          <p:nvSpPr>
            <p:cNvPr id="69" name="正方形/長方形 68"/>
            <p:cNvSpPr/>
            <p:nvPr/>
          </p:nvSpPr>
          <p:spPr>
            <a:xfrm rot="21199294">
              <a:off x="5735448" y="4774050"/>
              <a:ext cx="3336932" cy="194622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/>
            <p:cNvSpPr/>
            <p:nvPr/>
          </p:nvSpPr>
          <p:spPr>
            <a:xfrm rot="410029">
              <a:off x="2278577" y="4777476"/>
              <a:ext cx="3336932" cy="194622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0000"/>
              </a:schemeClr>
            </a:solidFill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3" name="直線コネクタ 62"/>
            <p:cNvCxnSpPr/>
            <p:nvPr/>
          </p:nvCxnSpPr>
          <p:spPr>
            <a:xfrm>
              <a:off x="2319513" y="4666561"/>
              <a:ext cx="2785706" cy="326364"/>
            </a:xfrm>
            <a:prstGeom prst="line">
              <a:avLst/>
            </a:prstGeom>
            <a:ln w="6350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 flipV="1">
              <a:off x="6213946" y="4660110"/>
              <a:ext cx="2811988" cy="361900"/>
            </a:xfrm>
            <a:prstGeom prst="line">
              <a:avLst/>
            </a:prstGeom>
            <a:ln w="63500">
              <a:solidFill>
                <a:srgbClr val="0070C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円/楕円 64"/>
            <p:cNvSpPr/>
            <p:nvPr/>
          </p:nvSpPr>
          <p:spPr>
            <a:xfrm>
              <a:off x="5563494" y="4832883"/>
              <a:ext cx="214117" cy="257147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 rot="395487">
              <a:off x="2996184" y="4436512"/>
              <a:ext cx="726515" cy="287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125</a:t>
              </a:r>
              <a:r>
                <a:rPr kumimoji="1" lang="en-US" altLang="ja-JP" sz="1200" dirty="0" smtClean="0"/>
                <a:t>GeV e-</a:t>
              </a:r>
              <a:endParaRPr kumimoji="1" lang="ja-JP" altLang="en-US" sz="1200" dirty="0"/>
            </a:p>
          </p:txBody>
        </p:sp>
        <p:sp>
          <p:nvSpPr>
            <p:cNvPr id="67" name="テキスト ボックス 66"/>
            <p:cNvSpPr txBox="1"/>
            <p:nvPr/>
          </p:nvSpPr>
          <p:spPr>
            <a:xfrm rot="21109349">
              <a:off x="7644082" y="4456577"/>
              <a:ext cx="752847" cy="287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125</a:t>
              </a:r>
              <a:r>
                <a:rPr kumimoji="1" lang="en-US" altLang="ja-JP" sz="1200" dirty="0" smtClean="0"/>
                <a:t>GeV e+</a:t>
              </a:r>
              <a:endParaRPr kumimoji="1" lang="ja-JP" altLang="en-US" sz="1200" dirty="0"/>
            </a:p>
          </p:txBody>
        </p:sp>
      </p:grpSp>
      <p:sp>
        <p:nvSpPr>
          <p:cNvPr id="70" name="テキスト ボックス 69"/>
          <p:cNvSpPr txBox="1"/>
          <p:nvPr/>
        </p:nvSpPr>
        <p:spPr>
          <a:xfrm>
            <a:off x="319612" y="4632202"/>
            <a:ext cx="118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Option</a:t>
            </a:r>
            <a:r>
              <a:rPr lang="ja-JP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ja-JP" sz="1400" dirty="0" smtClean="0">
                <a:solidFill>
                  <a:srgbClr val="000000"/>
                </a:solidFill>
              </a:rPr>
              <a:t>F: 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26842" y="5143197"/>
            <a:ext cx="118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Option</a:t>
            </a:r>
            <a:r>
              <a:rPr lang="ja-JP" altLang="en-US" sz="1400" dirty="0" smtClean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E</a:t>
            </a:r>
            <a:r>
              <a:rPr lang="en-US" altLang="ja-JP" sz="1400" dirty="0" smtClean="0">
                <a:solidFill>
                  <a:srgbClr val="000000"/>
                </a:solidFill>
              </a:rPr>
              <a:t>: 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97760" y="4242002"/>
            <a:ext cx="118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TDR: 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62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969240"/>
              </p:ext>
            </p:extLst>
          </p:nvPr>
        </p:nvGraphicFramePr>
        <p:xfrm>
          <a:off x="168177" y="505466"/>
          <a:ext cx="8867954" cy="354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1712"/>
                <a:gridCol w="737802"/>
                <a:gridCol w="556949"/>
                <a:gridCol w="708589"/>
                <a:gridCol w="737316"/>
                <a:gridCol w="699013"/>
                <a:gridCol w="651137"/>
                <a:gridCol w="623831"/>
                <a:gridCol w="687878"/>
                <a:gridCol w="887595"/>
                <a:gridCol w="830748"/>
                <a:gridCol w="1065384"/>
              </a:tblGrid>
              <a:tr h="633467"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/>
                        <a:t>e-/e</a:t>
                      </a:r>
                    </a:p>
                    <a:p>
                      <a:pPr algn="ctr"/>
                      <a:endParaRPr kumimoji="1" lang="en-US" altLang="ja-JP" sz="1000" dirty="0" smtClean="0"/>
                    </a:p>
                    <a:p>
                      <a:pPr algn="ctr"/>
                      <a:endParaRPr kumimoji="1" lang="en-US" altLang="ja-JP" sz="1000" dirty="0" smtClean="0"/>
                    </a:p>
                    <a:p>
                      <a:pPr algn="ctr"/>
                      <a:r>
                        <a:rPr kumimoji="1" lang="en-US" altLang="ja-JP" sz="1000" dirty="0" smtClean="0"/>
                        <a:t>[GeV]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/>
                        <a:t>Tunnel</a:t>
                      </a:r>
                    </a:p>
                    <a:p>
                      <a:pPr algn="ctr"/>
                      <a:endParaRPr kumimoji="1" lang="en-US" altLang="ja-JP" sz="1000" dirty="0" smtClean="0"/>
                    </a:p>
                    <a:p>
                      <a:pPr algn="ctr"/>
                      <a:endParaRPr kumimoji="1" lang="en-US" altLang="ja-JP" sz="1000" dirty="0" smtClean="0"/>
                    </a:p>
                    <a:p>
                      <a:pPr algn="ctr"/>
                      <a:r>
                        <a:rPr kumimoji="1" lang="en-US" altLang="ja-JP" sz="1000" dirty="0" smtClean="0"/>
                        <a:t>[GeV]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/>
                        <a:t>Value</a:t>
                      </a:r>
                    </a:p>
                    <a:p>
                      <a:pPr algn="ctr"/>
                      <a:r>
                        <a:rPr kumimoji="1" lang="en-US" altLang="ja-JP" sz="1000" dirty="0" smtClean="0"/>
                        <a:t>Fraction</a:t>
                      </a:r>
                    </a:p>
                    <a:p>
                      <a:pPr algn="ctr"/>
                      <a:r>
                        <a:rPr kumimoji="1" lang="en-US" altLang="ja-JP" sz="1000" dirty="0" smtClean="0"/>
                        <a:t>CFS*</a:t>
                      </a:r>
                      <a:endParaRPr kumimoji="1" lang="en-US" altLang="ja-JP" sz="1000" dirty="0"/>
                    </a:p>
                    <a:p>
                      <a:pPr algn="ctr"/>
                      <a:r>
                        <a:rPr kumimoji="1" lang="en-US" altLang="ja-JP" sz="1000" dirty="0" smtClean="0"/>
                        <a:t>[GILCU]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/>
                        <a:t>Value </a:t>
                      </a:r>
                    </a:p>
                    <a:p>
                      <a:pPr algn="ctr"/>
                      <a:r>
                        <a:rPr kumimoji="1" lang="en-US" altLang="ja-JP" sz="1000" dirty="0" smtClean="0"/>
                        <a:t>Fraction</a:t>
                      </a:r>
                    </a:p>
                    <a:p>
                      <a:pPr algn="ctr"/>
                      <a:r>
                        <a:rPr kumimoji="1" lang="en-US" altLang="ja-JP" sz="1000" dirty="0" smtClean="0"/>
                        <a:t>SRF</a:t>
                      </a:r>
                    </a:p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/>
                        <a:t>[GILCU]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/>
                        <a:t>Value</a:t>
                      </a:r>
                    </a:p>
                    <a:p>
                      <a:pPr algn="ctr"/>
                      <a:r>
                        <a:rPr kumimoji="1" lang="en-US" altLang="ja-JP" sz="1000" dirty="0" smtClean="0"/>
                        <a:t>Fraction</a:t>
                      </a:r>
                    </a:p>
                    <a:p>
                      <a:pPr algn="ctr"/>
                      <a:r>
                        <a:rPr kumimoji="1" lang="en-US" altLang="ja-JP" sz="1000" dirty="0" smtClean="0"/>
                        <a:t>Others**</a:t>
                      </a:r>
                    </a:p>
                    <a:p>
                      <a:pPr marL="0" marR="0" indent="0" algn="ctr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/>
                        <a:t>[GILCU]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/>
                        <a:t>Value</a:t>
                      </a:r>
                      <a:endParaRPr kumimoji="1" lang="en-US" altLang="ja-JP" sz="1000" baseline="0" dirty="0" smtClean="0"/>
                    </a:p>
                    <a:p>
                      <a:pPr algn="ctr"/>
                      <a:r>
                        <a:rPr kumimoji="1" lang="en-US" altLang="ja-JP" sz="1000" baseline="0" dirty="0" smtClean="0"/>
                        <a:t>Total</a:t>
                      </a:r>
                    </a:p>
                    <a:p>
                      <a:pPr algn="ctr"/>
                      <a:r>
                        <a:rPr kumimoji="1" lang="en-US" altLang="ja-JP" sz="1000" baseline="0" dirty="0" smtClean="0"/>
                        <a:t>(GILCU]</a:t>
                      </a:r>
                    </a:p>
                    <a:p>
                      <a:pPr algn="ctr"/>
                      <a:r>
                        <a:rPr kumimoji="1" lang="en-US" altLang="ja-JP" sz="1000" baseline="0" dirty="0" smtClean="0"/>
                        <a:t>(Oku-JY)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/>
                        <a:t>Value</a:t>
                      </a:r>
                    </a:p>
                    <a:p>
                      <a:pPr algn="ctr"/>
                      <a:r>
                        <a:rPr kumimoji="1" lang="en-US" altLang="ja-JP" sz="1000" dirty="0" smtClean="0"/>
                        <a:t>Total</a:t>
                      </a:r>
                    </a:p>
                    <a:p>
                      <a:pPr algn="ctr"/>
                      <a:endParaRPr kumimoji="1" lang="en-US" altLang="ja-JP" sz="1000" dirty="0" smtClean="0"/>
                    </a:p>
                    <a:p>
                      <a:pPr algn="ctr"/>
                      <a:r>
                        <a:rPr kumimoji="1" lang="en-US" altLang="ja-JP" sz="1000" dirty="0" smtClean="0"/>
                        <a:t>[%]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err="1" smtClean="0"/>
                        <a:t>Reduct</a:t>
                      </a:r>
                      <a:r>
                        <a:rPr kumimoji="1" lang="en-US" altLang="ja-JP" sz="1000" dirty="0" smtClean="0"/>
                        <a:t>.</a:t>
                      </a:r>
                    </a:p>
                    <a:p>
                      <a:pPr algn="ctr"/>
                      <a:endParaRPr kumimoji="1" lang="en-US" altLang="ja-JP" sz="1000" dirty="0" smtClean="0"/>
                    </a:p>
                    <a:p>
                      <a:pPr algn="ctr"/>
                      <a:endParaRPr kumimoji="1" lang="en-US" altLang="ja-JP" sz="1000" dirty="0" smtClean="0"/>
                    </a:p>
                    <a:p>
                      <a:pPr algn="ctr"/>
                      <a:r>
                        <a:rPr kumimoji="1" lang="en-US" altLang="ja-JP" sz="1000" dirty="0" smtClean="0"/>
                        <a:t> [%]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/>
                        <a:t>Cost- Red.</a:t>
                      </a:r>
                    </a:p>
                    <a:p>
                      <a:pPr algn="ctr"/>
                      <a:r>
                        <a:rPr kumimoji="1" lang="en-US" altLang="ja-JP" sz="1000" baseline="0" dirty="0" smtClean="0"/>
                        <a:t> </a:t>
                      </a:r>
                      <a:r>
                        <a:rPr kumimoji="1" lang="en-US" altLang="ja-JP" sz="1000" dirty="0" smtClean="0"/>
                        <a:t>R&amp;D Effect</a:t>
                      </a:r>
                    </a:p>
                    <a:p>
                      <a:pPr algn="ctr"/>
                      <a:endParaRPr kumimoji="1" lang="en-US" altLang="ja-JP" sz="1000" dirty="0" smtClean="0"/>
                    </a:p>
                    <a:p>
                      <a:pPr algn="ctr"/>
                      <a:r>
                        <a:rPr kumimoji="1" lang="en-US" altLang="ja-JP" sz="1000" dirty="0" smtClean="0"/>
                        <a:t> [%]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/>
                        <a:t>Total Impact to</a:t>
                      </a:r>
                      <a:r>
                        <a:rPr kumimoji="1" lang="en-US" altLang="ja-JP" sz="1000" baseline="0" dirty="0" smtClean="0"/>
                        <a:t> </a:t>
                      </a:r>
                      <a:r>
                        <a:rPr kumimoji="1" lang="en-US" altLang="ja-JP" sz="1000" dirty="0" smtClean="0"/>
                        <a:t>Reduction</a:t>
                      </a:r>
                    </a:p>
                    <a:p>
                      <a:pPr algn="ctr"/>
                      <a:r>
                        <a:rPr kumimoji="1" lang="en-US" altLang="ja-JP" sz="1000" baseline="0" dirty="0" smtClean="0"/>
                        <a:t> [mid. %]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Human</a:t>
                      </a:r>
                      <a:r>
                        <a:rPr kumimoji="1" lang="en-US" altLang="ja-JP" sz="10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resources</a:t>
                      </a:r>
                    </a:p>
                    <a:p>
                      <a:pPr algn="ctr"/>
                      <a:r>
                        <a:rPr kumimoji="1" lang="en-US" altLang="ja-JP" sz="10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(M p-</a:t>
                      </a:r>
                      <a:r>
                        <a:rPr kumimoji="1" lang="en-US" altLang="ja-JP" sz="1000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hr</a:t>
                      </a:r>
                      <a:r>
                        <a:rPr kumimoji="1" lang="en-US" altLang="ja-JP" sz="10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)&amp;(%)</a:t>
                      </a:r>
                      <a:endParaRPr kumimoji="1" lang="ja-JP" altLang="en-US" sz="10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53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TDR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250/250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500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2.375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2.757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2,855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solidFill>
                            <a:schemeClr val="tx1"/>
                          </a:solidFill>
                        </a:rPr>
                        <a:t>7.987</a:t>
                      </a:r>
                    </a:p>
                    <a:p>
                      <a:pPr algn="ctr"/>
                      <a:r>
                        <a:rPr kumimoji="1" lang="en-US" altLang="ja-JP" sz="1000" b="1" dirty="0" smtClean="0">
                          <a:solidFill>
                            <a:schemeClr val="tx1"/>
                          </a:solidFill>
                        </a:rPr>
                        <a:t>  (8,309)</a:t>
                      </a:r>
                      <a:endParaRPr kumimoji="1" lang="ja-JP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100 %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solidFill>
                            <a:srgbClr val="3366FF"/>
                          </a:solidFill>
                        </a:rPr>
                        <a:t>0</a:t>
                      </a:r>
                      <a:endParaRPr kumimoji="1" lang="ja-JP" altLang="en-US" sz="1000" b="1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- 11.9 %</a:t>
                      </a:r>
                    </a:p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- (13.5</a:t>
                      </a:r>
                      <a:r>
                        <a:rPr kumimoji="1" lang="en-US" altLang="ja-JP" sz="1000" baseline="0" dirty="0" smtClean="0">
                          <a:solidFill>
                            <a:schemeClr val="tx1"/>
                          </a:solidFill>
                        </a:rPr>
                        <a:t>-1.6</a:t>
                      </a:r>
                      <a:r>
                        <a:rPr kumimoji="1" lang="en-US" altLang="ja-JP" sz="1000" baseline="300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kumimoji="1" lang="en-US" altLang="ja-JP" sz="10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 smtClean="0">
                          <a:solidFill>
                            <a:srgbClr val="3366FF"/>
                          </a:solidFill>
                        </a:rPr>
                        <a:t>-  11.9 %</a:t>
                      </a:r>
                      <a:endParaRPr kumimoji="1" lang="ja-JP" altLang="en-US" sz="1000" b="1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solidFill>
                            <a:srgbClr val="FF0000"/>
                          </a:solidFill>
                        </a:rPr>
                        <a:t>23, (0%)</a:t>
                      </a:r>
                      <a:endParaRPr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353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TDR updated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250/250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</a:tr>
              <a:tr h="3353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Opt. 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125/125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500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</a:tr>
              <a:tr h="3353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Opt.</a:t>
                      </a:r>
                      <a:r>
                        <a:rPr kumimoji="1" lang="ja-JP" alt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000" baseline="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kumimoji="1" lang="en-US" altLang="ja-JP" sz="10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125/125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500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</a:tr>
              <a:tr h="3353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Opt.</a:t>
                      </a:r>
                      <a:r>
                        <a:rPr kumimoji="1" lang="ja-JP" alt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000" baseline="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kumimoji="1" lang="en-US" altLang="ja-JP" sz="10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125/125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500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</a:tr>
              <a:tr h="3353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</a:rPr>
                        <a:t>Opt.</a:t>
                      </a:r>
                      <a:r>
                        <a:rPr kumimoji="1" lang="ja-JP" alt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000" baseline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125/125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solidFill>
                            <a:srgbClr val="008000"/>
                          </a:solidFill>
                        </a:rPr>
                        <a:t>250</a:t>
                      </a:r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/>
                </a:tc>
              </a:tr>
              <a:tr h="593328">
                <a:tc gridSpan="12">
                  <a:txBody>
                    <a:bodyPr/>
                    <a:lstStyle/>
                    <a:p>
                      <a:pPr algn="l"/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rgbClr val="3366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en-US" altLang="ja-JP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角丸四角形 6"/>
          <p:cNvSpPr/>
          <p:nvPr/>
        </p:nvSpPr>
        <p:spPr>
          <a:xfrm>
            <a:off x="2179852" y="500443"/>
            <a:ext cx="1386043" cy="3124947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角丸四角形 72"/>
          <p:cNvSpPr/>
          <p:nvPr/>
        </p:nvSpPr>
        <p:spPr>
          <a:xfrm>
            <a:off x="6352719" y="481067"/>
            <a:ext cx="779063" cy="3124947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角丸四角形 73"/>
          <p:cNvSpPr/>
          <p:nvPr/>
        </p:nvSpPr>
        <p:spPr>
          <a:xfrm>
            <a:off x="8068136" y="505465"/>
            <a:ext cx="885950" cy="3124947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38707" y="3472186"/>
            <a:ext cx="650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WG2</a:t>
            </a:r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417128" y="3456630"/>
            <a:ext cx="650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WG3</a:t>
            </a:r>
            <a:endParaRPr kumimoji="1" lang="ja-JP" altLang="en-US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8185989" y="3601327"/>
            <a:ext cx="650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WG3</a:t>
            </a:r>
            <a:endParaRPr kumimoji="1" lang="ja-JP" altLang="en-US" dirty="0"/>
          </a:p>
        </p:txBody>
      </p:sp>
      <p:sp>
        <p:nvSpPr>
          <p:cNvPr id="77" name="角丸四角形 76"/>
          <p:cNvSpPr/>
          <p:nvPr/>
        </p:nvSpPr>
        <p:spPr>
          <a:xfrm>
            <a:off x="3630306" y="481067"/>
            <a:ext cx="663671" cy="3124947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600859" y="3413480"/>
            <a:ext cx="650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WG1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4006" y="3811424"/>
            <a:ext cx="9072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/>
              <a:t>It is recommended to evaluate 350GeV tunnel (250GeV beam) version.</a:t>
            </a:r>
            <a:endParaRPr kumimoji="1" lang="ja-JP" alt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85232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472"/>
    </mc:Choice>
    <mc:Fallback xmlns="">
      <p:transition spd="slow" advTm="10347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GB" b="1" dirty="0" smtClean="0"/>
              <a:t>ILC </a:t>
            </a:r>
            <a:r>
              <a:rPr lang="en-GB" b="1" dirty="0"/>
              <a:t>and CLIC: cost comparison for 250 GeV requested (in 6 </a:t>
            </a:r>
            <a:r>
              <a:rPr lang="en-GB" b="1" dirty="0" smtClean="0"/>
              <a:t>months)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From </a:t>
            </a:r>
            <a:r>
              <a:rPr lang="en-GB" dirty="0"/>
              <a:t>summary of </a:t>
            </a:r>
            <a:r>
              <a:rPr lang="en-GB" dirty="0" err="1"/>
              <a:t>Nakada</a:t>
            </a:r>
            <a:r>
              <a:rPr lang="en-GB" dirty="0"/>
              <a:t> (ICFA-LCB meeting in Valencia):</a:t>
            </a:r>
          </a:p>
          <a:p>
            <a:pPr marL="399610" lvl="1" indent="0">
              <a:buNone/>
            </a:pPr>
            <a:r>
              <a:rPr lang="en-GB" i="1" dirty="0"/>
              <a:t>Work for the August LCB meeting </a:t>
            </a:r>
            <a:endParaRPr lang="en-GB" dirty="0"/>
          </a:p>
          <a:p>
            <a:pPr marL="399610" lvl="1" indent="0">
              <a:buNone/>
            </a:pPr>
            <a:r>
              <a:rPr lang="en-GB" i="1" dirty="0"/>
              <a:t>•  Cost of Phase-one 250 GeV machine: </a:t>
            </a:r>
            <a:endParaRPr lang="en-GB" dirty="0"/>
          </a:p>
          <a:p>
            <a:pPr marL="399610" lvl="1" indent="0">
              <a:buNone/>
            </a:pPr>
            <a:r>
              <a:rPr lang="en-GB" i="1" dirty="0"/>
              <a:t>    – Based on the “ILC technology” (with some  options) and a normal conducting technology</a:t>
            </a:r>
            <a:endParaRPr lang="en-GB" dirty="0"/>
          </a:p>
          <a:p>
            <a:pPr marL="399610" lvl="1" indent="0">
              <a:buNone/>
            </a:pPr>
            <a:r>
              <a:rPr lang="en-GB" i="1" dirty="0"/>
              <a:t>        version for a comparison purpose  </a:t>
            </a:r>
            <a:endParaRPr lang="en-GB" dirty="0"/>
          </a:p>
          <a:p>
            <a:pPr marL="399610" lvl="1" indent="0">
              <a:buNone/>
            </a:pPr>
            <a:r>
              <a:rPr lang="en-GB" i="1" dirty="0"/>
              <a:t>•  Re-assessing physics of a 250 GeV machine  </a:t>
            </a:r>
            <a:endParaRPr lang="en-GB" dirty="0"/>
          </a:p>
          <a:p>
            <a:pPr marL="399610" lvl="1" indent="0">
              <a:buNone/>
            </a:pPr>
            <a:r>
              <a:rPr lang="en-GB" i="1" dirty="0"/>
              <a:t>•  Further dialog with the community on a staged </a:t>
            </a:r>
            <a:r>
              <a:rPr lang="en-GB" i="1" dirty="0" smtClean="0"/>
              <a:t>approach </a:t>
            </a:r>
            <a:r>
              <a:rPr lang="en-GB" i="1" dirty="0"/>
              <a:t> </a:t>
            </a:r>
            <a:endParaRPr lang="en-GB" dirty="0"/>
          </a:p>
          <a:p>
            <a:pPr marL="399610" lvl="1" indent="0">
              <a:buNone/>
            </a:pPr>
            <a:r>
              <a:rPr lang="en-GB" i="1" dirty="0"/>
              <a:t>•  Try to understand vary carefully and </a:t>
            </a:r>
            <a:r>
              <a:rPr lang="en-GB" i="1" dirty="0" smtClean="0"/>
              <a:t>realistically </a:t>
            </a:r>
            <a:r>
              <a:rPr lang="en-GB" i="1" dirty="0"/>
              <a:t>what means “affordable”  </a:t>
            </a:r>
            <a:endParaRPr lang="en-GB" dirty="0"/>
          </a:p>
          <a:p>
            <a:pPr marL="399610" lvl="1" indent="0">
              <a:buNone/>
            </a:pPr>
            <a:r>
              <a:rPr lang="en-GB" i="1" dirty="0"/>
              <a:t>  ⇒ For defining “the Phase-one machine” </a:t>
            </a:r>
            <a:endParaRPr lang="en-GB" dirty="0"/>
          </a:p>
          <a:p>
            <a:pPr marL="399610" lvl="1" indent="0">
              <a:buNone/>
            </a:pPr>
            <a:r>
              <a:rPr lang="en-GB" i="1" dirty="0"/>
              <a:t>• and LCC budget  </a:t>
            </a:r>
            <a:endParaRPr lang="en-GB" dirty="0"/>
          </a:p>
          <a:p>
            <a:pPr marL="399610" lvl="1" indent="0">
              <a:buNone/>
            </a:pPr>
            <a:r>
              <a:rPr lang="en-GB" b="1" dirty="0"/>
              <a:t> </a:t>
            </a:r>
            <a:endParaRPr lang="en-GB" dirty="0"/>
          </a:p>
          <a:p>
            <a:r>
              <a:rPr lang="en-GB" dirty="0"/>
              <a:t>This study will be done (was anyway foreseen for 380 GeV </a:t>
            </a:r>
            <a:r>
              <a:rPr lang="en-GB" dirty="0" smtClean="0"/>
              <a:t>machine so will be the same) </a:t>
            </a:r>
            <a:r>
              <a:rPr lang="en-GB" dirty="0"/>
              <a:t>but we will not be able to resolve all details by that date.</a:t>
            </a:r>
          </a:p>
          <a:p>
            <a:r>
              <a:rPr lang="en-GB" dirty="0" smtClean="0"/>
              <a:t>Doing some serious work on the klystron option costing is anyway starting (uncertainties today are very large) and we need this effort to understand minimum and cross-over point (</a:t>
            </a:r>
            <a:r>
              <a:rPr lang="en-GB" dirty="0" err="1" smtClean="0"/>
              <a:t>indenpently</a:t>
            </a:r>
            <a:r>
              <a:rPr lang="en-GB" dirty="0" smtClean="0"/>
              <a:t> of LCC)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33821" y="76227"/>
            <a:ext cx="7676358" cy="616023"/>
          </a:xfrm>
          <a:solidFill>
            <a:srgbClr val="4F81BD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FF"/>
                </a:solidFill>
                <a:latin typeface="+mn-lt"/>
              </a:rPr>
              <a:t>LCC and CLIC</a:t>
            </a:r>
            <a:endParaRPr lang="en-US" sz="32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003641" y="6122287"/>
            <a:ext cx="5955214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S. </a:t>
            </a:r>
            <a:r>
              <a:rPr lang="en-US" altLang="ja-JP" b="1" dirty="0" err="1" smtClean="0"/>
              <a:t>Stapnes</a:t>
            </a:r>
            <a:r>
              <a:rPr lang="en-US" altLang="ja-JP" b="1" dirty="0" smtClean="0"/>
              <a:t> CLIC-Week 2017 at </a:t>
            </a:r>
            <a:r>
              <a:rPr lang="en-US" altLang="ja-JP" b="1" dirty="0"/>
              <a:t>CERN, 6-10 </a:t>
            </a:r>
            <a:r>
              <a:rPr lang="en-US" altLang="ja-JP" b="1" dirty="0" smtClean="0"/>
              <a:t>March</a:t>
            </a:r>
          </a:p>
          <a:p>
            <a:r>
              <a:rPr lang="en-US" altLang="ja-JP" dirty="0">
                <a:hlinkClick r:id="rId2"/>
              </a:rPr>
              <a:t>https://indico.cern.ch/event/577810/timetable/#</a:t>
            </a:r>
            <a:r>
              <a:rPr lang="en-US" altLang="ja-JP" dirty="0" smtClean="0">
                <a:hlinkClick r:id="rId2"/>
              </a:rPr>
              <a:t>20170306</a:t>
            </a:r>
            <a:endParaRPr lang="en-US" altLang="ja-JP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5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354"/>
            <a:ext cx="8229600" cy="661027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altLang="ja-JP" sz="3200" dirty="0"/>
              <a:t>8th (KEK’s) linear collider </a:t>
            </a:r>
            <a:r>
              <a:rPr lang="en-US" altLang="ja-JP" sz="3200" dirty="0" smtClean="0"/>
              <a:t>review</a:t>
            </a:r>
            <a:endParaRPr lang="en-US" altLang="ja-JP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054" y="779328"/>
            <a:ext cx="6866767" cy="36121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1800" dirty="0" smtClean="0"/>
              <a:t>Date: March 6</a:t>
            </a:r>
            <a:r>
              <a:rPr kumimoji="1" lang="en-US" altLang="ja-JP" sz="1800" baseline="30000" dirty="0" smtClean="0"/>
              <a:t>th</a:t>
            </a:r>
            <a:r>
              <a:rPr kumimoji="1" lang="en-US" altLang="ja-JP" sz="1800" dirty="0" smtClean="0"/>
              <a:t> (Mon.)</a:t>
            </a:r>
            <a:endParaRPr lang="en-US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Place: KEK</a:t>
            </a: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Aim of the review</a:t>
            </a:r>
          </a:p>
          <a:p>
            <a:r>
              <a:rPr lang="en-US" altLang="ja-JP" sz="1800" dirty="0" smtClean="0"/>
              <a:t>Report the progress from JFY2014 (after 7</a:t>
            </a:r>
            <a:r>
              <a:rPr lang="en-US" altLang="ja-JP" sz="1800" baseline="30000" dirty="0" smtClean="0"/>
              <a:t>th</a:t>
            </a:r>
            <a:r>
              <a:rPr lang="en-US" altLang="ja-JP" sz="1800" dirty="0" smtClean="0"/>
              <a:t> review committee)</a:t>
            </a:r>
            <a:endParaRPr lang="en-US" altLang="ja-JP" sz="1800" dirty="0"/>
          </a:p>
          <a:p>
            <a:r>
              <a:rPr lang="en-US" altLang="ja-JP" sz="1800" dirty="0" smtClean="0"/>
              <a:t>Include the plan for</a:t>
            </a:r>
          </a:p>
          <a:p>
            <a:pPr lvl="1"/>
            <a:r>
              <a:rPr lang="en-US" altLang="ja-JP" sz="1800" dirty="0" smtClean="0"/>
              <a:t>Cost </a:t>
            </a:r>
            <a:r>
              <a:rPr lang="en-US" altLang="ja-JP" sz="1800" dirty="0"/>
              <a:t>reduction study with new </a:t>
            </a:r>
            <a:r>
              <a:rPr lang="en-US" altLang="ja-JP" sz="1800" dirty="0" smtClean="0"/>
              <a:t>technology*</a:t>
            </a:r>
            <a:endParaRPr lang="en-US" altLang="ja-JP" sz="1800" dirty="0"/>
          </a:p>
          <a:p>
            <a:pPr lvl="1"/>
            <a:r>
              <a:rPr lang="en-US" altLang="ja-JP" sz="1800" dirty="0" smtClean="0"/>
              <a:t>Feasibility </a:t>
            </a:r>
            <a:r>
              <a:rPr lang="en-US" altLang="ja-JP" sz="1800" dirty="0"/>
              <a:t>study with current </a:t>
            </a:r>
            <a:r>
              <a:rPr lang="en-US" altLang="ja-JP" sz="1800" dirty="0" smtClean="0"/>
              <a:t>technology*</a:t>
            </a:r>
          </a:p>
          <a:p>
            <a:pPr marL="0" indent="0">
              <a:buNone/>
            </a:pPr>
            <a:r>
              <a:rPr lang="en-US" altLang="ja-JP" sz="1800" dirty="0" smtClean="0"/>
              <a:t>* ILC advisory panel (in MEXT) pointed out them on July 2016.</a:t>
            </a:r>
          </a:p>
          <a:p>
            <a:pPr marL="0" indent="0">
              <a:buNone/>
            </a:pPr>
            <a:r>
              <a:rPr lang="en-US" altLang="ja-JP" sz="1800" dirty="0" err="1" smtClean="0">
                <a:solidFill>
                  <a:srgbClr val="FF0000"/>
                </a:solidFill>
              </a:rPr>
              <a:t>Indico</a:t>
            </a:r>
            <a:r>
              <a:rPr lang="en-US" altLang="ja-JP" sz="1800" dirty="0" smtClean="0">
                <a:solidFill>
                  <a:srgbClr val="FF0000"/>
                </a:solidFill>
              </a:rPr>
              <a:t>:</a:t>
            </a:r>
            <a:r>
              <a:rPr lang="ja-JP" altLang="en-US" sz="1800" dirty="0" smtClean="0">
                <a:solidFill>
                  <a:srgbClr val="FF0000"/>
                </a:solidFill>
              </a:rPr>
              <a:t>　</a:t>
            </a:r>
            <a:r>
              <a:rPr lang="en-US" altLang="ja-JP" sz="1800" dirty="0" smtClean="0">
                <a:solidFill>
                  <a:srgbClr val="FF0000"/>
                </a:solidFill>
                <a:hlinkClick r:id="rId3"/>
              </a:rPr>
              <a:t>https</a:t>
            </a:r>
            <a:r>
              <a:rPr lang="en-US" altLang="ja-JP" sz="1800" dirty="0">
                <a:solidFill>
                  <a:srgbClr val="FF0000"/>
                </a:solidFill>
                <a:hlinkClick r:id="rId3"/>
              </a:rPr>
              <a:t>://kds.kek.jp/indico/event/23454</a:t>
            </a:r>
            <a:r>
              <a:rPr lang="en-US" altLang="ja-JP" sz="1800" dirty="0" smtClean="0">
                <a:solidFill>
                  <a:srgbClr val="FF0000"/>
                </a:solidFill>
                <a:hlinkClick r:id="rId3"/>
              </a:rPr>
              <a:t>/</a:t>
            </a:r>
            <a:endParaRPr lang="en-US" altLang="ja-JP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sz="1800" dirty="0" smtClean="0">
                <a:solidFill>
                  <a:srgbClr val="FF0000"/>
                </a:solidFill>
              </a:rPr>
              <a:t>Most of materials are in English</a:t>
            </a:r>
          </a:p>
          <a:p>
            <a:pPr marL="0" indent="0">
              <a:buNone/>
            </a:pPr>
            <a:endParaRPr lang="en-US" altLang="ja-JP" sz="1800" dirty="0">
              <a:solidFill>
                <a:srgbClr val="FF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6" name="Picture 4" descr="D:\DOCs\主幹\LC\P_20170306_10010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53"/>
          <a:stretch/>
        </p:blipFill>
        <p:spPr bwMode="auto">
          <a:xfrm>
            <a:off x="856010" y="4458449"/>
            <a:ext cx="7098636" cy="228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285874" y="938228"/>
            <a:ext cx="3657600" cy="930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This is the technical review and so the “staging” was not included in the discussion.</a:t>
            </a:r>
            <a:endParaRPr kumimoji="1"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169050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/>
          <a:srcRect l="18053" t="32138" r="29263" b="2039"/>
          <a:stretch/>
        </p:blipFill>
        <p:spPr>
          <a:xfrm>
            <a:off x="0" y="35131"/>
            <a:ext cx="6962274" cy="6867766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5188412" y="2021458"/>
            <a:ext cx="3860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https://kds.kek.jp/indico/event/23454/</a:t>
            </a:r>
          </a:p>
        </p:txBody>
      </p:sp>
    </p:spTree>
    <p:extLst>
      <p:ext uri="{BB962C8B-B14F-4D97-AF65-F5344CB8AC3E}">
        <p14:creationId xmlns:p14="http://schemas.microsoft.com/office/powerpoint/2010/main" val="60929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Draft plan of “staging” mini-workshop</a:t>
            </a:r>
            <a:endParaRPr kumimoji="1" lang="ja-JP" altLang="en-US" sz="22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38337"/>
            <a:ext cx="8686800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575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WG2</a:t>
            </a:r>
            <a:r>
              <a:rPr kumimoji="1" lang="ja-JP" altLang="en-US" dirty="0" smtClean="0"/>
              <a:t> （</a:t>
            </a:r>
            <a:r>
              <a:rPr kumimoji="1" lang="en-US" altLang="ja-JP" dirty="0" smtClean="0"/>
              <a:t>CFS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for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staging)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session plan </a:t>
            </a:r>
            <a:br>
              <a:rPr kumimoji="1" lang="en-US" altLang="ja-JP" dirty="0" smtClean="0"/>
            </a:br>
            <a:r>
              <a:rPr kumimoji="1" lang="en-US" altLang="ja-JP" sz="2200" dirty="0" smtClean="0"/>
              <a:t>(by </a:t>
            </a:r>
            <a:r>
              <a:rPr kumimoji="1" lang="en-US" altLang="ja-JP" sz="2200" dirty="0" err="1" smtClean="0"/>
              <a:t>Hayano</a:t>
            </a:r>
            <a:r>
              <a:rPr kumimoji="1" lang="en-US" altLang="ja-JP" sz="2200" dirty="0" smtClean="0"/>
              <a:t> san)</a:t>
            </a:r>
            <a:endParaRPr kumimoji="1" lang="ja-JP" altLang="en-US" sz="2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 smtClean="0"/>
              <a:t>April 6 (Thursday) 14:00~18:00</a:t>
            </a:r>
          </a:p>
          <a:p>
            <a:pPr marL="0" indent="0">
              <a:buNone/>
            </a:pPr>
            <a:r>
              <a:rPr lang="en-US" altLang="ja-JP" sz="2400" dirty="0" smtClean="0"/>
              <a:t>(</a:t>
            </a:r>
            <a:r>
              <a:rPr lang="en-US" altLang="ja-JP" sz="2400" dirty="0"/>
              <a:t>1) </a:t>
            </a:r>
            <a:r>
              <a:rPr lang="en-US" altLang="ja-JP" sz="2400" dirty="0" err="1"/>
              <a:t>Hayano</a:t>
            </a:r>
            <a:r>
              <a:rPr lang="en-US" altLang="ja-JP" sz="2400" dirty="0"/>
              <a:t>;  staging plan :  strategy and conditions ( total 1 hours)</a:t>
            </a:r>
          </a:p>
          <a:p>
            <a:pPr marL="0" indent="0">
              <a:buNone/>
            </a:pPr>
            <a:r>
              <a:rPr lang="en-US" altLang="ja-JP" sz="2400" dirty="0"/>
              <a:t>(2) </a:t>
            </a:r>
            <a:r>
              <a:rPr lang="en-US" altLang="ja-JP" sz="2400" dirty="0" err="1"/>
              <a:t>Nakai</a:t>
            </a:r>
            <a:r>
              <a:rPr lang="en-US" altLang="ja-JP" sz="2400" dirty="0"/>
              <a:t>: optimum number of cryogenics:  cryogenics charge of </a:t>
            </a:r>
            <a:r>
              <a:rPr lang="en-US" altLang="ja-JP" sz="2400" dirty="0" err="1"/>
              <a:t>cryomodule</a:t>
            </a:r>
            <a:r>
              <a:rPr lang="en-US" altLang="ja-JP" sz="2400" dirty="0"/>
              <a:t> numbers and locations(total 1hour)</a:t>
            </a:r>
          </a:p>
          <a:p>
            <a:pPr marL="0" indent="0">
              <a:buNone/>
            </a:pPr>
            <a:r>
              <a:rPr lang="en-US" altLang="ja-JP" sz="2400" dirty="0"/>
              <a:t>(3) Miyahara: tunnel cost and schedules basement:  to calculate cost and schedule of CFS modifications(total 1 hour)</a:t>
            </a:r>
          </a:p>
          <a:p>
            <a:pPr marL="0" indent="0">
              <a:buNone/>
            </a:pPr>
            <a:r>
              <a:rPr lang="en-US" altLang="ja-JP" sz="2400" dirty="0"/>
              <a:t>(4) discussion 1 hour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Shin MICHIZONO, 3rd Technical &amp; change management board (TCMB)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5255750"/>
      </p:ext>
    </p:extLst>
  </p:cSld>
  <p:clrMapOvr>
    <a:masterClrMapping/>
  </p:clrMapOvr>
</p:sld>
</file>

<file path=ppt/theme/theme1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590</Words>
  <Application>Microsoft Office PowerPoint</Application>
  <PresentationFormat>画面に合わせる (4:3)</PresentationFormat>
  <Paragraphs>165</Paragraphs>
  <Slides>9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9</vt:i4>
      </vt:variant>
      <vt:variant>
        <vt:lpstr>スライド タイトル</vt:lpstr>
      </vt:variant>
      <vt:variant>
        <vt:i4>9</vt:i4>
      </vt:variant>
    </vt:vector>
  </HeadingPairs>
  <TitlesOfParts>
    <vt:vector size="23" baseType="lpstr">
      <vt:lpstr>Geneva</vt:lpstr>
      <vt:lpstr>ＭＳ Ｐゴシック</vt:lpstr>
      <vt:lpstr>Arial</vt:lpstr>
      <vt:lpstr>Calibri</vt:lpstr>
      <vt:lpstr>Wingdings</vt:lpstr>
      <vt:lpstr>1_ホワイト</vt:lpstr>
      <vt:lpstr>1_JLabPowerpointMain</vt:lpstr>
      <vt:lpstr>2_JLabPowerpointMain</vt:lpstr>
      <vt:lpstr>template-european-xfel-gmbh_presentation-with-partner-logos</vt:lpstr>
      <vt:lpstr>1_template-european-xfel-gmbh_presentation-with-partner-logos</vt:lpstr>
      <vt:lpstr>2_ホワイト</vt:lpstr>
      <vt:lpstr>3_JLabPowerpointMain</vt:lpstr>
      <vt:lpstr>4_JLabPowerpointMain</vt:lpstr>
      <vt:lpstr>Office Theme</vt:lpstr>
      <vt:lpstr>Reports at LCB and KEK’s review</vt:lpstr>
      <vt:lpstr>PowerPoint プレゼンテーション</vt:lpstr>
      <vt:lpstr>LCB/LCC structure</vt:lpstr>
      <vt:lpstr>Preliminary Cost Estimate for the ILC Staging with 250GeV</vt:lpstr>
      <vt:lpstr>LCC and CLIC</vt:lpstr>
      <vt:lpstr>8th (KEK’s) linear collider review</vt:lpstr>
      <vt:lpstr>PowerPoint プレゼンテーション</vt:lpstr>
      <vt:lpstr>Draft plan of “staging” mini-workshop</vt:lpstr>
      <vt:lpstr>WG2 （CFS for staging) session plan  (by Hayano san)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2016-07-08T17:04:46Z</dcterms:created>
  <dcterms:modified xsi:type="dcterms:W3CDTF">2017-03-21T12:23:41Z</dcterms:modified>
</cp:coreProperties>
</file>