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8"/>
  </p:notesMasterIdLst>
  <p:handoutMasterIdLst>
    <p:handoutMasterId r:id="rId19"/>
  </p:handoutMasterIdLst>
  <p:sldIdLst>
    <p:sldId id="258" r:id="rId2"/>
    <p:sldId id="280" r:id="rId3"/>
    <p:sldId id="292" r:id="rId4"/>
    <p:sldId id="282" r:id="rId5"/>
    <p:sldId id="293" r:id="rId6"/>
    <p:sldId id="291" r:id="rId7"/>
    <p:sldId id="287" r:id="rId8"/>
    <p:sldId id="281" r:id="rId9"/>
    <p:sldId id="290" r:id="rId10"/>
    <p:sldId id="297" r:id="rId11"/>
    <p:sldId id="286" r:id="rId12"/>
    <p:sldId id="284" r:id="rId13"/>
    <p:sldId id="289" r:id="rId14"/>
    <p:sldId id="295" r:id="rId15"/>
    <p:sldId id="288" r:id="rId16"/>
    <p:sldId id="296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Rebecca Ramjiawan" initials="RR" lastIdx="1" clrIdx="0">
    <p:extLst>
      <p:ext uri="{19B8F6BF-5375-455C-9EA6-DF929625EA0E}">
        <p15:presenceInfo xmlns:p15="http://schemas.microsoft.com/office/powerpoint/2012/main" userId="29c57afd37d475f0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2F7FC"/>
    <a:srgbClr val="570069"/>
    <a:srgbClr val="ED7D31"/>
    <a:srgbClr val="FFFFFF"/>
    <a:srgbClr val="09F5FB"/>
    <a:srgbClr val="FFFF00"/>
    <a:srgbClr val="66FF33"/>
    <a:srgbClr val="FF33CC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0084" autoAdjust="0"/>
    <p:restoredTop sz="94660"/>
  </p:normalViewPr>
  <p:slideViewPr>
    <p:cSldViewPr snapToGrid="0">
      <p:cViewPr>
        <p:scale>
          <a:sx n="66" d="100"/>
          <a:sy n="66" d="100"/>
        </p:scale>
        <p:origin x="856" y="1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125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0694CC2-EC94-482A-B15B-DD52F366D427}" type="datetimeFigureOut">
              <a:rPr lang="en-GB" smtClean="0"/>
              <a:t>29/03/2017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2C40D7D-FD3A-431C-9E4C-71249B2C7AE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4273018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1057FB-4939-4222-8183-D7BF2659ECCB}" type="datetimeFigureOut">
              <a:rPr lang="en-GB" smtClean="0"/>
              <a:t>29/03/2017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174B5A9-C0E3-48CF-B369-BA3AA0FA281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345043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8B3FF-4E9E-4B40-8147-1F288142FFC2}" type="datetime1">
              <a:rPr lang="en-GB" smtClean="0"/>
              <a:t>29/03/2017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Rebecca Ramjiawan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C6F5A5-0174-4075-99CA-6A1D7EC356E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67495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D86EF3-C880-4667-88AD-77E12FC73068}" type="datetime1">
              <a:rPr lang="en-GB" smtClean="0"/>
              <a:t>29/03/2017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Rebecca Ramjiawan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C6F5A5-0174-4075-99CA-6A1D7EC356E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144418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9A7785-513D-429C-AE10-EB046F80AA60}" type="datetime1">
              <a:rPr lang="en-GB" smtClean="0"/>
              <a:t>29/03/2017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Rebecca Ramjiawan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C6F5A5-0174-4075-99CA-6A1D7EC356E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583898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Century Gothic" panose="020B0502020202020204" pitchFamily="34" charset="0"/>
              </a:defRPr>
            </a:lvl1pPr>
            <a:lvl2pPr>
              <a:defRPr>
                <a:latin typeface="Century Gothic" panose="020B0502020202020204" pitchFamily="34" charset="0"/>
              </a:defRPr>
            </a:lvl2pPr>
            <a:lvl3pPr>
              <a:defRPr>
                <a:latin typeface="Century Gothic" panose="020B0502020202020204" pitchFamily="34" charset="0"/>
              </a:defRPr>
            </a:lvl3pPr>
            <a:lvl4pPr>
              <a:defRPr>
                <a:latin typeface="Century Gothic" panose="020B0502020202020204" pitchFamily="34" charset="0"/>
              </a:defRPr>
            </a:lvl4pPr>
            <a:lvl5pPr>
              <a:defRPr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3A2CD5-7589-4432-89F2-FE35B0E1D163}" type="datetime1">
              <a:rPr lang="en-GB" smtClean="0"/>
              <a:t>29/03/2017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Rebecca Ramjiawan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C6F5A5-0174-4075-99CA-6A1D7EC356E2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Flowchart: Document 9"/>
          <p:cNvSpPr/>
          <p:nvPr/>
        </p:nvSpPr>
        <p:spPr>
          <a:xfrm flipH="1">
            <a:off x="-1" y="122011"/>
            <a:ext cx="12191999" cy="1156022"/>
          </a:xfrm>
          <a:prstGeom prst="flowChartDocument">
            <a:avLst/>
          </a:prstGeom>
          <a:gradFill>
            <a:gsLst>
              <a:gs pos="0">
                <a:schemeClr val="bg1">
                  <a:lumMod val="65000"/>
                </a:schemeClr>
              </a:gs>
              <a:gs pos="50000">
                <a:srgbClr val="CCCCFF"/>
              </a:gs>
              <a:gs pos="100000">
                <a:schemeClr val="bg1">
                  <a:lumMod val="75000"/>
                </a:schemeClr>
              </a:gs>
            </a:gsLst>
            <a:lin ang="13500000" scaled="1"/>
          </a:gra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 </a:t>
            </a:r>
            <a:endParaRPr lang="en-GB" dirty="0"/>
          </a:p>
        </p:txBody>
      </p:sp>
      <p:sp>
        <p:nvSpPr>
          <p:cNvPr id="12" name="Flowchart: Document 11"/>
          <p:cNvSpPr/>
          <p:nvPr/>
        </p:nvSpPr>
        <p:spPr>
          <a:xfrm>
            <a:off x="-4" y="103656"/>
            <a:ext cx="12192002" cy="1096915"/>
          </a:xfrm>
          <a:prstGeom prst="flowChartDocument">
            <a:avLst/>
          </a:prstGeom>
          <a:gradFill>
            <a:gsLst>
              <a:gs pos="0">
                <a:srgbClr val="8A00D6"/>
              </a:gs>
              <a:gs pos="50000">
                <a:srgbClr val="460046"/>
              </a:gs>
              <a:gs pos="100000">
                <a:srgbClr val="9900CC"/>
              </a:gs>
            </a:gsLst>
            <a:lin ang="13500000" scaled="1"/>
          </a:gra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 </a:t>
            </a:r>
            <a:endParaRPr lang="en-GB" dirty="0"/>
          </a:p>
        </p:txBody>
      </p:sp>
      <p:sp>
        <p:nvSpPr>
          <p:cNvPr id="13" name="Rectangle 12"/>
          <p:cNvSpPr/>
          <p:nvPr/>
        </p:nvSpPr>
        <p:spPr>
          <a:xfrm>
            <a:off x="10692882" y="0"/>
            <a:ext cx="748844" cy="1475232"/>
          </a:xfrm>
          <a:prstGeom prst="rect">
            <a:avLst/>
          </a:prstGeom>
          <a:gradFill flip="none" rotWithShape="1">
            <a:gsLst>
              <a:gs pos="0">
                <a:schemeClr val="accent5">
                  <a:lumMod val="20000"/>
                  <a:lumOff val="80000"/>
                </a:schemeClr>
              </a:gs>
              <a:gs pos="50000">
                <a:schemeClr val="accent1">
                  <a:lumMod val="75000"/>
                </a:schemeClr>
              </a:gs>
              <a:gs pos="100000">
                <a:srgbClr val="CCCCFF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itle 1"/>
          <p:cNvSpPr>
            <a:spLocks noGrp="1"/>
          </p:cNvSpPr>
          <p:nvPr>
            <p:ph type="title" hasCustomPrompt="1"/>
          </p:nvPr>
        </p:nvSpPr>
        <p:spPr>
          <a:xfrm>
            <a:off x="463063" y="108152"/>
            <a:ext cx="10515600" cy="1061729"/>
          </a:xfrm>
        </p:spPr>
        <p:txBody>
          <a:bodyPr/>
          <a:lstStyle>
            <a:lvl1pPr>
              <a:defRPr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GB" dirty="0" smtClean="0"/>
              <a:t>Template Title</a:t>
            </a:r>
            <a:endParaRPr lang="en-GB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93684" y="792527"/>
            <a:ext cx="971013" cy="9710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27349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2EBE8-4DC3-403F-B201-8716C2CB72C1}" type="datetime1">
              <a:rPr lang="en-GB" smtClean="0"/>
              <a:t>29/03/2017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Rebecca Ramjiawan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C6F5A5-0174-4075-99CA-6A1D7EC356E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28409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7F37E7-5F4A-4AC5-92D9-7A3E2AF4A2C9}" type="datetime1">
              <a:rPr lang="en-GB" smtClean="0"/>
              <a:t>29/03/2017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Rebecca Ramjiawan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C6F5A5-0174-4075-99CA-6A1D7EC356E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050501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D8BA62-39DC-425F-8488-A3EF83FE7573}" type="datetime1">
              <a:rPr lang="en-GB" smtClean="0"/>
              <a:t>29/03/2017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Rebecca Ramjiawan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C6F5A5-0174-4075-99CA-6A1D7EC356E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009884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94F9D7-623D-4B32-900D-299A0F8B7CC1}" type="datetime1">
              <a:rPr lang="en-GB" smtClean="0"/>
              <a:t>29/03/2017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Rebecca Ramjiawan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C6F5A5-0174-4075-99CA-6A1D7EC356E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377920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96123-606E-404D-99B0-23C3A973ABB8}" type="datetime1">
              <a:rPr lang="en-GB" smtClean="0"/>
              <a:t>29/03/2017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Rebecca Ramjiawan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C6F5A5-0174-4075-99CA-6A1D7EC356E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13629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D595C-0B2D-4BBE-837C-4B554438BE91}" type="datetime1">
              <a:rPr lang="en-GB" smtClean="0"/>
              <a:t>29/03/2017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Rebecca Ramjiawan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C6F5A5-0174-4075-99CA-6A1D7EC356E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844473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45D0AC-8B4E-4146-A5AE-F4D30F2EFAD1}" type="datetime1">
              <a:rPr lang="en-GB" smtClean="0"/>
              <a:t>29/03/2017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Rebecca Ramjiawan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C6F5A5-0174-4075-99CA-6A1D7EC356E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479092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46ACD7-9BF4-4176-8100-D10F75A773D7}" type="datetime1">
              <a:rPr lang="en-GB" smtClean="0"/>
              <a:t>29/03/2017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Rebecca Ramjiawan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C6F5A5-0174-4075-99CA-6A1D7EC356E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484821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Century Gothic" panose="020B0502020202020204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Century Gothic" panose="020B0502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Century Gothic" panose="020B0502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Century Gothic" panose="020B0502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Century Gothic" panose="020B0502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Century Gothic" panose="020B0502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Rebecca Ramjiawan</a:t>
            </a:r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0" y="3378821"/>
            <a:ext cx="12192000" cy="145160"/>
          </a:xfrm>
          <a:prstGeom prst="rect">
            <a:avLst/>
          </a:prstGeom>
          <a:solidFill>
            <a:srgbClr val="48004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1524000" y="1120778"/>
            <a:ext cx="9144000" cy="2387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r>
              <a:rPr lang="en-GB" sz="4500" dirty="0" smtClean="0">
                <a:solidFill>
                  <a:srgbClr val="660066"/>
                </a:solidFill>
              </a:rPr>
              <a:t>Firmware Update</a:t>
            </a:r>
            <a:endParaRPr lang="en-GB" sz="4500" dirty="0">
              <a:solidFill>
                <a:srgbClr val="660066"/>
              </a:solidFill>
            </a:endParaRPr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29/03/2017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49801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Rebecca Ramjiawan</a:t>
            </a:r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Feedback Calculation</a:t>
            </a:r>
            <a:endParaRPr lang="en-GB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895" t="13270" r="40056" b="57721"/>
          <a:stretch/>
        </p:blipFill>
        <p:spPr>
          <a:xfrm>
            <a:off x="934450" y="2618700"/>
            <a:ext cx="5889859" cy="338666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52966" y="2974300"/>
            <a:ext cx="4487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AI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431802" y="3539967"/>
            <a:ext cx="5672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AQ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491067" y="4510435"/>
            <a:ext cx="4487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C</a:t>
            </a:r>
            <a:r>
              <a:rPr lang="en-GB" dirty="0" smtClean="0"/>
              <a:t>I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457203" y="5108908"/>
            <a:ext cx="5249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CQ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279402" y="3158966"/>
            <a:ext cx="6222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G</a:t>
            </a:r>
            <a:r>
              <a:rPr lang="en-GB" baseline="-25000" dirty="0" smtClean="0"/>
              <a:t>1</a:t>
            </a:r>
            <a:r>
              <a:rPr lang="en-GB" dirty="0" smtClean="0"/>
              <a:t>/q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302684" y="3769108"/>
            <a:ext cx="6222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G</a:t>
            </a:r>
            <a:r>
              <a:rPr lang="en-GB" baseline="-25000" dirty="0"/>
              <a:t>2</a:t>
            </a:r>
            <a:r>
              <a:rPr lang="en-GB" dirty="0" smtClean="0"/>
              <a:t>/q</a:t>
            </a:r>
            <a:endParaRPr lang="en-GB" dirty="0"/>
          </a:p>
        </p:txBody>
      </p:sp>
      <p:sp>
        <p:nvSpPr>
          <p:cNvPr id="12" name="TextBox 11"/>
          <p:cNvSpPr txBox="1"/>
          <p:nvPr/>
        </p:nvSpPr>
        <p:spPr>
          <a:xfrm>
            <a:off x="292100" y="4708868"/>
            <a:ext cx="6222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G</a:t>
            </a:r>
            <a:r>
              <a:rPr lang="en-GB" baseline="-25000" dirty="0"/>
              <a:t>3</a:t>
            </a:r>
            <a:r>
              <a:rPr lang="en-GB" dirty="0" smtClean="0"/>
              <a:t>/q</a:t>
            </a:r>
            <a:endParaRPr lang="en-GB" dirty="0"/>
          </a:p>
        </p:txBody>
      </p:sp>
      <p:sp>
        <p:nvSpPr>
          <p:cNvPr id="13" name="TextBox 12"/>
          <p:cNvSpPr txBox="1"/>
          <p:nvPr/>
        </p:nvSpPr>
        <p:spPr>
          <a:xfrm>
            <a:off x="304798" y="5317455"/>
            <a:ext cx="6222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G</a:t>
            </a:r>
            <a:r>
              <a:rPr lang="en-GB" baseline="-25000" dirty="0"/>
              <a:t>4</a:t>
            </a:r>
            <a:r>
              <a:rPr lang="en-GB" dirty="0" smtClean="0"/>
              <a:t>/q</a:t>
            </a:r>
            <a:endParaRPr lang="en-GB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4" name="Rectangle 13"/>
              <p:cNvSpPr/>
              <p:nvPr/>
            </p:nvSpPr>
            <p:spPr>
              <a:xfrm>
                <a:off x="7075192" y="3983456"/>
                <a:ext cx="4732001" cy="51770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GB" dirty="0"/>
                  <a:t>= </a:t>
                </a:r>
                <a14:m>
                  <m:oMath xmlns:m="http://schemas.openxmlformats.org/officeDocument/2006/math">
                    <m:r>
                      <a:rPr lang="en-GB" i="1">
                        <a:latin typeface="Cambria Math" panose="02040503050406030204" pitchFamily="18" charset="0"/>
                      </a:rPr>
                      <m:t>𝐺𝐴𝐼</m:t>
                    </m:r>
                    <m:r>
                      <a:rPr lang="en-GB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i="1">
                            <a:latin typeface="Cambria Math" panose="02040503050406030204" pitchFamily="18" charset="0"/>
                          </a:rPr>
                          <m:t>𝐴𝐼</m:t>
                        </m:r>
                      </m:num>
                      <m:den>
                        <m:r>
                          <a:rPr lang="en-GB" i="1">
                            <a:latin typeface="Cambria Math" panose="02040503050406030204" pitchFamily="18" charset="0"/>
                          </a:rPr>
                          <m:t>𝑞</m:t>
                        </m:r>
                      </m:den>
                    </m:f>
                    <m:r>
                      <a:rPr lang="en-GB" i="1">
                        <a:latin typeface="Cambria Math" panose="02040503050406030204" pitchFamily="18" charset="0"/>
                      </a:rPr>
                      <m:t>+</m:t>
                    </m:r>
                    <m:r>
                      <a:rPr lang="en-GB" i="1">
                        <a:latin typeface="Cambria Math" panose="02040503050406030204" pitchFamily="18" charset="0"/>
                      </a:rPr>
                      <m:t>𝐺𝐴𝑄</m:t>
                    </m:r>
                    <m:r>
                      <a:rPr lang="en-GB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𝐴𝑄</m:t>
                        </m:r>
                      </m:num>
                      <m:den>
                        <m:r>
                          <a:rPr lang="en-GB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𝑞</m:t>
                        </m:r>
                      </m:den>
                    </m:f>
                    <m:r>
                      <a:rPr lang="en-GB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r>
                      <a:rPr lang="en-GB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𝐺𝐶𝐼</m:t>
                    </m:r>
                    <m:r>
                      <a:rPr lang="en-GB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𝐶𝐼</m:t>
                        </m:r>
                      </m:num>
                      <m:den>
                        <m:r>
                          <a:rPr lang="en-GB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𝑞</m:t>
                        </m:r>
                      </m:den>
                    </m:f>
                    <m:r>
                      <a:rPr lang="en-GB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r>
                      <a:rPr lang="en-GB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𝐺𝐶𝑄</m:t>
                    </m:r>
                    <m:r>
                      <a:rPr lang="en-GB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𝐶𝑄</m:t>
                        </m:r>
                      </m:num>
                      <m:den>
                        <m:r>
                          <a:rPr lang="en-GB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𝑞</m:t>
                        </m:r>
                      </m:den>
                    </m:f>
                  </m:oMath>
                </a14:m>
                <a:endParaRPr lang="en-GB" dirty="0"/>
              </a:p>
            </p:txBody>
          </p:sp>
        </mc:Choice>
        <mc:Fallback>
          <p:sp>
            <p:nvSpPr>
              <p:cNvPr id="14" name="Rectangle 1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75192" y="3983456"/>
                <a:ext cx="4732001" cy="517706"/>
              </a:xfrm>
              <a:prstGeom prst="rect">
                <a:avLst/>
              </a:prstGeom>
              <a:blipFill>
                <a:blip r:embed="rId3"/>
                <a:stretch>
                  <a:fillRect l="-1160" b="-235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TextBox 17"/>
          <p:cNvSpPr txBox="1"/>
          <p:nvPr/>
        </p:nvSpPr>
        <p:spPr>
          <a:xfrm>
            <a:off x="3233973" y="2221731"/>
            <a:ext cx="12908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delay</a:t>
            </a:r>
            <a:endParaRPr lang="en-GB" dirty="0"/>
          </a:p>
        </p:txBody>
      </p:sp>
      <p:sp>
        <p:nvSpPr>
          <p:cNvPr id="19" name="TextBox 18"/>
          <p:cNvSpPr txBox="1"/>
          <p:nvPr/>
        </p:nvSpPr>
        <p:spPr>
          <a:xfrm>
            <a:off x="576914" y="1640330"/>
            <a:ext cx="1048191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/>
              <a:t>For 2 BPM stabilisation at IPB. 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298778384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Content Placeholder 1"/>
              <p:cNvSpPr>
                <a:spLocks noGrp="1"/>
              </p:cNvSpPr>
              <p:nvPr>
                <p:ph idx="1"/>
              </p:nvPr>
            </p:nvSpPr>
            <p:spPr>
              <a:xfrm>
                <a:off x="838200" y="2492943"/>
                <a:ext cx="10515600" cy="3934278"/>
              </a:xfrm>
            </p:spPr>
            <p:txBody>
              <a:bodyPr>
                <a:normAutofit/>
              </a:bodyPr>
              <a:lstStyle/>
              <a:p>
                <a:r>
                  <a:rPr lang="en-GB" sz="1900" dirty="0" smtClean="0">
                    <a:latin typeface="Calibri" panose="020F0502020204030204" pitchFamily="34" charset="0"/>
                  </a:rPr>
                  <a:t>.</a:t>
                </a:r>
                <a:r>
                  <a:rPr lang="en-GB" sz="1900" dirty="0" err="1" smtClean="0">
                    <a:latin typeface="Calibri" panose="020F0502020204030204" pitchFamily="34" charset="0"/>
                  </a:rPr>
                  <a:t>dac</a:t>
                </a:r>
                <a:r>
                  <a:rPr lang="en-GB" sz="1900" dirty="0" smtClean="0">
                    <a:latin typeface="Calibri" panose="020F0502020204030204" pitchFamily="34" charset="0"/>
                  </a:rPr>
                  <a:t> file shows kicker value </a:t>
                </a:r>
                <a:r>
                  <a:rPr lang="en-GB" sz="1900" b="1" dirty="0" smtClean="0">
                    <a:solidFill>
                      <a:srgbClr val="00B0F0"/>
                    </a:solidFill>
                    <a:latin typeface="Calibri" panose="020F0502020204030204" pitchFamily="34" charset="0"/>
                  </a:rPr>
                  <a:t>1464*2=2928</a:t>
                </a:r>
                <a:r>
                  <a:rPr lang="en-GB" sz="1900" dirty="0" smtClean="0">
                    <a:latin typeface="Calibri" panose="020F0502020204030204" pitchFamily="34" charset="0"/>
                  </a:rPr>
                  <a:t> was sent.</a:t>
                </a:r>
              </a:p>
              <a:p>
                <a:r>
                  <a:rPr lang="en-GB" sz="1900" dirty="0" smtClean="0">
                    <a:latin typeface="Calibri" panose="020F0502020204030204" pitchFamily="34" charset="0"/>
                  </a:rPr>
                  <a:t>Gains: GAI: 6186, GAQ: 9371, GCI: -4589, GCQ: -4452.</a:t>
                </a:r>
              </a:p>
              <a:p>
                <a:r>
                  <a:rPr lang="en-GB" sz="1900" dirty="0" smtClean="0">
                    <a:latin typeface="Calibri" panose="020F0502020204030204" pitchFamily="34" charset="0"/>
                  </a:rPr>
                  <a:t>Dipole cavity signals: AI: 899, AQ: 391, CI: 450, CQ: -371.</a:t>
                </a:r>
              </a:p>
              <a:p>
                <a:r>
                  <a:rPr lang="en-GB" sz="1900" dirty="0" smtClean="0">
                    <a:latin typeface="Calibri" panose="020F0502020204030204" pitchFamily="34" charset="0"/>
                  </a:rPr>
                  <a:t>Reference cavity signal: q: 3008.</a:t>
                </a:r>
              </a:p>
              <a:p>
                <a:pPr lvl="2"/>
                <a:r>
                  <a:rPr lang="en-GB" sz="1900" dirty="0" smtClean="0">
                    <a:latin typeface="Calibri" panose="020F0502020204030204" pitchFamily="34" charset="0"/>
                  </a:rPr>
                  <a:t>(A,B bunch strobe 25, C and ref. 30 – for </a:t>
                </a:r>
                <a:r>
                  <a:rPr lang="en-GB" sz="1900" dirty="0" smtClean="0">
                    <a:latin typeface="Calibri" panose="020F0502020204030204" pitchFamily="34" charset="0"/>
                  </a:rPr>
                  <a:t>LabVIEW.</a:t>
                </a:r>
                <a:endParaRPr lang="en-GB" sz="1900" dirty="0" smtClean="0">
                  <a:latin typeface="Calibri" panose="020F0502020204030204" pitchFamily="34" charset="0"/>
                </a:endParaRPr>
              </a:p>
              <a:p>
                <a:pPr lvl="2"/>
                <a:endParaRPr lang="en-GB" sz="1900" dirty="0" smtClean="0">
                  <a:latin typeface="Calibri" panose="020F0502020204030204" pitchFamily="34" charset="0"/>
                </a:endParaRPr>
              </a:p>
              <a:p>
                <a:pPr marL="0" lvl="2" indent="0" algn="ctr">
                  <a:buNone/>
                </a:pPr>
                <a:r>
                  <a:rPr lang="en-GB" sz="1900" dirty="0" smtClean="0">
                    <a:latin typeface="+mn-lt"/>
                  </a:rPr>
                  <a:t>= </a:t>
                </a:r>
                <a14:m>
                  <m:oMath xmlns:m="http://schemas.openxmlformats.org/officeDocument/2006/math">
                    <m:r>
                      <a:rPr lang="en-GB" sz="1900" b="0" i="1" smtClean="0">
                        <a:latin typeface="Cambria Math" panose="02040503050406030204" pitchFamily="18" charset="0"/>
                      </a:rPr>
                      <m:t>𝐺𝐴𝐼</m:t>
                    </m:r>
                    <m:r>
                      <a:rPr lang="en-GB" sz="19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  <m:f>
                      <m:fPr>
                        <m:ctrlPr>
                          <a:rPr lang="en-GB" sz="19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1900" b="0" i="1" smtClean="0">
                            <a:latin typeface="Cambria Math" panose="02040503050406030204" pitchFamily="18" charset="0"/>
                          </a:rPr>
                          <m:t>𝐴𝐼</m:t>
                        </m:r>
                      </m:num>
                      <m:den>
                        <m:r>
                          <a:rPr lang="en-GB" sz="1900" b="0" i="1" smtClean="0">
                            <a:latin typeface="Cambria Math" panose="02040503050406030204" pitchFamily="18" charset="0"/>
                          </a:rPr>
                          <m:t>𝑞</m:t>
                        </m:r>
                      </m:den>
                    </m:f>
                    <m:r>
                      <a:rPr lang="en-GB" sz="1900" i="1">
                        <a:latin typeface="Cambria Math" panose="02040503050406030204" pitchFamily="18" charset="0"/>
                      </a:rPr>
                      <m:t>+</m:t>
                    </m:r>
                    <m:r>
                      <a:rPr lang="en-GB" sz="1900" b="0" i="1" smtClean="0">
                        <a:latin typeface="Cambria Math" panose="02040503050406030204" pitchFamily="18" charset="0"/>
                      </a:rPr>
                      <m:t>𝐺𝐴𝑄</m:t>
                    </m:r>
                    <m:r>
                      <a:rPr lang="en-GB" sz="19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  <m:f>
                      <m:fPr>
                        <m:ctrlPr>
                          <a:rPr lang="en-GB" sz="19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19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𝐴𝑄</m:t>
                        </m:r>
                      </m:num>
                      <m:den>
                        <m:r>
                          <a:rPr lang="en-GB" sz="19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𝑞</m:t>
                        </m:r>
                      </m:den>
                    </m:f>
                    <m:r>
                      <a:rPr lang="en-GB" sz="19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r>
                      <a:rPr lang="en-GB" sz="19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𝐺𝐶𝐼</m:t>
                    </m:r>
                    <m:r>
                      <a:rPr lang="en-GB" sz="19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  <m:f>
                      <m:fPr>
                        <m:ctrlPr>
                          <a:rPr lang="en-GB" sz="19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19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𝐶𝐼</m:t>
                        </m:r>
                      </m:num>
                      <m:den>
                        <m:r>
                          <a:rPr lang="en-GB" sz="19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𝑞</m:t>
                        </m:r>
                      </m:den>
                    </m:f>
                    <m:r>
                      <a:rPr lang="en-GB" sz="19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r>
                      <a:rPr lang="en-GB" sz="19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𝐺𝐶𝑄</m:t>
                    </m:r>
                    <m:r>
                      <a:rPr lang="en-GB" sz="19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  <m:f>
                      <m:fPr>
                        <m:ctrlPr>
                          <a:rPr lang="en-GB" sz="19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19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𝐶𝑄</m:t>
                        </m:r>
                      </m:num>
                      <m:den>
                        <m:r>
                          <a:rPr lang="en-GB" sz="19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𝑞</m:t>
                        </m:r>
                      </m:den>
                    </m:f>
                  </m:oMath>
                </a14:m>
                <a:endParaRPr lang="en-GB" sz="1900" dirty="0" smtClean="0">
                  <a:latin typeface="+mn-lt"/>
                </a:endParaRPr>
              </a:p>
              <a:p>
                <a:pPr marL="0" lvl="2" indent="0" algn="ctr">
                  <a:buNone/>
                </a:pPr>
                <a:endParaRPr lang="en-GB" sz="1900" dirty="0" smtClean="0">
                  <a:latin typeface="+mn-lt"/>
                </a:endParaRPr>
              </a:p>
              <a:p>
                <a:pPr marL="0" lvl="2" indent="0" algn="ctr">
                  <a:buNone/>
                </a:pPr>
                <a:r>
                  <a:rPr lang="en-GB" sz="1900" b="0" dirty="0" smtClean="0">
                    <a:latin typeface="+mn-lt"/>
                  </a:rPr>
                  <a:t>= </a:t>
                </a:r>
                <a14:m>
                  <m:oMath xmlns:m="http://schemas.openxmlformats.org/officeDocument/2006/math">
                    <m:r>
                      <a:rPr lang="en-GB" sz="1900" b="0" i="1" smtClean="0">
                        <a:latin typeface="Cambria Math" panose="02040503050406030204" pitchFamily="18" charset="0"/>
                      </a:rPr>
                      <m:t>6186</m:t>
                    </m:r>
                    <m:r>
                      <a:rPr lang="en-GB" sz="19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  <m:f>
                      <m:fPr>
                        <m:ctrlPr>
                          <a:rPr lang="en-GB" sz="19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1900" b="0" i="1" smtClean="0">
                            <a:latin typeface="Cambria Math" panose="02040503050406030204" pitchFamily="18" charset="0"/>
                          </a:rPr>
                          <m:t>899</m:t>
                        </m:r>
                      </m:num>
                      <m:den>
                        <m:r>
                          <a:rPr lang="en-GB" sz="1900" b="0" i="1" smtClean="0">
                            <a:latin typeface="Cambria Math" panose="02040503050406030204" pitchFamily="18" charset="0"/>
                          </a:rPr>
                          <m:t>3008</m:t>
                        </m:r>
                      </m:den>
                    </m:f>
                    <m:r>
                      <a:rPr lang="en-GB" sz="1900" b="0" i="1" smtClean="0">
                        <a:latin typeface="Cambria Math" panose="02040503050406030204" pitchFamily="18" charset="0"/>
                      </a:rPr>
                      <m:t>+9371</m:t>
                    </m:r>
                    <m:r>
                      <a:rPr lang="en-GB" sz="19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  <m:f>
                      <m:fPr>
                        <m:ctrlPr>
                          <a:rPr lang="en-GB" sz="19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19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391</m:t>
                        </m:r>
                      </m:num>
                      <m:den>
                        <m:r>
                          <a:rPr lang="en-GB" sz="19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3008</m:t>
                        </m:r>
                      </m:den>
                    </m:f>
                    <m:r>
                      <a:rPr lang="en-GB" sz="19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−4589</m:t>
                    </m:r>
                    <m:r>
                      <a:rPr lang="en-GB" sz="19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  <m:f>
                      <m:fPr>
                        <m:ctrlPr>
                          <a:rPr lang="en-GB" sz="19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19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450</m:t>
                        </m:r>
                      </m:num>
                      <m:den>
                        <m:r>
                          <a:rPr lang="en-GB" sz="19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3008</m:t>
                        </m:r>
                      </m:den>
                    </m:f>
                    <m:r>
                      <a:rPr lang="en-GB" sz="19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+371</m:t>
                    </m:r>
                    <m:r>
                      <a:rPr lang="en-GB" sz="19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  <m:f>
                      <m:fPr>
                        <m:ctrlPr>
                          <a:rPr lang="en-GB" sz="19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19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4452</m:t>
                        </m:r>
                      </m:num>
                      <m:den>
                        <m:r>
                          <a:rPr lang="en-GB" sz="19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3008</m:t>
                        </m:r>
                      </m:den>
                    </m:f>
                    <m:r>
                      <a:rPr lang="en-GB" sz="1900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GB" sz="1900" b="1" i="1" smtClean="0">
                        <a:solidFill>
                          <a:srgbClr val="00B0F0"/>
                        </a:solidFill>
                        <a:latin typeface="Cambria Math" panose="02040503050406030204" pitchFamily="18" charset="0"/>
                      </a:rPr>
                      <m:t>𝟐𝟗𝟐𝟗</m:t>
                    </m:r>
                  </m:oMath>
                </a14:m>
                <a:r>
                  <a:rPr lang="en-GB" sz="1900" dirty="0" smtClean="0">
                    <a:latin typeface="+mn-lt"/>
                  </a:rPr>
                  <a:t> </a:t>
                </a:r>
              </a:p>
            </p:txBody>
          </p:sp>
        </mc:Choice>
        <mc:Fallback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2492943"/>
                <a:ext cx="10515600" cy="3934278"/>
              </a:xfrm>
              <a:blipFill>
                <a:blip r:embed="rId2"/>
                <a:stretch>
                  <a:fillRect l="-464" t="-155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Rebecca Ramjiawan</a:t>
            </a:r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Calculation</a:t>
            </a:r>
            <a:endParaRPr lang="en-GB" dirty="0"/>
          </a:p>
        </p:txBody>
      </p:sp>
      <p:sp>
        <p:nvSpPr>
          <p:cNvPr id="5" name="Rectangle 4"/>
          <p:cNvSpPr/>
          <p:nvPr/>
        </p:nvSpPr>
        <p:spPr>
          <a:xfrm>
            <a:off x="434989" y="1875984"/>
            <a:ext cx="11422781" cy="338554"/>
          </a:xfrm>
          <a:prstGeom prst="rect">
            <a:avLst/>
          </a:prstGeom>
          <a:solidFill>
            <a:srgbClr val="F2F7FC"/>
          </a:solidFill>
        </p:spPr>
        <p:txBody>
          <a:bodyPr wrap="square">
            <a:spAutoFit/>
          </a:bodyPr>
          <a:lstStyle/>
          <a:p>
            <a:r>
              <a:rPr lang="en-GB" sz="1600" dirty="0" smtClean="0"/>
              <a:t>1464	1464</a:t>
            </a:r>
            <a:r>
              <a:rPr lang="en-GB" sz="1600" dirty="0"/>
              <a:t>	-362	-362	0	0	1464	1464	-362	-362	0	0</a:t>
            </a:r>
          </a:p>
        </p:txBody>
      </p:sp>
    </p:spTree>
    <p:extLst>
      <p:ext uri="{BB962C8B-B14F-4D97-AF65-F5344CB8AC3E}">
        <p14:creationId xmlns:p14="http://schemas.microsoft.com/office/powerpoint/2010/main" val="3762213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2699" t="14659" r="1815" b="20813"/>
          <a:stretch/>
        </p:blipFill>
        <p:spPr>
          <a:xfrm>
            <a:off x="1" y="0"/>
            <a:ext cx="12192000" cy="6858000"/>
          </a:xfrm>
          <a:prstGeom prst="rect">
            <a:avLst/>
          </a:prstGeom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Rebecca Ramjiawan</a:t>
            </a:r>
            <a:endParaRPr lang="en-GB"/>
          </a:p>
        </p:txBody>
      </p:sp>
      <p:sp>
        <p:nvSpPr>
          <p:cNvPr id="9" name="Rectangle 8"/>
          <p:cNvSpPr/>
          <p:nvPr/>
        </p:nvSpPr>
        <p:spPr>
          <a:xfrm>
            <a:off x="2388502" y="1263054"/>
            <a:ext cx="1492994" cy="2126596"/>
          </a:xfrm>
          <a:prstGeom prst="rect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TextBox 11"/>
          <p:cNvSpPr txBox="1"/>
          <p:nvPr/>
        </p:nvSpPr>
        <p:spPr>
          <a:xfrm>
            <a:off x="4480509" y="930666"/>
            <a:ext cx="14192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FFFF00"/>
                </a:solidFill>
              </a:rPr>
              <a:t>Bunch strobe</a:t>
            </a:r>
            <a:endParaRPr lang="en-GB" dirty="0">
              <a:solidFill>
                <a:srgbClr val="FFFF00"/>
              </a:solidFill>
            </a:endParaRPr>
          </a:p>
        </p:txBody>
      </p:sp>
      <p:cxnSp>
        <p:nvCxnSpPr>
          <p:cNvPr id="17" name="Straight Arrow Connector 16"/>
          <p:cNvCxnSpPr/>
          <p:nvPr/>
        </p:nvCxnSpPr>
        <p:spPr>
          <a:xfrm>
            <a:off x="2388502" y="3398886"/>
            <a:ext cx="647700" cy="561975"/>
          </a:xfrm>
          <a:prstGeom prst="straightConnector1">
            <a:avLst/>
          </a:prstGeom>
          <a:ln w="381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Left Brace 19"/>
          <p:cNvSpPr/>
          <p:nvPr/>
        </p:nvSpPr>
        <p:spPr>
          <a:xfrm>
            <a:off x="3151484" y="3417358"/>
            <a:ext cx="339861" cy="1055755"/>
          </a:xfrm>
          <a:prstGeom prst="leftBrace">
            <a:avLst>
              <a:gd name="adj1" fmla="val 56080"/>
              <a:gd name="adj2" fmla="val 51681"/>
            </a:avLst>
          </a:prstGeom>
          <a:ln w="381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bg1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3454401" y="3619223"/>
            <a:ext cx="2076035" cy="646331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FFFF00"/>
                </a:solidFill>
              </a:rPr>
              <a:t>Register on rising edge of clock</a:t>
            </a:r>
            <a:endParaRPr lang="en-GB" dirty="0">
              <a:solidFill>
                <a:srgbClr val="FFFF00"/>
              </a:solidFill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5903221" y="4537765"/>
            <a:ext cx="1458161" cy="1196167"/>
          </a:xfrm>
          <a:prstGeom prst="rect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TextBox 24"/>
          <p:cNvSpPr txBox="1"/>
          <p:nvPr/>
        </p:nvSpPr>
        <p:spPr>
          <a:xfrm>
            <a:off x="5530435" y="4149183"/>
            <a:ext cx="3038616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FFFF00"/>
                </a:solidFill>
              </a:rPr>
              <a:t>Output from LUT: </a:t>
            </a:r>
            <a:r>
              <a:rPr lang="en-GB" dirty="0" smtClean="0">
                <a:solidFill>
                  <a:srgbClr val="FFFF00"/>
                </a:solidFill>
              </a:rPr>
              <a:t>4096*G/q</a:t>
            </a:r>
            <a:endParaRPr lang="en-GB" dirty="0">
              <a:solidFill>
                <a:srgbClr val="FFFF00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8696067" y="5708445"/>
            <a:ext cx="1458161" cy="1158791"/>
          </a:xfrm>
          <a:prstGeom prst="rect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TextBox 14"/>
          <p:cNvSpPr txBox="1"/>
          <p:nvPr/>
        </p:nvSpPr>
        <p:spPr>
          <a:xfrm>
            <a:off x="8569051" y="5310909"/>
            <a:ext cx="178491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FFFF00"/>
                </a:solidFill>
              </a:rPr>
              <a:t>After multiplying</a:t>
            </a:r>
            <a:endParaRPr lang="en-GB" dirty="0">
              <a:solidFill>
                <a:srgbClr val="FFFF00"/>
              </a:solidFill>
            </a:endParaRPr>
          </a:p>
        </p:txBody>
      </p:sp>
      <p:cxnSp>
        <p:nvCxnSpPr>
          <p:cNvPr id="16" name="Straight Arrow Connector 15"/>
          <p:cNvCxnSpPr/>
          <p:nvPr/>
        </p:nvCxnSpPr>
        <p:spPr>
          <a:xfrm flipV="1">
            <a:off x="9425148" y="646545"/>
            <a:ext cx="729080" cy="4636160"/>
          </a:xfrm>
          <a:prstGeom prst="straightConnector1">
            <a:avLst/>
          </a:prstGeom>
          <a:ln w="381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7739264" y="1207342"/>
            <a:ext cx="2076035" cy="1477328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FFFF00"/>
                </a:solidFill>
              </a:rPr>
              <a:t>Sum all four outputs and remove factor of 4096 added during LUT:</a:t>
            </a:r>
          </a:p>
          <a:p>
            <a:r>
              <a:rPr lang="en-GB" dirty="0" smtClean="0">
                <a:solidFill>
                  <a:srgbClr val="FFFF00"/>
                </a:solidFill>
              </a:rPr>
              <a:t>             &gt;&gt;12</a:t>
            </a:r>
            <a:endParaRPr lang="en-GB" dirty="0">
              <a:solidFill>
                <a:srgbClr val="FFFF00"/>
              </a:solidFill>
            </a:endParaRPr>
          </a:p>
        </p:txBody>
      </p:sp>
      <p:cxnSp>
        <p:nvCxnSpPr>
          <p:cNvPr id="24" name="Straight Arrow Connector 23"/>
          <p:cNvCxnSpPr>
            <a:stCxn id="20" idx="2"/>
          </p:cNvCxnSpPr>
          <p:nvPr/>
        </p:nvCxnSpPr>
        <p:spPr>
          <a:xfrm>
            <a:off x="3491345" y="4473113"/>
            <a:ext cx="4247919" cy="2084705"/>
          </a:xfrm>
          <a:prstGeom prst="straightConnector1">
            <a:avLst/>
          </a:prstGeom>
          <a:ln w="381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>
            <a:stCxn id="35" idx="6"/>
            <a:endCxn id="14" idx="1"/>
          </p:cNvCxnSpPr>
          <p:nvPr/>
        </p:nvCxnSpPr>
        <p:spPr>
          <a:xfrm flipV="1">
            <a:off x="8028483" y="6287841"/>
            <a:ext cx="667584" cy="128967"/>
          </a:xfrm>
          <a:prstGeom prst="straightConnector1">
            <a:avLst/>
          </a:prstGeom>
          <a:ln w="381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4" name="TextBox 33"/>
              <p:cNvSpPr txBox="1"/>
              <p:nvPr/>
            </p:nvSpPr>
            <p:spPr>
              <a:xfrm>
                <a:off x="7721346" y="6217864"/>
                <a:ext cx="288541" cy="369332"/>
              </a:xfrm>
              <a:prstGeom prst="rect">
                <a:avLst/>
              </a:prstGeom>
              <a:solidFill>
                <a:schemeClr val="tx1"/>
              </a:solidFill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400" b="1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</m:t>
                      </m:r>
                    </m:oMath>
                  </m:oMathPara>
                </a14:m>
                <a:endParaRPr lang="en-GB" sz="2400" b="1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34" name="TextBox 3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21346" y="6217864"/>
                <a:ext cx="288541" cy="369332"/>
              </a:xfrm>
              <a:prstGeom prst="rect">
                <a:avLst/>
              </a:prstGeom>
              <a:blipFill>
                <a:blip r:embed="rId3"/>
                <a:stretch>
                  <a:fillRect l="-19149" r="-1914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3" name="Straight Arrow Connector 22"/>
          <p:cNvCxnSpPr/>
          <p:nvPr/>
        </p:nvCxnSpPr>
        <p:spPr>
          <a:xfrm>
            <a:off x="7354351" y="5228569"/>
            <a:ext cx="384913" cy="1059272"/>
          </a:xfrm>
          <a:prstGeom prst="straightConnector1">
            <a:avLst/>
          </a:prstGeom>
          <a:ln w="381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Oval 34"/>
          <p:cNvSpPr/>
          <p:nvPr/>
        </p:nvSpPr>
        <p:spPr>
          <a:xfrm>
            <a:off x="7704483" y="6254808"/>
            <a:ext cx="324000" cy="324000"/>
          </a:xfrm>
          <a:prstGeom prst="ellipse">
            <a:avLst/>
          </a:prstGeom>
          <a:noFill/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8" name="Straight Connector 37"/>
          <p:cNvCxnSpPr/>
          <p:nvPr/>
        </p:nvCxnSpPr>
        <p:spPr>
          <a:xfrm>
            <a:off x="3151484" y="273637"/>
            <a:ext cx="0" cy="745816"/>
          </a:xfrm>
          <a:prstGeom prst="line">
            <a:avLst/>
          </a:prstGeom>
          <a:ln w="38100">
            <a:solidFill>
              <a:schemeClr val="bg1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Oval 3"/>
          <p:cNvSpPr/>
          <p:nvPr/>
        </p:nvSpPr>
        <p:spPr>
          <a:xfrm>
            <a:off x="10492510" y="212439"/>
            <a:ext cx="1394691" cy="653575"/>
          </a:xfrm>
          <a:prstGeom prst="ellipse">
            <a:avLst/>
          </a:prstGeom>
          <a:noFill/>
          <a:ln w="381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94099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400" dirty="0" smtClean="0">
                <a:latin typeface="+mn-lt"/>
              </a:rPr>
              <a:t>Check against</a:t>
            </a:r>
            <a:r>
              <a:rPr lang="en-GB" sz="2400" dirty="0" smtClean="0">
                <a:latin typeface="+mn-lt"/>
              </a:rPr>
              <a:t> </a:t>
            </a:r>
            <a:r>
              <a:rPr lang="en-GB" sz="2400" dirty="0" smtClean="0">
                <a:latin typeface="+mn-lt"/>
              </a:rPr>
              <a:t>the .</a:t>
            </a:r>
            <a:r>
              <a:rPr lang="en-GB" sz="2400" dirty="0" err="1" smtClean="0">
                <a:latin typeface="+mn-lt"/>
              </a:rPr>
              <a:t>dac</a:t>
            </a:r>
            <a:r>
              <a:rPr lang="en-GB" sz="2400" dirty="0" smtClean="0">
                <a:latin typeface="+mn-lt"/>
              </a:rPr>
              <a:t> file the kicks calculated:</a:t>
            </a:r>
          </a:p>
          <a:p>
            <a:pPr lvl="1"/>
            <a:r>
              <a:rPr lang="en-GB" dirty="0" smtClean="0">
                <a:latin typeface="+mn-lt"/>
              </a:rPr>
              <a:t>for bunch two: </a:t>
            </a:r>
            <a:r>
              <a:rPr lang="en-GB" dirty="0" smtClean="0">
                <a:latin typeface="+mn-lt"/>
              </a:rPr>
              <a:t>2928 </a:t>
            </a:r>
            <a:r>
              <a:rPr lang="en-GB" dirty="0">
                <a:solidFill>
                  <a:srgbClr val="00B050"/>
                </a:solidFill>
              </a:rPr>
              <a:t>✔</a:t>
            </a:r>
            <a:endParaRPr lang="en-GB" dirty="0" smtClean="0">
              <a:latin typeface="+mn-lt"/>
            </a:endParaRPr>
          </a:p>
          <a:p>
            <a:pPr lvl="1"/>
            <a:r>
              <a:rPr lang="en-GB" dirty="0">
                <a:latin typeface="+mn-lt"/>
              </a:rPr>
              <a:t>a</a:t>
            </a:r>
            <a:r>
              <a:rPr lang="en-GB" dirty="0" smtClean="0">
                <a:latin typeface="+mn-lt"/>
              </a:rPr>
              <a:t>nd for bunch three: -</a:t>
            </a:r>
            <a:r>
              <a:rPr lang="en-GB" dirty="0" smtClean="0">
                <a:latin typeface="+mn-lt"/>
              </a:rPr>
              <a:t>724 </a:t>
            </a:r>
            <a:r>
              <a:rPr lang="en-GB" dirty="0">
                <a:solidFill>
                  <a:srgbClr val="00B050"/>
                </a:solidFill>
              </a:rPr>
              <a:t>✔</a:t>
            </a:r>
            <a:endParaRPr lang="en-GB" dirty="0" smtClean="0">
              <a:latin typeface="+mn-lt"/>
            </a:endParaRPr>
          </a:p>
          <a:p>
            <a:pPr marL="457200" lvl="1" indent="0">
              <a:buNone/>
            </a:pPr>
            <a:endParaRPr lang="en-GB" dirty="0">
              <a:latin typeface="+mn-lt"/>
            </a:endParaRPr>
          </a:p>
          <a:p>
            <a:r>
              <a:rPr lang="en-GB" sz="2400" dirty="0" smtClean="0">
                <a:latin typeface="+mn-lt"/>
              </a:rPr>
              <a:t>Simulated FB module agrees with both values (when delay loop disabled). </a:t>
            </a:r>
          </a:p>
          <a:p>
            <a:r>
              <a:rPr lang="en-GB" sz="2400" dirty="0" smtClean="0">
                <a:latin typeface="+mn-lt"/>
              </a:rPr>
              <a:t>If enabled, d</a:t>
            </a:r>
            <a:r>
              <a:rPr lang="en-GB" sz="2400" dirty="0" smtClean="0">
                <a:latin typeface="+mn-lt"/>
              </a:rPr>
              <a:t>elay </a:t>
            </a:r>
            <a:r>
              <a:rPr lang="en-GB" sz="2400" dirty="0" smtClean="0">
                <a:latin typeface="+mn-lt"/>
              </a:rPr>
              <a:t>loop correctly adds the two values </a:t>
            </a:r>
            <a:r>
              <a:rPr lang="en-GB" sz="2400" dirty="0" smtClean="0">
                <a:latin typeface="+mn-lt"/>
              </a:rPr>
              <a:t>and </a:t>
            </a:r>
            <a:r>
              <a:rPr lang="en-GB" sz="2400" dirty="0" smtClean="0">
                <a:latin typeface="+mn-lt"/>
              </a:rPr>
              <a:t>clears the delay loop on the falling edge of store strobe. </a:t>
            </a:r>
          </a:p>
          <a:p>
            <a:r>
              <a:rPr lang="en-GB" sz="2400" dirty="0" smtClean="0">
                <a:latin typeface="+mn-lt"/>
              </a:rPr>
              <a:t>Will the same gains be valid for future bunches? </a:t>
            </a:r>
            <a:r>
              <a:rPr lang="en-GB" sz="2400" dirty="0">
                <a:latin typeface="+mn-lt"/>
              </a:rPr>
              <a:t>C</a:t>
            </a:r>
            <a:r>
              <a:rPr lang="en-GB" sz="2400" dirty="0" smtClean="0">
                <a:latin typeface="+mn-lt"/>
              </a:rPr>
              <a:t>alibration constant variation for bunches within the same train.</a:t>
            </a:r>
            <a:endParaRPr lang="en-GB" sz="2400" dirty="0">
              <a:latin typeface="+mn-lt"/>
            </a:endParaRPr>
          </a:p>
          <a:p>
            <a:endParaRPr lang="en-GB" dirty="0" smtClean="0">
              <a:latin typeface="+mn-lt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Rebecca Ramjiawan</a:t>
            </a:r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Kick calculated for Bunch 3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11303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2225" t="14959" r="871" b="43889"/>
          <a:stretch/>
        </p:blipFill>
        <p:spPr>
          <a:xfrm>
            <a:off x="47625" y="2239114"/>
            <a:ext cx="12115800" cy="3609236"/>
          </a:xfrm>
          <a:prstGeom prst="rect">
            <a:avLst/>
          </a:prstGeom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Rebecca Ramjiawan</a:t>
            </a:r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Integrated Samples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247650" y="1736027"/>
            <a:ext cx="115490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 smtClean="0">
                <a:solidFill>
                  <a:srgbClr val="FF0000"/>
                </a:solidFill>
              </a:rPr>
              <a:t>899 </a:t>
            </a:r>
            <a:r>
              <a:rPr lang="en-GB" sz="2400" dirty="0" smtClean="0"/>
              <a:t>= 899, </a:t>
            </a:r>
            <a:r>
              <a:rPr lang="en-GB" sz="2400" b="1" dirty="0" smtClean="0">
                <a:solidFill>
                  <a:srgbClr val="ED7D31"/>
                </a:solidFill>
              </a:rPr>
              <a:t>2046</a:t>
            </a:r>
            <a:r>
              <a:rPr lang="en-GB" sz="2400" dirty="0" smtClean="0">
                <a:solidFill>
                  <a:srgbClr val="ED7D31"/>
                </a:solidFill>
              </a:rPr>
              <a:t> </a:t>
            </a:r>
            <a:r>
              <a:rPr lang="en-GB" sz="2400" dirty="0" smtClean="0"/>
              <a:t>= 899 + 1147, </a:t>
            </a:r>
            <a:r>
              <a:rPr lang="en-GB" sz="2400" b="1" dirty="0" smtClean="0">
                <a:solidFill>
                  <a:srgbClr val="00B050"/>
                </a:solidFill>
              </a:rPr>
              <a:t>3375</a:t>
            </a:r>
            <a:r>
              <a:rPr lang="en-GB" sz="2400" dirty="0" smtClean="0">
                <a:solidFill>
                  <a:srgbClr val="00B050"/>
                </a:solidFill>
              </a:rPr>
              <a:t> </a:t>
            </a:r>
            <a:r>
              <a:rPr lang="en-GB" sz="2400" dirty="0" smtClean="0"/>
              <a:t>= 899 + 1147 + 1329, </a:t>
            </a:r>
            <a:r>
              <a:rPr lang="en-GB" sz="2400" b="1" dirty="0" smtClean="0">
                <a:solidFill>
                  <a:srgbClr val="0070C0"/>
                </a:solidFill>
              </a:rPr>
              <a:t>4837</a:t>
            </a:r>
            <a:r>
              <a:rPr lang="en-GB" sz="2400" dirty="0" smtClean="0">
                <a:solidFill>
                  <a:srgbClr val="0070C0"/>
                </a:solidFill>
              </a:rPr>
              <a:t> </a:t>
            </a:r>
            <a:r>
              <a:rPr lang="en-GB" sz="2400" dirty="0" smtClean="0"/>
              <a:t>= 899 + 1147 + 1392 + 1462</a:t>
            </a:r>
            <a:endParaRPr lang="en-GB" sz="2400" dirty="0"/>
          </a:p>
        </p:txBody>
      </p:sp>
      <p:sp>
        <p:nvSpPr>
          <p:cNvPr id="7" name="Rectangle 6"/>
          <p:cNvSpPr/>
          <p:nvPr/>
        </p:nvSpPr>
        <p:spPr>
          <a:xfrm>
            <a:off x="3524250" y="4752974"/>
            <a:ext cx="7019925" cy="238125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/>
          <p:cNvSpPr txBox="1"/>
          <p:nvPr/>
        </p:nvSpPr>
        <p:spPr>
          <a:xfrm>
            <a:off x="133350" y="5953276"/>
            <a:ext cx="120586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On rising clock edges (while bunch strobe is high) add dipole signal value to previous value. Clear registers after feedback signal clocked. </a:t>
            </a:r>
            <a:endParaRPr lang="en-GB" dirty="0"/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2619375" y="2876550"/>
            <a:ext cx="904875" cy="0"/>
          </a:xfrm>
          <a:prstGeom prst="straightConnector1">
            <a:avLst/>
          </a:prstGeom>
          <a:ln w="28575">
            <a:solidFill>
              <a:srgbClr val="FFFF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H="1">
            <a:off x="9029700" y="2876550"/>
            <a:ext cx="733425" cy="0"/>
          </a:xfrm>
          <a:prstGeom prst="straightConnector1">
            <a:avLst/>
          </a:prstGeom>
          <a:ln w="28575">
            <a:solidFill>
              <a:srgbClr val="FFFF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angle 15"/>
          <p:cNvSpPr/>
          <p:nvPr/>
        </p:nvSpPr>
        <p:spPr>
          <a:xfrm>
            <a:off x="2790825" y="3246330"/>
            <a:ext cx="6981825" cy="299404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291579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838200" y="1524000"/>
            <a:ext cx="10515600" cy="4652963"/>
          </a:xfrm>
        </p:spPr>
        <p:txBody>
          <a:bodyPr>
            <a:normAutofit/>
          </a:bodyPr>
          <a:lstStyle/>
          <a:p>
            <a:r>
              <a:rPr lang="en-GB" sz="2400" dirty="0" smtClean="0">
                <a:latin typeface="+mn-lt"/>
              </a:rPr>
              <a:t>FB output if integrate over multiple samples. </a:t>
            </a:r>
          </a:p>
          <a:p>
            <a:r>
              <a:rPr lang="en-GB" sz="2400" dirty="0" smtClean="0">
                <a:latin typeface="+mn-lt"/>
              </a:rPr>
              <a:t>Re-calculate </a:t>
            </a:r>
            <a:r>
              <a:rPr lang="en-GB" sz="2400" dirty="0" smtClean="0">
                <a:latin typeface="+mn-lt"/>
              </a:rPr>
              <a:t>gains for new sample window and </a:t>
            </a:r>
            <a:r>
              <a:rPr lang="en-GB" sz="2400" dirty="0" smtClean="0">
                <a:latin typeface="+mn-lt"/>
              </a:rPr>
              <a:t>regenerate </a:t>
            </a:r>
            <a:r>
              <a:rPr lang="en-GB" sz="2400" dirty="0" smtClean="0">
                <a:latin typeface="+mn-lt"/>
              </a:rPr>
              <a:t>LUT with new gain values.</a:t>
            </a:r>
          </a:p>
          <a:p>
            <a:r>
              <a:rPr lang="en-GB" sz="2400" dirty="0" smtClean="0">
                <a:latin typeface="+mn-lt"/>
              </a:rPr>
              <a:t>Use extended bunch strobe and sum the values on rising clock edges while this strobe high. </a:t>
            </a:r>
            <a:endParaRPr lang="en-GB" sz="2400" dirty="0">
              <a:latin typeface="+mn-lt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Rebecca Ramjiawan</a:t>
            </a:r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Integration Window</a:t>
            </a:r>
            <a:endParaRPr lang="en-GB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42881032"/>
              </p:ext>
            </p:extLst>
          </p:nvPr>
        </p:nvGraphicFramePr>
        <p:xfrm>
          <a:off x="1702955" y="3609975"/>
          <a:ext cx="8593570" cy="247967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96785">
                  <a:extLst>
                    <a:ext uri="{9D8B030D-6E8A-4147-A177-3AD203B41FA5}">
                      <a16:colId xmlns:a16="http://schemas.microsoft.com/office/drawing/2014/main" val="2873350852"/>
                    </a:ext>
                  </a:extLst>
                </a:gridCol>
                <a:gridCol w="4296785">
                  <a:extLst>
                    <a:ext uri="{9D8B030D-6E8A-4147-A177-3AD203B41FA5}">
                      <a16:colId xmlns:a16="http://schemas.microsoft.com/office/drawing/2014/main" val="300876620"/>
                    </a:ext>
                  </a:extLst>
                </a:gridCol>
              </a:tblGrid>
              <a:tr h="495935">
                <a:tc>
                  <a:txBody>
                    <a:bodyPr/>
                    <a:lstStyle/>
                    <a:p>
                      <a:pPr algn="just"/>
                      <a:r>
                        <a:rPr lang="en-GB" sz="2200" dirty="0" smtClean="0"/>
                        <a:t>Number of Samples Integrated </a:t>
                      </a:r>
                      <a:endParaRPr lang="en-GB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GB" sz="2200" dirty="0" smtClean="0"/>
                        <a:t>FB</a:t>
                      </a:r>
                      <a:r>
                        <a:rPr lang="en-GB" sz="2200" baseline="0" dirty="0" smtClean="0"/>
                        <a:t> module output to DAC</a:t>
                      </a:r>
                      <a:endParaRPr lang="en-GB" sz="2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40844168"/>
                  </a:ext>
                </a:extLst>
              </a:tr>
              <a:tr h="49593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GB" sz="2200" dirty="0" smtClean="0">
                          <a:latin typeface="Calibri" panose="020F0502020204030204" pitchFamily="34" charset="0"/>
                        </a:rPr>
                        <a:t>1</a:t>
                      </a:r>
                      <a:endParaRPr lang="en-GB" sz="2200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GB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2929</a:t>
                      </a: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661391962"/>
                  </a:ext>
                </a:extLst>
              </a:tr>
              <a:tr h="49593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GB" sz="2200" dirty="0" smtClean="0">
                          <a:latin typeface="Calibri" panose="020F0502020204030204" pitchFamily="34" charset="0"/>
                        </a:rPr>
                        <a:t>2</a:t>
                      </a:r>
                      <a:endParaRPr lang="en-GB" sz="2200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GB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3010.329</a:t>
                      </a: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088506983"/>
                  </a:ext>
                </a:extLst>
              </a:tr>
              <a:tr h="49593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GB" sz="2200" dirty="0" smtClean="0">
                          <a:latin typeface="Calibri" panose="020F0502020204030204" pitchFamily="34" charset="0"/>
                        </a:rPr>
                        <a:t>3</a:t>
                      </a:r>
                      <a:endParaRPr lang="en-GB" sz="2200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GB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3050.828</a:t>
                      </a: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3186056060"/>
                  </a:ext>
                </a:extLst>
              </a:tr>
              <a:tr h="49593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GB" sz="2200" dirty="0" smtClean="0">
                          <a:latin typeface="Calibri" panose="020F0502020204030204" pitchFamily="34" charset="0"/>
                        </a:rPr>
                        <a:t>4</a:t>
                      </a:r>
                      <a:endParaRPr lang="en-GB" sz="2200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GB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3120.121</a:t>
                      </a: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403006782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4077134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838200" y="2087418"/>
            <a:ext cx="10515600" cy="4089545"/>
          </a:xfrm>
        </p:spPr>
        <p:txBody>
          <a:bodyPr>
            <a:normAutofit/>
          </a:bodyPr>
          <a:lstStyle/>
          <a:p>
            <a:r>
              <a:rPr lang="en-GB" sz="2400" dirty="0" smtClean="0">
                <a:latin typeface="Calibri" panose="020F0502020204030204" pitchFamily="34" charset="0"/>
              </a:rPr>
              <a:t>Consider how this module fits in with other modules, as it’s currently a stand-alone unit. </a:t>
            </a:r>
          </a:p>
          <a:p>
            <a:r>
              <a:rPr lang="en-GB" sz="2400" dirty="0" smtClean="0">
                <a:latin typeface="Calibri" panose="020F0502020204030204" pitchFamily="34" charset="0"/>
              </a:rPr>
              <a:t>Consider different designs for FIR filter.</a:t>
            </a:r>
          </a:p>
          <a:p>
            <a:r>
              <a:rPr lang="en-GB" sz="2400" dirty="0" smtClean="0">
                <a:latin typeface="Calibri" panose="020F0502020204030204" pitchFamily="34" charset="0"/>
              </a:rPr>
              <a:t>Successfully implement design. </a:t>
            </a:r>
          </a:p>
          <a:p>
            <a:r>
              <a:rPr lang="en-GB" sz="2400" dirty="0" smtClean="0">
                <a:latin typeface="Calibri" panose="020F0502020204030204" pitchFamily="34" charset="0"/>
              </a:rPr>
              <a:t>Automate testing using real data for more than one trigger. Reading, converting, comparing all done in MATLAB. 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Rebecca Ramjiawan</a:t>
            </a:r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Next Steps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378195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920263" y="2005012"/>
            <a:ext cx="10058400" cy="4351338"/>
          </a:xfrm>
        </p:spPr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en-GB" sz="2400" dirty="0" smtClean="0">
                <a:latin typeface="Calibri" panose="020F0502020204030204" pitchFamily="34" charset="0"/>
              </a:rPr>
              <a:t>Feedback module</a:t>
            </a:r>
            <a:r>
              <a:rPr lang="en-GB" sz="2400" dirty="0" smtClean="0">
                <a:latin typeface="Calibri" panose="020F0502020204030204" pitchFamily="34" charset="0"/>
              </a:rPr>
              <a:t>:</a:t>
            </a:r>
          </a:p>
          <a:p>
            <a:pPr lvl="1">
              <a:buFontTx/>
              <a:buChar char="-"/>
            </a:pPr>
            <a:r>
              <a:rPr lang="en-GB" i="1" dirty="0" smtClean="0">
                <a:latin typeface="Calibri" panose="020F0502020204030204" pitchFamily="34" charset="0"/>
              </a:rPr>
              <a:t> </a:t>
            </a:r>
            <a:r>
              <a:rPr lang="en-GB" i="1" dirty="0" smtClean="0">
                <a:latin typeface="Calibri" panose="020F0502020204030204" pitchFamily="34" charset="0"/>
              </a:rPr>
              <a:t>takes inputs AI, AQ, CI, CQ, q, </a:t>
            </a:r>
            <a:r>
              <a:rPr lang="en-GB" i="1" dirty="0" smtClean="0">
                <a:latin typeface="Calibri" panose="020F0502020204030204" pitchFamily="34" charset="0"/>
              </a:rPr>
              <a:t>gains, etc. </a:t>
            </a:r>
            <a:r>
              <a:rPr lang="en-GB" i="1" dirty="0" smtClean="0">
                <a:latin typeface="Calibri" panose="020F0502020204030204" pitchFamily="34" charset="0"/>
              </a:rPr>
              <a:t>and calculates value to be clocked to DAC. </a:t>
            </a:r>
            <a:endParaRPr lang="en-GB" i="1" dirty="0" smtClean="0">
              <a:latin typeface="Calibri" panose="020F0502020204030204" pitchFamily="34" charset="0"/>
            </a:endParaRPr>
          </a:p>
          <a:p>
            <a:pPr>
              <a:buFontTx/>
              <a:buChar char="-"/>
            </a:pPr>
            <a:r>
              <a:rPr lang="en-GB" sz="2400" dirty="0" smtClean="0">
                <a:latin typeface="Calibri" panose="020F0502020204030204" pitchFamily="34" charset="0"/>
              </a:rPr>
              <a:t>Confirm feedback module working step-by-step with test-bench. </a:t>
            </a:r>
            <a:endParaRPr lang="en-GB" sz="2400" dirty="0" smtClean="0">
              <a:latin typeface="Calibri" panose="020F0502020204030204" pitchFamily="34" charset="0"/>
            </a:endParaRPr>
          </a:p>
          <a:p>
            <a:pPr>
              <a:buFontTx/>
              <a:buChar char="-"/>
            </a:pPr>
            <a:r>
              <a:rPr lang="en-GB" sz="2400" dirty="0" smtClean="0">
                <a:latin typeface="Calibri" panose="020F0502020204030204" pitchFamily="34" charset="0"/>
              </a:rPr>
              <a:t>Test feedback module with </a:t>
            </a:r>
            <a:r>
              <a:rPr lang="en-GB" sz="2400" dirty="0" smtClean="0">
                <a:latin typeface="Calibri" panose="020F0502020204030204" pitchFamily="34" charset="0"/>
              </a:rPr>
              <a:t>trigger 3</a:t>
            </a:r>
            <a:r>
              <a:rPr lang="en-GB" sz="2400" dirty="0" smtClean="0">
                <a:latin typeface="Calibri" panose="020F0502020204030204" pitchFamily="34" charset="0"/>
              </a:rPr>
              <a:t> </a:t>
            </a:r>
            <a:r>
              <a:rPr lang="en-GB" sz="2400" dirty="0" smtClean="0">
                <a:latin typeface="Calibri" panose="020F0502020204030204" pitchFamily="34" charset="0"/>
              </a:rPr>
              <a:t>from ipfbRun7 .</a:t>
            </a:r>
            <a:r>
              <a:rPr lang="en-GB" sz="2400" dirty="0" err="1" smtClean="0">
                <a:latin typeface="Calibri" panose="020F0502020204030204" pitchFamily="34" charset="0"/>
              </a:rPr>
              <a:t>dat</a:t>
            </a:r>
            <a:r>
              <a:rPr lang="en-GB" sz="2400" dirty="0" smtClean="0">
                <a:latin typeface="Calibri" panose="020F0502020204030204" pitchFamily="34" charset="0"/>
              </a:rPr>
              <a:t> file (24/02/17 best FB run</a:t>
            </a:r>
            <a:r>
              <a:rPr lang="en-GB" sz="2400" dirty="0" smtClean="0">
                <a:latin typeface="Calibri" panose="020F0502020204030204" pitchFamily="34" charset="0"/>
              </a:rPr>
              <a:t>). </a:t>
            </a:r>
            <a:endParaRPr lang="en-GB" sz="2400" dirty="0" smtClean="0">
              <a:latin typeface="Calibri" panose="020F0502020204030204" pitchFamily="34" charset="0"/>
            </a:endParaRPr>
          </a:p>
          <a:p>
            <a:pPr lvl="1">
              <a:buFontTx/>
              <a:buChar char="-"/>
            </a:pPr>
            <a:r>
              <a:rPr lang="en-GB" i="1" dirty="0" smtClean="0">
                <a:latin typeface="Calibri" panose="020F0502020204030204" pitchFamily="34" charset="0"/>
              </a:rPr>
              <a:t>Confirm kick calculated using FB module with those saved in .</a:t>
            </a:r>
            <a:r>
              <a:rPr lang="en-GB" i="1" dirty="0" err="1" smtClean="0">
                <a:latin typeface="Calibri" panose="020F0502020204030204" pitchFamily="34" charset="0"/>
              </a:rPr>
              <a:t>dac</a:t>
            </a:r>
            <a:r>
              <a:rPr lang="en-GB" i="1" dirty="0" smtClean="0">
                <a:latin typeface="Calibri" panose="020F0502020204030204" pitchFamily="34" charset="0"/>
              </a:rPr>
              <a:t> file </a:t>
            </a:r>
            <a:r>
              <a:rPr lang="en-GB" dirty="0">
                <a:solidFill>
                  <a:srgbClr val="00B050"/>
                </a:solidFill>
              </a:rPr>
              <a:t>✔</a:t>
            </a:r>
            <a:endParaRPr lang="en-GB" b="1" i="1" dirty="0" smtClean="0">
              <a:solidFill>
                <a:srgbClr val="00B050"/>
              </a:solidFill>
              <a:latin typeface="Calibri" panose="020F0502020204030204" pitchFamily="34" charset="0"/>
            </a:endParaRPr>
          </a:p>
          <a:p>
            <a:pPr>
              <a:buFontTx/>
              <a:buChar char="-"/>
            </a:pPr>
            <a:r>
              <a:rPr lang="en-GB" sz="2400" dirty="0" smtClean="0">
                <a:latin typeface="Calibri" panose="020F0502020204030204" pitchFamily="34" charset="0"/>
              </a:rPr>
              <a:t>Calculate kick integrating over several samples.</a:t>
            </a:r>
          </a:p>
          <a:p>
            <a:pPr lvl="1">
              <a:buFontTx/>
              <a:buChar char="-"/>
            </a:pPr>
            <a:endParaRPr lang="en-GB" sz="2000" dirty="0" smtClean="0">
              <a:latin typeface="Calibri" panose="020F0502020204030204" pitchFamily="34" charset="0"/>
            </a:endParaRPr>
          </a:p>
          <a:p>
            <a:pPr lvl="1">
              <a:buFontTx/>
              <a:buChar char="-"/>
            </a:pPr>
            <a:endParaRPr lang="en-GB" sz="2000" i="1" dirty="0" smtClean="0">
              <a:latin typeface="Calibri" panose="020F0502020204030204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Rebecca Ramjiawan</a:t>
            </a:r>
            <a:endParaRPr lang="en-GB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Update on Firmware Progress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9362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Rebecca Ramjiawan</a:t>
            </a:r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Multiplexer module</a:t>
            </a:r>
            <a:endParaRPr lang="en-GB" dirty="0"/>
          </a:p>
        </p:txBody>
      </p:sp>
      <p:sp>
        <p:nvSpPr>
          <p:cNvPr id="5" name="Rectangle 4"/>
          <p:cNvSpPr/>
          <p:nvPr/>
        </p:nvSpPr>
        <p:spPr>
          <a:xfrm>
            <a:off x="5720863" y="1704717"/>
            <a:ext cx="6057900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en-GB" sz="2000" dirty="0" smtClean="0">
                <a:latin typeface="Calibri" panose="020F0502020204030204" pitchFamily="34" charset="0"/>
              </a:rPr>
              <a:t>Use MUX </a:t>
            </a:r>
            <a:r>
              <a:rPr lang="en-GB" sz="2000" dirty="0">
                <a:latin typeface="Calibri" panose="020F0502020204030204" pitchFamily="34" charset="0"/>
              </a:rPr>
              <a:t>to select which are feedback </a:t>
            </a:r>
            <a:r>
              <a:rPr lang="en-GB" sz="2000" dirty="0" smtClean="0">
                <a:latin typeface="Calibri" panose="020F0502020204030204" pitchFamily="34" charset="0"/>
              </a:rPr>
              <a:t>BPMs </a:t>
            </a:r>
          </a:p>
          <a:p>
            <a:pPr lvl="1"/>
            <a:r>
              <a:rPr lang="en-GB" sz="2000" dirty="0" smtClean="0">
                <a:latin typeface="Calibri" panose="020F0502020204030204" pitchFamily="34" charset="0"/>
              </a:rPr>
              <a:t>(</a:t>
            </a:r>
            <a:r>
              <a:rPr lang="en-GB" sz="2000" dirty="0" err="1">
                <a:latin typeface="Calibri" panose="020F0502020204030204" pitchFamily="34" charset="0"/>
              </a:rPr>
              <a:t>s</a:t>
            </a:r>
            <a:r>
              <a:rPr lang="en-GB" sz="2000" dirty="0" err="1" smtClean="0">
                <a:latin typeface="Calibri" panose="020F0502020204030204" pitchFamily="34" charset="0"/>
              </a:rPr>
              <a:t>el</a:t>
            </a:r>
            <a:r>
              <a:rPr lang="en-GB" sz="2000" dirty="0" smtClean="0">
                <a:latin typeface="Calibri" panose="020F0502020204030204" pitchFamily="34" charset="0"/>
              </a:rPr>
              <a:t> [1:0]). </a:t>
            </a:r>
            <a:endParaRPr lang="en-GB" sz="2000" i="1" dirty="0">
              <a:latin typeface="Calibri" panose="020F0502020204030204" pitchFamily="34" charset="0"/>
            </a:endParaRPr>
          </a:p>
          <a:p>
            <a:pPr lvl="1"/>
            <a:endParaRPr lang="it-IT" sz="2000" i="1" dirty="0" smtClean="0">
              <a:latin typeface="Calibri" panose="020F0502020204030204" pitchFamily="34" charset="0"/>
            </a:endParaRPr>
          </a:p>
          <a:p>
            <a:pPr lvl="1" algn="ctr"/>
            <a:r>
              <a:rPr lang="it-IT" sz="2000" i="1" dirty="0" smtClean="0">
                <a:solidFill>
                  <a:srgbClr val="002060"/>
                </a:solidFill>
                <a:latin typeface="Calibri" panose="020F0502020204030204" pitchFamily="34" charset="0"/>
              </a:rPr>
              <a:t>assign </a:t>
            </a:r>
            <a:r>
              <a:rPr lang="it-IT" sz="2000" i="1" dirty="0">
                <a:solidFill>
                  <a:srgbClr val="002060"/>
                </a:solidFill>
                <a:latin typeface="Calibri" panose="020F0502020204030204" pitchFamily="34" charset="0"/>
              </a:rPr>
              <a:t>bpm1_i = (sel[0])? bi_in: ai_in</a:t>
            </a:r>
            <a:r>
              <a:rPr lang="it-IT" sz="2000" i="1" dirty="0" smtClean="0">
                <a:solidFill>
                  <a:srgbClr val="002060"/>
                </a:solidFill>
                <a:latin typeface="Calibri" panose="020F0502020204030204" pitchFamily="34" charset="0"/>
              </a:rPr>
              <a:t>;</a:t>
            </a:r>
          </a:p>
          <a:p>
            <a:pPr lvl="1" algn="ctr"/>
            <a:r>
              <a:rPr lang="it-IT" sz="2000" i="1" dirty="0">
                <a:solidFill>
                  <a:srgbClr val="002060"/>
                </a:solidFill>
                <a:latin typeface="Calibri" panose="020F0502020204030204" pitchFamily="34" charset="0"/>
              </a:rPr>
              <a:t>assign bpm1_q = (sel[0])? bq_in: aq_in;</a:t>
            </a:r>
          </a:p>
          <a:p>
            <a:pPr lvl="1" algn="ctr"/>
            <a:r>
              <a:rPr lang="it-IT" sz="2000" i="1" dirty="0" smtClean="0">
                <a:solidFill>
                  <a:srgbClr val="002060"/>
                </a:solidFill>
                <a:latin typeface="Calibri" panose="020F0502020204030204" pitchFamily="34" charset="0"/>
              </a:rPr>
              <a:t>assign </a:t>
            </a:r>
            <a:r>
              <a:rPr lang="it-IT" sz="2000" i="1" dirty="0">
                <a:solidFill>
                  <a:srgbClr val="002060"/>
                </a:solidFill>
                <a:latin typeface="Calibri" panose="020F0502020204030204" pitchFamily="34" charset="0"/>
              </a:rPr>
              <a:t>bpm2_i = (sel[1])? ci_in: bi_in;</a:t>
            </a:r>
          </a:p>
          <a:p>
            <a:pPr lvl="1" algn="ctr"/>
            <a:r>
              <a:rPr lang="it-IT" sz="2000" i="1" dirty="0">
                <a:solidFill>
                  <a:srgbClr val="002060"/>
                </a:solidFill>
                <a:latin typeface="Calibri" panose="020F0502020204030204" pitchFamily="34" charset="0"/>
              </a:rPr>
              <a:t>assign bpm2_q = (sel[1])? cq_in: bq_in;</a:t>
            </a:r>
          </a:p>
          <a:p>
            <a:pPr lvl="1"/>
            <a:endParaRPr lang="it-IT" sz="2000" i="1" dirty="0">
              <a:latin typeface="Calibri" panose="020F0502020204030204" pitchFamily="34" charset="0"/>
            </a:endParaRPr>
          </a:p>
          <a:p>
            <a:pPr lvl="1"/>
            <a:r>
              <a:rPr lang="it-IT" sz="2000" dirty="0" smtClean="0">
                <a:latin typeface="Calibri" panose="020F0502020204030204" pitchFamily="34" charset="0"/>
              </a:rPr>
              <a:t>Such that sel [1:0] = 2’b10 takes input from  IPA and IPC to drive feedback at IPB. </a:t>
            </a:r>
          </a:p>
          <a:p>
            <a:pPr lvl="1"/>
            <a:endParaRPr lang="it-IT" sz="2000" dirty="0">
              <a:latin typeface="Calibri" panose="020F0502020204030204" pitchFamily="34" charset="0"/>
            </a:endParaRPr>
          </a:p>
          <a:p>
            <a:pPr lvl="1"/>
            <a:r>
              <a:rPr lang="it-IT" sz="2000" dirty="0" smtClean="0">
                <a:latin typeface="Calibri" panose="020F0502020204030204" pitchFamily="34" charset="0"/>
              </a:rPr>
              <a:t>Selecting sel [1:0] =  2’b01 will give use only information from IPB, and if you half the gains will give you single loop </a:t>
            </a:r>
            <a:r>
              <a:rPr lang="it-IT" sz="2000" dirty="0" smtClean="0">
                <a:latin typeface="Calibri" panose="020F0502020204030204" pitchFamily="34" charset="0"/>
              </a:rPr>
              <a:t>feedback. </a:t>
            </a:r>
            <a:endParaRPr lang="it-IT" sz="2000" dirty="0" smtClean="0">
              <a:latin typeface="Calibri" panose="020F0502020204030204" pitchFamily="34" charset="0"/>
            </a:endParaRPr>
          </a:p>
          <a:p>
            <a:pPr lvl="1"/>
            <a:endParaRPr lang="it-IT" sz="2000" dirty="0" smtClean="0">
              <a:latin typeface="Calibri" panose="020F0502020204030204" pitchFamily="34" charset="0"/>
            </a:endParaRPr>
          </a:p>
          <a:p>
            <a:pPr lvl="1"/>
            <a:endParaRPr lang="en-GB" sz="2000" i="1" dirty="0">
              <a:latin typeface="Calibri" panose="020F0502020204030204" pitchFamily="34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89" t="9092" r="70522" b="56560"/>
          <a:stretch/>
        </p:blipFill>
        <p:spPr>
          <a:xfrm>
            <a:off x="636443" y="1589271"/>
            <a:ext cx="4802332" cy="45887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8369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Rebecca Ramjiawan</a:t>
            </a:r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Block Diagram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88" t="6311" r="11659" b="22694"/>
          <a:stretch/>
        </p:blipFill>
        <p:spPr>
          <a:xfrm>
            <a:off x="969818" y="1489072"/>
            <a:ext cx="10008845" cy="5232403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6915150" y="3720300"/>
            <a:ext cx="406351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Delayed value added in using multiplier-adder DSP48E module to reduce latency.</a:t>
            </a:r>
            <a:endParaRPr lang="en-GB" dirty="0"/>
          </a:p>
        </p:txBody>
      </p:sp>
      <p:cxnSp>
        <p:nvCxnSpPr>
          <p:cNvPr id="7" name="Straight Arrow Connector 6"/>
          <p:cNvCxnSpPr/>
          <p:nvPr/>
        </p:nvCxnSpPr>
        <p:spPr>
          <a:xfrm flipH="1" flipV="1">
            <a:off x="7267577" y="2009775"/>
            <a:ext cx="2270980" cy="171450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12" name="Rectangle 11"/>
              <p:cNvSpPr/>
              <p:nvPr/>
            </p:nvSpPr>
            <p:spPr>
              <a:xfrm>
                <a:off x="4587891" y="5800820"/>
                <a:ext cx="6377900" cy="67133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GB" sz="2400" b="1" dirty="0" smtClean="0">
                    <a:solidFill>
                      <a:srgbClr val="570069"/>
                    </a:solidFill>
                  </a:rPr>
                  <a:t>= </a:t>
                </a:r>
                <a14:m>
                  <m:oMath xmlns:m="http://schemas.openxmlformats.org/officeDocument/2006/math">
                    <m:r>
                      <a:rPr lang="en-GB" sz="2400" b="1" i="1">
                        <a:solidFill>
                          <a:srgbClr val="570069"/>
                        </a:solidFill>
                        <a:latin typeface="Cambria Math" panose="02040503050406030204" pitchFamily="18" charset="0"/>
                      </a:rPr>
                      <m:t>𝑮𝑨𝑰</m:t>
                    </m:r>
                    <m:r>
                      <a:rPr lang="en-GB" sz="2400" b="1" i="1">
                        <a:solidFill>
                          <a:srgbClr val="570069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  <m:f>
                      <m:fPr>
                        <m:ctrlPr>
                          <a:rPr lang="en-GB" sz="2400" b="1" i="1">
                            <a:solidFill>
                              <a:srgbClr val="570069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2400" b="1" i="1">
                            <a:solidFill>
                              <a:srgbClr val="570069"/>
                            </a:solidFill>
                            <a:latin typeface="Cambria Math" panose="02040503050406030204" pitchFamily="18" charset="0"/>
                          </a:rPr>
                          <m:t>𝑨𝑰</m:t>
                        </m:r>
                      </m:num>
                      <m:den>
                        <m:r>
                          <a:rPr lang="en-GB" sz="2400" b="1" i="1">
                            <a:solidFill>
                              <a:srgbClr val="570069"/>
                            </a:solidFill>
                            <a:latin typeface="Cambria Math" panose="02040503050406030204" pitchFamily="18" charset="0"/>
                          </a:rPr>
                          <m:t>𝒒</m:t>
                        </m:r>
                      </m:den>
                    </m:f>
                    <m:r>
                      <a:rPr lang="en-GB" sz="2400" b="1" i="1">
                        <a:solidFill>
                          <a:srgbClr val="570069"/>
                        </a:solidFill>
                        <a:latin typeface="Cambria Math" panose="02040503050406030204" pitchFamily="18" charset="0"/>
                      </a:rPr>
                      <m:t>+</m:t>
                    </m:r>
                    <m:r>
                      <a:rPr lang="en-GB" sz="2400" b="1" i="1">
                        <a:solidFill>
                          <a:srgbClr val="570069"/>
                        </a:solidFill>
                        <a:latin typeface="Cambria Math" panose="02040503050406030204" pitchFamily="18" charset="0"/>
                      </a:rPr>
                      <m:t>𝑮𝑨𝑸</m:t>
                    </m:r>
                    <m:r>
                      <a:rPr lang="en-GB" sz="2400" b="1" i="1">
                        <a:solidFill>
                          <a:srgbClr val="570069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  <m:f>
                      <m:fPr>
                        <m:ctrlPr>
                          <a:rPr lang="en-GB" sz="2400" b="1" i="1">
                            <a:solidFill>
                              <a:srgbClr val="570069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2400" b="1" i="1">
                            <a:solidFill>
                              <a:srgbClr val="570069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𝑨𝑸</m:t>
                        </m:r>
                      </m:num>
                      <m:den>
                        <m:r>
                          <a:rPr lang="en-GB" sz="2400" b="1" i="1">
                            <a:solidFill>
                              <a:srgbClr val="570069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𝒒</m:t>
                        </m:r>
                      </m:den>
                    </m:f>
                    <m:r>
                      <a:rPr lang="en-GB" sz="2400" b="1" i="1">
                        <a:solidFill>
                          <a:srgbClr val="570069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r>
                      <a:rPr lang="en-GB" sz="2400" b="1" i="1">
                        <a:solidFill>
                          <a:srgbClr val="570069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𝑮𝑪𝑰</m:t>
                    </m:r>
                    <m:r>
                      <a:rPr lang="en-GB" sz="2400" b="1" i="1">
                        <a:solidFill>
                          <a:srgbClr val="570069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  <m:f>
                      <m:fPr>
                        <m:ctrlPr>
                          <a:rPr lang="en-GB" sz="2400" b="1" i="1">
                            <a:solidFill>
                              <a:srgbClr val="570069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2400" b="1" i="1">
                            <a:solidFill>
                              <a:srgbClr val="570069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𝑪𝑰</m:t>
                        </m:r>
                      </m:num>
                      <m:den>
                        <m:r>
                          <a:rPr lang="en-GB" sz="2400" b="1" i="1">
                            <a:solidFill>
                              <a:srgbClr val="570069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𝒒</m:t>
                        </m:r>
                      </m:den>
                    </m:f>
                    <m:r>
                      <a:rPr lang="en-GB" sz="2400" b="1" i="1">
                        <a:solidFill>
                          <a:srgbClr val="570069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r>
                      <a:rPr lang="en-GB" sz="2400" b="1" i="1">
                        <a:solidFill>
                          <a:srgbClr val="570069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𝑮𝑪𝑸</m:t>
                    </m:r>
                    <m:r>
                      <a:rPr lang="en-GB" sz="2400" b="1" i="1">
                        <a:solidFill>
                          <a:srgbClr val="570069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  <m:f>
                      <m:fPr>
                        <m:ctrlPr>
                          <a:rPr lang="en-GB" sz="2400" b="1" i="1">
                            <a:solidFill>
                              <a:srgbClr val="570069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2400" b="1" i="1">
                            <a:solidFill>
                              <a:srgbClr val="570069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𝑪𝑸</m:t>
                        </m:r>
                      </m:num>
                      <m:den>
                        <m:r>
                          <a:rPr lang="en-GB" sz="2400" b="1" i="1">
                            <a:solidFill>
                              <a:srgbClr val="570069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𝒒</m:t>
                        </m:r>
                      </m:den>
                    </m:f>
                  </m:oMath>
                </a14:m>
                <a:endParaRPr lang="en-GB" sz="2400" b="1" dirty="0"/>
              </a:p>
            </p:txBody>
          </p:sp>
        </mc:Choice>
        <mc:Fallback>
          <p:sp>
            <p:nvSpPr>
              <p:cNvPr id="12" name="Rectangle 1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7891" y="5800820"/>
                <a:ext cx="6377900" cy="671338"/>
              </a:xfrm>
              <a:prstGeom prst="rect">
                <a:avLst/>
              </a:prstGeom>
              <a:blipFill>
                <a:blip r:embed="rId3"/>
                <a:stretch>
                  <a:fillRect l="-1530" b="-181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TextBox 13"/>
          <p:cNvSpPr txBox="1"/>
          <p:nvPr/>
        </p:nvSpPr>
        <p:spPr>
          <a:xfrm>
            <a:off x="4651609" y="4431659"/>
            <a:ext cx="246962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Four </a:t>
            </a:r>
            <a:r>
              <a:rPr lang="en-GB" dirty="0" smtClean="0"/>
              <a:t>LUTs </a:t>
            </a:r>
            <a:r>
              <a:rPr lang="en-GB" dirty="0" smtClean="0"/>
              <a:t>each loaded with a different gain. Address of LUT given by charge value.</a:t>
            </a:r>
            <a:endParaRPr lang="en-GB" dirty="0"/>
          </a:p>
        </p:txBody>
      </p:sp>
      <p:cxnSp>
        <p:nvCxnSpPr>
          <p:cNvPr id="15" name="Straight Arrow Connector 14"/>
          <p:cNvCxnSpPr/>
          <p:nvPr/>
        </p:nvCxnSpPr>
        <p:spPr>
          <a:xfrm flipH="1">
            <a:off x="3647975" y="5309142"/>
            <a:ext cx="1003634" cy="30363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>
            <a:stCxn id="12" idx="0"/>
          </p:cNvCxnSpPr>
          <p:nvPr/>
        </p:nvCxnSpPr>
        <p:spPr>
          <a:xfrm flipH="1" flipV="1">
            <a:off x="6358899" y="3197440"/>
            <a:ext cx="1417942" cy="260338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163629" y="1472953"/>
            <a:ext cx="10202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err="1" smtClean="0"/>
              <a:t>Muxes</a:t>
            </a:r>
            <a:endParaRPr lang="en-GB" dirty="0"/>
          </a:p>
        </p:txBody>
      </p:sp>
      <p:cxnSp>
        <p:nvCxnSpPr>
          <p:cNvPr id="23" name="Straight Arrow Connector 22"/>
          <p:cNvCxnSpPr/>
          <p:nvPr/>
        </p:nvCxnSpPr>
        <p:spPr>
          <a:xfrm>
            <a:off x="969818" y="1674796"/>
            <a:ext cx="984110" cy="33497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24741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Rebecca Ramjiawan</a:t>
            </a:r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Look-Up Tables</a:t>
            </a:r>
            <a:endParaRPr lang="en-GB" dirty="0"/>
          </a:p>
        </p:txBody>
      </p:sp>
      <p:sp>
        <p:nvSpPr>
          <p:cNvPr id="5" name="Rectangle 4"/>
          <p:cNvSpPr/>
          <p:nvPr/>
        </p:nvSpPr>
        <p:spPr>
          <a:xfrm>
            <a:off x="224270" y="1628342"/>
            <a:ext cx="6096000" cy="4493538"/>
          </a:xfrm>
          <a:prstGeom prst="rect">
            <a:avLst/>
          </a:prstGeom>
        </p:spPr>
        <p:txBody>
          <a:bodyPr>
            <a:spAutoFit/>
          </a:bodyPr>
          <a:lstStyle/>
          <a:p>
            <a:pPr lvl="1">
              <a:buFontTx/>
              <a:buChar char="-"/>
            </a:pPr>
            <a:r>
              <a:rPr lang="en-GB" sz="2200" dirty="0" smtClean="0">
                <a:latin typeface="Calibri" panose="020F0502020204030204" pitchFamily="34" charset="0"/>
              </a:rPr>
              <a:t> Uses </a:t>
            </a:r>
            <a:r>
              <a:rPr lang="en-GB" sz="2200" dirty="0">
                <a:latin typeface="Calibri" panose="020F0502020204030204" pitchFamily="34" charset="0"/>
              </a:rPr>
              <a:t>4 LUTs each loaded with relevant </a:t>
            </a:r>
            <a:r>
              <a:rPr lang="en-GB" sz="2200" dirty="0" smtClean="0">
                <a:latin typeface="Calibri" panose="020F0502020204030204" pitchFamily="34" charset="0"/>
              </a:rPr>
              <a:t>(Gain*4096) divided by charge.</a:t>
            </a:r>
          </a:p>
          <a:p>
            <a:pPr lvl="1">
              <a:buFontTx/>
              <a:buChar char="-"/>
            </a:pPr>
            <a:r>
              <a:rPr lang="en-GB" sz="2200" dirty="0" smtClean="0">
                <a:latin typeface="Calibri" panose="020F0502020204030204" pitchFamily="34" charset="0"/>
              </a:rPr>
              <a:t> Factor of 4096 added to allow us to deal with decimal numbers in binary.</a:t>
            </a:r>
            <a:endParaRPr lang="en-GB" sz="2200" dirty="0" smtClean="0">
              <a:latin typeface="Calibri" panose="020F0502020204030204" pitchFamily="34" charset="0"/>
            </a:endParaRPr>
          </a:p>
          <a:p>
            <a:pPr lvl="1">
              <a:buFontTx/>
              <a:buChar char="-"/>
            </a:pPr>
            <a:r>
              <a:rPr lang="en-GB" sz="2200" b="1" dirty="0" smtClean="0">
                <a:latin typeface="Calibri" panose="020F0502020204030204" pitchFamily="34" charset="0"/>
              </a:rPr>
              <a:t> True </a:t>
            </a:r>
            <a:r>
              <a:rPr lang="en-GB" sz="2200" b="1" dirty="0" smtClean="0">
                <a:latin typeface="Calibri" panose="020F0502020204030204" pitchFamily="34" charset="0"/>
              </a:rPr>
              <a:t>dual port RAM </a:t>
            </a:r>
            <a:r>
              <a:rPr lang="en-GB" sz="2200" dirty="0" smtClean="0">
                <a:latin typeface="Calibri" panose="020F0502020204030204" pitchFamily="34" charset="0"/>
              </a:rPr>
              <a:t>used so can </a:t>
            </a:r>
            <a:r>
              <a:rPr lang="en-GB" sz="2200" dirty="0" smtClean="0">
                <a:latin typeface="Calibri" panose="020F0502020204030204" pitchFamily="34" charset="0"/>
              </a:rPr>
              <a:t>clock </a:t>
            </a:r>
            <a:r>
              <a:rPr lang="en-GB" sz="2200" dirty="0" smtClean="0">
                <a:latin typeface="Calibri" panose="020F0502020204030204" pitchFamily="34" charset="0"/>
              </a:rPr>
              <a:t>ports with separate </a:t>
            </a:r>
            <a:r>
              <a:rPr lang="en-GB" sz="2200" dirty="0" smtClean="0">
                <a:latin typeface="Calibri" panose="020F0502020204030204" pitchFamily="34" charset="0"/>
              </a:rPr>
              <a:t>clocks (</a:t>
            </a:r>
            <a:r>
              <a:rPr lang="en-GB" sz="2200" dirty="0" err="1" smtClean="0">
                <a:latin typeface="Calibri" panose="020F0502020204030204" pitchFamily="34" charset="0"/>
              </a:rPr>
              <a:t>clka</a:t>
            </a:r>
            <a:r>
              <a:rPr lang="en-GB" sz="2200" dirty="0" smtClean="0">
                <a:latin typeface="Calibri" panose="020F0502020204030204" pitchFamily="34" charset="0"/>
              </a:rPr>
              <a:t>, </a:t>
            </a:r>
            <a:r>
              <a:rPr lang="en-GB" sz="2200" dirty="0" err="1" smtClean="0">
                <a:latin typeface="Calibri" panose="020F0502020204030204" pitchFamily="34" charset="0"/>
              </a:rPr>
              <a:t>clkb</a:t>
            </a:r>
            <a:r>
              <a:rPr lang="en-GB" sz="2200" dirty="0" smtClean="0">
                <a:latin typeface="Calibri" panose="020F0502020204030204" pitchFamily="34" charset="0"/>
              </a:rPr>
              <a:t>).</a:t>
            </a:r>
            <a:endParaRPr lang="en-GB" sz="2200" dirty="0" smtClean="0">
              <a:latin typeface="Calibri" panose="020F0502020204030204" pitchFamily="34" charset="0"/>
            </a:endParaRPr>
          </a:p>
          <a:p>
            <a:pPr lvl="2">
              <a:buFontTx/>
              <a:buChar char="-"/>
            </a:pPr>
            <a:r>
              <a:rPr lang="en-GB" sz="2200" i="1" dirty="0" smtClean="0">
                <a:latin typeface="Calibri" panose="020F0502020204030204" pitchFamily="34" charset="0"/>
              </a:rPr>
              <a:t>Port A: 357 MHz clock. Used for feedback calculations. </a:t>
            </a:r>
          </a:p>
          <a:p>
            <a:pPr lvl="2">
              <a:buFontTx/>
              <a:buChar char="-"/>
            </a:pPr>
            <a:r>
              <a:rPr lang="en-GB" sz="2200" i="1" dirty="0" smtClean="0">
                <a:latin typeface="Calibri" panose="020F0502020204030204" pitchFamily="34" charset="0"/>
              </a:rPr>
              <a:t>Port B: 40 MHz clock. </a:t>
            </a:r>
            <a:r>
              <a:rPr lang="en-GB" sz="2200" i="1" dirty="0" smtClean="0">
                <a:latin typeface="Calibri" panose="020F0502020204030204" pitchFamily="34" charset="0"/>
              </a:rPr>
              <a:t>RS232 comm.</a:t>
            </a:r>
            <a:endParaRPr lang="en-GB" sz="2200" i="1" dirty="0" smtClean="0">
              <a:latin typeface="Calibri" panose="020F0502020204030204" pitchFamily="34" charset="0"/>
            </a:endParaRPr>
          </a:p>
          <a:p>
            <a:pPr lvl="1">
              <a:buFontTx/>
              <a:buChar char="-"/>
            </a:pPr>
            <a:r>
              <a:rPr lang="en-GB" sz="2200" dirty="0" smtClean="0">
                <a:latin typeface="Calibri" panose="020F0502020204030204" pitchFamily="34" charset="0"/>
              </a:rPr>
              <a:t> Generating </a:t>
            </a:r>
            <a:r>
              <a:rPr lang="en-GB" sz="2200" dirty="0">
                <a:latin typeface="Calibri" panose="020F0502020204030204" pitchFamily="34" charset="0"/>
              </a:rPr>
              <a:t>files </a:t>
            </a:r>
            <a:r>
              <a:rPr lang="en-GB" sz="2200" dirty="0" smtClean="0">
                <a:latin typeface="Calibri" panose="020F0502020204030204" pitchFamily="34" charset="0"/>
              </a:rPr>
              <a:t>to load </a:t>
            </a:r>
            <a:r>
              <a:rPr lang="en-GB" sz="2200" dirty="0">
                <a:latin typeface="Calibri" panose="020F0502020204030204" pitchFamily="34" charset="0"/>
              </a:rPr>
              <a:t>LUT in </a:t>
            </a:r>
            <a:r>
              <a:rPr lang="en-GB" sz="2200" dirty="0" smtClean="0">
                <a:latin typeface="Calibri" panose="020F0502020204030204" pitchFamily="34" charset="0"/>
              </a:rPr>
              <a:t>MATLAB (.</a:t>
            </a:r>
            <a:r>
              <a:rPr lang="en-GB" sz="2200" dirty="0" err="1" smtClean="0">
                <a:latin typeface="Calibri" panose="020F0502020204030204" pitchFamily="34" charset="0"/>
              </a:rPr>
              <a:t>coe</a:t>
            </a:r>
            <a:r>
              <a:rPr lang="en-GB" sz="2200" dirty="0" smtClean="0">
                <a:latin typeface="Calibri" panose="020F0502020204030204" pitchFamily="34" charset="0"/>
              </a:rPr>
              <a:t> files</a:t>
            </a:r>
            <a:r>
              <a:rPr lang="en-GB" sz="2200" dirty="0" smtClean="0">
                <a:latin typeface="Calibri" panose="020F0502020204030204" pitchFamily="34" charset="0"/>
              </a:rPr>
              <a:t>).</a:t>
            </a:r>
            <a:endParaRPr lang="en-GB" sz="2200" dirty="0">
              <a:latin typeface="Calibri" panose="020F0502020204030204" pitchFamily="34" charset="0"/>
            </a:endParaRPr>
          </a:p>
          <a:p>
            <a:pPr lvl="1">
              <a:buFontTx/>
              <a:buChar char="-"/>
            </a:pPr>
            <a:r>
              <a:rPr lang="en-GB" sz="2200" dirty="0" smtClean="0">
                <a:latin typeface="Calibri" panose="020F0502020204030204" pitchFamily="34" charset="0"/>
              </a:rPr>
              <a:t> Can </a:t>
            </a:r>
            <a:r>
              <a:rPr lang="en-GB" sz="2200" dirty="0">
                <a:latin typeface="Calibri" panose="020F0502020204030204" pitchFamily="34" charset="0"/>
              </a:rPr>
              <a:t>read values back out to .txt files to check LUT (when store strobe goes low</a:t>
            </a:r>
            <a:r>
              <a:rPr lang="en-GB" sz="2200" dirty="0" smtClean="0">
                <a:latin typeface="Calibri" panose="020F0502020204030204" pitchFamily="34" charset="0"/>
              </a:rPr>
              <a:t>).</a:t>
            </a:r>
            <a:endParaRPr lang="en-GB" sz="2200" dirty="0">
              <a:latin typeface="Calibri" panose="020F0502020204030204" pitchFamily="34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/>
          <a:srcRect l="14257" t="21177" r="63535" b="18356"/>
          <a:stretch/>
        </p:blipFill>
        <p:spPr>
          <a:xfrm>
            <a:off x="6629400" y="1393872"/>
            <a:ext cx="3240105" cy="4962478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8343900" y="4936055"/>
                <a:ext cx="3933825" cy="78380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GB" sz="2400" b="0" i="0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DOUTA</m:t>
                      </m:r>
                      <m:r>
                        <a:rPr lang="en-GB" sz="2400" b="0" i="0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m:rPr>
                          <m:sty m:val="p"/>
                        </m:rPr>
                        <a:rPr lang="en-GB" sz="2400" b="0" i="0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gain</m:t>
                      </m:r>
                      <m:r>
                        <a:rPr lang="en-GB" sz="2400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</m:t>
                      </m:r>
                      <m:f>
                        <m:fPr>
                          <m:ctrlPr>
                            <a:rPr lang="en-GB" sz="24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24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4096</m:t>
                          </m:r>
                        </m:num>
                        <m:den>
                          <m:r>
                            <a:rPr lang="en-GB" sz="24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𝐴𝐷𝐷𝑅𝐴</m:t>
                          </m:r>
                        </m:den>
                      </m:f>
                    </m:oMath>
                  </m:oMathPara>
                </a14:m>
                <a:endParaRPr lang="en-GB" sz="2400" dirty="0">
                  <a:solidFill>
                    <a:srgbClr val="0070C0"/>
                  </a:solidFill>
                </a:endParaRPr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43900" y="4936055"/>
                <a:ext cx="3933825" cy="783804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4853632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Rebecca Ramjiawan</a:t>
            </a:r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LUT Graph Mapping Decimal</a:t>
            </a:r>
            <a:endParaRPr lang="en-GB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9674" t="15788" r="8915" b="10144"/>
          <a:stretch/>
        </p:blipFill>
        <p:spPr>
          <a:xfrm>
            <a:off x="1844690" y="1687079"/>
            <a:ext cx="8502620" cy="435133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029364" y="6049662"/>
            <a:ext cx="49229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Input to LUT in decimal 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 rot="16200000">
            <a:off x="-822521" y="3551227"/>
            <a:ext cx="49229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Output of LUT in decimal </a:t>
            </a:r>
            <a:endParaRPr lang="en-GB" dirty="0"/>
          </a:p>
        </p:txBody>
      </p:sp>
      <p:cxnSp>
        <p:nvCxnSpPr>
          <p:cNvPr id="8" name="Straight Arrow Connector 7"/>
          <p:cNvCxnSpPr/>
          <p:nvPr/>
        </p:nvCxnSpPr>
        <p:spPr>
          <a:xfrm flipV="1">
            <a:off x="6622473" y="2540000"/>
            <a:ext cx="785091" cy="803564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7407564" y="1819736"/>
            <a:ext cx="309418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Increasing gain.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Blue = gain 1 up to 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green  = gain 5.</a:t>
            </a:r>
            <a:endParaRPr lang="en-GB" dirty="0">
              <a:solidFill>
                <a:srgbClr val="FF0000"/>
              </a:solidFill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3"/>
          <a:srcRect l="12206" t="86009" r="8827" b="10188"/>
          <a:stretch/>
        </p:blipFill>
        <p:spPr>
          <a:xfrm>
            <a:off x="2102004" y="5804628"/>
            <a:ext cx="8042122" cy="2178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1234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Content Placeholder 1"/>
              <p:cNvSpPr>
                <a:spLocks noGrp="1"/>
              </p:cNvSpPr>
              <p:nvPr>
                <p:ph idx="1"/>
              </p:nvPr>
            </p:nvSpPr>
            <p:spPr>
              <a:xfrm>
                <a:off x="463063" y="1524000"/>
                <a:ext cx="6934489" cy="4585888"/>
              </a:xfrm>
            </p:spPr>
            <p:txBody>
              <a:bodyPr>
                <a:normAutofit/>
              </a:bodyPr>
              <a:lstStyle/>
              <a:p>
                <a:r>
                  <a:rPr lang="en-GB" sz="2400" dirty="0" smtClean="0">
                    <a:latin typeface="+mn-lt"/>
                  </a:rPr>
                  <a:t>Two’s complement value in…</a:t>
                </a:r>
              </a:p>
              <a:p>
                <a:r>
                  <a:rPr lang="en-GB" sz="2400" dirty="0" smtClean="0">
                    <a:latin typeface="+mn-lt"/>
                  </a:rPr>
                  <a:t>Convert to decimal…</a:t>
                </a:r>
              </a:p>
              <a:p>
                <a:r>
                  <a:rPr lang="en-GB" sz="2400" dirty="0" smtClean="0">
                    <a:latin typeface="+mn-lt"/>
                  </a:rPr>
                  <a:t>Perform calculation…</a:t>
                </a:r>
              </a:p>
              <a:p>
                <a:r>
                  <a:rPr lang="en-GB" sz="2400" dirty="0" smtClean="0">
                    <a:latin typeface="+mn-lt"/>
                  </a:rPr>
                  <a:t>Convert answer from decimal to two’s complement… </a:t>
                </a:r>
              </a:p>
              <a:p>
                <a:r>
                  <a:rPr lang="en-GB" sz="2400" dirty="0" smtClean="0">
                    <a:latin typeface="+mn-lt"/>
                  </a:rPr>
                  <a:t>Convert two’s complement binary value into hex…</a:t>
                </a:r>
              </a:p>
              <a:p>
                <a:pPr marL="0" indent="0">
                  <a:buNone/>
                </a:pPr>
                <a:endParaRPr lang="en-GB" sz="2400" dirty="0" smtClean="0">
                  <a:latin typeface="+mn-lt"/>
                </a:endParaRPr>
              </a:p>
              <a:p>
                <a:pPr marL="0" indent="0">
                  <a:buNone/>
                </a:pPr>
                <a:r>
                  <a:rPr lang="en-GB" sz="2200" dirty="0" err="1" smtClean="0">
                    <a:latin typeface="+mn-lt"/>
                  </a:rPr>
                  <a:t>E.g</a:t>
                </a:r>
                <a:r>
                  <a:rPr lang="en-GB" sz="2200" dirty="0" smtClean="0">
                    <a:latin typeface="+mn-lt"/>
                  </a:rPr>
                  <a:t> for LUT AI (gain = 6186): if q=1:</a:t>
                </a:r>
              </a:p>
              <a:p>
                <a:pPr marL="0" indent="0">
                  <a:buNone/>
                </a:pPr>
                <a:r>
                  <a:rPr lang="en-GB" sz="2200" b="1" dirty="0" smtClean="0">
                    <a:latin typeface="+mn-lt"/>
                    <a:sym typeface="Wingdings" panose="05000000000000000000" pitchFamily="2" charset="2"/>
                  </a:rPr>
                  <a:t>(two’s) 1 </a:t>
                </a:r>
                <a:r>
                  <a:rPr lang="en-GB" sz="2200" dirty="0" smtClean="0">
                    <a:latin typeface="+mn-lt"/>
                    <a:sym typeface="Wingdings" panose="05000000000000000000" pitchFamily="2" charset="2"/>
                  </a:rPr>
                  <a:t> (</a:t>
                </a:r>
                <a:r>
                  <a:rPr lang="en-GB" sz="2200" dirty="0" err="1" smtClean="0">
                    <a:latin typeface="+mn-lt"/>
                    <a:sym typeface="Wingdings" panose="05000000000000000000" pitchFamily="2" charset="2"/>
                  </a:rPr>
                  <a:t>dec</a:t>
                </a:r>
                <a:r>
                  <a:rPr lang="en-GB" sz="2200" dirty="0" smtClean="0">
                    <a:latin typeface="+mn-lt"/>
                    <a:sym typeface="Wingdings" panose="05000000000000000000" pitchFamily="2" charset="2"/>
                  </a:rPr>
                  <a:t>) 1  perform calculation </a:t>
                </a:r>
                <a14:m>
                  <m:oMath xmlns:m="http://schemas.openxmlformats.org/officeDocument/2006/math">
                    <m:r>
                      <a:rPr lang="en-GB" sz="2200" b="0" i="1" smtClean="0"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6186</m:t>
                    </m:r>
                    <m:r>
                      <a:rPr lang="en-GB" sz="22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Wingdings" panose="05000000000000000000" pitchFamily="2" charset="2"/>
                      </a:rPr>
                      <m:t>×</m:t>
                    </m:r>
                    <m:f>
                      <m:fPr>
                        <m:ctrlPr>
                          <a:rPr lang="en-GB" sz="2200" b="0" i="1" smtClean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</m:ctrlPr>
                      </m:fPr>
                      <m:num>
                        <m:r>
                          <a:rPr lang="en-GB" sz="2200" b="0" i="1" smtClean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4096</m:t>
                        </m:r>
                      </m:num>
                      <m:den>
                        <m:r>
                          <a:rPr lang="en-GB" sz="2200" b="0" i="1" smtClean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1</m:t>
                        </m:r>
                      </m:den>
                    </m:f>
                  </m:oMath>
                </a14:m>
                <a:r>
                  <a:rPr lang="en-GB" sz="2200" dirty="0" smtClean="0">
                    <a:latin typeface="+mn-lt"/>
                  </a:rPr>
                  <a:t> </a:t>
                </a:r>
                <a:r>
                  <a:rPr lang="en-GB" sz="2200" dirty="0" smtClean="0">
                    <a:latin typeface="+mn-lt"/>
                    <a:sym typeface="Wingdings" panose="05000000000000000000" pitchFamily="2" charset="2"/>
                  </a:rPr>
                  <a:t> </a:t>
                </a:r>
                <a:r>
                  <a:rPr lang="en-GB" sz="2200" dirty="0">
                    <a:latin typeface="+mn-lt"/>
                    <a:sym typeface="Wingdings" panose="05000000000000000000" pitchFamily="2" charset="2"/>
                  </a:rPr>
                  <a:t>(</a:t>
                </a:r>
                <a:r>
                  <a:rPr lang="en-GB" sz="2200" dirty="0" err="1">
                    <a:latin typeface="+mn-lt"/>
                    <a:sym typeface="Wingdings" panose="05000000000000000000" pitchFamily="2" charset="2"/>
                  </a:rPr>
                  <a:t>dec</a:t>
                </a:r>
                <a:r>
                  <a:rPr lang="en-GB" sz="2200" dirty="0">
                    <a:latin typeface="+mn-lt"/>
                    <a:sym typeface="Wingdings" panose="05000000000000000000" pitchFamily="2" charset="2"/>
                  </a:rPr>
                  <a:t>) 25337856 </a:t>
                </a:r>
                <a:r>
                  <a:rPr lang="en-GB" sz="2200" dirty="0" smtClean="0">
                    <a:latin typeface="+mn-lt"/>
                    <a:sym typeface="Wingdings" panose="05000000000000000000" pitchFamily="2" charset="2"/>
                  </a:rPr>
                  <a:t></a:t>
                </a:r>
                <a:r>
                  <a:rPr lang="en-GB" sz="2200" dirty="0" smtClean="0">
                    <a:latin typeface="+mn-lt"/>
                  </a:rPr>
                  <a:t> </a:t>
                </a:r>
                <a:r>
                  <a:rPr lang="en-GB" sz="2200" dirty="0">
                    <a:latin typeface="+mn-lt"/>
                  </a:rPr>
                  <a:t>(two’s) 25337856 </a:t>
                </a:r>
                <a:r>
                  <a:rPr lang="en-GB" sz="2200" dirty="0">
                    <a:latin typeface="+mn-lt"/>
                    <a:sym typeface="Wingdings" panose="05000000000000000000" pitchFamily="2" charset="2"/>
                  </a:rPr>
                  <a:t> </a:t>
                </a:r>
                <a:r>
                  <a:rPr lang="en-GB" sz="2200" b="1" dirty="0">
                    <a:latin typeface="+mn-lt"/>
                  </a:rPr>
                  <a:t>(hex) 182A000 </a:t>
                </a:r>
              </a:p>
              <a:p>
                <a:pPr marL="0" indent="0">
                  <a:buNone/>
                </a:pPr>
                <a:endParaRPr lang="en-GB" sz="2400" dirty="0"/>
              </a:p>
              <a:p>
                <a:pPr marL="0" indent="0">
                  <a:buNone/>
                </a:pPr>
                <a:endParaRPr lang="en-GB" sz="2400" dirty="0" smtClean="0">
                  <a:latin typeface="+mn-lt"/>
                </a:endParaRPr>
              </a:p>
            </p:txBody>
          </p:sp>
        </mc:Choice>
        <mc:Fallback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63063" y="1524000"/>
                <a:ext cx="6934489" cy="4585888"/>
              </a:xfrm>
              <a:blipFill>
                <a:blip r:embed="rId2"/>
                <a:stretch>
                  <a:fillRect l="-1230" t="-186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Rebecca Ramjiawan</a:t>
            </a:r>
            <a:endParaRPr lang="en-GB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Entering Values into LUT</a:t>
            </a:r>
            <a:endParaRPr lang="en-GB" dirty="0"/>
          </a:p>
        </p:txBody>
      </p:sp>
      <p:sp>
        <p:nvSpPr>
          <p:cNvPr id="5" name="Rectangle 4"/>
          <p:cNvSpPr/>
          <p:nvPr/>
        </p:nvSpPr>
        <p:spPr>
          <a:xfrm>
            <a:off x="7610764" y="1825625"/>
            <a:ext cx="3297381" cy="4247317"/>
          </a:xfrm>
          <a:prstGeom prst="rect">
            <a:avLst/>
          </a:prstGeom>
          <a:solidFill>
            <a:srgbClr val="F2F7FC"/>
          </a:solidFill>
          <a:ln w="38100">
            <a:solidFill>
              <a:srgbClr val="0070C0"/>
            </a:solidFill>
          </a:ln>
        </p:spPr>
        <p:txBody>
          <a:bodyPr wrap="square">
            <a:spAutoFit/>
          </a:bodyPr>
          <a:lstStyle/>
          <a:p>
            <a:r>
              <a:rPr lang="en-GB" dirty="0" err="1"/>
              <a:t>memory_initialization_radix</a:t>
            </a:r>
            <a:r>
              <a:rPr lang="en-GB" dirty="0"/>
              <a:t>=16;</a:t>
            </a:r>
          </a:p>
          <a:p>
            <a:r>
              <a:rPr lang="en-GB" dirty="0" err="1"/>
              <a:t>memory_initialization_vector</a:t>
            </a:r>
            <a:r>
              <a:rPr lang="en-GB" dirty="0"/>
              <a:t>=</a:t>
            </a:r>
          </a:p>
          <a:p>
            <a:r>
              <a:rPr lang="en-GB" dirty="0"/>
              <a:t>000000,</a:t>
            </a:r>
          </a:p>
          <a:p>
            <a:r>
              <a:rPr lang="en-GB" b="1" dirty="0">
                <a:solidFill>
                  <a:srgbClr val="0070C0"/>
                </a:solidFill>
              </a:rPr>
              <a:t>182A000,</a:t>
            </a:r>
          </a:p>
          <a:p>
            <a:r>
              <a:rPr lang="en-GB" dirty="0"/>
              <a:t>C15000,</a:t>
            </a:r>
          </a:p>
          <a:p>
            <a:r>
              <a:rPr lang="en-GB" dirty="0"/>
              <a:t>80E000,</a:t>
            </a:r>
          </a:p>
          <a:p>
            <a:r>
              <a:rPr lang="en-GB" dirty="0"/>
              <a:t>60A800,</a:t>
            </a:r>
          </a:p>
          <a:p>
            <a:r>
              <a:rPr lang="en-GB" dirty="0"/>
              <a:t>4D5333,</a:t>
            </a:r>
          </a:p>
          <a:p>
            <a:r>
              <a:rPr lang="en-GB" dirty="0"/>
              <a:t>407000,</a:t>
            </a:r>
          </a:p>
          <a:p>
            <a:r>
              <a:rPr lang="en-GB" dirty="0"/>
              <a:t>373B6E,</a:t>
            </a:r>
          </a:p>
          <a:p>
            <a:r>
              <a:rPr lang="en-GB" dirty="0"/>
              <a:t>305400,</a:t>
            </a:r>
          </a:p>
          <a:p>
            <a:r>
              <a:rPr lang="en-GB" dirty="0"/>
              <a:t>2AF555,</a:t>
            </a:r>
          </a:p>
          <a:p>
            <a:r>
              <a:rPr lang="en-GB" dirty="0"/>
              <a:t>26A99A,</a:t>
            </a:r>
          </a:p>
          <a:p>
            <a:r>
              <a:rPr lang="en-GB" dirty="0"/>
              <a:t>2325D1</a:t>
            </a:r>
            <a:r>
              <a:rPr lang="en-GB" dirty="0" smtClean="0"/>
              <a:t>,</a:t>
            </a:r>
          </a:p>
          <a:p>
            <a:r>
              <a:rPr lang="en-GB" dirty="0" smtClean="0"/>
              <a:t>…….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9208656" y="5278891"/>
            <a:ext cx="1727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2400" dirty="0" smtClean="0">
                <a:solidFill>
                  <a:srgbClr val="0070C0"/>
                </a:solidFill>
              </a:rPr>
              <a:t>Example .</a:t>
            </a:r>
            <a:r>
              <a:rPr lang="en-GB" sz="2400" dirty="0" err="1" smtClean="0">
                <a:solidFill>
                  <a:srgbClr val="0070C0"/>
                </a:solidFill>
              </a:rPr>
              <a:t>coe</a:t>
            </a:r>
            <a:r>
              <a:rPr lang="en-GB" sz="2400" dirty="0" smtClean="0">
                <a:solidFill>
                  <a:srgbClr val="0070C0"/>
                </a:solidFill>
              </a:rPr>
              <a:t> file</a:t>
            </a:r>
            <a:endParaRPr lang="en-GB" sz="24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2000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Mapping of Two’s Complement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l="9985" t="12886" r="7793" b="10090"/>
          <a:stretch/>
        </p:blipFill>
        <p:spPr>
          <a:xfrm>
            <a:off x="1962144" y="1510080"/>
            <a:ext cx="7287202" cy="3839861"/>
          </a:xfrm>
          <a:prstGeom prst="rect">
            <a:avLst/>
          </a:prstGeom>
        </p:spPr>
      </p:pic>
      <p:grpSp>
        <p:nvGrpSpPr>
          <p:cNvPr id="15" name="Group 14"/>
          <p:cNvGrpSpPr/>
          <p:nvPr/>
        </p:nvGrpSpPr>
        <p:grpSpPr>
          <a:xfrm>
            <a:off x="2190749" y="5662613"/>
            <a:ext cx="7181852" cy="1187945"/>
            <a:chOff x="2438398" y="5557838"/>
            <a:chExt cx="7499929" cy="1187945"/>
          </a:xfrm>
        </p:grpSpPr>
        <p:cxnSp>
          <p:nvCxnSpPr>
            <p:cNvPr id="8" name="Straight Connector 7"/>
            <p:cNvCxnSpPr/>
            <p:nvPr/>
          </p:nvCxnSpPr>
          <p:spPr>
            <a:xfrm>
              <a:off x="2447636" y="6188360"/>
              <a:ext cx="7379855" cy="18473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0" name="TextBox 9"/>
            <p:cNvSpPr txBox="1"/>
            <p:nvPr/>
          </p:nvSpPr>
          <p:spPr>
            <a:xfrm>
              <a:off x="2447636" y="6153927"/>
              <a:ext cx="7490691" cy="307777"/>
            </a:xfrm>
            <a:prstGeom prst="rect">
              <a:avLst/>
            </a:prstGeom>
            <a:noFill/>
            <a:ln w="19050"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GB" sz="1400" dirty="0" smtClean="0">
                  <a:solidFill>
                    <a:srgbClr val="00B0F0"/>
                  </a:solidFill>
                </a:rPr>
                <a:t>0			      4095  </a:t>
              </a:r>
              <a:r>
                <a:rPr lang="en-GB" sz="1400" dirty="0" smtClean="0">
                  <a:solidFill>
                    <a:srgbClr val="00B0F0"/>
                  </a:solidFill>
                </a:rPr>
                <a:t>-</a:t>
              </a:r>
              <a:r>
                <a:rPr lang="en-GB" sz="1400" dirty="0" smtClean="0">
                  <a:solidFill>
                    <a:srgbClr val="00B0F0"/>
                  </a:solidFill>
                </a:rPr>
                <a:t>4096     			          -1</a:t>
              </a:r>
              <a:endParaRPr lang="en-GB" sz="1400" dirty="0">
                <a:solidFill>
                  <a:srgbClr val="00B0F0"/>
                </a:solidFill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5625357" y="6376451"/>
              <a:ext cx="98297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solidFill>
                    <a:srgbClr val="00B0F0"/>
                  </a:solidFill>
                </a:rPr>
                <a:t>Decimal</a:t>
              </a:r>
              <a:endParaRPr lang="en-GB" dirty="0">
                <a:solidFill>
                  <a:srgbClr val="00B0F0"/>
                </a:solidFill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5205755" y="5557838"/>
              <a:ext cx="206189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solidFill>
                    <a:srgbClr val="00B0F0"/>
                  </a:solidFill>
                </a:rPr>
                <a:t>Two’s Complement</a:t>
              </a:r>
              <a:endParaRPr lang="en-GB" dirty="0">
                <a:solidFill>
                  <a:srgbClr val="00B0F0"/>
                </a:solidFill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2438398" y="5827290"/>
              <a:ext cx="7490691" cy="307777"/>
            </a:xfrm>
            <a:prstGeom prst="rect">
              <a:avLst/>
            </a:prstGeom>
            <a:noFill/>
            <a:ln w="19050"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GB" sz="1400" dirty="0" smtClean="0">
                  <a:solidFill>
                    <a:srgbClr val="00B0F0"/>
                  </a:solidFill>
                </a:rPr>
                <a:t>0			      4095   4096     			     8191</a:t>
              </a:r>
              <a:endParaRPr lang="en-GB" sz="1400" dirty="0">
                <a:solidFill>
                  <a:srgbClr val="00B0F0"/>
                </a:solidFill>
              </a:endParaRPr>
            </a:p>
          </p:txBody>
        </p:sp>
      </p:grpSp>
      <p:sp>
        <p:nvSpPr>
          <p:cNvPr id="22" name="TextBox 21"/>
          <p:cNvSpPr txBox="1"/>
          <p:nvPr/>
        </p:nvSpPr>
        <p:spPr>
          <a:xfrm>
            <a:off x="3797304" y="5319504"/>
            <a:ext cx="396871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/>
              <a:t>Value LUT Input (two’s complement)</a:t>
            </a:r>
            <a:endParaRPr lang="en-GB" sz="2000" dirty="0"/>
          </a:p>
        </p:txBody>
      </p:sp>
      <p:sp>
        <p:nvSpPr>
          <p:cNvPr id="23" name="TextBox 22"/>
          <p:cNvSpPr txBox="1"/>
          <p:nvPr/>
        </p:nvSpPr>
        <p:spPr>
          <a:xfrm rot="16200000">
            <a:off x="-287708" y="3199420"/>
            <a:ext cx="408252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/>
              <a:t>Value LUT Output (two’s complement</a:t>
            </a:r>
            <a:endParaRPr lang="en-GB" sz="2000" dirty="0"/>
          </a:p>
        </p:txBody>
      </p:sp>
      <p:grpSp>
        <p:nvGrpSpPr>
          <p:cNvPr id="26" name="Group 25"/>
          <p:cNvGrpSpPr/>
          <p:nvPr/>
        </p:nvGrpSpPr>
        <p:grpSpPr>
          <a:xfrm>
            <a:off x="10039927" y="3907445"/>
            <a:ext cx="2045855" cy="1070948"/>
            <a:chOff x="10220035" y="2577220"/>
            <a:chExt cx="2604656" cy="1385302"/>
          </a:xfrm>
        </p:grpSpPr>
        <p:sp>
          <p:nvSpPr>
            <p:cNvPr id="2" name="Rounded Rectangle 1"/>
            <p:cNvSpPr/>
            <p:nvPr/>
          </p:nvSpPr>
          <p:spPr>
            <a:xfrm>
              <a:off x="10594109" y="2789382"/>
              <a:ext cx="1856509" cy="960978"/>
            </a:xfrm>
            <a:prstGeom prst="roundRect">
              <a:avLst/>
            </a:prstGeom>
            <a:noFill/>
            <a:ln w="381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" name="Rectangle 2"/>
            <p:cNvSpPr/>
            <p:nvPr/>
          </p:nvSpPr>
          <p:spPr>
            <a:xfrm>
              <a:off x="10220035" y="2577220"/>
              <a:ext cx="1302328" cy="747871"/>
            </a:xfrm>
            <a:prstGeom prst="rect">
              <a:avLst/>
            </a:prstGeom>
            <a:solidFill>
              <a:srgbClr val="FFFFFF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4" name="Rectangle 23"/>
            <p:cNvSpPr/>
            <p:nvPr/>
          </p:nvSpPr>
          <p:spPr>
            <a:xfrm>
              <a:off x="11522363" y="3214651"/>
              <a:ext cx="1302328" cy="747871"/>
            </a:xfrm>
            <a:prstGeom prst="rect">
              <a:avLst/>
            </a:prstGeom>
            <a:solidFill>
              <a:srgbClr val="FFFFFF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7" name="Straight Connector 6"/>
            <p:cNvCxnSpPr/>
            <p:nvPr/>
          </p:nvCxnSpPr>
          <p:spPr>
            <a:xfrm>
              <a:off x="11522364" y="2764537"/>
              <a:ext cx="0" cy="1010505"/>
            </a:xfrm>
            <a:prstGeom prst="line">
              <a:avLst/>
            </a:prstGeom>
            <a:ln w="3810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7" name="TextBox 26"/>
          <p:cNvSpPr txBox="1"/>
          <p:nvPr/>
        </p:nvSpPr>
        <p:spPr>
          <a:xfrm>
            <a:off x="10251406" y="2517709"/>
            <a:ext cx="181032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Shape of plot – 8192 jump removed to show shape more clearly</a:t>
            </a:r>
            <a:endParaRPr lang="en-GB" dirty="0"/>
          </a:p>
        </p:txBody>
      </p:sp>
      <p:cxnSp>
        <p:nvCxnSpPr>
          <p:cNvPr id="29" name="Straight Arrow Connector 28"/>
          <p:cNvCxnSpPr/>
          <p:nvPr/>
        </p:nvCxnSpPr>
        <p:spPr>
          <a:xfrm flipH="1" flipV="1">
            <a:off x="5791200" y="3180013"/>
            <a:ext cx="5173320" cy="121098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 flipV="1">
            <a:off x="10978663" y="4390994"/>
            <a:ext cx="177907" cy="85378"/>
          </a:xfrm>
          <a:prstGeom prst="line">
            <a:avLst/>
          </a:prstGeom>
          <a:ln w="28575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 flipV="1">
            <a:off x="10983284" y="4303249"/>
            <a:ext cx="177907" cy="85378"/>
          </a:xfrm>
          <a:prstGeom prst="line">
            <a:avLst/>
          </a:prstGeom>
          <a:ln w="28575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403105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Rebecca Ramjiawan</a:t>
            </a:r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Positive and Negative Gains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/>
          <a:srcRect l="11197" t="13584" r="8542" b="11284"/>
          <a:stretch/>
        </p:blipFill>
        <p:spPr>
          <a:xfrm>
            <a:off x="6230116" y="2430673"/>
            <a:ext cx="5439229" cy="286408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/>
          <a:srcRect l="11059" t="12696" r="8616" b="9673"/>
          <a:stretch/>
        </p:blipFill>
        <p:spPr>
          <a:xfrm>
            <a:off x="463063" y="2430673"/>
            <a:ext cx="5513582" cy="2864086"/>
          </a:xfrm>
          <a:prstGeom prst="rect">
            <a:avLst/>
          </a:prstGeom>
        </p:spPr>
      </p:pic>
      <p:cxnSp>
        <p:nvCxnSpPr>
          <p:cNvPr id="10" name="Straight Arrow Connector 9"/>
          <p:cNvCxnSpPr/>
          <p:nvPr/>
        </p:nvCxnSpPr>
        <p:spPr>
          <a:xfrm flipH="1" flipV="1">
            <a:off x="853837" y="2782467"/>
            <a:ext cx="513914" cy="461818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5144128" y="4569704"/>
            <a:ext cx="669637" cy="438727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H="1">
            <a:off x="6557292" y="4481958"/>
            <a:ext cx="623455" cy="526473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V="1">
            <a:off x="10866056" y="2773231"/>
            <a:ext cx="572380" cy="40640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4"/>
          <a:srcRect l="12979" t="39608" r="51269" b="14822"/>
          <a:stretch/>
        </p:blipFill>
        <p:spPr>
          <a:xfrm rot="5400000">
            <a:off x="1456015" y="3149118"/>
            <a:ext cx="1325419" cy="1515752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 rotWithShape="1">
          <a:blip r:embed="rId4"/>
          <a:srcRect l="12979" t="39608" r="51269" b="14822"/>
          <a:stretch/>
        </p:blipFill>
        <p:spPr>
          <a:xfrm rot="16200000">
            <a:off x="3721408" y="3166096"/>
            <a:ext cx="1399950" cy="1445491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 rotWithShape="1">
          <a:blip r:embed="rId4"/>
          <a:srcRect l="12979" t="39608" r="51269" b="14822"/>
          <a:stretch/>
        </p:blipFill>
        <p:spPr>
          <a:xfrm>
            <a:off x="7180747" y="3036467"/>
            <a:ext cx="1399950" cy="1445491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 rotWithShape="1">
          <a:blip r:embed="rId4"/>
          <a:srcRect l="12979" t="39608" r="51269" b="14822"/>
          <a:stretch/>
        </p:blipFill>
        <p:spPr>
          <a:xfrm rot="10800000">
            <a:off x="9461717" y="3170395"/>
            <a:ext cx="1399950" cy="1445491"/>
          </a:xfrm>
          <a:prstGeom prst="rect">
            <a:avLst/>
          </a:prstGeom>
        </p:spPr>
      </p:pic>
      <p:sp>
        <p:nvSpPr>
          <p:cNvPr id="23" name="TextBox 22"/>
          <p:cNvSpPr txBox="1"/>
          <p:nvPr/>
        </p:nvSpPr>
        <p:spPr>
          <a:xfrm>
            <a:off x="1181561" y="6022150"/>
            <a:ext cx="979293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/>
              <a:t>Value inputted to LUT (two’s complement value) and value output (two’s complement value)</a:t>
            </a:r>
            <a:endParaRPr lang="en-GB" sz="2000" dirty="0"/>
          </a:p>
        </p:txBody>
      </p:sp>
      <p:sp>
        <p:nvSpPr>
          <p:cNvPr id="2" name="TextBox 1"/>
          <p:cNvSpPr txBox="1"/>
          <p:nvPr/>
        </p:nvSpPr>
        <p:spPr>
          <a:xfrm>
            <a:off x="7880722" y="2020273"/>
            <a:ext cx="244003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/>
              <a:t>Negative gain: -1000</a:t>
            </a:r>
            <a:endParaRPr lang="en-GB" sz="2000" dirty="0"/>
          </a:p>
        </p:txBody>
      </p:sp>
      <p:sp>
        <p:nvSpPr>
          <p:cNvPr id="16" name="TextBox 15"/>
          <p:cNvSpPr txBox="1"/>
          <p:nvPr/>
        </p:nvSpPr>
        <p:spPr>
          <a:xfrm>
            <a:off x="2398670" y="2020273"/>
            <a:ext cx="244003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/>
              <a:t>Positive gain: 1000</a:t>
            </a:r>
            <a:endParaRPr lang="en-GB" sz="2000" dirty="0"/>
          </a:p>
        </p:txBody>
      </p:sp>
      <p:sp>
        <p:nvSpPr>
          <p:cNvPr id="5" name="TextBox 4"/>
          <p:cNvSpPr txBox="1"/>
          <p:nvPr/>
        </p:nvSpPr>
        <p:spPr>
          <a:xfrm>
            <a:off x="2671762" y="5347010"/>
            <a:ext cx="2733675" cy="3738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Input to LUT</a:t>
            </a:r>
            <a:endParaRPr lang="en-GB" dirty="0"/>
          </a:p>
        </p:txBody>
      </p:sp>
      <p:sp>
        <p:nvSpPr>
          <p:cNvPr id="18" name="TextBox 17"/>
          <p:cNvSpPr txBox="1"/>
          <p:nvPr/>
        </p:nvSpPr>
        <p:spPr>
          <a:xfrm>
            <a:off x="8418571" y="5357192"/>
            <a:ext cx="2733675" cy="3738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Input to LUT</a:t>
            </a:r>
            <a:endParaRPr lang="en-GB" dirty="0"/>
          </a:p>
        </p:txBody>
      </p:sp>
      <p:sp>
        <p:nvSpPr>
          <p:cNvPr id="19" name="TextBox 18"/>
          <p:cNvSpPr txBox="1"/>
          <p:nvPr/>
        </p:nvSpPr>
        <p:spPr>
          <a:xfrm rot="16200000">
            <a:off x="-1055355" y="3152944"/>
            <a:ext cx="2733675" cy="3738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Output from LUT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557662" y="1442870"/>
            <a:ext cx="67914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Axes in two’s complement representation.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93015525"/>
      </p:ext>
    </p:extLst>
  </p:cSld>
  <p:clrMapOvr>
    <a:masterClrMapping/>
  </p:clrMapOvr>
</p:sld>
</file>

<file path=ppt/theme/theme1.xml><?xml version="1.0" encoding="utf-8"?>
<a:theme xmlns:a="http://schemas.openxmlformats.org/drawingml/2006/main" name="PurpleFONT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urpleFONTTheme" id="{05D09BFF-E074-4E6C-98BA-4749B8434592}" vid="{56FDDDC0-EBBA-450C-8777-CA6B208E8DB6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PurpleFONTTheme.thmx</Template>
  <TotalTime>10695</TotalTime>
  <Words>946</Words>
  <Application>Microsoft Office PowerPoint</Application>
  <PresentationFormat>Widescreen</PresentationFormat>
  <Paragraphs>157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2" baseType="lpstr">
      <vt:lpstr>Arial</vt:lpstr>
      <vt:lpstr>Calibri</vt:lpstr>
      <vt:lpstr>Cambria Math</vt:lpstr>
      <vt:lpstr>Century Gothic</vt:lpstr>
      <vt:lpstr>Wingdings</vt:lpstr>
      <vt:lpstr>PurpleFONTTheme</vt:lpstr>
      <vt:lpstr>PowerPoint Presentation</vt:lpstr>
      <vt:lpstr>Update on Firmware Progress</vt:lpstr>
      <vt:lpstr>Multiplexer module</vt:lpstr>
      <vt:lpstr>Block Diagram</vt:lpstr>
      <vt:lpstr>Look-Up Tables</vt:lpstr>
      <vt:lpstr>LUT Graph Mapping Decimal</vt:lpstr>
      <vt:lpstr>Entering Values into LUT</vt:lpstr>
      <vt:lpstr>Mapping of Two’s Complement</vt:lpstr>
      <vt:lpstr>Positive and Negative Gains</vt:lpstr>
      <vt:lpstr>Feedback Calculation</vt:lpstr>
      <vt:lpstr>Calculation</vt:lpstr>
      <vt:lpstr>PowerPoint Presentation</vt:lpstr>
      <vt:lpstr>Kick calculated for Bunch 3 </vt:lpstr>
      <vt:lpstr>Integrated Samples</vt:lpstr>
      <vt:lpstr>Integration Window</vt:lpstr>
      <vt:lpstr>Next Steps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Rebecca Ramjiawan</dc:creator>
  <cp:lastModifiedBy>Rebecca Ramjiawan</cp:lastModifiedBy>
  <cp:revision>407</cp:revision>
  <dcterms:created xsi:type="dcterms:W3CDTF">2016-05-09T08:40:00Z</dcterms:created>
  <dcterms:modified xsi:type="dcterms:W3CDTF">2017-03-29T09:19:12Z</dcterms:modified>
</cp:coreProperties>
</file>