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E796C8-B367-42EB-BFF6-406A0880C760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BD1594-A8CB-4053-90E4-5E544C0FBB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244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D1594-A8CB-4053-90E4-5E544C0FBB7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751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96F59-689C-4B74-97C0-D565BC1BB3A5}" type="datetime1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71C5F-D9C7-40F3-96B5-F024902968BE}" type="datetime1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4981D-E48A-4036-861F-AF1166184FEA}" type="datetime1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059C2-1FDE-48D1-9383-911DBF1E5E70}" type="datetime1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6B59-3BEC-4DD0-9F34-A6BE8877EF87}" type="datetime1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F0D0-4634-4476-96B0-586C12C229B9}" type="datetime1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1E3F0-9196-4378-BEE5-2DE9B8501568}" type="datetime1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65CF-236C-4DF6-AA97-D819820182C7}" type="datetime1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A46F2-454B-4272-A1F6-58548565559C}" type="datetime1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16D5-6509-491F-8351-49EE89F26D11}" type="datetime1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79737-7B7C-4512-B62A-DF9DCA6071FC}" type="datetime1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0DE96-F0F4-4C72-AF2E-23FA30F89428}" type="datetime1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ILD assembly timeline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2017/5/16</a:t>
            </a:r>
          </a:p>
          <a:p>
            <a:r>
              <a:rPr lang="en-US" altLang="ja-JP" dirty="0" smtClean="0"/>
              <a:t>Yasuhiro Sugimoto</a:t>
            </a:r>
            <a:endParaRPr 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3516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Staging impact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Staging scenario starting from E</a:t>
            </a:r>
            <a:r>
              <a:rPr kumimoji="1" lang="en-US" altLang="ja-JP" baseline="-25000" dirty="0" smtClean="0"/>
              <a:t>CM</a:t>
            </a:r>
            <a:r>
              <a:rPr kumimoji="1" lang="en-US" altLang="ja-JP" dirty="0" smtClean="0"/>
              <a:t>=250 GeV is being discussed</a:t>
            </a:r>
          </a:p>
          <a:p>
            <a:r>
              <a:rPr lang="en-US" altLang="ja-JP" dirty="0" smtClean="0"/>
              <a:t>Accelerator construction period could be shorter than 10 years</a:t>
            </a:r>
          </a:p>
          <a:p>
            <a:r>
              <a:rPr kumimoji="1" lang="en-US" altLang="ja-JP" dirty="0" smtClean="0"/>
              <a:t>Can we make detector construction period shorter than 10 years?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7159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Original schedule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794227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ILD will get ready before </a:t>
            </a:r>
            <a:r>
              <a:rPr lang="en-US" altLang="ja-JP" dirty="0" smtClean="0"/>
              <a:t>beam</a:t>
            </a:r>
            <a:r>
              <a:rPr kumimoji="1" lang="en-US" altLang="ja-JP" dirty="0" smtClean="0"/>
              <a:t> commissioning in Y10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2636912"/>
            <a:ext cx="9108504" cy="3842078"/>
          </a:xfrm>
          <a:prstGeom prst="rect">
            <a:avLst/>
          </a:prstGeom>
        </p:spPr>
      </p:pic>
      <p:cxnSp>
        <p:nvCxnSpPr>
          <p:cNvPr id="7" name="直線コネクタ 6"/>
          <p:cNvCxnSpPr/>
          <p:nvPr/>
        </p:nvCxnSpPr>
        <p:spPr>
          <a:xfrm>
            <a:off x="3491880" y="3284984"/>
            <a:ext cx="0" cy="18002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6553200" y="3543544"/>
            <a:ext cx="0" cy="233372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2918646" y="5085184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AH ready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979966" y="5865776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D</a:t>
            </a:r>
            <a:r>
              <a:rPr kumimoji="1" lang="en-US" altLang="ja-JP" dirty="0" smtClean="0">
                <a:solidFill>
                  <a:srgbClr val="FF0000"/>
                </a:solidFill>
              </a:rPr>
              <a:t>H ready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6615899" y="3486601"/>
            <a:ext cx="460660" cy="360040"/>
          </a:xfrm>
          <a:prstGeom prst="round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535185" y="3020324"/>
            <a:ext cx="8515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>
                <a:solidFill>
                  <a:srgbClr val="FF0000"/>
                </a:solidFill>
              </a:rPr>
              <a:t>SiD</a:t>
            </a:r>
            <a:r>
              <a:rPr kumimoji="1" lang="en-US" altLang="ja-JP" sz="1400" dirty="0" smtClean="0">
                <a:solidFill>
                  <a:srgbClr val="FF0000"/>
                </a:solidFill>
              </a:rPr>
              <a:t> </a:t>
            </a:r>
          </a:p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lowering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8388424" y="6224269"/>
            <a:ext cx="727819" cy="24388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506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0.5 year earlier commissioning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036712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/>
              <a:t>If occasional access to the detector during beam commissioning is possible, 0.5 year earlier beam commissioning is acceptable 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2636912"/>
            <a:ext cx="9108504" cy="3842078"/>
          </a:xfrm>
          <a:prstGeom prst="rect">
            <a:avLst/>
          </a:prstGeom>
        </p:spPr>
      </p:pic>
      <p:cxnSp>
        <p:nvCxnSpPr>
          <p:cNvPr id="7" name="直線コネクタ 6"/>
          <p:cNvCxnSpPr/>
          <p:nvPr/>
        </p:nvCxnSpPr>
        <p:spPr>
          <a:xfrm>
            <a:off x="3491880" y="3284984"/>
            <a:ext cx="0" cy="18002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6553200" y="3543544"/>
            <a:ext cx="0" cy="233372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2918646" y="5119444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AH ready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979966" y="5865776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D</a:t>
            </a:r>
            <a:r>
              <a:rPr kumimoji="1" lang="en-US" altLang="ja-JP" dirty="0" smtClean="0">
                <a:solidFill>
                  <a:srgbClr val="FF0000"/>
                </a:solidFill>
              </a:rPr>
              <a:t>H ready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6615899" y="3486601"/>
            <a:ext cx="460660" cy="360040"/>
          </a:xfrm>
          <a:prstGeom prst="round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535185" y="3020324"/>
            <a:ext cx="8515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>
                <a:solidFill>
                  <a:srgbClr val="FF0000"/>
                </a:solidFill>
              </a:rPr>
              <a:t>SiD</a:t>
            </a:r>
            <a:r>
              <a:rPr kumimoji="1" lang="en-US" altLang="ja-JP" sz="1400" dirty="0" smtClean="0">
                <a:solidFill>
                  <a:srgbClr val="FF0000"/>
                </a:solidFill>
              </a:rPr>
              <a:t> </a:t>
            </a:r>
          </a:p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lowering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7991308" y="6234409"/>
            <a:ext cx="727819" cy="24388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4368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1</a:t>
            </a:r>
            <a:r>
              <a:rPr lang="en-US" altLang="ja-JP" dirty="0" smtClean="0"/>
              <a:t> </a:t>
            </a:r>
            <a:r>
              <a:rPr lang="en-US" altLang="ja-JP" dirty="0"/>
              <a:t>year earlier commissioning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036712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/>
              <a:t>If </a:t>
            </a:r>
            <a:r>
              <a:rPr lang="en-US" altLang="ja-JP" dirty="0" smtClean="0"/>
              <a:t>the beam line is shielded (by </a:t>
            </a:r>
            <a:r>
              <a:rPr lang="en-US" altLang="ja-JP" dirty="0" err="1" smtClean="0"/>
              <a:t>SiD</a:t>
            </a:r>
            <a:r>
              <a:rPr lang="en-US" altLang="ja-JP" dirty="0" smtClean="0"/>
              <a:t>?) by the end of Y8, 1 year earlier beam commissioning is acceptable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2636912"/>
            <a:ext cx="9108504" cy="3842078"/>
          </a:xfrm>
          <a:prstGeom prst="rect">
            <a:avLst/>
          </a:prstGeom>
        </p:spPr>
      </p:pic>
      <p:cxnSp>
        <p:nvCxnSpPr>
          <p:cNvPr id="7" name="直線コネクタ 6"/>
          <p:cNvCxnSpPr/>
          <p:nvPr/>
        </p:nvCxnSpPr>
        <p:spPr>
          <a:xfrm>
            <a:off x="3491880" y="3281934"/>
            <a:ext cx="0" cy="18002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6553200" y="3543544"/>
            <a:ext cx="0" cy="233372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2990654" y="5051361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AH ready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979966" y="5865776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D</a:t>
            </a:r>
            <a:r>
              <a:rPr kumimoji="1" lang="en-US" altLang="ja-JP" dirty="0" smtClean="0">
                <a:solidFill>
                  <a:srgbClr val="FF0000"/>
                </a:solidFill>
              </a:rPr>
              <a:t>H ready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6615899" y="3486601"/>
            <a:ext cx="460660" cy="360040"/>
          </a:xfrm>
          <a:prstGeom prst="round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535185" y="3020324"/>
            <a:ext cx="8515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>
                <a:solidFill>
                  <a:srgbClr val="FF0000"/>
                </a:solidFill>
              </a:rPr>
              <a:t>SiD</a:t>
            </a:r>
            <a:r>
              <a:rPr kumimoji="1" lang="en-US" altLang="ja-JP" sz="1400" dirty="0" smtClean="0">
                <a:solidFill>
                  <a:srgbClr val="FF0000"/>
                </a:solidFill>
              </a:rPr>
              <a:t> </a:t>
            </a:r>
          </a:p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lowering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cxnSp>
        <p:nvCxnSpPr>
          <p:cNvPr id="14" name="直線コネクタ 13"/>
          <p:cNvCxnSpPr/>
          <p:nvPr/>
        </p:nvCxnSpPr>
        <p:spPr>
          <a:xfrm>
            <a:off x="2051720" y="3140968"/>
            <a:ext cx="0" cy="18002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1593573" y="4886408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Site</a:t>
            </a:r>
            <a:r>
              <a:rPr kumimoji="1" lang="en-US" altLang="ja-JP" dirty="0" smtClean="0">
                <a:solidFill>
                  <a:srgbClr val="FF0000"/>
                </a:solidFill>
              </a:rPr>
              <a:t> ready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7620000" y="6212465"/>
            <a:ext cx="727819" cy="24388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432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448" y="2586839"/>
            <a:ext cx="5671110" cy="424728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02047"/>
          </a:xfrm>
        </p:spPr>
        <p:txBody>
          <a:bodyPr/>
          <a:lstStyle/>
          <a:p>
            <a:r>
              <a:rPr kumimoji="1" lang="en-US" altLang="ja-JP" dirty="0" smtClean="0"/>
              <a:t>Critical path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76686"/>
            <a:ext cx="8229600" cy="1460228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 smtClean="0"/>
              <a:t>There is no way to shorten the detector construction period after DH completion</a:t>
            </a:r>
          </a:p>
          <a:p>
            <a:r>
              <a:rPr lang="en-US" altLang="ja-JP" dirty="0" smtClean="0"/>
              <a:t>If land development is delayed by 1.5 y, completion of</a:t>
            </a:r>
            <a:r>
              <a:rPr lang="ja-JP" altLang="en-US" dirty="0"/>
              <a:t> </a:t>
            </a:r>
            <a:r>
              <a:rPr lang="en-US" altLang="ja-JP" dirty="0" smtClean="0"/>
              <a:t>DH construction and ILD assembly would be delayed by 1.5 y (Accelerator construction will be also delayed)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635896" y="4181522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Site</a:t>
            </a:r>
            <a:r>
              <a:rPr kumimoji="1" lang="en-US" altLang="ja-JP" dirty="0" smtClean="0">
                <a:solidFill>
                  <a:srgbClr val="FF0000"/>
                </a:solidFill>
              </a:rPr>
              <a:t> ready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9" name="直線コネクタ 8"/>
          <p:cNvCxnSpPr/>
          <p:nvPr/>
        </p:nvCxnSpPr>
        <p:spPr>
          <a:xfrm>
            <a:off x="4067944" y="4556150"/>
            <a:ext cx="0" cy="18002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6870779" y="5601024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From slide by</a:t>
            </a:r>
          </a:p>
          <a:p>
            <a:r>
              <a:rPr lang="en-US" altLang="ja-JP" dirty="0" smtClean="0"/>
              <a:t>Tokiko </a:t>
            </a:r>
            <a:r>
              <a:rPr lang="en-US" altLang="ja-JP" dirty="0" err="1" smtClean="0"/>
              <a:t>Onuki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32664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 smtClean="0"/>
              <a:t>0.5 year earlier beam commissioning will give very little impact on ILD assembly scenario</a:t>
            </a:r>
          </a:p>
          <a:p>
            <a:r>
              <a:rPr kumimoji="1" lang="en-US" altLang="ja-JP" dirty="0" smtClean="0"/>
              <a:t>1 year earlier beam commissioning would require earlier roll-in of </a:t>
            </a:r>
            <a:r>
              <a:rPr kumimoji="1" lang="en-US" altLang="ja-JP" dirty="0" err="1" smtClean="0"/>
              <a:t>SiD</a:t>
            </a:r>
            <a:r>
              <a:rPr kumimoji="1" lang="en-US" altLang="ja-JP" dirty="0" smtClean="0"/>
              <a:t> or dedicated radiation shield around the IP</a:t>
            </a:r>
          </a:p>
          <a:p>
            <a:r>
              <a:rPr lang="en-US" altLang="ja-JP" dirty="0" smtClean="0"/>
              <a:t>Consistent timeline including CFS, </a:t>
            </a:r>
            <a:r>
              <a:rPr lang="en-US" altLang="ja-JP" dirty="0" smtClean="0"/>
              <a:t>accelerator (ML, DR, RTML), </a:t>
            </a:r>
            <a:r>
              <a:rPr lang="en-US" altLang="ja-JP" dirty="0" smtClean="0"/>
              <a:t>and detector assembly is necessary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7469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1245</TotalTime>
  <Words>229</Words>
  <Application>Microsoft Office PowerPoint</Application>
  <PresentationFormat>画面に合わせる (4:3)</PresentationFormat>
  <Paragraphs>44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ＭＳ Ｐゴシック</vt:lpstr>
      <vt:lpstr>Arial</vt:lpstr>
      <vt:lpstr>Calibri</vt:lpstr>
      <vt:lpstr>Office テーマ</vt:lpstr>
      <vt:lpstr>ILD assembly timeline</vt:lpstr>
      <vt:lpstr>Staging impact</vt:lpstr>
      <vt:lpstr>Original schedule</vt:lpstr>
      <vt:lpstr>0.5 year earlier commissioning</vt:lpstr>
      <vt:lpstr>1 year earlier commissioning</vt:lpstr>
      <vt:lpstr>Critical path</vt:lpstr>
      <vt:lpstr>Conclusion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review committees</dc:title>
  <dc:creator>sugimoto</dc:creator>
  <cp:lastModifiedBy>Yasuhiro Sugimoto</cp:lastModifiedBy>
  <cp:revision>147</cp:revision>
  <dcterms:created xsi:type="dcterms:W3CDTF">2014-07-02T01:30:57Z</dcterms:created>
  <dcterms:modified xsi:type="dcterms:W3CDTF">2017-05-15T04:43:28Z</dcterms:modified>
</cp:coreProperties>
</file>