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63" r:id="rId2"/>
    <p:sldId id="360" r:id="rId3"/>
    <p:sldId id="309" r:id="rId4"/>
    <p:sldId id="355" r:id="rId5"/>
    <p:sldId id="356" r:id="rId6"/>
    <p:sldId id="357" r:id="rId7"/>
    <p:sldId id="346" r:id="rId8"/>
    <p:sldId id="361" r:id="rId9"/>
    <p:sldId id="362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7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816F3-D410-4E9D-835E-BB3E91E49484}" type="datetimeFigureOut">
              <a:rPr kumimoji="1" lang="ja-JP" altLang="en-US" smtClean="0"/>
              <a:t>2017/4/20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C1AD7-F2D8-47EC-A7B3-DEF5FDDC798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813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C1AD7-F2D8-47EC-A7B3-DEF5FDDC798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5616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711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6861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9964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767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90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01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874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112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2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5888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302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40BD6-2827-4713-BA6B-9B9CC450C0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7525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kumimoji="1" lang="en-US" altLang="ja-JP" dirty="0" smtClean="0"/>
              <a:t>Positron WG Meeting 4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/>
          <a:lstStyle/>
          <a:p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 parameters</a:t>
            </a:r>
          </a:p>
          <a:p>
            <a:r>
              <a:rPr lang="en-US" altLang="ja-JP" dirty="0" smtClean="0"/>
              <a:t>QWT as bottom line</a:t>
            </a:r>
            <a:endParaRPr kumimoji="1" lang="en-US" altLang="ja-JP" dirty="0" smtClean="0"/>
          </a:p>
          <a:p>
            <a:r>
              <a:rPr lang="en-US" altLang="ja-JP" dirty="0" smtClean="0"/>
              <a:t>Work Plan presented by Sabine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02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19962"/>
          </a:xfrm>
          <a:solidFill>
            <a:srgbClr val="FFFF00"/>
          </a:solidFill>
        </p:spPr>
        <p:txBody>
          <a:bodyPr/>
          <a:lstStyle/>
          <a:p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Scheme Parameters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89177"/>
            <a:ext cx="7886700" cy="435133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Need to fix the parameters for 250GeV CM</a:t>
            </a:r>
          </a:p>
          <a:p>
            <a:pPr lvl="1"/>
            <a:r>
              <a:rPr lang="en-US" altLang="ja-JP" dirty="0" smtClean="0"/>
              <a:t>Basis for the design of the target wheel</a:t>
            </a:r>
            <a:endParaRPr kumimoji="1" lang="en-US" altLang="ja-JP" dirty="0" smtClean="0"/>
          </a:p>
          <a:p>
            <a:r>
              <a:rPr kumimoji="1" lang="en-US" altLang="ja-JP" dirty="0" smtClean="0"/>
              <a:t>Big progress by </a:t>
            </a:r>
            <a:r>
              <a:rPr kumimoji="1" lang="en-US" altLang="ja-JP" dirty="0" err="1" smtClean="0"/>
              <a:t>Andriy’s</a:t>
            </a:r>
            <a:r>
              <a:rPr kumimoji="1" lang="en-US" altLang="ja-JP" dirty="0" smtClean="0"/>
              <a:t> simulation with thin target</a:t>
            </a:r>
          </a:p>
          <a:p>
            <a:r>
              <a:rPr lang="en-US" altLang="ja-JP" dirty="0" smtClean="0"/>
              <a:t>Started as the problem of PEDD on FC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PEDD </a:t>
            </a:r>
            <a:r>
              <a:rPr lang="en-US" altLang="ja-JP" dirty="0"/>
              <a:t>at the tip of FC is serious at </a:t>
            </a:r>
            <a:r>
              <a:rPr lang="en-US" altLang="ja-JP" dirty="0" err="1"/>
              <a:t>Ee</a:t>
            </a:r>
            <a:r>
              <a:rPr lang="en-US" altLang="ja-JP" dirty="0"/>
              <a:t>=125GeV</a:t>
            </a:r>
            <a:br>
              <a:rPr lang="en-US" altLang="ja-JP" dirty="0"/>
            </a:br>
            <a:r>
              <a:rPr lang="en-US" altLang="ja-JP" dirty="0"/>
              <a:t>is ~33J/g/pulse (1312 bunches)</a:t>
            </a:r>
          </a:p>
          <a:p>
            <a:pPr lvl="1"/>
            <a:r>
              <a:rPr lang="en-US" altLang="ja-JP" dirty="0"/>
              <a:t>PEDD limit of Cu   7-12 J/g</a:t>
            </a:r>
          </a:p>
          <a:p>
            <a:pPr lvl="1"/>
            <a:r>
              <a:rPr lang="en-US" altLang="ja-JP" dirty="0"/>
              <a:t>There are several possible measures</a:t>
            </a:r>
          </a:p>
          <a:p>
            <a:pPr lvl="1"/>
            <a:r>
              <a:rPr lang="en-US" altLang="ja-JP" dirty="0" err="1"/>
              <a:t>Undulator</a:t>
            </a:r>
            <a:r>
              <a:rPr lang="en-US" altLang="ja-JP" dirty="0"/>
              <a:t> closer to the target </a:t>
            </a:r>
          </a:p>
          <a:p>
            <a:pPr lvl="2"/>
            <a:r>
              <a:rPr lang="en-US" altLang="ja-JP" dirty="0"/>
              <a:t>Compact dogleg designed by Okugi</a:t>
            </a:r>
          </a:p>
          <a:p>
            <a:pPr lvl="2"/>
            <a:r>
              <a:rPr lang="en-US" altLang="ja-JP" dirty="0"/>
              <a:t>gives ~12% reduction of PEDD, ----- not enough</a:t>
            </a:r>
          </a:p>
          <a:p>
            <a:pPr lvl="1"/>
            <a:r>
              <a:rPr lang="en-US" altLang="ja-JP" dirty="0"/>
              <a:t>Thinner target 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275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2426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altLang="ja-JP" sz="3200" dirty="0" smtClean="0"/>
              <a:t>Possible Measures for PEDD Problem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70432"/>
            <a:ext cx="7886700" cy="5006531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/>
              <a:t>Possible </a:t>
            </a:r>
            <a:r>
              <a:rPr lang="en-US" altLang="ja-JP" dirty="0" smtClean="0"/>
              <a:t>cures </a:t>
            </a:r>
          </a:p>
          <a:p>
            <a:pPr lvl="1"/>
            <a:r>
              <a:rPr lang="en-US" altLang="ja-JP" dirty="0" smtClean="0"/>
              <a:t>Shorter distance from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to </a:t>
            </a:r>
            <a:r>
              <a:rPr lang="en-US" altLang="ja-JP" dirty="0" smtClean="0"/>
              <a:t>target: Done</a:t>
            </a:r>
            <a:endParaRPr lang="en-US" altLang="ja-JP" dirty="0" smtClean="0"/>
          </a:p>
          <a:p>
            <a:pPr lvl="2"/>
            <a:r>
              <a:rPr lang="en-US" altLang="ja-JP" dirty="0" err="1" smtClean="0"/>
              <a:t>Andriy’s</a:t>
            </a:r>
            <a:r>
              <a:rPr lang="en-US" altLang="ja-JP" dirty="0" smtClean="0"/>
              <a:t> </a:t>
            </a:r>
            <a:r>
              <a:rPr lang="en-US" altLang="ja-JP" dirty="0" smtClean="0"/>
              <a:t>simulation showed only ~15% reduction of </a:t>
            </a:r>
            <a:r>
              <a:rPr lang="en-US" altLang="ja-JP" dirty="0" smtClean="0"/>
              <a:t>PEDD</a:t>
            </a:r>
          </a:p>
          <a:p>
            <a:pPr lvl="1"/>
            <a:r>
              <a:rPr lang="en-US" altLang="ja-JP" dirty="0"/>
              <a:t>Thinner </a:t>
            </a:r>
            <a:r>
              <a:rPr lang="en-US" altLang="ja-JP" dirty="0" smtClean="0"/>
              <a:t>target: Done</a:t>
            </a:r>
            <a:endParaRPr lang="en-US" altLang="ja-JP" dirty="0"/>
          </a:p>
          <a:p>
            <a:pPr lvl="2"/>
            <a:r>
              <a:rPr lang="en-US" altLang="ja-JP" dirty="0"/>
              <a:t>Less development of shower angle</a:t>
            </a:r>
          </a:p>
          <a:p>
            <a:pPr lvl="2"/>
            <a:r>
              <a:rPr lang="en-US" altLang="ja-JP" dirty="0"/>
              <a:t>But reduces positron </a:t>
            </a:r>
            <a:r>
              <a:rPr lang="en-US" altLang="ja-JP" dirty="0" smtClean="0"/>
              <a:t>yield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Larger beam hole of FC</a:t>
            </a:r>
          </a:p>
          <a:p>
            <a:pPr lvl="2"/>
            <a:r>
              <a:rPr lang="en-US" altLang="ja-JP" dirty="0" smtClean="0"/>
              <a:t>Compatible with 3Tesla field?</a:t>
            </a:r>
          </a:p>
          <a:p>
            <a:pPr lvl="1"/>
            <a:r>
              <a:rPr lang="en-US" altLang="ja-JP" dirty="0" smtClean="0"/>
              <a:t>Lower K of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</a:t>
            </a:r>
          </a:p>
          <a:p>
            <a:pPr lvl="2"/>
            <a:r>
              <a:rPr lang="en-US" altLang="ja-JP" dirty="0" smtClean="0"/>
              <a:t>smaller angle spread and higher photon energy (1/(1+K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))</a:t>
            </a:r>
          </a:p>
          <a:p>
            <a:pPr lvl="2"/>
            <a:r>
              <a:rPr lang="en-US" altLang="ja-JP" dirty="0" smtClean="0"/>
              <a:t>But reduces photon number (</a:t>
            </a:r>
            <a:r>
              <a:rPr lang="en-US" altLang="ja-JP" dirty="0" err="1" smtClean="0"/>
              <a:t>propt</a:t>
            </a:r>
            <a:r>
              <a:rPr lang="en-US" altLang="ja-JP" dirty="0" smtClean="0"/>
              <a:t>. K</a:t>
            </a:r>
            <a:r>
              <a:rPr lang="en-US" altLang="ja-JP" baseline="30000" dirty="0" smtClean="0"/>
              <a:t>2</a:t>
            </a:r>
            <a:r>
              <a:rPr lang="en-US" altLang="ja-JP" dirty="0" smtClean="0"/>
              <a:t>) </a:t>
            </a:r>
          </a:p>
          <a:p>
            <a:pPr lvl="1"/>
            <a:r>
              <a:rPr lang="en-US" altLang="ja-JP" dirty="0" smtClean="0"/>
              <a:t>Photon </a:t>
            </a:r>
            <a:r>
              <a:rPr lang="en-US" altLang="ja-JP" dirty="0" smtClean="0"/>
              <a:t>collimator (originally for higher polarization)</a:t>
            </a:r>
          </a:p>
          <a:p>
            <a:pPr lvl="2"/>
            <a:r>
              <a:rPr lang="en-US" altLang="ja-JP" dirty="0" smtClean="0"/>
              <a:t>Scrape out low energy photons (useless for positron production and cause larger angle in target)</a:t>
            </a:r>
          </a:p>
          <a:p>
            <a:pPr lvl="2"/>
            <a:r>
              <a:rPr lang="en-US" altLang="ja-JP" dirty="0" smtClean="0"/>
              <a:t>But reduces positron yield</a:t>
            </a:r>
          </a:p>
          <a:p>
            <a:r>
              <a:rPr lang="en-US" altLang="ja-JP" dirty="0" smtClean="0"/>
              <a:t>Minimum baseline</a:t>
            </a:r>
          </a:p>
          <a:p>
            <a:pPr lvl="1"/>
            <a:r>
              <a:rPr lang="en-US" altLang="ja-JP" dirty="0" smtClean="0"/>
              <a:t>DC QWT:  how much is the luminosity reduction?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01FF9-9E58-40FD-BA1E-5392EB46DE3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88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79980"/>
            <a:ext cx="7886700" cy="63461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Andriy’s</a:t>
            </a:r>
            <a:r>
              <a:rPr kumimoji="1" lang="en-US" altLang="ja-JP" dirty="0" smtClean="0"/>
              <a:t> Results for Thinner </a:t>
            </a:r>
            <a:r>
              <a:rPr kumimoji="1" lang="en-US" altLang="ja-JP" dirty="0" smtClean="0"/>
              <a:t>Target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2064" y="814598"/>
            <a:ext cx="8125206" cy="234313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Expect</a:t>
            </a:r>
          </a:p>
          <a:p>
            <a:pPr lvl="1"/>
            <a:r>
              <a:rPr lang="en-US" altLang="ja-JP" dirty="0" smtClean="0"/>
              <a:t>Smaller angle spread of shower (hence less PEDD on FC)</a:t>
            </a:r>
          </a:p>
          <a:p>
            <a:pPr lvl="1"/>
            <a:r>
              <a:rPr kumimoji="1" lang="en-US" altLang="ja-JP" dirty="0" smtClean="0"/>
              <a:t>Smaller power deposit on target </a:t>
            </a:r>
          </a:p>
          <a:p>
            <a:pPr lvl="1"/>
            <a:r>
              <a:rPr lang="en-US" altLang="ja-JP" dirty="0" smtClean="0"/>
              <a:t>Less </a:t>
            </a:r>
            <a:r>
              <a:rPr lang="en-US" altLang="ja-JP" dirty="0"/>
              <a:t>positron </a:t>
            </a:r>
            <a:r>
              <a:rPr lang="en-US" altLang="ja-JP" dirty="0" smtClean="0"/>
              <a:t>gain. Hence, longer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needed</a:t>
            </a:r>
          </a:p>
          <a:p>
            <a:r>
              <a:rPr kumimoji="1" lang="en-US" altLang="ja-JP" dirty="0" smtClean="0"/>
              <a:t>But simulation shows</a:t>
            </a:r>
          </a:p>
          <a:p>
            <a:pPr lvl="1"/>
            <a:r>
              <a:rPr lang="en-US" altLang="ja-JP" dirty="0" smtClean="0"/>
              <a:t>surprisingly flat gain in the range 6mm &lt; t &lt; 14mm for fixed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length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125252" y="3157728"/>
            <a:ext cx="4633938" cy="3586818"/>
          </a:xfrm>
          <a:prstGeom prst="rect">
            <a:avLst/>
          </a:prstGeom>
        </p:spPr>
      </p:pic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512064" y="3157728"/>
            <a:ext cx="3491268" cy="217616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 smtClean="0"/>
              <a:t>why?</a:t>
            </a:r>
          </a:p>
          <a:p>
            <a:pPr lvl="2"/>
            <a:r>
              <a:rPr lang="en-US" altLang="ja-JP" dirty="0"/>
              <a:t>E</a:t>
            </a:r>
            <a:r>
              <a:rPr lang="en-US" altLang="ja-JP" dirty="0" smtClean="0"/>
              <a:t>ffective distance between target and FC decreases</a:t>
            </a:r>
          </a:p>
          <a:p>
            <a:pPr lvl="2"/>
            <a:r>
              <a:rPr lang="en-US" altLang="ja-JP" dirty="0" smtClean="0"/>
              <a:t>Reduced multiple scattering</a:t>
            </a:r>
          </a:p>
          <a:p>
            <a:pPr lvl="2"/>
            <a:r>
              <a:rPr lang="en-US" altLang="ja-JP" dirty="0" smtClean="0"/>
              <a:t>Positron energy loss in target</a:t>
            </a:r>
          </a:p>
          <a:p>
            <a:pPr lvl="1"/>
            <a:r>
              <a:rPr lang="en-US" altLang="ja-JP" dirty="0" smtClean="0"/>
              <a:t>t &lt; 6mm requires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length &gt; 231 m</a:t>
            </a:r>
            <a:endParaRPr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873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38378" y="399161"/>
            <a:ext cx="7886700" cy="600583"/>
          </a:xfrm>
        </p:spPr>
        <p:txBody>
          <a:bodyPr/>
          <a:lstStyle/>
          <a:p>
            <a:r>
              <a:rPr kumimoji="1" lang="en-US" altLang="ja-JP" dirty="0" smtClean="0"/>
              <a:t>With fixed gain (e+/e-=1.5)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4681728" y="3065626"/>
            <a:ext cx="4245741" cy="3524149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lum bright="-20000" contrast="40000"/>
          </a:blip>
          <a:stretch>
            <a:fillRect/>
          </a:stretch>
        </p:blipFill>
        <p:spPr>
          <a:xfrm>
            <a:off x="448675" y="3065626"/>
            <a:ext cx="4233053" cy="3432047"/>
          </a:xfrm>
          <a:prstGeom prst="rect">
            <a:avLst/>
          </a:prstGeom>
        </p:spPr>
      </p:pic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1121664" y="844650"/>
          <a:ext cx="6230112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280"/>
                <a:gridCol w="1780032"/>
                <a:gridCol w="1578097"/>
                <a:gridCol w="1774703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thickness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undulator</a:t>
                      </a:r>
                      <a:r>
                        <a:rPr kumimoji="1" lang="en-US" altLang="ja-JP" dirty="0" smtClean="0"/>
                        <a:t> length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PEDD on FC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 on target</a:t>
                      </a:r>
                    </a:p>
                    <a:p>
                      <a:r>
                        <a:rPr kumimoji="1" lang="en-US" altLang="ja-JP" dirty="0" smtClean="0"/>
                        <a:t>(2625 bunches)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12 mm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+1 %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7.9 kW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 mm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</a:t>
                      </a:r>
                      <a:r>
                        <a:rPr kumimoji="1" lang="en-US" altLang="ja-JP" baseline="0" dirty="0" smtClean="0"/>
                        <a:t>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-3.5 %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5.3 kW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 mm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+4 %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-9 %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 kW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3mm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+24 %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-19 %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1.2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直線矢印コネクタ 8"/>
          <p:cNvCxnSpPr/>
          <p:nvPr/>
        </p:nvCxnSpPr>
        <p:spPr>
          <a:xfrm flipH="1">
            <a:off x="7317867" y="652980"/>
            <a:ext cx="670560" cy="3657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7260336" y="330120"/>
            <a:ext cx="145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from figure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535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Conclusion</a:t>
            </a:r>
          </a:p>
          <a:p>
            <a:pPr lvl="1"/>
            <a:r>
              <a:rPr lang="en-US" altLang="ja-JP" dirty="0" smtClean="0"/>
              <a:t>Thinner target greatly reduce the power deposit on target.  Thickness 6-7mm looks OK. Power deposit ~1.6kW with 1312 bunches (cf. 14mm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smtClean="0"/>
              <a:t>5.4kW)</a:t>
            </a:r>
          </a:p>
          <a:p>
            <a:pPr lvl="1"/>
            <a:r>
              <a:rPr lang="en-US" altLang="ja-JP" dirty="0" smtClean="0"/>
              <a:t>Heat conduction </a:t>
            </a:r>
            <a:r>
              <a:rPr lang="en-US" altLang="ja-JP" dirty="0" err="1" smtClean="0"/>
              <a:t>Ti</a:t>
            </a:r>
            <a:r>
              <a:rPr lang="en-US" altLang="ja-JP" dirty="0" err="1" smtClean="0">
                <a:sym typeface="Wingdings" panose="05000000000000000000" pitchFamily="2" charset="2"/>
              </a:rPr>
              <a:t>Cu</a:t>
            </a:r>
            <a:r>
              <a:rPr lang="en-US" altLang="ja-JP" dirty="0" smtClean="0">
                <a:sym typeface="Wingdings" panose="05000000000000000000" pitchFamily="2" charset="2"/>
              </a:rPr>
              <a:t> must be confirmed</a:t>
            </a:r>
            <a:endParaRPr lang="en-US" altLang="ja-JP" dirty="0" smtClean="0"/>
          </a:p>
          <a:p>
            <a:pPr lvl="1"/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should be slightly longer (~4%)</a:t>
            </a:r>
          </a:p>
          <a:p>
            <a:pPr lvl="2"/>
            <a:r>
              <a:rPr lang="en-US" altLang="ja-JP" dirty="0" err="1" smtClean="0"/>
              <a:t>Undulator</a:t>
            </a:r>
            <a:r>
              <a:rPr lang="en-US" altLang="ja-JP" dirty="0" smtClean="0"/>
              <a:t> center should be shifted upstream a bit (same compact dogleg length)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But the problem of PEDD on target is not solved yet (only 9% reduction)</a:t>
            </a:r>
          </a:p>
          <a:p>
            <a:pPr lvl="1"/>
            <a:r>
              <a:rPr lang="en-US" altLang="ja-JP" dirty="0" smtClean="0"/>
              <a:t>Need some more measure to reduce </a:t>
            </a:r>
            <a:r>
              <a:rPr lang="en-US" altLang="ja-JP" dirty="0" smtClean="0"/>
              <a:t>PEDD</a:t>
            </a:r>
          </a:p>
          <a:p>
            <a:r>
              <a:rPr kumimoji="1" lang="en-US" altLang="ja-JP" dirty="0" smtClean="0"/>
              <a:t>Now, shall we adopt 6-7mm thick target as the standard </a:t>
            </a:r>
            <a:r>
              <a:rPr kumimoji="1" lang="en-US" altLang="ja-JP" dirty="0" err="1" smtClean="0"/>
              <a:t>parameterfor</a:t>
            </a:r>
            <a:r>
              <a:rPr kumimoji="1" lang="en-US" altLang="ja-JP" dirty="0" smtClean="0"/>
              <a:t> 250GeV?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BEA01-CD8C-4EDE-97E5-F3A0FC2EA42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27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4346"/>
          </a:xfrm>
          <a:solidFill>
            <a:srgbClr val="FFFF00"/>
          </a:solidFill>
        </p:spPr>
        <p:txBody>
          <a:bodyPr/>
          <a:lstStyle/>
          <a:p>
            <a:r>
              <a:rPr kumimoji="1" lang="en-US" altLang="ja-JP" dirty="0" smtClean="0"/>
              <a:t>A Problem of Long Pulse FC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612775"/>
          </a:xfrm>
        </p:spPr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628650" y="1292138"/>
            <a:ext cx="7956648" cy="535048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7034784" y="5864352"/>
            <a:ext cx="210921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 smtClean="0"/>
              <a:t>P.Martyshkin</a:t>
            </a:r>
            <a:r>
              <a:rPr kumimoji="1" lang="en-US" altLang="ja-JP" dirty="0" smtClean="0"/>
              <a:t> 2014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798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5900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QWT as Bottom 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89177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One of the problem of FC is the (</a:t>
            </a:r>
            <a:r>
              <a:rPr kumimoji="1" lang="en-US" altLang="ja-JP" dirty="0" err="1" smtClean="0"/>
              <a:t>t,z</a:t>
            </a:r>
            <a:r>
              <a:rPr kumimoji="1" lang="en-US" altLang="ja-JP" dirty="0" smtClean="0"/>
              <a:t>) dependence of the field</a:t>
            </a:r>
          </a:p>
          <a:p>
            <a:pPr lvl="1"/>
            <a:r>
              <a:rPr lang="en-US" altLang="ja-JP" dirty="0" smtClean="0"/>
              <a:t>May not be easy to solve</a:t>
            </a:r>
          </a:p>
          <a:p>
            <a:pPr lvl="1"/>
            <a:r>
              <a:rPr kumimoji="1" lang="en-US" altLang="ja-JP" dirty="0" smtClean="0"/>
              <a:t>Who can do this?  Pavel????</a:t>
            </a:r>
          </a:p>
          <a:p>
            <a:r>
              <a:rPr kumimoji="1" lang="en-US" altLang="ja-JP" dirty="0" smtClean="0"/>
              <a:t>What about QWT?</a:t>
            </a:r>
          </a:p>
          <a:p>
            <a:r>
              <a:rPr kumimoji="1" lang="en-US" altLang="ja-JP" dirty="0" smtClean="0"/>
              <a:t>According to the communication Omori</a:t>
            </a:r>
            <a:r>
              <a:rPr lang="en-US" altLang="ja-JP" dirty="0">
                <a:sym typeface="Wingdings" panose="05000000000000000000" pitchFamily="2" charset="2"/>
              </a:rPr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 Wanming, 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Beam hole diameter ~2cm</a:t>
            </a:r>
          </a:p>
          <a:p>
            <a:pPr lvl="1"/>
            <a:r>
              <a:rPr lang="en-US" altLang="ja-JP" dirty="0" smtClean="0">
                <a:sym typeface="Wingdings" panose="05000000000000000000" pitchFamily="2" charset="2"/>
              </a:rPr>
              <a:t>Some simulations with different solenoid length, </a:t>
            </a:r>
            <a:r>
              <a:rPr lang="en-US" altLang="ja-JP" dirty="0" err="1" smtClean="0">
                <a:sym typeface="Wingdings" panose="05000000000000000000" pitchFamily="2" charset="2"/>
              </a:rPr>
              <a:t>Bmax</a:t>
            </a:r>
            <a:r>
              <a:rPr lang="en-US" altLang="ja-JP" dirty="0" smtClean="0">
                <a:sym typeface="Wingdings" panose="05000000000000000000" pitchFamily="2" charset="2"/>
              </a:rPr>
              <a:t>, distance between focusing &amp; matching, seem to have done</a:t>
            </a:r>
          </a:p>
          <a:p>
            <a:pPr lvl="1"/>
            <a:r>
              <a:rPr kumimoji="1" lang="en-US" altLang="ja-JP" dirty="0" smtClean="0">
                <a:sym typeface="Wingdings" panose="05000000000000000000" pitchFamily="2" charset="2"/>
              </a:rPr>
              <a:t>But full optimization was not done</a:t>
            </a:r>
          </a:p>
          <a:p>
            <a:r>
              <a:rPr lang="en-US" altLang="ja-JP" dirty="0" smtClean="0">
                <a:sym typeface="Wingdings" panose="05000000000000000000" pitchFamily="2" charset="2"/>
              </a:rPr>
              <a:t>Need to know the minimum positron yield with target load fixed as the bottom line design for the case FC R&amp;D fails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057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3077" name="Picture 5" descr="LENSE_8_4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8915400" cy="557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990600" y="1789113"/>
            <a:ext cx="7239000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Let current in matching solenoid to be zero and solve Poisson for magnetic field map of bucking and focusing solenoid.   Length of solenoid, all separation and all aperture is variable. 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93725" y="3465513"/>
            <a:ext cx="100540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Bucking</a:t>
            </a: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838200" y="3810000"/>
            <a:ext cx="228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1889125" y="3541713"/>
            <a:ext cx="1111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Focusing</a:t>
            </a:r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 flipH="1">
            <a:off x="2209800" y="3810000"/>
            <a:ext cx="3048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632325" y="3313113"/>
            <a:ext cx="1111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Matching</a:t>
            </a:r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 flipH="1">
            <a:off x="4724400" y="3581400"/>
            <a:ext cx="304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2017/4/20 Positron WG 4 Yokoya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40BD6-2827-4713-BA6B-9B9CC450C03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76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</TotalTime>
  <Words>605</Words>
  <Application>Microsoft Office PowerPoint</Application>
  <PresentationFormat>画面に合わせる (4:3)</PresentationFormat>
  <Paragraphs>111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6" baseType="lpstr">
      <vt:lpstr>ＭＳ Ｐゴシック</vt:lpstr>
      <vt:lpstr>宋体</vt:lpstr>
      <vt:lpstr>Arial</vt:lpstr>
      <vt:lpstr>Calibri</vt:lpstr>
      <vt:lpstr>Calibri Light</vt:lpstr>
      <vt:lpstr>Wingdings</vt:lpstr>
      <vt:lpstr>Office テーマ</vt:lpstr>
      <vt:lpstr>Positron WG Meeting 4</vt:lpstr>
      <vt:lpstr>Undulator Scheme Parameters</vt:lpstr>
      <vt:lpstr>Possible Measures for PEDD Problem</vt:lpstr>
      <vt:lpstr>Andriy’s Results for Thinner Target</vt:lpstr>
      <vt:lpstr>PowerPoint プレゼンテーション</vt:lpstr>
      <vt:lpstr>PowerPoint プレゼンテーション</vt:lpstr>
      <vt:lpstr>A Problem of Long Pulse FC</vt:lpstr>
      <vt:lpstr>QWT as Bottom Line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Undulator方式の 陽電子生成概説</dc:title>
  <dc:creator>Yokoya</dc:creator>
  <cp:lastModifiedBy>Yokoya</cp:lastModifiedBy>
  <cp:revision>59</cp:revision>
  <dcterms:created xsi:type="dcterms:W3CDTF">2017-03-29T05:13:43Z</dcterms:created>
  <dcterms:modified xsi:type="dcterms:W3CDTF">2017-04-20T05:57:02Z</dcterms:modified>
</cp:coreProperties>
</file>