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193" r:id="rId1"/>
    <p:sldMasterId id="2147484205" r:id="rId2"/>
  </p:sldMasterIdLst>
  <p:notesMasterIdLst>
    <p:notesMasterId r:id="rId9"/>
  </p:notesMasterIdLst>
  <p:handoutMasterIdLst>
    <p:handoutMasterId r:id="rId10"/>
  </p:handoutMasterIdLst>
  <p:sldIdLst>
    <p:sldId id="1447" r:id="rId3"/>
    <p:sldId id="1929" r:id="rId4"/>
    <p:sldId id="1930" r:id="rId5"/>
    <p:sldId id="1931" r:id="rId6"/>
    <p:sldId id="1933" r:id="rId7"/>
    <p:sldId id="1932" r:id="rId8"/>
  </p:sldIdLst>
  <p:sldSz cx="9144000" cy="6858000" type="screen4x3"/>
  <p:notesSz cx="6794500" cy="9931400"/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buChar char="–"/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1pPr>
    <a:lvl2pPr marL="457200" algn="l" rtl="0" eaLnBrk="0" fontAlgn="base" hangingPunct="0">
      <a:spcBef>
        <a:spcPct val="20000"/>
      </a:spcBef>
      <a:spcAft>
        <a:spcPct val="0"/>
      </a:spcAft>
      <a:buChar char="–"/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2pPr>
    <a:lvl3pPr marL="914400" algn="l" rtl="0" eaLnBrk="0" fontAlgn="base" hangingPunct="0">
      <a:spcBef>
        <a:spcPct val="20000"/>
      </a:spcBef>
      <a:spcAft>
        <a:spcPct val="0"/>
      </a:spcAft>
      <a:buChar char="–"/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3pPr>
    <a:lvl4pPr marL="1371600" algn="l" rtl="0" eaLnBrk="0" fontAlgn="base" hangingPunct="0">
      <a:spcBef>
        <a:spcPct val="20000"/>
      </a:spcBef>
      <a:spcAft>
        <a:spcPct val="0"/>
      </a:spcAft>
      <a:buChar char="–"/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4pPr>
    <a:lvl5pPr marL="1828800" algn="l" rtl="0" eaLnBrk="0" fontAlgn="base" hangingPunct="0">
      <a:spcBef>
        <a:spcPct val="20000"/>
      </a:spcBef>
      <a:spcAft>
        <a:spcPct val="0"/>
      </a:spcAft>
      <a:buChar char="–"/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5pPr>
    <a:lvl6pPr marL="2286000" algn="l" defTabSz="914400" rtl="0" eaLnBrk="1" latinLnBrk="0" hangingPunct="1"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6pPr>
    <a:lvl7pPr marL="2743200" algn="l" defTabSz="914400" rtl="0" eaLnBrk="1" latinLnBrk="0" hangingPunct="1"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7pPr>
    <a:lvl8pPr marL="3200400" algn="l" defTabSz="914400" rtl="0" eaLnBrk="1" latinLnBrk="0" hangingPunct="1"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8pPr>
    <a:lvl9pPr marL="3657600" algn="l" defTabSz="914400" rtl="0" eaLnBrk="1" latinLnBrk="0" hangingPunct="1"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346C"/>
    <a:srgbClr val="0066FF"/>
    <a:srgbClr val="996600"/>
    <a:srgbClr val="A2CBFC"/>
    <a:srgbClr val="BBE3E2"/>
    <a:srgbClr val="CC0000"/>
    <a:srgbClr val="FF5050"/>
    <a:srgbClr val="CC3300"/>
    <a:srgbClr val="C96363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64" autoAdjust="0"/>
    <p:restoredTop sz="96715" autoAdjust="0"/>
  </p:normalViewPr>
  <p:slideViewPr>
    <p:cSldViewPr>
      <p:cViewPr>
        <p:scale>
          <a:sx n="110" d="100"/>
          <a:sy n="110" d="100"/>
        </p:scale>
        <p:origin x="-672" y="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39" y="533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296" y="-72"/>
      </p:cViewPr>
      <p:guideLst>
        <p:guide orient="horz" pos="3128"/>
        <p:guide pos="214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ctr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ctr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0674D844-F390-4D3D-81EA-B05216BDFA72}" type="datetimeFigureOut">
              <a:rPr lang="de-DE"/>
              <a:pPr>
                <a:defRPr/>
              </a:pPr>
              <a:t>20.04.2017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ctr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2925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ctr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2133854-8865-4502-B660-AC32C35700E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60744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8050"/>
            <a:ext cx="5435600" cy="446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2925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003AD59-CEE6-403D-A861-3DC6E62CBD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524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626302"/>
            <a:ext cx="748145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S.Riemann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Undulator based e+ source: 20th April,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02D40-8B8F-43DB-ADD0-CE0E347055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735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45" y="0"/>
            <a:ext cx="9155545" cy="6869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3897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107"/>
          <a:stretch/>
        </p:blipFill>
        <p:spPr bwMode="auto">
          <a:xfrm>
            <a:off x="0" y="4048827"/>
            <a:ext cx="9155545" cy="2809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107"/>
          <a:stretch/>
        </p:blipFill>
        <p:spPr bwMode="auto">
          <a:xfrm>
            <a:off x="-659" y="1447800"/>
            <a:ext cx="9155545" cy="2809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114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19" b="38467"/>
          <a:stretch/>
        </p:blipFill>
        <p:spPr bwMode="auto">
          <a:xfrm>
            <a:off x="0" y="-54428"/>
            <a:ext cx="9155545" cy="1502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0913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ilccolo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1024_greendot_divid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>
              <a:spcBef>
                <a:spcPct val="50000"/>
              </a:spcBef>
              <a:buFontTx/>
              <a:buNone/>
              <a:defRPr/>
            </a:pPr>
            <a:endParaRPr lang="en-GB" sz="2400" b="0" smtClean="0">
              <a:solidFill>
                <a:srgbClr val="000000"/>
              </a:solidFill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>
              <a:spcBef>
                <a:spcPct val="50000"/>
              </a:spcBef>
              <a:buFontTx/>
              <a:buNone/>
              <a:defRPr/>
            </a:pPr>
            <a:endParaRPr lang="en-GB" sz="2400" b="0" smtClean="0">
              <a:solidFill>
                <a:srgbClr val="000000"/>
              </a:solidFill>
            </a:endParaRPr>
          </a:p>
        </p:txBody>
      </p:sp>
      <p:pic>
        <p:nvPicPr>
          <p:cNvPr id="8" name="Picture 12" descr="1024_greendot_divid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761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477000"/>
            <a:ext cx="1905000" cy="45720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de-DE" altLang="en-US" smtClean="0">
                <a:solidFill>
                  <a:srgbClr val="000000"/>
                </a:solidFill>
              </a:rPr>
              <a:t>S.Riemann 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4600" y="6477000"/>
            <a:ext cx="4495800" cy="4572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en-US" altLang="en-US" smtClean="0"/>
              <a:t>Undulator based e+ source: 20th April, 2017</a:t>
            </a:r>
            <a:endParaRPr lang="en-US" altLang="en-US" b="1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315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8F416F-6BF2-41BA-AD9B-48DB9F826E8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972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5172"/>
            <a:ext cx="8305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05800" cy="5105400"/>
          </a:xfrm>
        </p:spPr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  <a:lvl2pPr>
              <a:defRPr>
                <a:solidFill>
                  <a:srgbClr val="23346C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31242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smtClean="0">
                <a:solidFill>
                  <a:srgbClr val="000000"/>
                </a:solidFill>
              </a:rPr>
              <a:t>S.Riemann 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Undulator based e+ source: 20th April, 2017</a:t>
            </a:r>
            <a:endParaRPr lang="en-US" altLang="en-US" sz="1600" b="1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A52E8-C080-4E59-A24E-1140B62245D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073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smtClean="0">
                <a:solidFill>
                  <a:srgbClr val="000000"/>
                </a:solidFill>
              </a:rPr>
              <a:t>S.Riemann 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Undulator based e+ source: 20th April, 2017</a:t>
            </a:r>
            <a:endParaRPr lang="en-US" altLang="en-US" sz="1600" b="1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82487-473B-4392-93B4-883DF79052F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4263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smtClean="0">
                <a:solidFill>
                  <a:srgbClr val="000000"/>
                </a:solidFill>
              </a:rPr>
              <a:t>S.Riemann 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Undulator based e+ source: 20th April, 2017</a:t>
            </a:r>
            <a:endParaRPr lang="en-US" altLang="en-US" sz="1600" b="1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5FDBC-15EF-49B1-A9E8-913989EF531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066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smtClean="0">
                <a:solidFill>
                  <a:srgbClr val="000000"/>
                </a:solidFill>
              </a:rPr>
              <a:t>S.Riemann 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Undulator based e+ source: 20th April, 2017</a:t>
            </a:r>
            <a:endParaRPr lang="en-US" altLang="en-US" sz="1600" b="1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EF995-4D2F-4146-B436-D66A0CD5785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8024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smtClean="0">
                <a:solidFill>
                  <a:srgbClr val="000000"/>
                </a:solidFill>
              </a:rPr>
              <a:t>S.Riemann 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Undulator based e+ source: 20th April, 2017</a:t>
            </a:r>
            <a:endParaRPr lang="en-US" altLang="en-US" sz="1600" b="1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B1D3D-BBB9-4E7C-8268-577C7103E3E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2764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smtClean="0">
                <a:solidFill>
                  <a:srgbClr val="000000"/>
                </a:solidFill>
              </a:rPr>
              <a:t>S.Riemann 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Undulator based e+ source: 20th April, 2017</a:t>
            </a:r>
            <a:endParaRPr lang="en-US" altLang="en-US" sz="1600" b="1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03E94-DF76-4AA4-9A7D-F6C4B1C75D5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79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smtClean="0">
                <a:solidFill>
                  <a:srgbClr val="000000"/>
                </a:solidFill>
              </a:rPr>
              <a:t>S.Riemann 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Undulator based e+ source: 20th April, 2017</a:t>
            </a:r>
            <a:endParaRPr lang="en-US" altLang="en-US" sz="1600" b="1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AA74A-6550-4676-9FCA-80DD451F4E0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50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S.Riemann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Undulator based e+ source: 20th April,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59363E-18ED-4758-B7ED-4D42C9C6D3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9876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smtClean="0">
                <a:solidFill>
                  <a:srgbClr val="000000"/>
                </a:solidFill>
              </a:rPr>
              <a:t>S.Riemann 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Undulator based e+ source: 20th April, 2017</a:t>
            </a:r>
            <a:endParaRPr lang="en-US" altLang="en-US" sz="1600" b="1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08D77-A5AB-4F8E-8DE8-84B806200B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641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smtClean="0">
                <a:solidFill>
                  <a:srgbClr val="000000"/>
                </a:solidFill>
              </a:rPr>
              <a:t>S.Riemann 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Undulator based e+ source: 20th April, 2017</a:t>
            </a:r>
            <a:endParaRPr lang="en-US" altLang="en-US" sz="1600" b="1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16C21-9296-4C98-80B4-FFDD68A8A6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0900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smtClean="0">
                <a:solidFill>
                  <a:srgbClr val="000000"/>
                </a:solidFill>
              </a:rPr>
              <a:t>S.Riemann 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Undulator based e+ source: 20th April, 2017</a:t>
            </a:r>
            <a:endParaRPr lang="en-US" altLang="en-US" sz="1600" b="1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B6EF5-E40B-4DA6-BBCF-3D423B3895B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278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906714"/>
            <a:ext cx="7516091" cy="150018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S.Riemann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Undulator based e+ source: 20th April,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17B3F-D5BA-41D6-AF86-CD062E1D69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S.Riemann 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Undulator based e+ source: 20th April, 2017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DE533-910B-4818-B3F3-6304CAD880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528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847273"/>
            <a:ext cx="3574473" cy="3891587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847273"/>
            <a:ext cx="3574473" cy="3891587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S.Riemann 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Undulator based e+ source: 20th April, 2017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0E3012E-E6AB-4A31-9B44-AF5583E98D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236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699672"/>
            <a:ext cx="3671455" cy="47042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6"/>
            <a:ext cx="3609880" cy="47040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2332183"/>
            <a:ext cx="3671455" cy="3502120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2332183"/>
            <a:ext cx="3609880" cy="3502119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S.Riemann 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Undulator based e+ source: 20th April, 2017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0755E4CE-CCAD-49AC-AC4D-F08A4689D4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669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S.Riemann 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Undulator based e+ source: 20th April, 2017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95DD6C-36D4-4A80-9089-07E93D1A16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21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S.Riemann 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Undulator based e+ source: 20th April, 2017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532F6A-CE71-4149-8B7A-E8E89F4A0E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332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0"/>
            <a:ext cx="5486400" cy="354060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S.Riemann 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Undulator based e+ source: 20th April, 2017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A9F95-AD5D-4457-8D05-AF094828B7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533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630822"/>
                </a:solidFill>
                <a:cs typeface="Arial" charset="0"/>
              </a:defRPr>
            </a:lvl1pPr>
          </a:lstStyle>
          <a:p>
            <a:pPr defTabSz="456000" eaLnBrk="1" hangingPunct="1">
              <a:spcBef>
                <a:spcPct val="0"/>
              </a:spcBef>
              <a:buFontTx/>
              <a:buNone/>
            </a:pPr>
            <a:r>
              <a:rPr lang="de-DE" b="0" smtClean="0">
                <a:ea typeface="ＭＳ Ｐゴシック" pitchFamily="-1" charset="-128"/>
              </a:rPr>
              <a:t>S.Riemann </a:t>
            </a:r>
            <a:endParaRPr lang="en-US" b="0">
              <a:ea typeface="ＭＳ Ｐゴシック" pitchFamily="-1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5773"/>
            <a:ext cx="1639455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dirty="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 defTabSz="456000" eaLnBrk="1" hangingPunct="1">
              <a:spcBef>
                <a:spcPct val="0"/>
              </a:spcBef>
              <a:buFontTx/>
              <a:buNone/>
              <a:defRPr/>
            </a:pPr>
            <a:r>
              <a:rPr lang="en-US" b="0" smtClean="0"/>
              <a:t>Undulator based e+ source: 20th April, 2017</a:t>
            </a:r>
            <a:endParaRPr lang="en-US" b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5773"/>
            <a:ext cx="213302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630822"/>
                </a:solidFill>
                <a:cs typeface="Arial" charset="0"/>
              </a:defRPr>
            </a:lvl1pPr>
          </a:lstStyle>
          <a:p>
            <a:pPr defTabSz="456000" eaLnBrk="1" hangingPunct="1">
              <a:spcBef>
                <a:spcPct val="0"/>
              </a:spcBef>
              <a:buFontTx/>
              <a:buNone/>
            </a:pPr>
            <a:fld id="{339A1DDC-10C7-4B4B-849E-8ACE4C366D0B}" type="slidenum">
              <a:rPr lang="en-US" b="0">
                <a:ea typeface="ＭＳ Ｐゴシック" pitchFamily="-1" charset="-128"/>
              </a:rPr>
              <a:pPr defTabSz="456000" eaLnBrk="1" hangingPunct="1">
                <a:spcBef>
                  <a:spcPct val="0"/>
                </a:spcBef>
                <a:buFontTx/>
                <a:buNone/>
              </a:pPr>
              <a:t>‹#›</a:t>
            </a:fld>
            <a:endParaRPr lang="en-US" b="0">
              <a:ea typeface="ＭＳ Ｐゴシック" pitchFamily="-1" charset="-128"/>
            </a:endParaRPr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273" y="1039091"/>
            <a:ext cx="7481455" cy="452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  <a:p>
            <a:pPr lvl="0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62" y="197716"/>
            <a:ext cx="2459182" cy="46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3" y="635000"/>
            <a:ext cx="7481455" cy="5622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169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4" r:id="rId1"/>
    <p:sldLayoutId id="2147484195" r:id="rId2"/>
    <p:sldLayoutId id="2147484196" r:id="rId3"/>
    <p:sldLayoutId id="2147484197" r:id="rId4"/>
    <p:sldLayoutId id="2147484198" r:id="rId5"/>
    <p:sldLayoutId id="2147484199" r:id="rId6"/>
    <p:sldLayoutId id="2147484200" r:id="rId7"/>
    <p:sldLayoutId id="2147484201" r:id="rId8"/>
    <p:sldLayoutId id="2147484202" r:id="rId9"/>
    <p:sldLayoutId id="2147484203" r:id="rId10"/>
    <p:sldLayoutId id="2147484204" r:id="rId11"/>
  </p:sldLayoutIdLst>
  <p:hf hdr="0"/>
  <p:txStyles>
    <p:titleStyle>
      <a:lvl1pPr algn="ctr" defTabSz="4560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15595"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831190"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246784"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662379"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42000" indent="-342000" algn="l" defTabSz="4560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7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741721" indent="-285721" algn="l" defTabSz="4560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2886" indent="-228000" algn="l" defTabSz="456000" rtl="0" eaLnBrk="1" fontAlgn="base" hangingPunct="1">
        <a:spcBef>
          <a:spcPct val="20000"/>
        </a:spcBef>
        <a:spcAft>
          <a:spcPct val="0"/>
        </a:spcAft>
        <a:buFont typeface="Lucida Grande" pitchFamily="-1" charset="0"/>
        <a:buChar char="‒"/>
        <a:defRPr sz="22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598886" indent="-228000" algn="l" defTabSz="4560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2056329" indent="-228000" algn="l" defTabSz="4560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514349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338458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6294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0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de-DE" altLang="en-US" smtClean="0">
                <a:solidFill>
                  <a:srgbClr val="000000"/>
                </a:solidFill>
              </a:rPr>
              <a:t>S.Riemann 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53200"/>
            <a:ext cx="457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200" b="0">
                <a:solidFill>
                  <a:srgbClr val="23346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Undulator based e+ source: 20th April, 2017</a:t>
            </a:r>
            <a:endParaRPr lang="en-US" altLang="en-US" sz="1600" b="1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532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8658347-C03F-402E-B18B-581191FD6C3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32" name="Text Box 17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>
              <a:spcBef>
                <a:spcPct val="50000"/>
              </a:spcBef>
              <a:buFontTx/>
              <a:buNone/>
              <a:defRPr/>
            </a:pPr>
            <a:endParaRPr lang="en-GB" sz="2400" b="0" smtClean="0">
              <a:solidFill>
                <a:srgbClr val="000000"/>
              </a:solidFill>
            </a:endParaRPr>
          </a:p>
        </p:txBody>
      </p:sp>
      <p:sp>
        <p:nvSpPr>
          <p:cNvPr id="1033" name="Text Box 18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>
              <a:spcBef>
                <a:spcPct val="50000"/>
              </a:spcBef>
              <a:buFontTx/>
              <a:buNone/>
              <a:defRPr/>
            </a:pPr>
            <a:endParaRPr lang="en-GB" sz="2400" b="0" smtClean="0">
              <a:solidFill>
                <a:srgbClr val="000000"/>
              </a:solidFill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33845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08856" y="6564088"/>
            <a:ext cx="89154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2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2" y="0"/>
            <a:ext cx="2459182" cy="46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5" descr="ilccolo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0858" y="10886"/>
            <a:ext cx="609600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/>
          <p:nvPr/>
        </p:nvCxnSpPr>
        <p:spPr bwMode="auto">
          <a:xfrm flipV="1">
            <a:off x="522514" y="354918"/>
            <a:ext cx="8153400" cy="3696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4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973077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6" r:id="rId1"/>
    <p:sldLayoutId id="2147484207" r:id="rId2"/>
    <p:sldLayoutId id="2147484208" r:id="rId3"/>
    <p:sldLayoutId id="2147484209" r:id="rId4"/>
    <p:sldLayoutId id="2147484210" r:id="rId5"/>
    <p:sldLayoutId id="2147484211" r:id="rId6"/>
    <p:sldLayoutId id="2147484212" r:id="rId7"/>
    <p:sldLayoutId id="2147484213" r:id="rId8"/>
    <p:sldLayoutId id="2147484214" r:id="rId9"/>
    <p:sldLayoutId id="2147484215" r:id="rId10"/>
    <p:sldLayoutId id="2147484216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221" y="1838175"/>
            <a:ext cx="8305800" cy="1175706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</a:rPr>
              <a:t>Undulator</a:t>
            </a:r>
            <a:r>
              <a:rPr lang="en-US" sz="3200" dirty="0" smtClean="0">
                <a:solidFill>
                  <a:schemeClr val="bg1"/>
                </a:solidFill>
              </a:rPr>
              <a:t> based e+ source:</a:t>
            </a:r>
          </a:p>
          <a:p>
            <a:pPr algn="ctr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3378630"/>
            <a:ext cx="6934200" cy="289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ILC e+ source WG </a:t>
            </a:r>
          </a:p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20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 April 2017 </a:t>
            </a:r>
          </a:p>
          <a:p>
            <a:pPr algn="ctr">
              <a:buNone/>
            </a:pPr>
            <a:r>
              <a:rPr lang="en-US" sz="1800" b="0" dirty="0" smtClean="0">
                <a:solidFill>
                  <a:schemeClr val="bg1"/>
                </a:solidFill>
              </a:rPr>
              <a:t> </a:t>
            </a:r>
            <a:endParaRPr lang="en-US" sz="1800" b="0" dirty="0">
              <a:solidFill>
                <a:schemeClr val="bg1"/>
              </a:solidFill>
            </a:endParaRPr>
          </a:p>
          <a:p>
            <a:pPr algn="ctr">
              <a:buNone/>
            </a:pPr>
            <a:endParaRPr lang="en-US" sz="1800" b="0" u="sng" dirty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US" sz="1800" b="0" dirty="0" smtClean="0">
                <a:solidFill>
                  <a:schemeClr val="bg1"/>
                </a:solidFill>
              </a:rPr>
              <a:t>Sabine Riemann (DESY</a:t>
            </a:r>
            <a:r>
              <a:rPr lang="en-US" sz="1800" b="0" dirty="0" smtClean="0">
                <a:solidFill>
                  <a:schemeClr val="bg1"/>
                </a:solidFill>
              </a:rPr>
              <a:t>) </a:t>
            </a:r>
            <a:endParaRPr lang="en-US" sz="1800" b="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US" sz="1800" b="0" dirty="0" smtClean="0">
                <a:solidFill>
                  <a:schemeClr val="bg1"/>
                </a:solidFill>
              </a:rPr>
              <a:t> </a:t>
            </a:r>
          </a:p>
          <a:p>
            <a:pPr algn="ctr">
              <a:buNone/>
            </a:pPr>
            <a:endParaRPr lang="en-US" sz="1800" b="0" dirty="0">
              <a:solidFill>
                <a:schemeClr val="bg1"/>
              </a:solidFill>
            </a:endParaRPr>
          </a:p>
          <a:p>
            <a:pPr algn="ctr">
              <a:buNone/>
            </a:pPr>
            <a:endParaRPr lang="en-US" sz="1800" b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7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Yokoya</a:t>
            </a:r>
            <a:r>
              <a:rPr lang="en-US" dirty="0" smtClean="0"/>
              <a:t>-san’s list of main topics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R&amp;D </a:t>
            </a:r>
            <a:r>
              <a:rPr lang="en-US" dirty="0"/>
              <a:t>plan for the </a:t>
            </a:r>
            <a:r>
              <a:rPr lang="en-US" dirty="0" err="1"/>
              <a:t>undulator</a:t>
            </a:r>
            <a:r>
              <a:rPr lang="en-US" dirty="0"/>
              <a:t> </a:t>
            </a:r>
            <a:r>
              <a:rPr lang="en-US" dirty="0" smtClean="0"/>
              <a:t>scheme</a:t>
            </a:r>
            <a:endParaRPr lang="en-US" dirty="0"/>
          </a:p>
          <a:p>
            <a:r>
              <a:rPr lang="en-US" dirty="0"/>
              <a:t>Possible discussion topics may </a:t>
            </a:r>
            <a:r>
              <a:rPr lang="en-US" dirty="0" smtClean="0"/>
              <a:t>be</a:t>
            </a:r>
          </a:p>
          <a:p>
            <a:pPr lvl="1"/>
            <a:r>
              <a:rPr lang="en-US" b="0" dirty="0" smtClean="0"/>
              <a:t>Define </a:t>
            </a:r>
            <a:r>
              <a:rPr lang="en-US" b="0" dirty="0"/>
              <a:t>the thin target case as the standard parameter for </a:t>
            </a:r>
            <a:r>
              <a:rPr lang="en-US" b="0" dirty="0" smtClean="0"/>
              <a:t>250GeV?</a:t>
            </a:r>
          </a:p>
          <a:p>
            <a:pPr lvl="1"/>
            <a:r>
              <a:rPr lang="en-US" b="0" dirty="0" smtClean="0"/>
              <a:t>Need </a:t>
            </a:r>
            <a:r>
              <a:rPr lang="en-US" b="0" dirty="0"/>
              <a:t>corresponding design change of target. </a:t>
            </a:r>
            <a:r>
              <a:rPr lang="en-US" b="0" dirty="0" smtClean="0"/>
              <a:t> (</a:t>
            </a:r>
            <a:r>
              <a:rPr lang="en-US" b="0" dirty="0"/>
              <a:t>heat conduction, wheel weight </a:t>
            </a:r>
            <a:r>
              <a:rPr lang="en-US" b="0" dirty="0" smtClean="0"/>
              <a:t>...)</a:t>
            </a:r>
          </a:p>
          <a:p>
            <a:pPr lvl="1"/>
            <a:r>
              <a:rPr lang="en-US" b="0" dirty="0" smtClean="0"/>
              <a:t>Further </a:t>
            </a:r>
            <a:r>
              <a:rPr lang="en-US" b="0" dirty="0"/>
              <a:t>effort of reducing PEDD on </a:t>
            </a:r>
            <a:r>
              <a:rPr lang="en-US" b="0" dirty="0" smtClean="0"/>
              <a:t>FC</a:t>
            </a:r>
          </a:p>
          <a:p>
            <a:pPr lvl="1"/>
            <a:r>
              <a:rPr lang="en-US" b="0" dirty="0" smtClean="0"/>
              <a:t>QWT </a:t>
            </a:r>
            <a:r>
              <a:rPr lang="en-US" b="0" dirty="0"/>
              <a:t>as bottom </a:t>
            </a:r>
            <a:r>
              <a:rPr lang="en-US" b="0" dirty="0" smtClean="0"/>
              <a:t>line</a:t>
            </a:r>
            <a:endParaRPr lang="en-US" b="0" dirty="0"/>
          </a:p>
          <a:p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en-US" smtClean="0">
                <a:solidFill>
                  <a:srgbClr val="000000"/>
                </a:solidFill>
              </a:rPr>
              <a:t>S.Riemann 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Undulator based e+ source: 20th April, 2017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67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 target as baseline?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534400" cy="5105400"/>
          </a:xfrm>
        </p:spPr>
        <p:txBody>
          <a:bodyPr>
            <a:normAutofit fontScale="92500"/>
          </a:bodyPr>
          <a:lstStyle/>
          <a:p>
            <a:r>
              <a:rPr lang="en-US" dirty="0" err="1" smtClean="0"/>
              <a:t>Andriy</a:t>
            </a:r>
            <a:r>
              <a:rPr lang="en-US" dirty="0" smtClean="0"/>
              <a:t> </a:t>
            </a:r>
            <a:r>
              <a:rPr lang="en-US" dirty="0" err="1" smtClean="0"/>
              <a:t>Ushakov</a:t>
            </a:r>
            <a:r>
              <a:rPr lang="en-US" dirty="0" smtClean="0"/>
              <a:t>: </a:t>
            </a:r>
          </a:p>
          <a:p>
            <a:pPr lvl="1"/>
            <a:r>
              <a:rPr lang="en-US" b="0" dirty="0" smtClean="0"/>
              <a:t>With the baseline </a:t>
            </a:r>
            <a:r>
              <a:rPr lang="en-US" b="0" dirty="0" err="1" smtClean="0"/>
              <a:t>undulator</a:t>
            </a:r>
            <a:r>
              <a:rPr lang="en-US" b="0" dirty="0" smtClean="0"/>
              <a:t> parameters and L</a:t>
            </a:r>
            <a:r>
              <a:rPr lang="en-US" b="0" baseline="-25000" dirty="0" smtClean="0"/>
              <a:t>und</a:t>
            </a:r>
            <a:r>
              <a:rPr lang="en-US" b="0" dirty="0" smtClean="0"/>
              <a:t> = 231m, a thinner target is more efficient for </a:t>
            </a:r>
            <a:r>
              <a:rPr lang="en-US" b="0" dirty="0" err="1" smtClean="0"/>
              <a:t>E</a:t>
            </a:r>
            <a:r>
              <a:rPr lang="en-US" b="0" baseline="-25000" dirty="0" err="1" smtClean="0"/>
              <a:t>cm</a:t>
            </a:r>
            <a:r>
              <a:rPr lang="en-US" b="0" dirty="0" smtClean="0"/>
              <a:t> </a:t>
            </a:r>
            <a:r>
              <a:rPr lang="en-US" b="0" dirty="0"/>
              <a:t>= 250GeV </a:t>
            </a:r>
            <a:endParaRPr lang="en-US" b="0" dirty="0" smtClean="0"/>
          </a:p>
          <a:p>
            <a:pPr lvl="1"/>
            <a:r>
              <a:rPr lang="en-US" b="0" dirty="0" smtClean="0"/>
              <a:t>Substantially lower energy deposition:</a:t>
            </a:r>
          </a:p>
          <a:p>
            <a:pPr lvl="2"/>
            <a:r>
              <a:rPr lang="en-US" dirty="0" smtClean="0"/>
              <a:t>Target thickness 1cm instead of 1.5cm </a:t>
            </a:r>
            <a:r>
              <a:rPr lang="en-US" dirty="0" smtClean="0">
                <a:sym typeface="Wingdings" panose="05000000000000000000" pitchFamily="2" charset="2"/>
              </a:rPr>
              <a:t> reduction to ~57%</a:t>
            </a:r>
          </a:p>
          <a:p>
            <a:pPr lvl="1"/>
            <a:r>
              <a:rPr lang="en-US" b="0" dirty="0" smtClean="0"/>
              <a:t>PEDD decreases only slightly but shouldn't be a problem</a:t>
            </a:r>
          </a:p>
          <a:p>
            <a:pPr lvl="1"/>
            <a:r>
              <a:rPr lang="en-US" b="0" dirty="0" smtClean="0"/>
              <a:t>Energy deposition in FC can be reduced by ~25%</a:t>
            </a:r>
          </a:p>
          <a:p>
            <a:pPr marL="0" indent="0">
              <a:buNone/>
            </a:pPr>
            <a:r>
              <a:rPr lang="en-US" b="0" dirty="0" smtClean="0">
                <a:sym typeface="Wingdings" panose="05000000000000000000" pitchFamily="2" charset="2"/>
              </a:rPr>
              <a:t> </a:t>
            </a:r>
            <a:r>
              <a:rPr lang="en-US" b="0" dirty="0" smtClean="0"/>
              <a:t>Thinner target is an excellent option for improvement</a:t>
            </a:r>
          </a:p>
          <a:p>
            <a:pPr lvl="1"/>
            <a:r>
              <a:rPr lang="en-US" b="0" dirty="0" smtClean="0"/>
              <a:t>To do:</a:t>
            </a:r>
            <a:r>
              <a:rPr lang="en-US" b="0" dirty="0"/>
              <a:t> </a:t>
            </a:r>
            <a:r>
              <a:rPr lang="en-US" b="0" dirty="0" smtClean="0"/>
              <a:t>Design for the wheel (slim design) with efficient heat </a:t>
            </a:r>
            <a:r>
              <a:rPr lang="en-US" b="0" dirty="0" smtClean="0"/>
              <a:t>removal</a:t>
            </a:r>
          </a:p>
          <a:p>
            <a:pPr lvl="2"/>
            <a:r>
              <a:rPr lang="en-US" dirty="0" smtClean="0"/>
              <a:t>3kW in a 1cm thick, 3cm high target rim cooled by thermal radiation (without radiator!) yields an average temperature of ~600˚C </a:t>
            </a:r>
            <a:endParaRPr lang="en-US" b="0" dirty="0" smtClean="0"/>
          </a:p>
          <a:p>
            <a:r>
              <a:rPr lang="en-US" dirty="0" smtClean="0"/>
              <a:t>Further possibilities for </a:t>
            </a:r>
            <a:r>
              <a:rPr lang="en-US" dirty="0" smtClean="0"/>
              <a:t>optimization </a:t>
            </a:r>
            <a:r>
              <a:rPr lang="en-US" dirty="0" smtClean="0"/>
              <a:t>?</a:t>
            </a:r>
            <a:endParaRPr lang="en-US" b="0" dirty="0" smtClean="0"/>
          </a:p>
          <a:p>
            <a:pPr lvl="1"/>
            <a:endParaRPr lang="en-US" b="0" dirty="0" smtClean="0"/>
          </a:p>
          <a:p>
            <a:pPr lvl="1"/>
            <a:endParaRPr lang="de-DE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en-US" smtClean="0">
                <a:solidFill>
                  <a:srgbClr val="000000"/>
                </a:solidFill>
              </a:rPr>
              <a:t>S.Riemann 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Undulator based e+ source: 20th April, 2017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18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Undulator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4582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With current </a:t>
            </a:r>
            <a:r>
              <a:rPr lang="en-US" dirty="0" err="1" smtClean="0"/>
              <a:t>undulator</a:t>
            </a:r>
            <a:r>
              <a:rPr lang="en-US" dirty="0" smtClean="0"/>
              <a:t> parameters </a:t>
            </a:r>
            <a:r>
              <a:rPr lang="en-US" dirty="0" smtClean="0"/>
              <a:t>L</a:t>
            </a:r>
            <a:r>
              <a:rPr lang="en-US" baseline="-25000" dirty="0" smtClean="0"/>
              <a:t>und</a:t>
            </a:r>
            <a:r>
              <a:rPr lang="en-US" dirty="0" smtClean="0"/>
              <a:t> </a:t>
            </a:r>
            <a:r>
              <a:rPr lang="en-US" dirty="0" smtClean="0"/>
              <a:t>= 231m are required for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cm</a:t>
            </a:r>
            <a:r>
              <a:rPr lang="en-US" dirty="0" smtClean="0"/>
              <a:t> = 250GeV</a:t>
            </a:r>
          </a:p>
          <a:p>
            <a:r>
              <a:rPr lang="en-US" dirty="0" smtClean="0"/>
              <a:t>So far, all optimizations were done with ideal </a:t>
            </a:r>
            <a:r>
              <a:rPr lang="en-US" dirty="0" err="1" smtClean="0"/>
              <a:t>undulator</a:t>
            </a:r>
            <a:r>
              <a:rPr lang="en-US" dirty="0" smtClean="0"/>
              <a:t> field</a:t>
            </a:r>
            <a:endParaRPr lang="de-DE" dirty="0" smtClean="0"/>
          </a:p>
          <a:p>
            <a:pPr lvl="1"/>
            <a:r>
              <a:rPr lang="en-US" b="0" dirty="0" smtClean="0"/>
              <a:t>Photon yield (e+ yield)  with realistic </a:t>
            </a:r>
            <a:r>
              <a:rPr lang="en-US" b="0" dirty="0" err="1" smtClean="0"/>
              <a:t>undulator</a:t>
            </a:r>
            <a:r>
              <a:rPr lang="en-US" b="0" dirty="0" smtClean="0"/>
              <a:t> field?</a:t>
            </a:r>
          </a:p>
          <a:p>
            <a:pPr lvl="1"/>
            <a:r>
              <a:rPr lang="en-US" b="0" dirty="0" smtClean="0"/>
              <a:t>Photon polarization (and </a:t>
            </a:r>
            <a:r>
              <a:rPr lang="en-US" b="0" dirty="0" err="1" smtClean="0"/>
              <a:t>P</a:t>
            </a:r>
            <a:r>
              <a:rPr lang="en-US" b="0" baseline="-25000" dirty="0" err="1" smtClean="0"/>
              <a:t>e</a:t>
            </a:r>
            <a:r>
              <a:rPr lang="en-US" b="0" baseline="-25000" dirty="0" smtClean="0"/>
              <a:t>+</a:t>
            </a:r>
            <a:r>
              <a:rPr lang="en-US" b="0" dirty="0" smtClean="0"/>
              <a:t>) with </a:t>
            </a:r>
            <a:r>
              <a:rPr lang="en-US" b="0" dirty="0"/>
              <a:t>realistic </a:t>
            </a:r>
            <a:r>
              <a:rPr lang="en-US" b="0" dirty="0" err="1"/>
              <a:t>undulator</a:t>
            </a:r>
            <a:r>
              <a:rPr lang="en-US" b="0" dirty="0"/>
              <a:t> field?</a:t>
            </a:r>
          </a:p>
          <a:p>
            <a:r>
              <a:rPr lang="en-US" dirty="0" smtClean="0"/>
              <a:t>Studies so far:</a:t>
            </a:r>
          </a:p>
          <a:p>
            <a:pPr lvl="1"/>
            <a:r>
              <a:rPr lang="en-US" b="0" dirty="0" smtClean="0"/>
              <a:t>D. Scott, J. Clarke</a:t>
            </a:r>
            <a:r>
              <a:rPr lang="en-US" b="0" dirty="0" smtClean="0"/>
              <a:t>, PRL 107, 174803(2011) </a:t>
            </a:r>
            <a:r>
              <a:rPr lang="en-US" b="0" dirty="0" smtClean="0">
                <a:sym typeface="Wingdings" panose="05000000000000000000" pitchFamily="2" charset="2"/>
              </a:rPr>
              <a:t> 4m </a:t>
            </a:r>
            <a:r>
              <a:rPr lang="en-US" b="0" dirty="0" err="1" smtClean="0">
                <a:sym typeface="Wingdings" panose="05000000000000000000" pitchFamily="2" charset="2"/>
              </a:rPr>
              <a:t>undulator</a:t>
            </a:r>
            <a:r>
              <a:rPr lang="en-US" b="0" dirty="0" smtClean="0">
                <a:sym typeface="Wingdings" panose="05000000000000000000" pitchFamily="2" charset="2"/>
              </a:rPr>
              <a:t>  module test</a:t>
            </a:r>
            <a:endParaRPr lang="en-US" b="0" dirty="0" smtClean="0"/>
          </a:p>
          <a:p>
            <a:pPr lvl="1"/>
            <a:r>
              <a:rPr lang="en-US" b="0" dirty="0" smtClean="0"/>
              <a:t>talks of M. Jenkins and A. </a:t>
            </a:r>
            <a:r>
              <a:rPr lang="en-US" b="0" dirty="0" err="1" smtClean="0"/>
              <a:t>Alrashdi</a:t>
            </a:r>
            <a:r>
              <a:rPr lang="en-US" b="0" dirty="0" smtClean="0"/>
              <a:t> at POSIPOL’15) </a:t>
            </a:r>
          </a:p>
          <a:p>
            <a:pPr lvl="1"/>
            <a:r>
              <a:rPr lang="en-US" b="0" dirty="0" err="1" smtClean="0"/>
              <a:t>Prel</a:t>
            </a:r>
            <a:r>
              <a:rPr lang="en-US" b="0" dirty="0" smtClean="0"/>
              <a:t>. </a:t>
            </a:r>
            <a:r>
              <a:rPr lang="en-US" b="0" dirty="0" smtClean="0"/>
              <a:t>Results:</a:t>
            </a:r>
            <a:endParaRPr lang="en-US" b="0" dirty="0" smtClean="0"/>
          </a:p>
          <a:p>
            <a:pPr lvl="2"/>
            <a:r>
              <a:rPr lang="en-US" b="0" dirty="0" smtClean="0"/>
              <a:t>Photon  yield (e+ yield) seems ok with realistic </a:t>
            </a:r>
            <a:r>
              <a:rPr lang="en-US" b="0" dirty="0" err="1" smtClean="0"/>
              <a:t>undulator</a:t>
            </a:r>
            <a:r>
              <a:rPr lang="en-US" b="0" dirty="0" smtClean="0"/>
              <a:t> field and assuming </a:t>
            </a:r>
            <a:r>
              <a:rPr lang="en-US" b="0" dirty="0" err="1" smtClean="0"/>
              <a:t>Ee</a:t>
            </a:r>
            <a:r>
              <a:rPr lang="en-US" b="0" dirty="0" smtClean="0"/>
              <a:t>-  = 150GeV or 250GeV; </a:t>
            </a:r>
          </a:p>
          <a:p>
            <a:pPr lvl="2"/>
            <a:r>
              <a:rPr lang="en-US" b="0" dirty="0" smtClean="0"/>
              <a:t>Polarization is more complicated, has to be checked</a:t>
            </a:r>
          </a:p>
          <a:p>
            <a:pPr lvl="1"/>
            <a:endParaRPr lang="en-US" b="0" dirty="0" smtClean="0"/>
          </a:p>
          <a:p>
            <a:pPr lvl="1"/>
            <a:endParaRPr lang="en-US" b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en-US" smtClean="0">
                <a:solidFill>
                  <a:srgbClr val="000000"/>
                </a:solidFill>
              </a:rPr>
              <a:t>S.Riemann 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Undulator based e+ source: 20th April, 2017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57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OMD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QWT or FC?  Y</a:t>
            </a:r>
            <a:r>
              <a:rPr lang="en-US" baseline="-25000" dirty="0" smtClean="0"/>
              <a:t>QWT</a:t>
            </a:r>
            <a:r>
              <a:rPr lang="en-US" dirty="0" smtClean="0"/>
              <a:t> ~ 0.6 Y</a:t>
            </a:r>
            <a:r>
              <a:rPr lang="en-US" baseline="-25000" dirty="0" smtClean="0"/>
              <a:t>FC</a:t>
            </a:r>
          </a:p>
          <a:p>
            <a:pPr lvl="1"/>
            <a:r>
              <a:rPr lang="en-US" b="0" dirty="0" smtClean="0"/>
              <a:t>With QWT the gain due to lower load on a thin target is ‘gone’:</a:t>
            </a:r>
          </a:p>
          <a:p>
            <a:pPr lvl="2"/>
            <a:r>
              <a:rPr lang="en-US" dirty="0" smtClean="0"/>
              <a:t>FC, nominal </a:t>
            </a:r>
            <a:r>
              <a:rPr lang="en-US" dirty="0" err="1" smtClean="0"/>
              <a:t>lumi</a:t>
            </a:r>
            <a:r>
              <a:rPr lang="en-US" dirty="0" smtClean="0"/>
              <a:t>: 3kW deposited in 1cm target</a:t>
            </a:r>
          </a:p>
          <a:p>
            <a:pPr lvl="2"/>
            <a:r>
              <a:rPr lang="en-US" b="0" dirty="0" smtClean="0"/>
              <a:t>QWT, nominal </a:t>
            </a:r>
            <a:r>
              <a:rPr lang="en-US" b="0" dirty="0" err="1" smtClean="0"/>
              <a:t>lumi</a:t>
            </a:r>
            <a:r>
              <a:rPr lang="en-US" b="0" dirty="0" smtClean="0"/>
              <a:t>: ~5kW </a:t>
            </a:r>
            <a:r>
              <a:rPr lang="en-US" dirty="0"/>
              <a:t>deposited in 1cm </a:t>
            </a:r>
            <a:r>
              <a:rPr lang="en-US" dirty="0" smtClean="0"/>
              <a:t>target</a:t>
            </a:r>
          </a:p>
          <a:p>
            <a:pPr lvl="2"/>
            <a:r>
              <a:rPr lang="en-US" dirty="0" smtClean="0"/>
              <a:t>Radiation cooled target is rotating in the slit between focusing and bucking magnet of the QWT.  Heating of the QWT? Cooling?? </a:t>
            </a:r>
            <a:endParaRPr lang="en-US" dirty="0"/>
          </a:p>
          <a:p>
            <a:pPr marL="857250" lvl="1" indent="-342900"/>
            <a:r>
              <a:rPr lang="en-US" b="0" dirty="0" smtClean="0"/>
              <a:t>Studies are necessary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en-US" smtClean="0">
                <a:solidFill>
                  <a:srgbClr val="000000"/>
                </a:solidFill>
              </a:rPr>
              <a:t>S.Riemann 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Undulator based e+ source: 20th April, 2017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42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My personal conclusion</a:t>
            </a:r>
            <a:endParaRPr lang="de-D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Optimization of target alone is not sufficient </a:t>
            </a:r>
          </a:p>
          <a:p>
            <a:r>
              <a:rPr lang="en-US" dirty="0" smtClean="0"/>
              <a:t>Must </a:t>
            </a:r>
            <a:r>
              <a:rPr lang="en-US" dirty="0" smtClean="0"/>
              <a:t>include:</a:t>
            </a:r>
            <a:endParaRPr lang="en-US" dirty="0"/>
          </a:p>
          <a:p>
            <a:pPr lvl="1"/>
            <a:r>
              <a:rPr lang="en-US" b="0" dirty="0"/>
              <a:t>Optimized </a:t>
            </a:r>
            <a:r>
              <a:rPr lang="en-US" b="0" dirty="0" err="1"/>
              <a:t>undulator</a:t>
            </a:r>
            <a:r>
              <a:rPr lang="en-US" b="0" dirty="0"/>
              <a:t> parameters</a:t>
            </a:r>
            <a:r>
              <a:rPr lang="en-US" b="0" dirty="0" smtClean="0"/>
              <a:t>?</a:t>
            </a:r>
            <a:endParaRPr lang="en-US" dirty="0"/>
          </a:p>
          <a:p>
            <a:pPr lvl="1"/>
            <a:r>
              <a:rPr lang="en-US" dirty="0" smtClean="0"/>
              <a:t>more realistic </a:t>
            </a:r>
            <a:r>
              <a:rPr lang="en-US" dirty="0" err="1" smtClean="0"/>
              <a:t>undulator</a:t>
            </a:r>
            <a:r>
              <a:rPr lang="en-US" b="0" dirty="0" smtClean="0"/>
              <a:t>:</a:t>
            </a:r>
          </a:p>
          <a:p>
            <a:pPr lvl="2"/>
            <a:r>
              <a:rPr lang="en-US" dirty="0" smtClean="0"/>
              <a:t>Realistic yield and polarization</a:t>
            </a:r>
            <a:endParaRPr lang="en-US" b="0" dirty="0" smtClean="0"/>
          </a:p>
          <a:p>
            <a:pPr lvl="2"/>
            <a:r>
              <a:rPr lang="en-US" dirty="0" smtClean="0"/>
              <a:t>b</a:t>
            </a:r>
            <a:r>
              <a:rPr lang="en-US" b="0" dirty="0" smtClean="0"/>
              <a:t>eam induced heating of </a:t>
            </a:r>
            <a:r>
              <a:rPr lang="en-US" b="0" dirty="0" err="1" smtClean="0"/>
              <a:t>undulator</a:t>
            </a:r>
            <a:endParaRPr lang="en-US" b="0" dirty="0" smtClean="0"/>
          </a:p>
          <a:p>
            <a:pPr lvl="3"/>
            <a:r>
              <a:rPr lang="en-US" b="0" dirty="0" smtClean="0"/>
              <a:t>D. Scott </a:t>
            </a:r>
            <a:r>
              <a:rPr lang="en-US" sz="1600" b="0" dirty="0" smtClean="0"/>
              <a:t>(PhD, </a:t>
            </a:r>
            <a:r>
              <a:rPr lang="en-US" sz="1600" b="0" dirty="0" smtClean="0"/>
              <a:t>2008)</a:t>
            </a:r>
            <a:r>
              <a:rPr lang="en-US" b="0" dirty="0" smtClean="0"/>
              <a:t>: total </a:t>
            </a:r>
            <a:r>
              <a:rPr lang="en-US" b="0" dirty="0" smtClean="0"/>
              <a:t>heating of </a:t>
            </a:r>
            <a:r>
              <a:rPr lang="en-US" b="0" dirty="0" err="1" smtClean="0"/>
              <a:t>undulator</a:t>
            </a:r>
            <a:r>
              <a:rPr lang="en-US" b="0" dirty="0" smtClean="0"/>
              <a:t> module due to SR and image current </a:t>
            </a:r>
            <a:r>
              <a:rPr lang="en-US" b="0" dirty="0" smtClean="0"/>
              <a:t> must be &lt;1W/m;                          estimated peak values for SR could </a:t>
            </a:r>
            <a:r>
              <a:rPr lang="en-US" dirty="0"/>
              <a:t>reach 20W/m (</a:t>
            </a:r>
            <a:r>
              <a:rPr lang="en-US" dirty="0" smtClean="0"/>
              <a:t>Jenkins, </a:t>
            </a:r>
            <a:r>
              <a:rPr lang="en-US" sz="1600" dirty="0" smtClean="0"/>
              <a:t>PhD</a:t>
            </a:r>
            <a:r>
              <a:rPr lang="en-US" sz="1600" dirty="0"/>
              <a:t>, 2015</a:t>
            </a:r>
            <a:r>
              <a:rPr lang="en-US" dirty="0" smtClean="0"/>
              <a:t>),  </a:t>
            </a:r>
            <a:endParaRPr lang="en-US" b="0" dirty="0" smtClean="0"/>
          </a:p>
          <a:p>
            <a:pPr lvl="3">
              <a:buFont typeface="Wingdings"/>
              <a:buChar char="à"/>
            </a:pPr>
            <a:r>
              <a:rPr lang="en-US" b="0" dirty="0" smtClean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SR collimator design for </a:t>
            </a:r>
            <a:r>
              <a:rPr lang="en-US" dirty="0" err="1" smtClean="0">
                <a:sym typeface="Wingdings" panose="05000000000000000000" pitchFamily="2" charset="2"/>
              </a:rPr>
              <a:t>E</a:t>
            </a:r>
            <a:r>
              <a:rPr lang="en-US" baseline="-25000" dirty="0" err="1" smtClean="0">
                <a:sym typeface="Wingdings" panose="05000000000000000000" pitchFamily="2" charset="2"/>
              </a:rPr>
              <a:t>e</a:t>
            </a:r>
            <a:r>
              <a:rPr lang="en-US" baseline="-25000" dirty="0" smtClean="0">
                <a:sym typeface="Wingdings" panose="05000000000000000000" pitchFamily="2" charset="2"/>
              </a:rPr>
              <a:t>-</a:t>
            </a:r>
            <a:r>
              <a:rPr lang="en-US" dirty="0" smtClean="0">
                <a:sym typeface="Wingdings" panose="05000000000000000000" pitchFamily="2" charset="2"/>
              </a:rPr>
              <a:t> ≥150GeV and L</a:t>
            </a:r>
            <a:r>
              <a:rPr lang="en-US" baseline="-25000" dirty="0" smtClean="0">
                <a:sym typeface="Wingdings" panose="05000000000000000000" pitchFamily="2" charset="2"/>
              </a:rPr>
              <a:t>und</a:t>
            </a:r>
            <a:r>
              <a:rPr lang="en-US" dirty="0" smtClean="0">
                <a:sym typeface="Wingdings" panose="05000000000000000000" pitchFamily="2" charset="2"/>
              </a:rPr>
              <a:t>~150m </a:t>
            </a:r>
            <a:r>
              <a:rPr lang="en-US" dirty="0" err="1" smtClean="0">
                <a:sym typeface="Wingdings" panose="05000000000000000000" pitchFamily="2" charset="2"/>
              </a:rPr>
              <a:t>undulator</a:t>
            </a:r>
            <a:r>
              <a:rPr lang="en-US" dirty="0" smtClean="0">
                <a:sym typeface="Wingdings" panose="05000000000000000000" pitchFamily="2" charset="2"/>
              </a:rPr>
              <a:t> length exists. Check/update it for </a:t>
            </a:r>
            <a:r>
              <a:rPr lang="en-US" dirty="0" err="1" smtClean="0">
                <a:sym typeface="Wingdings" panose="05000000000000000000" pitchFamily="2" charset="2"/>
              </a:rPr>
              <a:t>E</a:t>
            </a:r>
            <a:r>
              <a:rPr lang="en-US" baseline="-25000" dirty="0" err="1" smtClean="0">
                <a:sym typeface="Wingdings" panose="05000000000000000000" pitchFamily="2" charset="2"/>
              </a:rPr>
              <a:t>e</a:t>
            </a:r>
            <a:r>
              <a:rPr lang="en-US" baseline="-25000" dirty="0" smtClean="0">
                <a:sym typeface="Wingdings" panose="05000000000000000000" pitchFamily="2" charset="2"/>
              </a:rPr>
              <a:t>-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≥</a:t>
            </a:r>
            <a:r>
              <a:rPr lang="en-US" dirty="0" smtClean="0">
                <a:sym typeface="Wingdings" panose="05000000000000000000" pitchFamily="2" charset="2"/>
              </a:rPr>
              <a:t>120GeV and L</a:t>
            </a:r>
            <a:r>
              <a:rPr lang="en-US" baseline="-25000" dirty="0" smtClean="0">
                <a:sym typeface="Wingdings" panose="05000000000000000000" pitchFamily="2" charset="2"/>
              </a:rPr>
              <a:t>und</a:t>
            </a:r>
            <a:r>
              <a:rPr lang="en-US" dirty="0" smtClean="0">
                <a:sym typeface="Wingdings" panose="05000000000000000000" pitchFamily="2" charset="2"/>
              </a:rPr>
              <a:t>~231m</a:t>
            </a:r>
            <a:r>
              <a:rPr lang="en-US" b="0" dirty="0" smtClean="0"/>
              <a:t>OMD  </a:t>
            </a:r>
          </a:p>
          <a:p>
            <a:r>
              <a:rPr lang="en-US" dirty="0" smtClean="0"/>
              <a:t>Manpower??</a:t>
            </a:r>
          </a:p>
          <a:p>
            <a:pPr marL="457200" lvl="1" indent="0">
              <a:buNone/>
            </a:pPr>
            <a:endParaRPr lang="en-US" b="0" dirty="0" smtClean="0"/>
          </a:p>
          <a:p>
            <a:pPr lvl="1"/>
            <a:endParaRPr lang="en-US" b="0" dirty="0" smtClean="0"/>
          </a:p>
          <a:p>
            <a:endParaRPr lang="en-US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en-US" smtClean="0">
                <a:solidFill>
                  <a:srgbClr val="000000"/>
                </a:solidFill>
              </a:rPr>
              <a:t>S.Riemann 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Undulator based e+ source: 20th April, 2017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09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LC_PowerPoint_examp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539</Words>
  <Application>Microsoft Office PowerPoint</Application>
  <PresentationFormat>On-screen Show (4:3)</PresentationFormat>
  <Paragraphs>70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LLC_PowerPoint_example</vt:lpstr>
      <vt:lpstr>1_Blank Presentation</vt:lpstr>
      <vt:lpstr>PowerPoint Presentation</vt:lpstr>
      <vt:lpstr>Yokoya-san’s list of main topics</vt:lpstr>
      <vt:lpstr>Thin target as baseline?</vt:lpstr>
      <vt:lpstr>Undulator</vt:lpstr>
      <vt:lpstr>OMD</vt:lpstr>
      <vt:lpstr>My personal conclusion</vt:lpstr>
    </vt:vector>
  </TitlesOfParts>
  <Company>Cornell LEPP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 Dugan</dc:creator>
  <cp:lastModifiedBy>Riemann, Sabine</cp:lastModifiedBy>
  <cp:revision>2153</cp:revision>
  <cp:lastPrinted>2017-03-30T10:30:49Z</cp:lastPrinted>
  <dcterms:created xsi:type="dcterms:W3CDTF">2005-11-21T04:08:26Z</dcterms:created>
  <dcterms:modified xsi:type="dcterms:W3CDTF">2017-04-20T14:07:49Z</dcterms:modified>
</cp:coreProperties>
</file>