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65" r:id="rId4"/>
    <p:sldId id="272" r:id="rId5"/>
    <p:sldId id="274" r:id="rId6"/>
    <p:sldId id="277" r:id="rId7"/>
    <p:sldId id="276" r:id="rId8"/>
    <p:sldId id="278" r:id="rId9"/>
    <p:sldId id="280" r:id="rId10"/>
    <p:sldId id="279" r:id="rId11"/>
    <p:sldId id="282" r:id="rId12"/>
    <p:sldId id="281" r:id="rId13"/>
    <p:sldId id="284" r:id="rId14"/>
    <p:sldId id="285" r:id="rId15"/>
    <p:sldId id="28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9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9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4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84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719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19846"/>
            <a:ext cx="10972800" cy="1143004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1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2380771" y="1755897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7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5581" y="1729974"/>
            <a:ext cx="8754092" cy="41323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851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5580" y="1600202"/>
            <a:ext cx="8754093" cy="43844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83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21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047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2380771" y="1755897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82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7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5581" y="1729974"/>
            <a:ext cx="8754092" cy="41323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660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5580" y="1600202"/>
            <a:ext cx="8754093" cy="43844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4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18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1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2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82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9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4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3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6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00405-A32B-45DB-9FDD-FA1C6416A85F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3D34-62AF-43BF-8FB4-A6178FFF8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2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2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106" y="2395946"/>
            <a:ext cx="10691493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80000"/>
              </a:lnSpc>
            </a:pPr>
            <a:r>
              <a:rPr lang="en-US" sz="4800" dirty="0" smtClean="0"/>
              <a:t>Single Particle Energy </a:t>
            </a:r>
            <a:r>
              <a:rPr lang="en-US" sz="4800" dirty="0" smtClean="0"/>
              <a:t>Resolution</a:t>
            </a:r>
          </a:p>
          <a:p>
            <a:pPr defTabSz="609585">
              <a:lnSpc>
                <a:spcPct val="80000"/>
              </a:lnSpc>
            </a:pPr>
            <a:r>
              <a:rPr lang="en-US" sz="4800" b="1" dirty="0" smtClean="0">
                <a:solidFill>
                  <a:prstClr val="black"/>
                </a:solidFill>
              </a:rPr>
              <a:t>Manual Calibration</a:t>
            </a:r>
            <a:endParaRPr lang="en-US" sz="4667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105" y="5075408"/>
            <a:ext cx="731520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80000"/>
              </a:lnSpc>
            </a:pPr>
            <a:r>
              <a:rPr 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Ross 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McCoy and Andrew </a:t>
            </a:r>
            <a:r>
              <a:rPr 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Myers</a:t>
            </a:r>
          </a:p>
          <a:p>
            <a:pPr defTabSz="609585">
              <a:lnSpc>
                <a:spcPct val="80000"/>
              </a:lnSpc>
            </a:pPr>
            <a:r>
              <a:rPr 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4/18/2017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20551" y="4959888"/>
            <a:ext cx="651595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90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06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79" cy="5282361"/>
          </a:xfrm>
        </p:spPr>
      </p:pic>
      <p:sp>
        <p:nvSpPr>
          <p:cNvPr id="2" name="TextBox 1"/>
          <p:cNvSpPr txBox="1"/>
          <p:nvPr/>
        </p:nvSpPr>
        <p:spPr>
          <a:xfrm>
            <a:off x="7540906" y="2216552"/>
            <a:ext cx="2459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</a:t>
            </a:r>
          </a:p>
          <a:p>
            <a:r>
              <a:rPr lang="en-US" dirty="0" smtClean="0"/>
              <a:t>Sigma(E)=1.49703</a:t>
            </a:r>
          </a:p>
          <a:p>
            <a:r>
              <a:rPr lang="en-US" dirty="0" smtClean="0"/>
              <a:t>Mean=10.0782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02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79" cy="5282361"/>
          </a:xfrm>
        </p:spPr>
      </p:pic>
      <p:sp>
        <p:nvSpPr>
          <p:cNvPr id="2" name="TextBox 1"/>
          <p:cNvSpPr txBox="1"/>
          <p:nvPr/>
        </p:nvSpPr>
        <p:spPr>
          <a:xfrm>
            <a:off x="7540906" y="2216552"/>
            <a:ext cx="2459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</a:t>
            </a:r>
          </a:p>
          <a:p>
            <a:r>
              <a:rPr lang="en-US" dirty="0" smtClean="0"/>
              <a:t>Sigma(E)=3.01902</a:t>
            </a:r>
          </a:p>
          <a:p>
            <a:r>
              <a:rPr lang="en-US" dirty="0" smtClean="0"/>
              <a:t>Mean=30.3792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036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79" cy="5282361"/>
          </a:xfrm>
        </p:spPr>
      </p:pic>
      <p:sp>
        <p:nvSpPr>
          <p:cNvPr id="2" name="TextBox 1"/>
          <p:cNvSpPr txBox="1"/>
          <p:nvPr/>
        </p:nvSpPr>
        <p:spPr>
          <a:xfrm>
            <a:off x="7540906" y="2216552"/>
            <a:ext cx="2459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</a:t>
            </a:r>
          </a:p>
          <a:p>
            <a:r>
              <a:rPr lang="en-US" dirty="0" smtClean="0"/>
              <a:t>Sigma(E)=3.60304</a:t>
            </a:r>
          </a:p>
          <a:p>
            <a:r>
              <a:rPr lang="en-US" dirty="0" smtClean="0"/>
              <a:t>Mean=40.2568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9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79" cy="5282361"/>
          </a:xfrm>
        </p:spPr>
      </p:pic>
      <p:sp>
        <p:nvSpPr>
          <p:cNvPr id="2" name="TextBox 1"/>
          <p:cNvSpPr txBox="1"/>
          <p:nvPr/>
        </p:nvSpPr>
        <p:spPr>
          <a:xfrm>
            <a:off x="7540906" y="2216552"/>
            <a:ext cx="2459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</a:t>
            </a:r>
          </a:p>
          <a:p>
            <a:r>
              <a:rPr lang="en-US" dirty="0" smtClean="0"/>
              <a:t>Sigma(E)=4.10123</a:t>
            </a:r>
          </a:p>
          <a:p>
            <a:r>
              <a:rPr lang="en-US" dirty="0" smtClean="0"/>
              <a:t>Mean=50.1213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01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Relevant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particles used were </a:t>
            </a:r>
            <a:r>
              <a:rPr lang="en-US" dirty="0" err="1" smtClean="0"/>
              <a:t>pions</a:t>
            </a:r>
            <a:r>
              <a:rPr lang="en-US" dirty="0" smtClean="0"/>
              <a:t>, fired using single particle gun at </a:t>
            </a:r>
            <a:r>
              <a:rPr lang="el-GR" dirty="0" smtClean="0"/>
              <a:t>θ</a:t>
            </a:r>
            <a:r>
              <a:rPr lang="en-US" dirty="0" smtClean="0"/>
              <a:t>=65°, for a run of </a:t>
            </a:r>
            <a:r>
              <a:rPr lang="en-US" dirty="0" smtClean="0"/>
              <a:t>10000 </a:t>
            </a:r>
            <a:r>
              <a:rPr lang="en-US" dirty="0" smtClean="0"/>
              <a:t>events</a:t>
            </a:r>
          </a:p>
          <a:p>
            <a:r>
              <a:rPr lang="en-US" dirty="0" smtClean="0"/>
              <a:t>Geometry used was SiD_o2_v02</a:t>
            </a:r>
          </a:p>
          <a:p>
            <a:r>
              <a:rPr lang="en-US" dirty="0" smtClean="0"/>
              <a:t>Full simulation, including digitization and reconstruction, performed as </a:t>
            </a:r>
            <a:r>
              <a:rPr lang="en-US" dirty="0" smtClean="0"/>
              <a:t>usual</a:t>
            </a:r>
          </a:p>
          <a:p>
            <a:r>
              <a:rPr lang="en-US" dirty="0" err="1" smtClean="0"/>
              <a:t>ECal</a:t>
            </a:r>
            <a:r>
              <a:rPr lang="en-US" dirty="0"/>
              <a:t>:  </a:t>
            </a:r>
            <a:r>
              <a:rPr lang="en-US" dirty="0" err="1" smtClean="0"/>
              <a:t>calibration_factorsMipGev</a:t>
            </a:r>
            <a:r>
              <a:rPr lang="en-US" dirty="0" smtClean="0"/>
              <a:t> increased from </a:t>
            </a:r>
            <a:r>
              <a:rPr lang="en-US" dirty="0"/>
              <a:t>6.58e-3 13.16e-3 to 9.212e-3 </a:t>
            </a:r>
            <a:r>
              <a:rPr lang="en-US" dirty="0" smtClean="0"/>
              <a:t>18.424e-3</a:t>
            </a:r>
          </a:p>
          <a:p>
            <a:r>
              <a:rPr lang="en-US" dirty="0" err="1" smtClean="0"/>
              <a:t>HCal</a:t>
            </a:r>
            <a:r>
              <a:rPr lang="en-US" dirty="0"/>
              <a:t>: </a:t>
            </a:r>
            <a:r>
              <a:rPr lang="en-US" dirty="0" err="1" smtClean="0"/>
              <a:t>calibration_factorsMipGev</a:t>
            </a:r>
            <a:r>
              <a:rPr lang="en-US" dirty="0"/>
              <a:t> </a:t>
            </a:r>
            <a:r>
              <a:rPr lang="en-US" dirty="0" smtClean="0"/>
              <a:t>decreased from </a:t>
            </a:r>
            <a:r>
              <a:rPr lang="en-US" dirty="0"/>
              <a:t>3.0e-2 </a:t>
            </a:r>
            <a:r>
              <a:rPr lang="en-US" dirty="0" smtClean="0"/>
              <a:t>to 2.5e-2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01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476" y="57613"/>
            <a:ext cx="10515600" cy="804702"/>
          </a:xfrm>
        </p:spPr>
        <p:txBody>
          <a:bodyPr/>
          <a:lstStyle/>
          <a:p>
            <a:r>
              <a:rPr lang="en-US" dirty="0" smtClean="0"/>
              <a:t>Energy Resolution using </a:t>
            </a:r>
            <a:r>
              <a:rPr lang="en-US" dirty="0" err="1" smtClean="0"/>
              <a:t>Pions</a:t>
            </a:r>
            <a:r>
              <a:rPr lang="en-US" dirty="0" smtClean="0"/>
              <a:t> (</a:t>
            </a:r>
            <a:r>
              <a:rPr lang="en-US" dirty="0" smtClean="0"/>
              <a:t>10000 </a:t>
            </a:r>
            <a:r>
              <a:rPr lang="en-US" dirty="0" smtClean="0"/>
              <a:t>Events)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87" y="865784"/>
            <a:ext cx="7989620" cy="5992216"/>
          </a:xfrm>
        </p:spPr>
      </p:pic>
    </p:spTree>
    <p:extLst>
      <p:ext uri="{BB962C8B-B14F-4D97-AF65-F5344CB8AC3E}">
        <p14:creationId xmlns:p14="http://schemas.microsoft.com/office/powerpoint/2010/main" val="674178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30" y="561372"/>
            <a:ext cx="11845986" cy="5573209"/>
          </a:xfrm>
        </p:spPr>
      </p:pic>
    </p:spTree>
    <p:extLst>
      <p:ext uri="{BB962C8B-B14F-4D97-AF65-F5344CB8AC3E}">
        <p14:creationId xmlns:p14="http://schemas.microsoft.com/office/powerpoint/2010/main" val="174879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31" y="561372"/>
            <a:ext cx="11845983" cy="5573209"/>
          </a:xfrm>
        </p:spPr>
      </p:pic>
    </p:spTree>
    <p:extLst>
      <p:ext uri="{BB962C8B-B14F-4D97-AF65-F5344CB8AC3E}">
        <p14:creationId xmlns:p14="http://schemas.microsoft.com/office/powerpoint/2010/main" val="111152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80" cy="5282361"/>
          </a:xfrm>
        </p:spPr>
      </p:pic>
      <p:sp>
        <p:nvSpPr>
          <p:cNvPr id="2" name="TextBox 1"/>
          <p:cNvSpPr txBox="1"/>
          <p:nvPr/>
        </p:nvSpPr>
        <p:spPr>
          <a:xfrm>
            <a:off x="6927448" y="2135529"/>
            <a:ext cx="3177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Results:</a:t>
            </a:r>
          </a:p>
          <a:p>
            <a:r>
              <a:rPr lang="en-US" dirty="0" smtClean="0"/>
              <a:t>Sigma(E)=6.42717</a:t>
            </a:r>
          </a:p>
          <a:p>
            <a:r>
              <a:rPr lang="en-US" dirty="0" smtClean="0"/>
              <a:t>Mean=98.3763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676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80" cy="5282361"/>
          </a:xfrm>
        </p:spPr>
      </p:pic>
    </p:spTree>
    <p:extLst>
      <p:ext uri="{BB962C8B-B14F-4D97-AF65-F5344CB8AC3E}">
        <p14:creationId xmlns:p14="http://schemas.microsoft.com/office/powerpoint/2010/main" val="319045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80" cy="5282361"/>
          </a:xfrm>
        </p:spPr>
      </p:pic>
    </p:spTree>
    <p:extLst>
      <p:ext uri="{BB962C8B-B14F-4D97-AF65-F5344CB8AC3E}">
        <p14:creationId xmlns:p14="http://schemas.microsoft.com/office/powerpoint/2010/main" val="938822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3" y="706796"/>
            <a:ext cx="11227780" cy="5282361"/>
          </a:xfrm>
        </p:spPr>
      </p:pic>
      <p:sp>
        <p:nvSpPr>
          <p:cNvPr id="2" name="TextBox 1"/>
          <p:cNvSpPr txBox="1"/>
          <p:nvPr/>
        </p:nvSpPr>
        <p:spPr>
          <a:xfrm>
            <a:off x="7540906" y="2216552"/>
            <a:ext cx="2459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Gaussian Fit Results</a:t>
            </a:r>
          </a:p>
          <a:p>
            <a:r>
              <a:rPr lang="en-US" dirty="0" smtClean="0"/>
              <a:t>Sigma(E)=2.31925</a:t>
            </a:r>
          </a:p>
          <a:p>
            <a:r>
              <a:rPr lang="en-US" dirty="0" smtClean="0"/>
              <a:t>Mean=20.2818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30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121</Words>
  <Application>Microsoft Office PowerPoint</Application>
  <PresentationFormat>Widescreen</PresentationFormat>
  <Paragraphs>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1_Office Theme</vt:lpstr>
      <vt:lpstr>PowerPoint Presentation</vt:lpstr>
      <vt:lpstr>Relevant Information</vt:lpstr>
      <vt:lpstr>Energy Resolution using Pions (10000 Events)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 Slides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Single Particle Energies Post-Reconstruction</dc:title>
  <dc:creator>rashaverak</dc:creator>
  <cp:lastModifiedBy>rashaverak</cp:lastModifiedBy>
  <cp:revision>16</cp:revision>
  <dcterms:created xsi:type="dcterms:W3CDTF">2017-03-08T17:07:08Z</dcterms:created>
  <dcterms:modified xsi:type="dcterms:W3CDTF">2017-04-19T02:59:19Z</dcterms:modified>
</cp:coreProperties>
</file>