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9" r:id="rId3"/>
    <p:sldId id="256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75AEF-89D0-480A-BF24-A6DC83DFE5C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5DD30-DE03-4369-837D-63134BAF6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55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5DD30-DE03-4369-837D-63134BAF6E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1CDB-4BC8-4477-9FD1-A39E79E1B07A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3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55075-766E-4FDE-BCDD-FE79E039AE9E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7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FF4A7-A7F9-4FC0-80DD-1A034C81833C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7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F356-4F8B-42C0-9BE5-092FF27D90C8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8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89DEA-C94B-4C34-955F-D44482AEDA3E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8C34-C63C-4C3A-A43D-14A5316663FA}" type="datetime1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0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3B04-861E-4D79-B2E9-AC3E0F75F317}" type="datetime1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C111-C669-47AA-B9D6-722154A4FAD2}" type="datetime1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08A-F067-42D6-BF0B-03CC632ACF3B}" type="datetime1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6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DAF10-A305-4E1A-A8B3-1FF95DC09FA0}" type="datetime1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32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941C-767E-4BBE-AFCB-4A577F7DA2F2}" type="datetime1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55159-2589-4684-921E-6EABFD6FADB5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D198-C928-4A75-B4E7-52F53BC5E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2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023" y="2106181"/>
            <a:ext cx="8776009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SiD</a:t>
            </a:r>
            <a:r>
              <a:rPr lang="en-US" sz="3200" dirty="0" smtClean="0"/>
              <a:t> </a:t>
            </a:r>
            <a:r>
              <a:rPr lang="en-US" sz="3200" dirty="0" err="1" smtClean="0"/>
              <a:t>Hcal</a:t>
            </a:r>
            <a:r>
              <a:rPr lang="en-US" sz="3200" dirty="0" smtClean="0"/>
              <a:t> Simulation</a:t>
            </a:r>
          </a:p>
          <a:p>
            <a:pPr algn="ctr"/>
            <a:r>
              <a:rPr lang="en-US" sz="3200" dirty="0" smtClean="0"/>
              <a:t>Comparison with CALICE AHCAL Test Beam results (and simulations with various physics lists)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845" y="462659"/>
            <a:ext cx="5753100" cy="8477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7350" y="4471639"/>
            <a:ext cx="606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Ross McCoy, Andrew Myers, Andy White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76A6D-4189-4FB8-BF4E-05FB2646509A}" type="datetime1">
              <a:rPr lang="en-US" smtClean="0"/>
              <a:t>4/26/2017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607" y="900460"/>
            <a:ext cx="7886700" cy="6035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Resolution using </a:t>
            </a:r>
            <a:r>
              <a:rPr lang="en-US" dirty="0" err="1" smtClean="0"/>
              <a:t>Pions</a:t>
            </a:r>
            <a:r>
              <a:rPr lang="en-US" dirty="0" smtClean="0"/>
              <a:t> (10000 Events)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50" y="1740763"/>
            <a:ext cx="5992215" cy="4494162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727C-CAAD-475F-AFB7-043475B98AF9}" type="datetime1">
              <a:rPr lang="en-US" smtClean="0"/>
              <a:t>4/26/2017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51"/>
          <a:stretch/>
        </p:blipFill>
        <p:spPr>
          <a:xfrm>
            <a:off x="515685" y="167268"/>
            <a:ext cx="8238287" cy="669073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E206E-6CFC-42BC-9597-13924B1F0ACD}" type="datetime1">
              <a:rPr lang="en-US" smtClean="0"/>
              <a:t>4/26/2017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29882" y="4137103"/>
            <a:ext cx="2096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simulations generally lower than test beam data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564780" y="2308302"/>
            <a:ext cx="121270" cy="181764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129882" y="4137103"/>
            <a:ext cx="2096429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17326" y="3018850"/>
            <a:ext cx="35572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31F20"/>
                </a:solidFill>
                <a:latin typeface="AdvTTbdb21c9e"/>
              </a:rPr>
              <a:t>Fit to data:</a:t>
            </a:r>
          </a:p>
          <a:p>
            <a:r>
              <a:rPr lang="en-US" dirty="0" smtClean="0">
                <a:solidFill>
                  <a:srgbClr val="231F20"/>
                </a:solidFill>
                <a:latin typeface="AdvTTbdb21c9e"/>
              </a:rPr>
              <a:t>Stochastic term = 57</a:t>
            </a:r>
            <a:r>
              <a:rPr lang="en-US" dirty="0" smtClean="0">
                <a:solidFill>
                  <a:srgbClr val="231F20"/>
                </a:solidFill>
                <a:latin typeface="AdvOT483a8203"/>
              </a:rPr>
              <a:t>.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6 </a:t>
            </a:r>
            <a:r>
              <a:rPr lang="en-US" dirty="0" smtClean="0">
                <a:solidFill>
                  <a:srgbClr val="231F20"/>
                </a:solidFill>
                <a:latin typeface="AdvTTbdb21c9e"/>
                <a:sym typeface="Symbol" panose="05050102010706020507" pitchFamily="18" charset="2"/>
              </a:rPr>
              <a:t> 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0</a:t>
            </a:r>
            <a:r>
              <a:rPr lang="en-US" dirty="0" smtClean="0">
                <a:solidFill>
                  <a:srgbClr val="231F20"/>
                </a:solidFill>
                <a:latin typeface="AdvOT483a8203"/>
              </a:rPr>
              <a:t>.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4%</a:t>
            </a:r>
            <a:endParaRPr lang="en-US" dirty="0">
              <a:solidFill>
                <a:srgbClr val="231F20"/>
              </a:solidFill>
              <a:latin typeface="AdvOT483a8203"/>
            </a:endParaRPr>
          </a:p>
          <a:p>
            <a:r>
              <a:rPr lang="en-US" dirty="0">
                <a:solidFill>
                  <a:srgbClr val="231F20"/>
                </a:solidFill>
                <a:latin typeface="AdvOT483a8203"/>
              </a:rPr>
              <a:t>C</a:t>
            </a:r>
            <a:r>
              <a:rPr lang="en-US" dirty="0" smtClean="0">
                <a:solidFill>
                  <a:srgbClr val="231F20"/>
                </a:solidFill>
                <a:latin typeface="AdvOT483a8203"/>
              </a:rPr>
              <a:t>onstant </a:t>
            </a:r>
            <a:r>
              <a:rPr lang="en-US" dirty="0">
                <a:solidFill>
                  <a:srgbClr val="231F20"/>
                </a:solidFill>
                <a:latin typeface="AdvOT483a8203"/>
              </a:rPr>
              <a:t>term =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1</a:t>
            </a:r>
            <a:r>
              <a:rPr lang="en-US" dirty="0" smtClean="0">
                <a:solidFill>
                  <a:srgbClr val="231F20"/>
                </a:solidFill>
                <a:latin typeface="AdvOT483a8203"/>
              </a:rPr>
              <a:t>.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6 </a:t>
            </a:r>
            <a:r>
              <a:rPr lang="en-US" dirty="0">
                <a:solidFill>
                  <a:srgbClr val="231F20"/>
                </a:solidFill>
                <a:latin typeface="AdvTTbdb21c9e"/>
                <a:sym typeface="Symbol" panose="05050102010706020507" pitchFamily="18" charset="2"/>
              </a:rPr>
              <a:t>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 0</a:t>
            </a:r>
            <a:r>
              <a:rPr lang="en-US" dirty="0" smtClean="0">
                <a:solidFill>
                  <a:srgbClr val="231F20"/>
                </a:solidFill>
                <a:latin typeface="AdvOT483a8203"/>
              </a:rPr>
              <a:t>.</a:t>
            </a:r>
            <a:r>
              <a:rPr lang="en-US" dirty="0">
                <a:solidFill>
                  <a:srgbClr val="231F20"/>
                </a:solidFill>
                <a:latin typeface="AdvTTbdb21c9e"/>
              </a:rPr>
              <a:t>3</a:t>
            </a:r>
            <a:r>
              <a:rPr lang="en-US" dirty="0" smtClean="0">
                <a:solidFill>
                  <a:srgbClr val="231F20"/>
                </a:solidFill>
                <a:latin typeface="AdvTTbdb21c9e"/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30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08A-F067-42D6-BF0B-03CC632ACF3B}" type="datetime1">
              <a:rPr lang="en-US" smtClean="0"/>
              <a:t>4/26/2017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36702" y="479502"/>
            <a:ext cx="7404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Features of CALICE fits to AHCAL test beam data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28650" y="1572322"/>
            <a:ext cx="8046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The CALICE data is for events in which the </a:t>
            </a:r>
            <a:r>
              <a:rPr lang="en-US" dirty="0" err="1" smtClean="0"/>
              <a:t>pions</a:t>
            </a:r>
            <a:r>
              <a:rPr lang="en-US" dirty="0" smtClean="0"/>
              <a:t> interact in the first few layers of the </a:t>
            </a:r>
            <a:r>
              <a:rPr lang="en-US" dirty="0" err="1" smtClean="0"/>
              <a:t>ECal</a:t>
            </a:r>
            <a:r>
              <a:rPr lang="en-US" dirty="0" smtClean="0"/>
              <a:t> (so only the pion </a:t>
            </a:r>
            <a:r>
              <a:rPr lang="en-US" i="1" dirty="0" smtClean="0"/>
              <a:t>track</a:t>
            </a:r>
            <a:r>
              <a:rPr lang="en-US" dirty="0" smtClean="0"/>
              <a:t> energy deposition in the </a:t>
            </a:r>
            <a:r>
              <a:rPr lang="en-US" dirty="0" err="1" smtClean="0"/>
              <a:t>ECal</a:t>
            </a:r>
            <a:r>
              <a:rPr lang="en-US" dirty="0" smtClean="0"/>
              <a:t> is included).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The reconstructed energy is      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here the e/</a:t>
            </a:r>
            <a:r>
              <a:rPr lang="en-US" dirty="0" smtClean="0">
                <a:sym typeface="Symbol" panose="05050102010706020507" pitchFamily="18" charset="2"/>
              </a:rPr>
              <a:t> = 1.19 from measurements and averaged over the range of test beam energies.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The CALICE data is fitted with   </a:t>
            </a:r>
          </a:p>
          <a:p>
            <a:pPr marL="285750" indent="-285750">
              <a:buFontTx/>
              <a:buChar char="-"/>
            </a:pP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   so a noise term is included. The noise term c = 0.18 GeV  is mainly due to the TCMT (tail-catcher). The AHCAL noise term is 0.06 GeV – measured using random triggers.</a:t>
            </a:r>
          </a:p>
          <a:p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781" y="2290995"/>
            <a:ext cx="2851169" cy="641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095" y="3679903"/>
            <a:ext cx="1652107" cy="68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8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308A-F067-42D6-BF0B-03CC632ACF3B}" type="datetime1">
              <a:rPr lang="en-US" smtClean="0"/>
              <a:t>4/26/2017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AD198-C928-4A75-B4E7-52F53BC5EEA2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2459" y="780585"/>
            <a:ext cx="70364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Use subset of pion simulated data that interacts early in the </a:t>
            </a:r>
            <a:r>
              <a:rPr lang="en-US" dirty="0" err="1" smtClean="0"/>
              <a:t>HCal</a:t>
            </a:r>
            <a:r>
              <a:rPr lang="en-US" dirty="0" smtClean="0"/>
              <a:t> (and so only has non-interacting tracks in the </a:t>
            </a:r>
            <a:r>
              <a:rPr lang="en-US" dirty="0" err="1" smtClean="0"/>
              <a:t>ECal</a:t>
            </a:r>
            <a:r>
              <a:rPr lang="en-US" dirty="0" smtClean="0"/>
              <a:t>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Relate our calibration adjustments for </a:t>
            </a:r>
            <a:r>
              <a:rPr lang="en-US" dirty="0" err="1" smtClean="0"/>
              <a:t>ECal</a:t>
            </a:r>
            <a:r>
              <a:rPr lang="en-US" dirty="0" smtClean="0"/>
              <a:t> and </a:t>
            </a:r>
            <a:r>
              <a:rPr lang="en-US" dirty="0" err="1" smtClean="0"/>
              <a:t>HCal</a:t>
            </a:r>
            <a:r>
              <a:rPr lang="en-US" dirty="0" smtClean="0"/>
              <a:t> to the e/</a:t>
            </a:r>
            <a:r>
              <a:rPr lang="en-US" dirty="0" smtClean="0">
                <a:sym typeface="Symbol" panose="05050102010706020507" pitchFamily="18" charset="2"/>
              </a:rPr>
              <a:t> value used by CALICE. Can also obtain </a:t>
            </a:r>
            <a:r>
              <a:rPr lang="en-US" dirty="0"/>
              <a:t>e/</a:t>
            </a:r>
            <a:r>
              <a:rPr lang="en-US" dirty="0" smtClean="0">
                <a:sym typeface="Symbol" panose="05050102010706020507" pitchFamily="18" charset="2"/>
              </a:rPr>
              <a:t> directly from e,  simulations in </a:t>
            </a:r>
            <a:r>
              <a:rPr lang="en-US" dirty="0" err="1" smtClean="0">
                <a:sym typeface="Symbol" panose="05050102010706020507" pitchFamily="18" charset="2"/>
              </a:rPr>
              <a:t>HCal</a:t>
            </a:r>
            <a:r>
              <a:rPr lang="en-US" dirty="0" smtClean="0">
                <a:sym typeface="Symbol" panose="05050102010706020507" pitchFamily="18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ym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anose="05050102010706020507" pitchFamily="18" charset="2"/>
              </a:rPr>
              <a:t>Relate the noise put into our simulation to the “c” term used in the CALICE fit.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ym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anose="05050102010706020507" pitchFamily="18" charset="2"/>
              </a:rPr>
              <a:t>Re-fit our reconstructed simulated data using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161" y="4404731"/>
            <a:ext cx="3362999" cy="75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3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266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AdvOT483a8203</vt:lpstr>
      <vt:lpstr>AdvTTbdb21c9e</vt:lpstr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Energy Resolution using Pions (10000 Events)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Andrew</dc:creator>
  <cp:lastModifiedBy>White, Andrew</cp:lastModifiedBy>
  <cp:revision>14</cp:revision>
  <dcterms:created xsi:type="dcterms:W3CDTF">2017-04-14T21:22:07Z</dcterms:created>
  <dcterms:modified xsi:type="dcterms:W3CDTF">2017-04-26T14:31:16Z</dcterms:modified>
</cp:coreProperties>
</file>