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41" r:id="rId2"/>
    <p:sldId id="450" r:id="rId3"/>
    <p:sldId id="459" r:id="rId4"/>
    <p:sldId id="454" r:id="rId5"/>
    <p:sldId id="451" r:id="rId6"/>
    <p:sldId id="455" r:id="rId7"/>
    <p:sldId id="452" r:id="rId8"/>
    <p:sldId id="456" r:id="rId9"/>
    <p:sldId id="453" r:id="rId10"/>
    <p:sldId id="460" r:id="rId11"/>
    <p:sldId id="461" r:id="rId12"/>
    <p:sldId id="462" r:id="rId13"/>
    <p:sldId id="463" r:id="rId14"/>
    <p:sldId id="458" r:id="rId15"/>
    <p:sldId id="457" r:id="rId1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9A4A7"/>
    <a:srgbClr val="B3B3FF"/>
    <a:srgbClr val="A3A3FF"/>
    <a:srgbClr val="7171FF"/>
    <a:srgbClr val="FFFF99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4" autoAdjust="0"/>
    <p:restoredTop sz="94645" autoAdjust="0"/>
  </p:normalViewPr>
  <p:slideViewPr>
    <p:cSldViewPr>
      <p:cViewPr varScale="1">
        <p:scale>
          <a:sx n="111" d="100"/>
          <a:sy n="111" d="100"/>
        </p:scale>
        <p:origin x="9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F0007-E485-43DE-A63F-59A6BA345663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448E2-71EE-4603-AE9E-6CF97F9C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222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  <a:endParaRPr 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IP BPM </a:t>
            </a:r>
            <a:r>
              <a:rPr lang="en-GB" dirty="0" smtClean="0"/>
              <a:t>alignment plan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3568" y="3890963"/>
            <a:ext cx="7776864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kern="0" dirty="0" smtClean="0"/>
              <a:t>N. Blaskovic, T. Bromwich, </a:t>
            </a:r>
            <a:r>
              <a:rPr lang="en-US" altLang="en-US" kern="0" dirty="0" smtClean="0"/>
              <a:t>R</a:t>
            </a:r>
            <a:r>
              <a:rPr lang="en-US" altLang="en-US" kern="0" dirty="0" smtClean="0"/>
              <a:t>. </a:t>
            </a:r>
            <a:r>
              <a:rPr lang="en-US" altLang="en-US" kern="0" dirty="0" smtClean="0"/>
              <a:t>Ramjiawan</a:t>
            </a:r>
            <a:endParaRPr lang="en-GB" altLang="en-US" sz="2800" i="1" kern="0" dirty="0" smtClean="0"/>
          </a:p>
        </p:txBody>
      </p:sp>
    </p:spTree>
    <p:extLst>
      <p:ext uri="{BB962C8B-B14F-4D97-AF65-F5344CB8AC3E}">
        <p14:creationId xmlns:p14="http://schemas.microsoft.com/office/powerpoint/2010/main" val="57365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BPM alignment plan for May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dirty="0"/>
              <a:t>‘Internal alignment</a:t>
            </a:r>
            <a:r>
              <a:rPr lang="en-GB" dirty="0" smtClean="0"/>
              <a:t>’ (alignment </a:t>
            </a:r>
            <a:r>
              <a:rPr lang="en-GB" smtClean="0"/>
              <a:t>of IP </a:t>
            </a:r>
            <a:r>
              <a:rPr lang="en-GB" dirty="0" smtClean="0"/>
              <a:t>BPMs relative to each other)</a:t>
            </a:r>
          </a:p>
          <a:p>
            <a:r>
              <a:rPr lang="en-GB" dirty="0" smtClean="0"/>
              <a:t>‘Global alignment’ (alignment of IP BPM system for beam size tuning operation)</a:t>
            </a:r>
            <a:endParaRPr lang="en-GB" dirty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5510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Internal alignment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dirty="0" smtClean="0"/>
              <a:t>To </a:t>
            </a:r>
            <a:r>
              <a:rPr lang="en-GB" dirty="0"/>
              <a:t>confirm </a:t>
            </a:r>
            <a:r>
              <a:rPr lang="en-GB" dirty="0" smtClean="0"/>
              <a:t>relative alignment of the IP BPMs after their re-installation</a:t>
            </a:r>
          </a:p>
          <a:p>
            <a:r>
              <a:rPr lang="en-GB" dirty="0" smtClean="0"/>
              <a:t>Requires </a:t>
            </a:r>
            <a:r>
              <a:rPr lang="en-GB" dirty="0"/>
              <a:t>high beta optics </a:t>
            </a:r>
            <a:r>
              <a:rPr lang="en-GB" dirty="0" smtClean="0"/>
              <a:t>for </a:t>
            </a:r>
            <a:r>
              <a:rPr lang="en-GB" dirty="0"/>
              <a:t>small beam jitter at </a:t>
            </a:r>
            <a:r>
              <a:rPr lang="en-GB" dirty="0" smtClean="0"/>
              <a:t>IP </a:t>
            </a:r>
            <a:r>
              <a:rPr lang="en-GB" dirty="0"/>
              <a:t>BPMs</a:t>
            </a:r>
          </a:p>
          <a:p>
            <a:r>
              <a:rPr lang="en-GB" dirty="0" smtClean="0"/>
              <a:t>Request 1-2 </a:t>
            </a:r>
            <a:r>
              <a:rPr lang="en-GB" dirty="0"/>
              <a:t>dedicated shifts for this study</a:t>
            </a:r>
          </a:p>
          <a:p>
            <a:r>
              <a:rPr lang="en-GB" dirty="0" smtClean="0"/>
              <a:t>Results may </a:t>
            </a:r>
            <a:r>
              <a:rPr lang="en-GB" dirty="0"/>
              <a:t>require re-alignment </a:t>
            </a:r>
            <a:r>
              <a:rPr lang="en-GB" dirty="0" smtClean="0"/>
              <a:t>inside the </a:t>
            </a:r>
            <a:r>
              <a:rPr lang="en-GB" dirty="0"/>
              <a:t>IP chamber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09006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Global alignment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pPr lvl="0"/>
            <a:r>
              <a:rPr lang="en-GB" dirty="0"/>
              <a:t>Given </a:t>
            </a:r>
            <a:r>
              <a:rPr lang="en-GB" dirty="0" smtClean="0"/>
              <a:t>larger </a:t>
            </a:r>
            <a:r>
              <a:rPr lang="en-GB" dirty="0"/>
              <a:t>position jitters and possible position offset, </a:t>
            </a:r>
            <a:r>
              <a:rPr lang="en-GB" dirty="0" smtClean="0"/>
              <a:t>work </a:t>
            </a:r>
            <a:r>
              <a:rPr lang="en-GB" dirty="0"/>
              <a:t>with attenuated IP BPM signals </a:t>
            </a:r>
            <a:r>
              <a:rPr lang="en-GB" dirty="0" smtClean="0"/>
              <a:t>(e.g. </a:t>
            </a:r>
            <a:r>
              <a:rPr lang="en-GB" dirty="0"/>
              <a:t>40 dB </a:t>
            </a:r>
            <a:r>
              <a:rPr lang="en-GB" dirty="0" smtClean="0"/>
              <a:t>attenuation)</a:t>
            </a:r>
          </a:p>
          <a:p>
            <a:pPr lvl="0"/>
            <a:r>
              <a:rPr lang="en-GB" dirty="0" smtClean="0"/>
              <a:t>Use nominal optics</a:t>
            </a:r>
            <a:endParaRPr lang="en-GB" dirty="0"/>
          </a:p>
          <a:p>
            <a:pPr lvl="0"/>
            <a:r>
              <a:rPr lang="en-GB" dirty="0" smtClean="0"/>
              <a:t>Work </a:t>
            </a:r>
            <a:r>
              <a:rPr lang="en-GB" dirty="0"/>
              <a:t>with the beam-size tuning team </a:t>
            </a:r>
            <a:r>
              <a:rPr lang="en-GB" dirty="0" smtClean="0"/>
              <a:t>to </a:t>
            </a:r>
            <a:r>
              <a:rPr lang="en-GB" dirty="0"/>
              <a:t>find a beam orbit </a:t>
            </a:r>
            <a:r>
              <a:rPr lang="en-GB" dirty="0" smtClean="0"/>
              <a:t>common for </a:t>
            </a:r>
            <a:r>
              <a:rPr lang="en-GB" dirty="0"/>
              <a:t>both IP BSM and IP BPM operation</a:t>
            </a:r>
          </a:p>
          <a:p>
            <a:pPr lvl="0"/>
            <a:r>
              <a:rPr lang="en-GB" dirty="0" smtClean="0"/>
              <a:t>Results may </a:t>
            </a:r>
            <a:r>
              <a:rPr lang="en-GB" dirty="0"/>
              <a:t>require </a:t>
            </a:r>
            <a:r>
              <a:rPr lang="en-GB" dirty="0" smtClean="0"/>
              <a:t>repositioning of the IP chamber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6521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Suggested schedule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pPr lvl="0"/>
            <a:r>
              <a:rPr lang="en-GB" dirty="0"/>
              <a:t>1-2 shifts </a:t>
            </a:r>
            <a:r>
              <a:rPr lang="en-GB" dirty="0" smtClean="0"/>
              <a:t>for internal alignment study</a:t>
            </a:r>
            <a:endParaRPr lang="en-GB" dirty="0"/>
          </a:p>
          <a:p>
            <a:pPr lvl="0"/>
            <a:r>
              <a:rPr lang="en-GB" dirty="0"/>
              <a:t>1 shift </a:t>
            </a:r>
            <a:r>
              <a:rPr lang="en-GB" dirty="0" smtClean="0"/>
              <a:t>for global alignment study</a:t>
            </a:r>
            <a:endParaRPr lang="en-GB" dirty="0"/>
          </a:p>
          <a:p>
            <a:pPr lvl="0"/>
            <a:r>
              <a:rPr lang="en-GB" dirty="0"/>
              <a:t>Access to perform internal </a:t>
            </a:r>
            <a:r>
              <a:rPr lang="en-GB" dirty="0" smtClean="0"/>
              <a:t>and global re-alignment (help </a:t>
            </a:r>
            <a:r>
              <a:rPr lang="en-GB" dirty="0"/>
              <a:t>from </a:t>
            </a:r>
            <a:r>
              <a:rPr lang="en-GB" dirty="0" err="1" smtClean="0"/>
              <a:t>Sandry</a:t>
            </a:r>
            <a:r>
              <a:rPr lang="en-GB" dirty="0" smtClean="0"/>
              <a:t>/Araki-san)</a:t>
            </a:r>
            <a:endParaRPr lang="en-GB" dirty="0"/>
          </a:p>
          <a:p>
            <a:pPr lvl="0"/>
            <a:r>
              <a:rPr lang="en-GB" dirty="0"/>
              <a:t>If internal re-alignment </a:t>
            </a:r>
            <a:r>
              <a:rPr lang="en-GB" dirty="0" smtClean="0"/>
              <a:t>is performed, 1-2 </a:t>
            </a:r>
            <a:r>
              <a:rPr lang="en-GB" dirty="0"/>
              <a:t>shifts </a:t>
            </a:r>
            <a:r>
              <a:rPr lang="en-GB" dirty="0" smtClean="0"/>
              <a:t>for internal </a:t>
            </a:r>
            <a:r>
              <a:rPr lang="en-GB" dirty="0"/>
              <a:t>alignment </a:t>
            </a:r>
            <a:r>
              <a:rPr lang="en-GB" dirty="0" smtClean="0"/>
              <a:t>study</a:t>
            </a:r>
          </a:p>
          <a:p>
            <a:pPr lvl="0"/>
            <a:r>
              <a:rPr lang="en-GB" dirty="0" smtClean="0"/>
              <a:t>1 </a:t>
            </a:r>
            <a:r>
              <a:rPr lang="en-GB" dirty="0"/>
              <a:t>shift </a:t>
            </a:r>
            <a:r>
              <a:rPr lang="en-GB" dirty="0" smtClean="0"/>
              <a:t>for </a:t>
            </a:r>
            <a:r>
              <a:rPr lang="en-GB" dirty="0"/>
              <a:t>global alignment </a:t>
            </a:r>
            <a:r>
              <a:rPr lang="en-GB" dirty="0" smtClean="0"/>
              <a:t>study during </a:t>
            </a:r>
            <a:r>
              <a:rPr lang="en-GB" dirty="0"/>
              <a:t>a beam-size tuning shift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49772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  <a:endParaRPr 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83568" y="3890963"/>
            <a:ext cx="7776864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kern="0" dirty="0" smtClean="0"/>
              <a:t>Settings </a:t>
            </a:r>
            <a:r>
              <a:rPr lang="en-US" altLang="en-US" kern="0" dirty="0" smtClean="0"/>
              <a:t>used for IP BPM alignment study in February</a:t>
            </a:r>
            <a:endParaRPr lang="en-GB" altLang="en-US" sz="2800" i="1" kern="0" dirty="0" smtClean="0"/>
          </a:p>
        </p:txBody>
      </p:sp>
    </p:spTree>
    <p:extLst>
      <p:ext uri="{BB962C8B-B14F-4D97-AF65-F5344CB8AC3E}">
        <p14:creationId xmlns:p14="http://schemas.microsoft.com/office/powerpoint/2010/main" val="406915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BPM mover settings on-shift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Mover settings to centre beam in all BPMs</a:t>
            </a:r>
          </a:p>
          <a:p>
            <a:endParaRPr lang="en-GB" altLang="en-US" dirty="0"/>
          </a:p>
          <a:p>
            <a:endParaRPr lang="en-GB" altLang="en-US" dirty="0" smtClean="0"/>
          </a:p>
          <a:p>
            <a:endParaRPr lang="en-GB" altLang="en-US" dirty="0"/>
          </a:p>
          <a:p>
            <a:endParaRPr lang="en-GB" altLang="en-US" dirty="0" smtClean="0"/>
          </a:p>
          <a:p>
            <a:r>
              <a:rPr lang="en-GB" altLang="en-US" dirty="0" smtClean="0"/>
              <a:t>BPM mover calibration (</a:t>
            </a:r>
            <a:r>
              <a:rPr lang="en-GB" dirty="0" smtClean="0"/>
              <a:t>–30.65 um/V for IPA &amp; IPB; 29.99 um/V for PI) assumes coordinate system where positive y is up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7215"/>
              </p:ext>
            </p:extLst>
          </p:nvPr>
        </p:nvGraphicFramePr>
        <p:xfrm>
          <a:off x="539552" y="2276872"/>
          <a:ext cx="8064896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77506504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2440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Date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Mover setting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(V)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558557"/>
                  </a:ext>
                </a:extLst>
              </a:tr>
              <a:tr h="472440">
                <a:tc vMerge="1">
                  <a:txBody>
                    <a:bodyPr/>
                    <a:lstStyle/>
                    <a:p>
                      <a:pPr algn="ctr"/>
                      <a:endParaRPr lang="en-GB" sz="2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M1 &amp; M2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M3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IPC (Y)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17 Feb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6.75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–0.75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4.20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24 Feb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7.00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2.75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8.80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54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BPM alignm</a:t>
            </a:r>
            <a:r>
              <a:rPr lang="en-GB" altLang="en-US" dirty="0" smtClean="0"/>
              <a:t>ent measured in February</a:t>
            </a:r>
          </a:p>
          <a:p>
            <a:r>
              <a:rPr lang="en-GB" altLang="en-US" dirty="0" smtClean="0"/>
              <a:t>IP BPM alignment plan for May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483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BPM </a:t>
            </a:r>
            <a:r>
              <a:rPr lang="en-GB" altLang="en-US" dirty="0" smtClean="0"/>
              <a:t>alignment in February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BPMs were aligned relative to each using with high-</a:t>
            </a:r>
            <a:r>
              <a:rPr lang="el-GR" altLang="en-US" dirty="0" smtClean="0"/>
              <a:t>β</a:t>
            </a:r>
            <a:r>
              <a:rPr lang="en-GB" altLang="en-US" dirty="0" smtClean="0"/>
              <a:t> optics in February 2017</a:t>
            </a:r>
          </a:p>
          <a:p>
            <a:r>
              <a:rPr lang="en-GB" altLang="en-US" dirty="0" smtClean="0"/>
              <a:t>On-shift alignment achieved requires adjusting:</a:t>
            </a:r>
          </a:p>
          <a:p>
            <a:pPr lvl="1"/>
            <a:r>
              <a:rPr lang="en-GB" altLang="en-US" dirty="0" smtClean="0"/>
              <a:t>IPAB’s M3 sub-mover (close to IPA)</a:t>
            </a:r>
          </a:p>
          <a:p>
            <a:pPr lvl="1"/>
            <a:r>
              <a:rPr lang="en-GB" altLang="en-US" dirty="0" smtClean="0"/>
              <a:t>IPAB’s M1 and M2 sub-movers (close to IPB)</a:t>
            </a:r>
          </a:p>
          <a:p>
            <a:pPr lvl="1"/>
            <a:r>
              <a:rPr lang="en-GB" altLang="en-US" dirty="0" smtClean="0"/>
              <a:t>IPC mover (no mover pitch introduced)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15445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Beam-based measurements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Results presented on next slide:</a:t>
            </a:r>
          </a:p>
          <a:p>
            <a:pPr lvl="1"/>
            <a:r>
              <a:rPr lang="en-GB" altLang="en-US" dirty="0" smtClean="0"/>
              <a:t>Blue line: beam on 17 Feb taken as reference</a:t>
            </a:r>
          </a:p>
          <a:p>
            <a:pPr lvl="1"/>
            <a:r>
              <a:rPr lang="en-GB" altLang="en-US" dirty="0" smtClean="0"/>
              <a:t>Green lines: full mover dynamic range (deduced from mover setting on 17 Feb)</a:t>
            </a:r>
          </a:p>
          <a:p>
            <a:pPr lvl="1"/>
            <a:r>
              <a:rPr lang="en-GB" altLang="en-US" dirty="0" smtClean="0"/>
              <a:t>Red crosses: mover settings on 24 Feb</a:t>
            </a:r>
          </a:p>
          <a:p>
            <a:pPr lvl="1"/>
            <a:r>
              <a:rPr lang="en-GB" altLang="en-US" dirty="0" smtClean="0"/>
              <a:t>Red line: deduced beam orbit on 24 Feb (movers set so that beam is centred in BPMs)</a:t>
            </a:r>
          </a:p>
          <a:p>
            <a:r>
              <a:rPr lang="en-GB" altLang="en-US" dirty="0" smtClean="0"/>
              <a:t>Straight-line beam orbit reconstructed for both 17 &amp; 24 Feb data (blue &amp; red lines)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9780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695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Mover dynamic ranges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Next slide:</a:t>
            </a:r>
          </a:p>
          <a:p>
            <a:pPr lvl="1"/>
            <a:r>
              <a:rPr lang="en-GB" altLang="en-US" dirty="0" smtClean="0"/>
              <a:t>Plot IP BPM mover dynamic ranges alone</a:t>
            </a:r>
          </a:p>
          <a:p>
            <a:pPr lvl="1"/>
            <a:r>
              <a:rPr lang="en-GB" altLang="en-US" dirty="0" smtClean="0"/>
              <a:t>Coordinate system as on previous slide</a:t>
            </a:r>
          </a:p>
          <a:p>
            <a:pPr lvl="1"/>
            <a:r>
              <a:rPr lang="en-GB" altLang="en-US" dirty="0" smtClean="0"/>
              <a:t>Straight-line fit through mid-range mover settings constitutes ‘ideal’ beam orbit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8815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982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Mover dynamic ranges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Next slide: rotate plot such that ‘ideal’ beam orbit is horizontal</a:t>
            </a:r>
          </a:p>
          <a:p>
            <a:pPr lvl="1"/>
            <a:r>
              <a:rPr lang="en-GB" altLang="en-US" dirty="0" smtClean="0"/>
              <a:t>In practice at ATF, this requires re-steering the beam or re-positioning the IP chamber</a:t>
            </a:r>
          </a:p>
          <a:p>
            <a:r>
              <a:rPr lang="en-GB" altLang="en-US" dirty="0" smtClean="0"/>
              <a:t>M3 and IPC movers are well aligned</a:t>
            </a:r>
          </a:p>
          <a:p>
            <a:r>
              <a:rPr lang="en-GB" altLang="en-US" dirty="0" smtClean="0"/>
              <a:t>M1 and M2 movers are 180 um too high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7387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73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5687</TotalTime>
  <Words>578</Words>
  <Application>Microsoft Office PowerPoint</Application>
  <PresentationFormat>On-screen Show (4:3)</PresentationFormat>
  <Paragraphs>114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Default Design</vt:lpstr>
      <vt:lpstr>IP BPM alignment plan</vt:lpstr>
      <vt:lpstr>Contents</vt:lpstr>
      <vt:lpstr>IP BPM alignment in February</vt:lpstr>
      <vt:lpstr>Beam-based measurements</vt:lpstr>
      <vt:lpstr>PowerPoint Presentation</vt:lpstr>
      <vt:lpstr>Mover dynamic ranges</vt:lpstr>
      <vt:lpstr>PowerPoint Presentation</vt:lpstr>
      <vt:lpstr>Mover dynamic ranges</vt:lpstr>
      <vt:lpstr>PowerPoint Presentation</vt:lpstr>
      <vt:lpstr>IP BPM alignment plan for May</vt:lpstr>
      <vt:lpstr>Internal alignment</vt:lpstr>
      <vt:lpstr>Global alignment</vt:lpstr>
      <vt:lpstr>Suggested schedule</vt:lpstr>
      <vt:lpstr>Appendix</vt:lpstr>
      <vt:lpstr>BPM mover settings on-shift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Neven Blaskovic Kraljevic</cp:lastModifiedBy>
  <cp:revision>284</cp:revision>
  <cp:lastPrinted>2015-09-30T13:12:46Z</cp:lastPrinted>
  <dcterms:created xsi:type="dcterms:W3CDTF">2009-05-21T13:39:04Z</dcterms:created>
  <dcterms:modified xsi:type="dcterms:W3CDTF">2017-04-26T16:51:15Z</dcterms:modified>
</cp:coreProperties>
</file>