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83" r:id="rId3"/>
    <p:sldId id="279" r:id="rId4"/>
    <p:sldId id="280" r:id="rId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CC"/>
    <a:srgbClr val="CCFFCC"/>
    <a:srgbClr val="FFFFCC"/>
    <a:srgbClr val="CC00CC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98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18B733F-34ED-45DD-AD8F-0DC21476E82A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6B3CF4B-35A9-4002-BD4B-A893A29808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0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273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697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860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3CF4B-35A9-4002-BD4B-A893A298087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208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65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96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8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4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40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49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50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9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8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2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5CC98-7D8B-46C4-BF32-BD4A44958553}" type="datetimeFigureOut">
              <a:rPr lang="fr-FR" smtClean="0"/>
              <a:t>23/10/2017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00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6631"/>
            <a:ext cx="3109105" cy="218883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763688" y="2412177"/>
            <a:ext cx="5878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WELCOME TO STRASBOURG</a:t>
            </a:r>
            <a:endParaRPr lang="en-US" sz="32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91702" y="6453336"/>
            <a:ext cx="9016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S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upported by: </a:t>
            </a:r>
            <a:r>
              <a:rPr lang="en-US" sz="1600" dirty="0" smtClean="0">
                <a:latin typeface="Palatino Linotype" panose="02040502050505030304" pitchFamily="18" charset="0"/>
              </a:rPr>
              <a:t>CNRS/IN2P3, IPHC/University of Strasbourg, CEA </a:t>
            </a:r>
            <a:r>
              <a:rPr lang="en-US" sz="1600" dirty="0" err="1" smtClean="0">
                <a:latin typeface="Palatino Linotype" panose="02040502050505030304" pitchFamily="18" charset="0"/>
              </a:rPr>
              <a:t>Saclay</a:t>
            </a:r>
            <a:r>
              <a:rPr lang="en-US" sz="1600" dirty="0" smtClean="0">
                <a:latin typeface="Palatino Linotype" panose="02040502050505030304" pitchFamily="18" charset="0"/>
              </a:rPr>
              <a:t>/</a:t>
            </a:r>
            <a:r>
              <a:rPr lang="en-US" sz="1600" dirty="0" err="1" smtClean="0">
                <a:latin typeface="Palatino Linotype" panose="02040502050505030304" pitchFamily="18" charset="0"/>
              </a:rPr>
              <a:t>Irfu</a:t>
            </a:r>
            <a:r>
              <a:rPr lang="en-US" sz="1600" dirty="0" smtClean="0">
                <a:latin typeface="Palatino Linotype" panose="02040502050505030304" pitchFamily="18" charset="0"/>
              </a:rPr>
              <a:t>, LCC, CERN, DESY</a:t>
            </a:r>
            <a:endParaRPr lang="en-US" sz="1600" dirty="0">
              <a:latin typeface="Palatino Linotype" panose="02040502050505030304" pitchFamily="18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92812"/>
            <a:ext cx="3141040" cy="221265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3112321"/>
            <a:ext cx="8901680" cy="32085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05675" y="491188"/>
            <a:ext cx="24184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B30066"/>
                </a:solidFill>
                <a:latin typeface="Palatino Linotype" panose="02040502050505030304" pitchFamily="18" charset="0"/>
              </a:rPr>
              <a:t>LCWS 2017</a:t>
            </a:r>
          </a:p>
          <a:p>
            <a:pPr algn="ctr"/>
            <a:r>
              <a:rPr lang="en-US" sz="3200" b="1" dirty="0">
                <a:solidFill>
                  <a:srgbClr val="00009A"/>
                </a:solidFill>
                <a:latin typeface="Palatino Linotype" panose="02040502050505030304" pitchFamily="18" charset="0"/>
              </a:rPr>
              <a:t>Strasbourg</a:t>
            </a:r>
          </a:p>
          <a:p>
            <a:pPr algn="ctr"/>
            <a:r>
              <a:rPr lang="en-US" sz="3200" b="1" dirty="0">
                <a:solidFill>
                  <a:srgbClr val="009A00"/>
                </a:solidFill>
                <a:latin typeface="Palatino Linotype" panose="02040502050505030304" pitchFamily="18" charset="0"/>
              </a:rPr>
              <a:t>Oct. 23-27</a:t>
            </a:r>
            <a:endParaRPr lang="en-US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975871"/>
              </p:ext>
            </p:extLst>
          </p:nvPr>
        </p:nvGraphicFramePr>
        <p:xfrm>
          <a:off x="755326" y="2684294"/>
          <a:ext cx="7345066" cy="4054068"/>
        </p:xfrm>
        <a:graphic>
          <a:graphicData uri="http://schemas.openxmlformats.org/drawingml/2006/table">
            <a:tbl>
              <a:tblPr/>
              <a:tblGrid>
                <a:gridCol w="1219765"/>
                <a:gridCol w="1219765"/>
                <a:gridCol w="1217661"/>
                <a:gridCol w="306600"/>
                <a:gridCol w="943847"/>
                <a:gridCol w="1219765"/>
                <a:gridCol w="1217663"/>
              </a:tblGrid>
              <a:tr h="5578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anose="02040502050505030304" pitchFamily="18" charset="0"/>
                          <a:ea typeface="MS PGothic" panose="020B0600070205080204" pitchFamily="34" charset="-128"/>
                        </a:rPr>
                        <a:t>Oct 22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anose="02040502050505030304" pitchFamily="18" charset="0"/>
                          <a:ea typeface="MS PGothic" panose="020B0600070205080204" pitchFamily="34" charset="-128"/>
                        </a:rPr>
                        <a:t>Oct 23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anose="02040502050505030304" pitchFamily="18" charset="0"/>
                          <a:ea typeface="MS PGothic" panose="020B0600070205080204" pitchFamily="34" charset="-128"/>
                        </a:rPr>
                        <a:t>Oct 24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anose="02040502050505030304" pitchFamily="18" charset="0"/>
                          <a:ea typeface="MS PGothic" panose="020B0600070205080204" pitchFamily="34" charset="-128"/>
                        </a:rPr>
                        <a:t>Oct 25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anose="02040502050505030304" pitchFamily="18" charset="0"/>
                          <a:ea typeface="MS PGothic" panose="020B0600070205080204" pitchFamily="34" charset="-128"/>
                        </a:rPr>
                        <a:t>Oct 26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anose="02040502050505030304" pitchFamily="18" charset="0"/>
                          <a:ea typeface="MS PGothic" panose="020B0600070205080204" pitchFamily="34" charset="-128"/>
                        </a:rPr>
                        <a:t>Oct 27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54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27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4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54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578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MS PGothic" panose="020B0600070205080204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角丸四角形 6"/>
          <p:cNvSpPr/>
          <p:nvPr/>
        </p:nvSpPr>
        <p:spPr>
          <a:xfrm>
            <a:off x="827459" y="3790905"/>
            <a:ext cx="864096" cy="1773236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kumimoji="1" lang="en-US" altLang="ja-JP" b="1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Registration</a:t>
            </a:r>
          </a:p>
          <a:p>
            <a:pPr algn="ctr">
              <a:defRPr/>
            </a:pPr>
            <a:r>
              <a:rPr kumimoji="1" lang="en-US" altLang="ja-JP" b="1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(CIARUS)</a:t>
            </a:r>
            <a:endParaRPr kumimoji="1" lang="ja-JP" altLang="en-US" b="1" dirty="0">
              <a:solidFill>
                <a:schemeClr val="tx1"/>
              </a:solidFill>
              <a:latin typeface="Palatino Linotype"/>
              <a:cs typeface="Palatino Linotype"/>
            </a:endParaRPr>
          </a:p>
        </p:txBody>
      </p:sp>
      <p:sp>
        <p:nvSpPr>
          <p:cNvPr id="8" name="角丸四角形 6"/>
          <p:cNvSpPr/>
          <p:nvPr/>
        </p:nvSpPr>
        <p:spPr>
          <a:xfrm>
            <a:off x="3333449" y="3790905"/>
            <a:ext cx="864096" cy="17732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kumimoji="1" lang="en-US" altLang="ja-JP" b="1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WG Parallel sessions</a:t>
            </a:r>
          </a:p>
        </p:txBody>
      </p:sp>
      <p:sp>
        <p:nvSpPr>
          <p:cNvPr id="9" name="角丸四角形 6"/>
          <p:cNvSpPr/>
          <p:nvPr/>
        </p:nvSpPr>
        <p:spPr>
          <a:xfrm>
            <a:off x="5868019" y="3759876"/>
            <a:ext cx="864096" cy="17732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kumimoji="1" lang="en-US" altLang="ja-JP" b="1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WG Parallel sessions</a:t>
            </a:r>
          </a:p>
        </p:txBody>
      </p:sp>
      <p:sp>
        <p:nvSpPr>
          <p:cNvPr id="10" name="角丸四角形 6"/>
          <p:cNvSpPr/>
          <p:nvPr/>
        </p:nvSpPr>
        <p:spPr>
          <a:xfrm>
            <a:off x="2123603" y="3331893"/>
            <a:ext cx="864096" cy="2736304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kumimoji="1" lang="en-US" altLang="ja-JP" b="1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Plenary Sessions</a:t>
            </a:r>
            <a:endParaRPr kumimoji="1" lang="ja-JP" altLang="en-US" b="1" dirty="0">
              <a:solidFill>
                <a:schemeClr val="tx1"/>
              </a:solidFill>
              <a:latin typeface="Palatino Linotype"/>
              <a:cs typeface="Palatino Linotype"/>
            </a:endParaRPr>
          </a:p>
        </p:txBody>
      </p:sp>
      <p:sp>
        <p:nvSpPr>
          <p:cNvPr id="11" name="角丸四角形 6"/>
          <p:cNvSpPr/>
          <p:nvPr/>
        </p:nvSpPr>
        <p:spPr>
          <a:xfrm>
            <a:off x="7092155" y="3309371"/>
            <a:ext cx="864096" cy="2736304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kumimoji="1" lang="en-US" altLang="ja-JP" b="1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OUTLOOK SESSION </a:t>
            </a:r>
          </a:p>
        </p:txBody>
      </p:sp>
      <p:sp>
        <p:nvSpPr>
          <p:cNvPr id="12" name="角丸四角形 6"/>
          <p:cNvSpPr/>
          <p:nvPr/>
        </p:nvSpPr>
        <p:spPr>
          <a:xfrm>
            <a:off x="4557585" y="3331893"/>
            <a:ext cx="864096" cy="2736304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kumimoji="1" lang="en-US" altLang="ja-JP" b="1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 WG parallel  sessions / Industry Event</a:t>
            </a:r>
          </a:p>
        </p:txBody>
      </p:sp>
      <p:sp>
        <p:nvSpPr>
          <p:cNvPr id="14" name="角丸四角形 6"/>
          <p:cNvSpPr/>
          <p:nvPr/>
        </p:nvSpPr>
        <p:spPr>
          <a:xfrm>
            <a:off x="4866928" y="3907957"/>
            <a:ext cx="353019" cy="4997788"/>
          </a:xfrm>
          <a:prstGeom prst="roundRect">
            <a:avLst/>
          </a:prstGeom>
          <a:solidFill>
            <a:srgbClr val="CCFFCC"/>
          </a:solidFill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kumimoji="1" lang="en-US" altLang="ja-JP" b="1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Registration (Strasbourg Convention Center)</a:t>
            </a:r>
            <a:endParaRPr kumimoji="1" lang="ja-JP" altLang="en-US" b="1" dirty="0">
              <a:solidFill>
                <a:schemeClr val="tx1"/>
              </a:solidFill>
              <a:latin typeface="Palatino Linotype"/>
              <a:cs typeface="Palatino Linotype"/>
            </a:endParaRPr>
          </a:p>
        </p:txBody>
      </p:sp>
      <p:pic>
        <p:nvPicPr>
          <p:cNvPr id="13" name="Imag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2"/>
            <a:ext cx="7795122" cy="243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53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74808" y="116632"/>
            <a:ext cx="4889480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6600B3"/>
                </a:solidFill>
                <a:latin typeface="Palatino Linotype" panose="02040502050505030304" pitchFamily="18" charset="0"/>
              </a:rPr>
              <a:t>Conference Center: Ground Floor</a:t>
            </a:r>
            <a:endParaRPr lang="en-US" sz="2400" dirty="0">
              <a:latin typeface="Palatino Linotype" panose="02040502050505030304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524" y="2295312"/>
            <a:ext cx="4393980" cy="178176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524" y="4752528"/>
            <a:ext cx="4393980" cy="198884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8" y="2492896"/>
            <a:ext cx="4572000" cy="34866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2008" y="620688"/>
            <a:ext cx="90364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C00CC"/>
                </a:solidFill>
                <a:latin typeface="Palatino Linotype" panose="02040502050505030304" pitchFamily="18" charset="0"/>
              </a:rPr>
              <a:t>Registration desks, Welcome reception and </a:t>
            </a:r>
            <a:r>
              <a:rPr lang="en-US" sz="20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Breaks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dirty="0">
              <a:solidFill>
                <a:srgbClr val="CC00CC"/>
              </a:solidFill>
              <a:latin typeface="Palatino Linotype" panose="0204050205050503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Auditorium </a:t>
            </a:r>
            <a:r>
              <a:rPr lang="en-US" sz="2000" dirty="0">
                <a:solidFill>
                  <a:srgbClr val="CC00CC"/>
                </a:solidFill>
                <a:latin typeface="Palatino Linotype" panose="02040502050505030304" pitchFamily="18" charset="0"/>
              </a:rPr>
              <a:t>(&gt; 500 seats) and 6 </a:t>
            </a:r>
            <a:r>
              <a:rPr lang="en-US" sz="20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parallel </a:t>
            </a:r>
            <a:r>
              <a:rPr lang="en-US" sz="2000" dirty="0">
                <a:solidFill>
                  <a:srgbClr val="CC00CC"/>
                </a:solidFill>
                <a:latin typeface="Palatino Linotype" panose="02040502050505030304" pitchFamily="18" charset="0"/>
              </a:rPr>
              <a:t>session rooms (2 X 76/110/134 seats)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724128" y="1844824"/>
            <a:ext cx="230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Plenary Auditorium:</a:t>
            </a:r>
            <a:endParaRPr lang="en-US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40921" y="4293096"/>
            <a:ext cx="2975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WG parallel session rooms:</a:t>
            </a:r>
            <a:endParaRPr lang="en-US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74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87015"/>
            <a:ext cx="4171335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6600B3"/>
                </a:solidFill>
                <a:latin typeface="Palatino Linotype" panose="02040502050505030304" pitchFamily="18" charset="0"/>
              </a:rPr>
              <a:t>Conference Center: 1st Floor</a:t>
            </a:r>
            <a:endParaRPr lang="en-US" sz="2400" dirty="0">
              <a:latin typeface="Palatino Linotype" panose="02040502050505030304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2060848"/>
            <a:ext cx="4354471" cy="187220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564343"/>
            <a:ext cx="4161567" cy="259228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1520" y="548680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1 </a:t>
            </a:r>
            <a:r>
              <a:rPr lang="en-US" sz="2000" dirty="0">
                <a:solidFill>
                  <a:srgbClr val="CC00CC"/>
                </a:solidFill>
                <a:latin typeface="Palatino Linotype" panose="02040502050505030304" pitchFamily="18" charset="0"/>
              </a:rPr>
              <a:t>committee meeting room (46 seats) also small </a:t>
            </a:r>
            <a:r>
              <a:rPr lang="en-US" sz="20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parallel session rooms</a:t>
            </a:r>
            <a:endParaRPr lang="en-US" sz="2000" dirty="0">
              <a:solidFill>
                <a:srgbClr val="CC00CC"/>
              </a:solidFill>
              <a:latin typeface="Palatino Linotype" panose="0204050205050503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rgbClr val="CC00CC"/>
              </a:solidFill>
              <a:latin typeface="Palatino Linotype" panose="0204050205050503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CC00CC"/>
                </a:solidFill>
                <a:latin typeface="Palatino Linotype" panose="02040502050505030304" pitchFamily="18" charset="0"/>
              </a:rPr>
              <a:t>Lunch </a:t>
            </a:r>
            <a:r>
              <a:rPr lang="en-US" sz="2000" dirty="0">
                <a:solidFill>
                  <a:srgbClr val="CC00CC"/>
                </a:solidFill>
                <a:latin typeface="Palatino Linotype" panose="02040502050505030304" pitchFamily="18" charset="0"/>
              </a:rPr>
              <a:t>break &amp; private discussion room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828675" y="1661748"/>
            <a:ext cx="4165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Lunch break &amp; private discussion area:</a:t>
            </a:r>
            <a:endParaRPr lang="en-US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6264" y="4653136"/>
            <a:ext cx="87992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CC"/>
                </a:solidFill>
                <a:latin typeface="Palatino Linotype" panose="02040502050505030304" pitchFamily="18" charset="0"/>
              </a:rPr>
              <a:t>Welcome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Reception (Convention Center)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latin typeface="Palatino Linotype" panose="02040502050505030304" pitchFamily="18" charset="0"/>
              </a:rPr>
              <a:t>Monday, Oct</a:t>
            </a:r>
            <a:r>
              <a:rPr lang="en-US" dirty="0">
                <a:latin typeface="Palatino Linotype" panose="02040502050505030304" pitchFamily="18" charset="0"/>
              </a:rPr>
              <a:t>. </a:t>
            </a:r>
            <a:r>
              <a:rPr lang="en-US" dirty="0" smtClean="0">
                <a:latin typeface="Palatino Linotype" panose="02040502050505030304" pitchFamily="18" charset="0"/>
              </a:rPr>
              <a:t>23 from </a:t>
            </a:r>
            <a:r>
              <a:rPr lang="en-US" dirty="0">
                <a:latin typeface="Palatino Linotype" panose="02040502050505030304" pitchFamily="18" charset="0"/>
              </a:rPr>
              <a:t>7:00 p.m. to 9:00 p.m</a:t>
            </a:r>
            <a:r>
              <a:rPr lang="en-US" dirty="0" smtClean="0">
                <a:latin typeface="Palatino Linotype" panose="02040502050505030304" pitchFamily="18" charset="0"/>
              </a:rPr>
              <a:t>.</a:t>
            </a:r>
          </a:p>
          <a:p>
            <a:endParaRPr lang="en-US" dirty="0"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Social Dinner (</a:t>
            </a:r>
            <a:r>
              <a:rPr lang="en-US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Uni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Aula, Strasbourg University)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latin typeface="Palatino Linotype" panose="02040502050505030304" pitchFamily="18" charset="0"/>
              </a:rPr>
              <a:t>Wednesday, Oct. 25, from </a:t>
            </a:r>
            <a:r>
              <a:rPr lang="en-US" dirty="0">
                <a:latin typeface="Palatino Linotype" panose="02040502050505030304" pitchFamily="18" charset="0"/>
              </a:rPr>
              <a:t>7:30 </a:t>
            </a:r>
            <a:r>
              <a:rPr lang="en-US" dirty="0" smtClean="0">
                <a:latin typeface="Palatino Linotype" panose="02040502050505030304" pitchFamily="18" charset="0"/>
              </a:rPr>
              <a:t>p.m.;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the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first session of the Assembly of the Council of Europe took place in </a:t>
            </a: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1949</a:t>
            </a:r>
            <a:endParaRPr lang="en-US" dirty="0">
              <a:solidFill>
                <a:srgbClr val="0000CC"/>
              </a:solidFill>
              <a:latin typeface="Palatino Linotype" panose="02040502050505030304" pitchFamily="18" charset="0"/>
              <a:sym typeface="Wingdings" panose="05000000000000000000" pitchFamily="2" charset="2"/>
            </a:endParaRPr>
          </a:p>
          <a:p>
            <a:endParaRPr lang="en-US" dirty="0">
              <a:solidFill>
                <a:srgbClr val="0000CC"/>
              </a:solidFill>
              <a:latin typeface="Palatino Linotype" panose="0204050205050503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Outlook session </a:t>
            </a:r>
            <a:r>
              <a:rPr lang="en-US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  Friday, Oct. 27, (11:00-13:00)</a:t>
            </a:r>
            <a:endParaRPr lang="en-U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61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4163</TotalTime>
  <Words>203</Words>
  <Application>Microsoft Office PowerPoint</Application>
  <PresentationFormat>Affichage à l'écran (4:3)</PresentationFormat>
  <Paragraphs>39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ＭＳ Ｐゴシック</vt:lpstr>
      <vt:lpstr>ＭＳ Ｐゴシック</vt:lpstr>
      <vt:lpstr>Arial</vt:lpstr>
      <vt:lpstr>Calibri</vt:lpstr>
      <vt:lpstr>Palatino Linotype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TITOV Maksym</dc:creator>
  <cp:lastModifiedBy>TITOV Maksym</cp:lastModifiedBy>
  <cp:revision>232</cp:revision>
  <cp:lastPrinted>2017-06-29T17:53:50Z</cp:lastPrinted>
  <dcterms:created xsi:type="dcterms:W3CDTF">2014-10-28T06:43:35Z</dcterms:created>
  <dcterms:modified xsi:type="dcterms:W3CDTF">2017-10-23T05:52:10Z</dcterms:modified>
</cp:coreProperties>
</file>