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  <p:sldMasterId id="2147484111" r:id="rId2"/>
  </p:sldMasterIdLst>
  <p:notesMasterIdLst>
    <p:notesMasterId r:id="rId24"/>
  </p:notesMasterIdLst>
  <p:handoutMasterIdLst>
    <p:handoutMasterId r:id="rId25"/>
  </p:handoutMasterIdLst>
  <p:sldIdLst>
    <p:sldId id="382" r:id="rId3"/>
    <p:sldId id="415" r:id="rId4"/>
    <p:sldId id="473" r:id="rId5"/>
    <p:sldId id="459" r:id="rId6"/>
    <p:sldId id="471" r:id="rId7"/>
    <p:sldId id="461" r:id="rId8"/>
    <p:sldId id="462" r:id="rId9"/>
    <p:sldId id="444" r:id="rId10"/>
    <p:sldId id="460" r:id="rId11"/>
    <p:sldId id="472" r:id="rId12"/>
    <p:sldId id="475" r:id="rId13"/>
    <p:sldId id="476" r:id="rId14"/>
    <p:sldId id="477" r:id="rId15"/>
    <p:sldId id="478" r:id="rId16"/>
    <p:sldId id="480" r:id="rId17"/>
    <p:sldId id="481" r:id="rId18"/>
    <p:sldId id="484" r:id="rId19"/>
    <p:sldId id="485" r:id="rId20"/>
    <p:sldId id="486" r:id="rId21"/>
    <p:sldId id="383" r:id="rId22"/>
    <p:sldId id="487" r:id="rId23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95CA8"/>
    <a:srgbClr val="33CCFF"/>
    <a:srgbClr val="6699FF"/>
    <a:srgbClr val="C0CFE2"/>
    <a:srgbClr val="0000FF"/>
    <a:srgbClr val="969696"/>
    <a:srgbClr val="808080"/>
    <a:srgbClr val="B2B2B2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235" autoAdjust="0"/>
    <p:restoredTop sz="95510" autoAdjust="0"/>
  </p:normalViewPr>
  <p:slideViewPr>
    <p:cSldViewPr snapToGrid="0">
      <p:cViewPr varScale="1">
        <p:scale>
          <a:sx n="82" d="100"/>
          <a:sy n="82" d="100"/>
        </p:scale>
        <p:origin x="20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88"/>
    </p:cViewPr>
  </p:sorterViewPr>
  <p:notesViewPr>
    <p:cSldViewPr snapToGrid="0">
      <p:cViewPr varScale="1">
        <p:scale>
          <a:sx n="83" d="100"/>
          <a:sy n="83" d="100"/>
        </p:scale>
        <p:origin x="-1992" y="-84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7247FE1-51E9-4FDE-9F61-D7F234DFEEFD}" type="datetimeFigureOut">
              <a:rPr lang="ja-JP" altLang="en-US"/>
              <a:pPr>
                <a:defRPr/>
              </a:pPr>
              <a:t>2017/10/25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F48A7380-2812-482F-B852-E8EADE9094A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01145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522" tIns="45761" rIns="91522" bIns="4576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6E17887-9202-4DF0-BFAD-4FDA16B8CE22}" type="datetimeFigureOut">
              <a:rPr lang="ja-JP" altLang="en-US"/>
              <a:pPr>
                <a:defRPr/>
              </a:pPr>
              <a:t>2017/10/25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22" tIns="45761" rIns="91522" bIns="4576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6712" cy="4473575"/>
          </a:xfrm>
          <a:prstGeom prst="rect">
            <a:avLst/>
          </a:prstGeom>
        </p:spPr>
        <p:txBody>
          <a:bodyPr vert="horz" lIns="91522" tIns="45761" rIns="91522" bIns="4576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522" tIns="45761" rIns="91522" bIns="4576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FE29FF6-F9FD-40AF-B631-072BFA88F4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6504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54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545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545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7545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042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E29FF6-F9FD-40AF-B631-072BFA88F445}" type="slidenum">
              <a:rPr lang="ja-JP" altLang="en-US" smtClean="0"/>
              <a:pPr>
                <a:defRPr/>
              </a:pPr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7097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7"/>
          <p:cNvSpPr>
            <a:spLocks noGrp="1"/>
          </p:cNvSpPr>
          <p:nvPr>
            <p:ph type="title"/>
          </p:nvPr>
        </p:nvSpPr>
        <p:spPr>
          <a:xfrm>
            <a:off x="169615" y="1412777"/>
            <a:ext cx="5371280" cy="2189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  <a:latin typeface="+mn-ea"/>
                <a:ea typeface="+mn-ea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2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179512" y="5661248"/>
            <a:ext cx="5400601" cy="4320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テキスト プレースホルダー 12"/>
          <p:cNvSpPr>
            <a:spLocks noGrp="1"/>
          </p:cNvSpPr>
          <p:nvPr>
            <p:ph type="body" sz="quarter" idx="17"/>
          </p:nvPr>
        </p:nvSpPr>
        <p:spPr>
          <a:xfrm>
            <a:off x="179512" y="4869160"/>
            <a:ext cx="5400601" cy="78370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ts val="14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latin typeface="+mn-ea"/>
                <a:ea typeface="+mn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/>
          </p:nvPr>
        </p:nvSpPr>
        <p:spPr>
          <a:xfrm>
            <a:off x="179513" y="3644503"/>
            <a:ext cx="5363492" cy="1008633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 sz="2800"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9"/>
          </p:nvPr>
        </p:nvSpPr>
        <p:spPr>
          <a:xfrm>
            <a:off x="1331913" y="6381750"/>
            <a:ext cx="3095625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en-US" altLang="ja-JP"/>
          </a:p>
        </p:txBody>
      </p:sp>
      <p:sp>
        <p:nvSpPr>
          <p:cNvPr id="8" name="スライド番号プレースホルダー 28"/>
          <p:cNvSpPr>
            <a:spLocks noGrp="1"/>
          </p:cNvSpPr>
          <p:nvPr>
            <p:ph type="sldNum" sz="quarter" idx="20"/>
          </p:nvPr>
        </p:nvSpPr>
        <p:spPr>
          <a:xfrm>
            <a:off x="107950" y="6381750"/>
            <a:ext cx="1219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88C2-10A6-4644-86C5-279575E715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正方形/長方形 3"/>
          <p:cNvSpPr/>
          <p:nvPr userDrawn="1"/>
        </p:nvSpPr>
        <p:spPr>
          <a:xfrm>
            <a:off x="565785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201" y="2486025"/>
            <a:ext cx="2391171" cy="110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4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ご清聴ありがとうございまし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51" y="2486025"/>
            <a:ext cx="2391171" cy="11066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4" y="6130592"/>
            <a:ext cx="1192742" cy="55595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 userDrawn="1"/>
        </p:nvSpPr>
        <p:spPr>
          <a:xfrm>
            <a:off x="4848224" y="2880122"/>
            <a:ext cx="3193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r>
              <a:rPr kumimoji="1" lang="en-US" altLang="ja-JP" sz="20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your attention.</a:t>
            </a:r>
            <a:endParaRPr kumimoji="1" lang="ja-JP" alt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24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7"/>
          <p:cNvSpPr>
            <a:spLocks noGrp="1"/>
          </p:cNvSpPr>
          <p:nvPr>
            <p:ph type="title"/>
          </p:nvPr>
        </p:nvSpPr>
        <p:spPr>
          <a:xfrm>
            <a:off x="169615" y="1412777"/>
            <a:ext cx="5371280" cy="2189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  <a:latin typeface="+mn-ea"/>
                <a:ea typeface="+mn-ea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2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179512" y="5661248"/>
            <a:ext cx="5400601" cy="4320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テキスト プレースホルダー 12"/>
          <p:cNvSpPr>
            <a:spLocks noGrp="1"/>
          </p:cNvSpPr>
          <p:nvPr>
            <p:ph type="body" sz="quarter" idx="17"/>
          </p:nvPr>
        </p:nvSpPr>
        <p:spPr>
          <a:xfrm>
            <a:off x="179512" y="4869160"/>
            <a:ext cx="5400601" cy="78370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ts val="14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latin typeface="+mn-ea"/>
                <a:ea typeface="+mn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/>
          </p:nvPr>
        </p:nvSpPr>
        <p:spPr>
          <a:xfrm>
            <a:off x="179513" y="3644503"/>
            <a:ext cx="5363492" cy="1008633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 sz="2800"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9"/>
          </p:nvPr>
        </p:nvSpPr>
        <p:spPr>
          <a:xfrm>
            <a:off x="1331913" y="6381750"/>
            <a:ext cx="3095625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en-US" altLang="ja-JP"/>
          </a:p>
        </p:txBody>
      </p:sp>
      <p:sp>
        <p:nvSpPr>
          <p:cNvPr id="8" name="スライド番号プレースホルダー 28"/>
          <p:cNvSpPr>
            <a:spLocks noGrp="1"/>
          </p:cNvSpPr>
          <p:nvPr>
            <p:ph type="sldNum" sz="quarter" idx="20"/>
          </p:nvPr>
        </p:nvSpPr>
        <p:spPr>
          <a:xfrm>
            <a:off x="107950" y="6381750"/>
            <a:ext cx="1219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88C2-10A6-4644-86C5-279575E715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正方形/長方形 3"/>
          <p:cNvSpPr/>
          <p:nvPr userDrawn="1"/>
        </p:nvSpPr>
        <p:spPr>
          <a:xfrm>
            <a:off x="565785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201" y="2486025"/>
            <a:ext cx="2391171" cy="110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7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467544" y="603504"/>
            <a:ext cx="8246688" cy="584301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70C0"/>
              </a:buClr>
              <a:buSzPct val="100000"/>
              <a:buFont typeface="Wingdings" panose="05000000000000000000" pitchFamily="2" charset="2"/>
              <a:buChar char="n"/>
              <a:defRPr/>
            </a:lvl1pPr>
            <a:lvl2pPr marL="547688" indent="-273050">
              <a:buClr>
                <a:srgbClr val="0070C0"/>
              </a:buClr>
              <a:buFont typeface="Wingdings" panose="05000000000000000000" pitchFamily="2" charset="2"/>
              <a:buChar char="l"/>
              <a:defRPr/>
            </a:lvl2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6576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4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56616"/>
            <a:ext cx="7715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643192" cy="4672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3E908-6743-49E5-B282-58BCAF50AE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58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467544" y="1484784"/>
            <a:ext cx="7560840" cy="4680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7715200" cy="393192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672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19C75-4677-4361-AEA7-9B15826AF0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2476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15200" cy="111216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3826768" cy="467217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8" name="コンテンツ プレースホルダー 8"/>
          <p:cNvSpPr>
            <a:spLocks noGrp="1"/>
          </p:cNvSpPr>
          <p:nvPr>
            <p:ph sz="quarter" idx="13"/>
          </p:nvPr>
        </p:nvSpPr>
        <p:spPr>
          <a:xfrm>
            <a:off x="4355976" y="1484784"/>
            <a:ext cx="3826768" cy="467217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4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51D6-278D-4D11-846F-7DC9AC6A6B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1117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15200" cy="111216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56791"/>
            <a:ext cx="3817924" cy="792089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352975" y="1556792"/>
            <a:ext cx="3819425" cy="792088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492896"/>
            <a:ext cx="3816424" cy="367930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10" name="コンテンツ プレースホルダー 10"/>
          <p:cNvSpPr>
            <a:spLocks noGrp="1"/>
          </p:cNvSpPr>
          <p:nvPr>
            <p:ph sz="quarter" idx="13"/>
          </p:nvPr>
        </p:nvSpPr>
        <p:spPr>
          <a:xfrm>
            <a:off x="4355976" y="2492896"/>
            <a:ext cx="3816424" cy="367930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14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CF1E5-A9F8-40D0-974A-7126FB973A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4118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ご清聴ありがとうございまし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51" y="2486025"/>
            <a:ext cx="2391171" cy="11066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4" y="6130592"/>
            <a:ext cx="1192742" cy="55595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 userDrawn="1"/>
        </p:nvSpPr>
        <p:spPr>
          <a:xfrm>
            <a:off x="4848224" y="2880122"/>
            <a:ext cx="3193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r>
              <a:rPr kumimoji="1" lang="en-US" altLang="ja-JP" sz="20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your attention.</a:t>
            </a:r>
            <a:endParaRPr kumimoji="1" lang="ja-JP" alt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24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467544" y="603504"/>
            <a:ext cx="8246688" cy="584301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70C0"/>
              </a:buClr>
              <a:buSzPct val="100000"/>
              <a:buFont typeface="Wingdings" panose="05000000000000000000" pitchFamily="2" charset="2"/>
              <a:buChar char="n"/>
              <a:defRPr/>
            </a:lvl1pPr>
            <a:lvl2pPr marL="547688" indent="-273050">
              <a:buClr>
                <a:srgbClr val="0070C0"/>
              </a:buClr>
              <a:buFont typeface="Wingdings" panose="05000000000000000000" pitchFamily="2" charset="2"/>
              <a:buChar char="l"/>
              <a:defRPr/>
            </a:lvl2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6576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6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56616"/>
            <a:ext cx="7715200" cy="36576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643192" cy="4672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3E908-6743-49E5-B282-58BCAF50AED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7425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467544" y="1484784"/>
            <a:ext cx="7560840" cy="46805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7715200" cy="393192"/>
          </a:xfrm>
          <a:prstGeom prst="rect">
            <a:avLst/>
          </a:prstGeom>
        </p:spPr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643192" cy="4672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19C75-4677-4361-AEA7-9B15826AF0D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917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15200" cy="1112168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3826768" cy="467217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8" name="コンテンツ プレースホルダー 8"/>
          <p:cNvSpPr>
            <a:spLocks noGrp="1"/>
          </p:cNvSpPr>
          <p:nvPr>
            <p:ph sz="quarter" idx="13"/>
          </p:nvPr>
        </p:nvSpPr>
        <p:spPr>
          <a:xfrm>
            <a:off x="4355976" y="1484784"/>
            <a:ext cx="3826768" cy="467217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4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C51D6-278D-4D11-846F-7DC9AC6A6B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359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715200" cy="111216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56791"/>
            <a:ext cx="3817924" cy="792089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352975" y="1556792"/>
            <a:ext cx="3819425" cy="792088"/>
          </a:xfrm>
          <a:prstGeom prst="rect">
            <a:avLst/>
          </a:prstGeo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492896"/>
            <a:ext cx="3816424" cy="367930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10" name="コンテンツ プレースホルダー 10"/>
          <p:cNvSpPr>
            <a:spLocks noGrp="1"/>
          </p:cNvSpPr>
          <p:nvPr>
            <p:ph sz="quarter" idx="13"/>
          </p:nvPr>
        </p:nvSpPr>
        <p:spPr>
          <a:xfrm>
            <a:off x="4355976" y="2492896"/>
            <a:ext cx="3816424" cy="3679304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chemeClr val="bg1">
                  <a:lumMod val="75000"/>
                </a:schemeClr>
              </a:buClr>
              <a:buFont typeface="Wingdings" pitchFamily="2" charset="2"/>
              <a:buChar char="l"/>
              <a:defRPr/>
            </a:lvl1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14"/>
          </p:nvPr>
        </p:nvSpPr>
        <p:spPr>
          <a:xfrm>
            <a:off x="1547813" y="6356350"/>
            <a:ext cx="54721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ja-JP" altLang="en-US" dirty="0"/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CF1E5-A9F8-40D0-974A-7126FB973A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4860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ご清聴ありがとうございまし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51" y="2486025"/>
            <a:ext cx="2391171" cy="110665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4" y="6130592"/>
            <a:ext cx="1192742" cy="55595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 userDrawn="1"/>
        </p:nvSpPr>
        <p:spPr>
          <a:xfrm>
            <a:off x="4848224" y="2880122"/>
            <a:ext cx="3193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r>
              <a:rPr kumimoji="1" lang="en-US" altLang="ja-JP" sz="20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your attention.</a:t>
            </a:r>
            <a:endParaRPr kumimoji="1" lang="ja-JP" altLang="en-U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704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7"/>
          <p:cNvSpPr>
            <a:spLocks noGrp="1"/>
          </p:cNvSpPr>
          <p:nvPr>
            <p:ph type="title"/>
          </p:nvPr>
        </p:nvSpPr>
        <p:spPr>
          <a:xfrm>
            <a:off x="169615" y="1412777"/>
            <a:ext cx="5371280" cy="21893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  <a:latin typeface="+mn-ea"/>
                <a:ea typeface="+mn-ea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23" name="テキスト プレースホルダー 12"/>
          <p:cNvSpPr>
            <a:spLocks noGrp="1"/>
          </p:cNvSpPr>
          <p:nvPr>
            <p:ph type="body" sz="quarter" idx="15"/>
          </p:nvPr>
        </p:nvSpPr>
        <p:spPr>
          <a:xfrm>
            <a:off x="179512" y="5661248"/>
            <a:ext cx="5400601" cy="4320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0">
                <a:latin typeface="+mj-ea"/>
                <a:ea typeface="+mj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テキスト プレースホルダー 12"/>
          <p:cNvSpPr>
            <a:spLocks noGrp="1"/>
          </p:cNvSpPr>
          <p:nvPr>
            <p:ph type="body" sz="quarter" idx="17"/>
          </p:nvPr>
        </p:nvSpPr>
        <p:spPr>
          <a:xfrm>
            <a:off x="179512" y="4869160"/>
            <a:ext cx="5400601" cy="78370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marR="0" indent="0" algn="r" defTabSz="457200" rtl="0" eaLnBrk="1" fontAlgn="auto" latinLnBrk="0" hangingPunct="1">
              <a:lnSpc>
                <a:spcPts val="14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latin typeface="+mn-ea"/>
                <a:ea typeface="+mn-ea"/>
              </a:defRPr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quarter" idx="18"/>
          </p:nvPr>
        </p:nvSpPr>
        <p:spPr>
          <a:xfrm>
            <a:off x="179513" y="3644503"/>
            <a:ext cx="5363492" cy="1008633"/>
          </a:xfrm>
          <a:prstGeom prst="rect">
            <a:avLst/>
          </a:prstGeom>
        </p:spPr>
        <p:txBody>
          <a:bodyPr/>
          <a:lstStyle>
            <a:lvl1pPr marL="0" marR="0" indent="0" algn="just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 sz="2800"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9"/>
          </p:nvPr>
        </p:nvSpPr>
        <p:spPr>
          <a:xfrm>
            <a:off x="1331913" y="6381750"/>
            <a:ext cx="3095625" cy="36512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en-US" altLang="ja-JP" smtClean="0"/>
              <a:t>L3 KLEIN</a:t>
            </a:r>
            <a:r>
              <a:rPr lang="ja-JP" altLang="en-US" smtClean="0"/>
              <a:t>代理店会議および</a:t>
            </a:r>
            <a:r>
              <a:rPr lang="en-US" altLang="ja-JP" smtClean="0"/>
              <a:t>OCEANOLOGY INTERNATIONAL2014</a:t>
            </a:r>
            <a:r>
              <a:rPr lang="ja-JP" altLang="en-US" smtClean="0"/>
              <a:t>参加紹介</a:t>
            </a:r>
            <a:endParaRPr lang="en-US" altLang="ja-JP"/>
          </a:p>
        </p:txBody>
      </p:sp>
      <p:sp>
        <p:nvSpPr>
          <p:cNvPr id="8" name="スライド番号プレースホルダー 28"/>
          <p:cNvSpPr>
            <a:spLocks noGrp="1"/>
          </p:cNvSpPr>
          <p:nvPr>
            <p:ph type="sldNum" sz="quarter" idx="20"/>
          </p:nvPr>
        </p:nvSpPr>
        <p:spPr>
          <a:xfrm>
            <a:off x="107950" y="6381750"/>
            <a:ext cx="1219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588C2-10A6-4644-86C5-279575E7158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正方形/長方形 3"/>
          <p:cNvSpPr/>
          <p:nvPr userDrawn="1"/>
        </p:nvSpPr>
        <p:spPr>
          <a:xfrm>
            <a:off x="5657850" y="0"/>
            <a:ext cx="3486150" cy="6858000"/>
          </a:xfrm>
          <a:prstGeom prst="rect">
            <a:avLst/>
          </a:prstGeom>
          <a:solidFill>
            <a:srgbClr val="095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201" y="2486025"/>
            <a:ext cx="2391171" cy="110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75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467544" y="603504"/>
            <a:ext cx="8246688" cy="5843016"/>
          </a:xfrm>
          <a:prstGeom prst="rect">
            <a:avLst/>
          </a:prstGeom>
        </p:spPr>
        <p:txBody>
          <a:bodyPr/>
          <a:lstStyle>
            <a:lvl1pPr marL="457200" indent="-457200">
              <a:buClr>
                <a:srgbClr val="0070C0"/>
              </a:buClr>
              <a:buSzPct val="100000"/>
              <a:buFont typeface="Wingdings" panose="05000000000000000000" pitchFamily="2" charset="2"/>
              <a:buChar char="n"/>
              <a:defRPr/>
            </a:lvl1pPr>
            <a:lvl2pPr marL="547688" indent="-273050">
              <a:buClr>
                <a:srgbClr val="0070C0"/>
              </a:buClr>
              <a:buFont typeface="Wingdings" panose="05000000000000000000" pitchFamily="2" charset="2"/>
              <a:buChar char="l"/>
              <a:defRPr/>
            </a:lvl2pPr>
            <a:lvl3pPr marL="822325" indent="-228600">
              <a:buFont typeface="Wingdings" pitchFamily="2" charset="2"/>
              <a:buChar char="l"/>
              <a:defRPr/>
            </a:lvl3pPr>
          </a:lstStyle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8" name="タイトル 1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65760"/>
          </a:xfrm>
          <a:prstGeom prst="rect">
            <a:avLst/>
          </a:prstGeom>
        </p:spPr>
        <p:txBody>
          <a:bodyPr anchor="ctr" anchorCtr="0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64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6556248"/>
            <a:ext cx="9144000" cy="301752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</p:spPr>
        <p:txBody>
          <a:bodyPr wrap="square" rtlCol="0">
            <a:noAutofit/>
          </a:bodyPr>
          <a:lstStyle/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7200" y="6557519"/>
            <a:ext cx="1090613" cy="3004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FD202BFB-0AC1-4229-9F1E-7E3E1DDC40D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34112"/>
            <a:ext cx="914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>
              <a:tabLst>
                <a:tab pos="4214813" algn="l"/>
              </a:tabLst>
            </a:pP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77340" y="6582952"/>
            <a:ext cx="3214341" cy="25391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050" dirty="0" smtClean="0">
                <a:solidFill>
                  <a:schemeClr val="tx1"/>
                </a:solidFill>
              </a:rPr>
              <a:t>Copyright © 2015 OYO Corporation. All rights reserved.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175" y="6609778"/>
            <a:ext cx="2238374" cy="2002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10" r:id="rId7"/>
    <p:sldLayoutId id="2147484134" r:id="rId8"/>
    <p:sldLayoutId id="2147484132" r:id="rId9"/>
    <p:sldLayoutId id="2147484133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1435100" algn="l"/>
        </a:tabLst>
        <a:defRPr kumimoji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9pPr>
    </p:titleStyle>
    <p:bodyStyle>
      <a:lvl1pPr marL="457200" indent="-457200" algn="l" rtl="0" eaLnBrk="0" fontAlgn="base" hangingPunct="0">
        <a:spcBef>
          <a:spcPts val="600"/>
        </a:spcBef>
        <a:spcAft>
          <a:spcPct val="0"/>
        </a:spcAft>
        <a:buClr>
          <a:srgbClr val="BFBFBF"/>
        </a:buClr>
        <a:buSzPct val="100000"/>
        <a:buFont typeface="Wingdings" pitchFamily="2" charset="2"/>
        <a:buChar char="l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—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" pitchFamily="2" charset="2"/>
        <a:buChar char="l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—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«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0" y="6556248"/>
            <a:ext cx="9144000" cy="301752"/>
          </a:xfrm>
          <a:prstGeom prst="rect">
            <a:avLst/>
          </a:prstGeom>
          <a:gradFill flip="none" rotWithShape="1">
            <a:gsLst>
              <a:gs pos="0">
                <a:srgbClr val="0070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1"/>
              </a:gs>
            </a:gsLst>
            <a:lin ang="0" scaled="0"/>
            <a:tileRect/>
          </a:gradFill>
        </p:spPr>
        <p:txBody>
          <a:bodyPr wrap="square" rtlCol="0">
            <a:noAutofit/>
          </a:bodyPr>
          <a:lstStyle/>
          <a:p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7200" y="6557519"/>
            <a:ext cx="1090613" cy="30048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>
                <a:solidFill>
                  <a:schemeClr val="bg1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FD202BFB-0AC1-4229-9F1E-7E3E1DDC40D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34112"/>
            <a:ext cx="9144000" cy="36933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>
              <a:tabLst>
                <a:tab pos="4214813" algn="l"/>
              </a:tabLst>
            </a:pP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77340" y="6582952"/>
            <a:ext cx="3214341" cy="253916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050" dirty="0" smtClean="0">
                <a:solidFill>
                  <a:schemeClr val="tx1"/>
                </a:solidFill>
              </a:rPr>
              <a:t>Copyright © 2015 OYO Corporation. All rights reserved.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175" y="6609778"/>
            <a:ext cx="2238374" cy="2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31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tabLst>
          <a:tab pos="1435100" algn="l"/>
        </a:tabLst>
        <a:defRPr kumimoji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Calibri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Calibri" pitchFamily="34" charset="0"/>
        </a:defRPr>
      </a:lvl9pPr>
    </p:titleStyle>
    <p:bodyStyle>
      <a:lvl1pPr marL="457200" indent="-457200" algn="l" rtl="0" eaLnBrk="0" fontAlgn="base" hangingPunct="0">
        <a:spcBef>
          <a:spcPts val="600"/>
        </a:spcBef>
        <a:spcAft>
          <a:spcPct val="0"/>
        </a:spcAft>
        <a:buClr>
          <a:srgbClr val="BFBFBF"/>
        </a:buClr>
        <a:buSzPct val="100000"/>
        <a:buFont typeface="Wingdings" pitchFamily="2" charset="2"/>
        <a:buChar char="l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—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" pitchFamily="2" charset="2"/>
        <a:buChar char="l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—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rgbClr val="A6A6A6"/>
        </a:buClr>
        <a:buSzPct val="100000"/>
        <a:buFont typeface="ＭＳ Ｐゴシック" pitchFamily="50" charset="-128"/>
        <a:buChar char="«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3924" y="3893271"/>
            <a:ext cx="3253878" cy="1527142"/>
          </a:xfrm>
        </p:spPr>
        <p:txBody>
          <a:bodyPr anchor="ctr">
            <a:normAutofit/>
          </a:bodyPr>
          <a:lstStyle/>
          <a:p>
            <a:pPr algn="r"/>
            <a:r>
              <a:rPr lang="en-US" altLang="ja-JP" sz="24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Tatsuya YOKOYAMA </a:t>
            </a:r>
            <a:br>
              <a:rPr lang="en-US" altLang="ja-JP" sz="24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z="24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OYO </a:t>
            </a:r>
            <a:r>
              <a:rPr lang="en-US" altLang="ja-JP" sz="2400" dirty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</a:t>
            </a:r>
            <a:r>
              <a:rPr lang="en-US" altLang="ja-JP" sz="24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orp.</a:t>
            </a:r>
            <a:endParaRPr kumimoji="1" lang="ja-JP" altLang="en-US" sz="2400" i="1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301590" y="1022888"/>
            <a:ext cx="8587886" cy="1224367"/>
          </a:xfrm>
          <a:prstGeom prst="rect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tabLst>
                <a:tab pos="1435100" algn="l"/>
              </a:tabLst>
              <a:defRPr kumimoji="1" sz="4400" kern="1200">
                <a:solidFill>
                  <a:schemeClr val="tx2"/>
                </a:solidFill>
                <a:latin typeface="+mn-ea"/>
                <a:ea typeface="+mn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altLang="ja-JP" sz="28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 </a:t>
            </a:r>
            <a:r>
              <a:rPr lang="en-US" altLang="ja-JP" sz="2800" dirty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Change after </a:t>
            </a:r>
            <a:r>
              <a:rPr lang="en-US" altLang="ja-JP" sz="28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2011 Earthquake</a:t>
            </a:r>
            <a:r>
              <a:rPr lang="ja-JP" altLang="en-US" sz="2800" dirty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Stability of Rocks in Kitakami Mountains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975927" y="73803"/>
            <a:ext cx="27616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i="1" dirty="0">
                <a:solidFill>
                  <a:schemeClr val="bg1"/>
                </a:solidFill>
              </a:rPr>
              <a:t>LCWS2017 </a:t>
            </a:r>
            <a:r>
              <a:rPr lang="en-US" altLang="ja-JP" sz="2000" i="1" dirty="0" smtClean="0">
                <a:solidFill>
                  <a:schemeClr val="bg1"/>
                </a:solidFill>
              </a:rPr>
              <a:t>Strasbourg</a:t>
            </a:r>
          </a:p>
          <a:p>
            <a:r>
              <a:rPr lang="en-US" altLang="ja-JP" sz="2000" i="1" dirty="0" smtClean="0">
                <a:solidFill>
                  <a:schemeClr val="bg1"/>
                </a:solidFill>
              </a:rPr>
              <a:t> CFS-WG </a:t>
            </a:r>
            <a:endParaRPr lang="ja-JP" altLang="en-US" sz="2000" i="1" dirty="0">
              <a:solidFill>
                <a:schemeClr val="bg1"/>
              </a:solidFill>
            </a:endParaRPr>
          </a:p>
        </p:txBody>
      </p:sp>
      <p:sp>
        <p:nvSpPr>
          <p:cNvPr id="8" name="テキスト プレースホルダー 3"/>
          <p:cNvSpPr>
            <a:spLocks noGrp="1"/>
          </p:cNvSpPr>
          <p:nvPr>
            <p:ph type="body" sz="quarter" idx="15"/>
          </p:nvPr>
        </p:nvSpPr>
        <p:spPr>
          <a:xfrm>
            <a:off x="6268633" y="4121132"/>
            <a:ext cx="2389693" cy="672542"/>
          </a:xfrm>
        </p:spPr>
        <p:txBody>
          <a:bodyPr anchor="ctr"/>
          <a:lstStyle/>
          <a:p>
            <a:pPr algn="ctr"/>
            <a:r>
              <a:rPr lang="en-US" altLang="ja-JP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25</a:t>
            </a:r>
            <a:r>
              <a:rPr kumimoji="1" lang="en-US" altLang="ja-JP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Oct. 2017</a:t>
            </a:r>
          </a:p>
        </p:txBody>
      </p:sp>
    </p:spTree>
    <p:extLst>
      <p:ext uri="{BB962C8B-B14F-4D97-AF65-F5344CB8AC3E}">
        <p14:creationId xmlns:p14="http://schemas.microsoft.com/office/powerpoint/2010/main" val="317357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5" name="タイトル 3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65760"/>
          </a:xfrm>
        </p:spPr>
        <p:txBody>
          <a:bodyPr/>
          <a:lstStyle/>
          <a:p>
            <a:r>
              <a:rPr lang="en-US" altLang="ja-JP" sz="2400" dirty="0" smtClean="0"/>
              <a:t>Summary of stress </a:t>
            </a:r>
            <a:r>
              <a:rPr lang="en-US" altLang="ja-JP" sz="2400" dirty="0"/>
              <a:t>change after </a:t>
            </a:r>
            <a:r>
              <a:rPr lang="en-US" altLang="ja-JP" sz="2400" dirty="0" smtClean="0"/>
              <a:t>Tohoku </a:t>
            </a:r>
            <a:r>
              <a:rPr lang="en-US" altLang="ja-JP" sz="2400" dirty="0"/>
              <a:t>earthquake</a:t>
            </a:r>
            <a:endParaRPr kumimoji="1" lang="ja-JP" altLang="en-US" sz="24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6" y="520298"/>
            <a:ext cx="4402073" cy="508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ja-JP" altLang="en-US" dirty="0"/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4424659" y="896393"/>
            <a:ext cx="4631418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considered the reason why this interesting phenomenon occurred as follows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the Tohoku earthquake (main shock) occurred, the fault slip stopped and the crustal strain increased at the blank area of the earthquake in the east of Kamaishi.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One year after the main shock, aftershocks frequently occurred in this blank area and the crustal strain was 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relieved.</a:t>
            </a:r>
            <a:endParaRPr lang="en-US" altLang="ja-JP" sz="20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 is considered that this series of changes in the crustal strain 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induced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stress change measured 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this time. </a:t>
            </a:r>
            <a:endParaRPr lang="en-US" altLang="ja-JP" sz="20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47088" y="5609492"/>
            <a:ext cx="229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Sakaguchi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 </a:t>
            </a:r>
            <a:r>
              <a:rPr kumimoji="1" lang="en-US" altLang="ja-JP" sz="16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2017)</a:t>
            </a:r>
            <a:endParaRPr kumimoji="1" lang="ja-JP" altLang="en-US" sz="16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035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3</a:t>
            </a:r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. Ground movement by Tohoku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earthquake</a:t>
            </a:r>
            <a:endParaRPr kumimoji="1" lang="ja-JP" alt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19" y="790412"/>
            <a:ext cx="3614738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074" y="546910"/>
            <a:ext cx="3916217" cy="493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6" y="546910"/>
            <a:ext cx="1803323" cy="2109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2170552" y="546910"/>
            <a:ext cx="236450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indent="0" algn="ctr" eaLnBrk="1" hangingPunct="1"/>
            <a:r>
              <a:rPr lang="en-US" altLang="ja-JP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Crustal movement</a:t>
            </a:r>
            <a:endParaRPr lang="en-US" altLang="ja-JP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6276118" y="531858"/>
            <a:ext cx="236450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indent="0" algn="ctr" eaLnBrk="1" hangingPunct="1"/>
            <a:r>
              <a:rPr lang="en-US" altLang="ja-JP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Crustal </a:t>
            </a: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strains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48056" y="5569995"/>
            <a:ext cx="866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When Tohoku earthquake occurred, Tohoku Japan island moved to SE over 5.3m in maximum.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Postseismic crustal strains are distributed NW-SE or W-E direction in extension.</a:t>
            </a:r>
            <a:endParaRPr lang="en-US" altLang="ja-JP" sz="14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8302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11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kumimoji="1" lang="en-US" altLang="ja-JP" sz="2600" dirty="0" smtClean="0"/>
              <a:t>Horizontal displacement aroun</a:t>
            </a:r>
            <a:r>
              <a:rPr lang="en-US" altLang="ja-JP" sz="2600" dirty="0" smtClean="0"/>
              <a:t>d ILC route</a:t>
            </a:r>
            <a:endParaRPr kumimoji="1" lang="ja-JP" altLang="en-US" sz="26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03" y="741313"/>
            <a:ext cx="4540234" cy="492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テキスト ボックス 7"/>
          <p:cNvSpPr txBox="1">
            <a:spLocks noChangeArrowheads="1"/>
          </p:cNvSpPr>
          <p:nvPr/>
        </p:nvSpPr>
        <p:spPr bwMode="auto">
          <a:xfrm>
            <a:off x="329938" y="515538"/>
            <a:ext cx="404409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indent="0" algn="ctr" eaLnBrk="1" hangingPunct="1"/>
            <a:r>
              <a:rPr lang="en-US" altLang="ja-JP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</a:t>
            </a: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rom Jan.2011  to Jan.2012 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097" y="884870"/>
            <a:ext cx="4506915" cy="329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テキスト ボックス 12"/>
          <p:cNvSpPr txBox="1">
            <a:spLocks noChangeArrowheads="1"/>
          </p:cNvSpPr>
          <p:nvPr/>
        </p:nvSpPr>
        <p:spPr bwMode="auto">
          <a:xfrm>
            <a:off x="4571096" y="556647"/>
            <a:ext cx="450691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indent="0" algn="ctr" eaLnBrk="1" hangingPunct="1"/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Horizontal displacement by GPS datums 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48056" y="5662355"/>
            <a:ext cx="866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Horizontal displacements of ground surface around ILC route are observed in 3m to 5m.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Strain distribution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ground surface around ILC route are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calculated in 20 to 40 micro strains.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However, ground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movement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around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ILC route are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coherent.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Consequently, ILC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linac tunnel will not adversely affected by the earthquake.</a:t>
            </a:r>
            <a:endParaRPr lang="en-US" altLang="ja-JP" sz="1400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1930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12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4.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Geology and rock </a:t>
            </a:r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states in Kitakami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site</a:t>
            </a:r>
            <a:endParaRPr kumimoji="1" lang="ja-JP" alt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145" y="517236"/>
            <a:ext cx="3768381" cy="5975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>
            <a:spLocks noChangeArrowheads="1"/>
          </p:cNvSpPr>
          <p:nvPr/>
        </p:nvSpPr>
        <p:spPr bwMode="auto">
          <a:xfrm>
            <a:off x="77355" y="4599112"/>
            <a:ext cx="515794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Geological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map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lineaments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around the candidate ILC route.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Geology around the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ILC route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almost consisted of granite except south edge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ILC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route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does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not intersect active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faults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5" y="620933"/>
            <a:ext cx="5157948" cy="376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29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13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Overview of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geography and geology </a:t>
            </a:r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at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Kitakami site</a:t>
            </a:r>
            <a:endParaRPr kumimoji="1" lang="ja-JP" altLang="en-US" sz="2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54" y="526018"/>
            <a:ext cx="8928044" cy="6022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79" y="536265"/>
            <a:ext cx="698000" cy="987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77353" y="5216753"/>
            <a:ext cx="55198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Birds-eye view from the south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side at Kitakami.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Along the ILC route,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shows a hilly area.</a:t>
            </a:r>
            <a:endParaRPr lang="en-US" altLang="ja-JP" sz="1600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Geology around the ILC route is almost consisted of granite except south edge.</a:t>
            </a:r>
          </a:p>
        </p:txBody>
      </p:sp>
    </p:spTree>
    <p:extLst>
      <p:ext uri="{BB962C8B-B14F-4D97-AF65-F5344CB8AC3E}">
        <p14:creationId xmlns:p14="http://schemas.microsoft.com/office/powerpoint/2010/main" val="948528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14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Rock </a:t>
            </a:r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from seismic and resistivity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survey</a:t>
            </a:r>
            <a:endParaRPr kumimoji="1" lang="ja-JP" altLang="en-US" sz="2600" dirty="0"/>
          </a:p>
        </p:txBody>
      </p:sp>
      <p:sp>
        <p:nvSpPr>
          <p:cNvPr id="19" name="テキスト ボックス 18"/>
          <p:cNvSpPr txBox="1">
            <a:spLocks noChangeArrowheads="1"/>
          </p:cNvSpPr>
          <p:nvPr/>
        </p:nvSpPr>
        <p:spPr bwMode="auto">
          <a:xfrm>
            <a:off x="64652" y="5189633"/>
            <a:ext cx="899012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Seismic</a:t>
            </a:r>
            <a:r>
              <a:rPr lang="ja-JP" altLang="en-US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survey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has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been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carried out several times since 2010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 status along the linac tunnel is very hard and fresh.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P-wave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velocity 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over 4.5km/s in almost rock bodies.</a:t>
            </a:r>
          </a:p>
          <a:p>
            <a:pPr marL="0" indent="0" eaLnBrk="1" hangingPunct="1"/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                                                                            (from Tomoyuki SANUKI of Tohoku Univ.)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2" y="558721"/>
            <a:ext cx="9002893" cy="444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3954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15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Rock </a:t>
            </a:r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status from seismic and resistivity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survey</a:t>
            </a:r>
            <a:endParaRPr kumimoji="1" lang="ja-JP" altLang="en-US" sz="2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2" y="558721"/>
            <a:ext cx="9002893" cy="444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>
            <a:spLocks noChangeArrowheads="1"/>
          </p:cNvSpPr>
          <p:nvPr/>
        </p:nvSpPr>
        <p:spPr bwMode="auto">
          <a:xfrm>
            <a:off x="64652" y="5198872"/>
            <a:ext cx="894757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Electromagnetic</a:t>
            </a:r>
            <a:r>
              <a:rPr lang="ja-JP" altLang="en-US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survey also has been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carried out several times since 2010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Electric resistivity along the linac tunnel is over 1,000 </a:t>
            </a:r>
            <a:r>
              <a:rPr lang="en-US" altLang="ja-JP" sz="1600" dirty="0" err="1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Ωm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in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almost rock bodies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Even from this point of view, rock condition in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itakami site is very good.</a:t>
            </a:r>
          </a:p>
          <a:p>
            <a:pPr marL="0" indent="0" eaLnBrk="1" hangingPunct="1"/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                                                                                 (from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Tomoyuki SANUKI of Tohoku Univ.)</a:t>
            </a:r>
            <a:endParaRPr lang="en-US" altLang="ja-JP" sz="1600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6338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16</a:t>
            </a:fld>
            <a:endParaRPr lang="en-US" altLang="ja-JP" dirty="0"/>
          </a:p>
        </p:txBody>
      </p:sp>
      <p:sp>
        <p:nvSpPr>
          <p:cNvPr id="6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states by stress measurements and </a:t>
            </a:r>
            <a:r>
              <a:rPr lang="en-US" altLang="ja-JP" sz="2600" dirty="0" smtClean="0">
                <a:solidFill>
                  <a:prstClr val="white"/>
                </a:solidFill>
                <a:latin typeface="Arial"/>
                <a:ea typeface="Arial Unicode MS" panose="020B0604020202020204" pitchFamily="50" charset="-128"/>
                <a:cs typeface="Arial Unicode MS" panose="020B0604020202020204" pitchFamily="50" charset="-128"/>
              </a:rPr>
              <a:t>crustal strains</a:t>
            </a:r>
            <a:endParaRPr kumimoji="1" lang="ja-JP" altLang="en-US" sz="2600" dirty="0"/>
          </a:p>
        </p:txBody>
      </p:sp>
      <p:sp>
        <p:nvSpPr>
          <p:cNvPr id="4" name="正方形/長方形 3"/>
          <p:cNvSpPr/>
          <p:nvPr/>
        </p:nvSpPr>
        <p:spPr>
          <a:xfrm>
            <a:off x="448056" y="5569995"/>
            <a:ext cx="866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istribution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principal strain directions and magnitudes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during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last 100 years.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right hand graph, the measured stress states by HF is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overlaid.</a:t>
            </a:r>
            <a:endParaRPr lang="en-US" altLang="ja-JP" sz="14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Directions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the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measured stress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are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close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 some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the crustal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strains.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states of Kitakami site </a:t>
            </a:r>
            <a:r>
              <a:rPr lang="en-US" altLang="ja-JP" sz="1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close to the standard value in this </a:t>
            </a:r>
            <a:r>
              <a:rPr lang="en-US" altLang="ja-JP" sz="1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region.</a:t>
            </a:r>
            <a:endParaRPr lang="en-US" altLang="ja-JP" sz="14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30" y="615721"/>
            <a:ext cx="8677274" cy="495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99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17</a:t>
            </a:fld>
            <a:endParaRPr lang="en-US" altLang="ja-JP" dirty="0"/>
          </a:p>
        </p:txBody>
      </p:sp>
      <p:sp>
        <p:nvSpPr>
          <p:cNvPr id="5" name="タイトル 3"/>
          <p:cNvSpPr>
            <a:spLocks noGrp="1"/>
          </p:cNvSpPr>
          <p:nvPr>
            <p:ph type="title"/>
          </p:nvPr>
        </p:nvSpPr>
        <p:spPr>
          <a:xfrm>
            <a:off x="77355" y="138546"/>
            <a:ext cx="9011171" cy="355230"/>
          </a:xfrm>
        </p:spPr>
        <p:txBody>
          <a:bodyPr/>
          <a:lstStyle/>
          <a:p>
            <a:r>
              <a:rPr lang="en-US" altLang="ja-JP" sz="2600" dirty="0"/>
              <a:t>5. </a:t>
            </a:r>
            <a:r>
              <a:rPr lang="en-US" altLang="ja-JP" sz="2600" dirty="0" smtClean="0"/>
              <a:t>Summary</a:t>
            </a:r>
            <a:endParaRPr kumimoji="1" lang="ja-JP" altLang="en-US" sz="2600" dirty="0"/>
          </a:p>
        </p:txBody>
      </p:sp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696190" y="701367"/>
            <a:ext cx="7561117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Geology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around the 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ILC route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is almost consisted of granite except south edge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u="sng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Granites are almost fresh an hard on the level of ILC linac tunnel</a:t>
            </a:r>
            <a:r>
              <a:rPr lang="en-US" altLang="ja-JP" sz="2000" u="sng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There is no active faults intersect ILC route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 status along the linac tunnel is very hard and fresh.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P-wave velocity  is over 4.5km/s in almost rock bodies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u="sng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states of Kitakami site is close to the standard value in this region</a:t>
            </a:r>
            <a:r>
              <a:rPr lang="en-US" altLang="ja-JP" sz="2000" u="sng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After Tohoku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earthquake in </a:t>
            </a:r>
            <a:r>
              <a:rPr lang="en-US" altLang="ja-JP" sz="20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2011, </a:t>
            </a:r>
            <a:r>
              <a:rPr lang="en-US" altLang="ja-JP" sz="20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ground movement around ILC route are coherent.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u="sng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Consequently, ILC linac tunnel will not adversely affected by the earthquake</a:t>
            </a:r>
            <a:r>
              <a:rPr lang="en-US" altLang="ja-JP" sz="2000" u="sng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000" u="sng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Kitakami is the best site for ILC.</a:t>
            </a:r>
          </a:p>
        </p:txBody>
      </p:sp>
    </p:spTree>
    <p:extLst>
      <p:ext uri="{BB962C8B-B14F-4D97-AF65-F5344CB8AC3E}">
        <p14:creationId xmlns:p14="http://schemas.microsoft.com/office/powerpoint/2010/main" val="223778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18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52751"/>
          </a:xfrm>
        </p:spPr>
        <p:txBody>
          <a:bodyPr/>
          <a:lstStyle/>
          <a:p>
            <a:r>
              <a:rPr lang="en-US" altLang="ja-JP" sz="2800" dirty="0" smtClean="0"/>
              <a:t>Acknowledgements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>
            <a:spLocks noChangeArrowheads="1"/>
          </p:cNvSpPr>
          <p:nvPr/>
        </p:nvSpPr>
        <p:spPr bwMode="auto">
          <a:xfrm>
            <a:off x="696192" y="933541"/>
            <a:ext cx="8094518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marL="0" indent="0" eaLnBrk="1" hangingPunct="1"/>
            <a:r>
              <a:rPr lang="en-US" altLang="ja-JP" sz="2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</a:t>
            </a:r>
            <a:r>
              <a:rPr lang="en-US" altLang="ja-JP" sz="2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eological investigation for ILC project was </a:t>
            </a:r>
            <a:r>
              <a:rPr lang="en-US" altLang="ja-JP" sz="2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carried out under the </a:t>
            </a:r>
            <a:r>
              <a:rPr lang="en-US" altLang="ja-JP" sz="2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support </a:t>
            </a:r>
            <a:r>
              <a:rPr lang="en-US" altLang="ja-JP" sz="2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Professor </a:t>
            </a:r>
            <a:r>
              <a:rPr lang="en-US" altLang="ja-JP" sz="2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Tomoyuki Sanuki </a:t>
            </a:r>
            <a:r>
              <a:rPr lang="en-US" altLang="ja-JP" sz="2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of Tohoku University, Faculty of </a:t>
            </a:r>
            <a:r>
              <a:rPr lang="en-US" altLang="ja-JP" sz="2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Sciences. </a:t>
            </a:r>
            <a:r>
              <a:rPr lang="en-US" altLang="ja-JP" sz="24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would like to express our sincere appreciation to </a:t>
            </a:r>
            <a:r>
              <a:rPr lang="en-US" altLang="ja-JP" sz="24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him.</a:t>
            </a:r>
          </a:p>
          <a:p>
            <a:pPr marL="0" indent="0" eaLnBrk="1" hangingPunct="1"/>
            <a:endParaRPr lang="en-US" altLang="ja-JP" sz="24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marL="0" indent="0" algn="ctr" eaLnBrk="1" hangingPunct="1"/>
            <a:r>
              <a:rPr lang="en-US" altLang="ja-JP" sz="32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Thank you.</a:t>
            </a:r>
          </a:p>
          <a:p>
            <a:pPr marL="0" indent="0" eaLnBrk="1" hangingPunct="1"/>
            <a:endParaRPr lang="en-US" altLang="ja-JP" sz="24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936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 smtClean="0"/>
              <a:t>Contents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788906" y="873384"/>
            <a:ext cx="79436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7">
              <a:lnSpc>
                <a:spcPct val="150000"/>
              </a:lnSpc>
            </a:pP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1.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Introduction</a:t>
            </a:r>
          </a:p>
          <a:p>
            <a:pPr marL="84137">
              <a:lnSpc>
                <a:spcPct val="150000"/>
              </a:lnSpc>
            </a:pP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2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Rock 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stress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change 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after Tohoku earthquake</a:t>
            </a:r>
            <a:endParaRPr lang="en-US" altLang="ja-JP" sz="2400" dirty="0" smtClean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marL="84137">
              <a:lnSpc>
                <a:spcPct val="150000"/>
              </a:lnSpc>
            </a:pP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3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 Ground movement by 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Tohoku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earthquake</a:t>
            </a:r>
          </a:p>
          <a:p>
            <a:pPr marL="84137">
              <a:lnSpc>
                <a:spcPct val="150000"/>
              </a:lnSpc>
            </a:pP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4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 Geology and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rock states in 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Kitakami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site</a:t>
            </a:r>
          </a:p>
          <a:p>
            <a:pPr marL="84137">
              <a:lnSpc>
                <a:spcPct val="150000"/>
              </a:lnSpc>
            </a:pP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   (Many </a:t>
            </a:r>
            <a:r>
              <a:rPr lang="en-US" altLang="ja-JP" sz="24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figures from Tomoyuki </a:t>
            </a: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SANUKI Tohoku Univ.)</a:t>
            </a:r>
          </a:p>
          <a:p>
            <a:pPr marL="84137">
              <a:lnSpc>
                <a:spcPct val="150000"/>
              </a:lnSpc>
            </a:pPr>
            <a:r>
              <a:rPr lang="en-US" altLang="ja-JP" sz="24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5. Summary</a:t>
            </a:r>
          </a:p>
        </p:txBody>
      </p:sp>
    </p:spTree>
    <p:extLst>
      <p:ext uri="{BB962C8B-B14F-4D97-AF65-F5344CB8AC3E}">
        <p14:creationId xmlns:p14="http://schemas.microsoft.com/office/powerpoint/2010/main" val="399121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898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20</a:t>
            </a:fld>
            <a:endParaRPr lang="en-US" altLang="ja-JP" dirty="0"/>
          </a:p>
        </p:txBody>
      </p:sp>
      <p:sp>
        <p:nvSpPr>
          <p:cNvPr id="5" name="タイトル 3"/>
          <p:cNvSpPr>
            <a:spLocks noGrp="1"/>
          </p:cNvSpPr>
          <p:nvPr>
            <p:ph type="title"/>
          </p:nvPr>
        </p:nvSpPr>
        <p:spPr>
          <a:xfrm>
            <a:off x="83127" y="184727"/>
            <a:ext cx="8986982" cy="309048"/>
          </a:xfrm>
        </p:spPr>
        <p:txBody>
          <a:bodyPr>
            <a:noAutofit/>
          </a:bodyPr>
          <a:lstStyle/>
          <a:p>
            <a:r>
              <a:rPr lang="en-US" altLang="ja-JP" sz="2600" dirty="0" smtClean="0"/>
              <a:t>Contribution to ILC investigations in geology and rockmech.</a:t>
            </a:r>
            <a:endParaRPr kumimoji="1" lang="ja-JP" altLang="en-US" sz="2600" dirty="0"/>
          </a:p>
        </p:txBody>
      </p:sp>
      <p:sp>
        <p:nvSpPr>
          <p:cNvPr id="6" name="正方形/長方形 5"/>
          <p:cNvSpPr/>
          <p:nvPr/>
        </p:nvSpPr>
        <p:spPr>
          <a:xfrm>
            <a:off x="424873" y="942679"/>
            <a:ext cx="834205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27037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OYO started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to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begin investigation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for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ILC project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since 2010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</a:t>
            </a:r>
          </a:p>
          <a:p>
            <a:pPr marL="427037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Items and quantities of the survey are as follows.</a:t>
            </a: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Geological survey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50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km (Active fault survey)</a:t>
            </a:r>
            <a:endParaRPr lang="en-US" altLang="ja-JP" sz="200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Drilling survey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7 places, 890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m total </a:t>
            </a:r>
            <a:endParaRPr lang="en-US" altLang="ja-JP" sz="200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Seismic refraction survey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8 times, 18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km total </a:t>
            </a:r>
            <a:endParaRPr lang="en-US" altLang="ja-JP" sz="200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Electromagnetic survey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: 8 times, 15 km</a:t>
            </a: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Borehole logging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890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m total </a:t>
            </a:r>
            <a:endParaRPr lang="en-US" altLang="ja-JP" sz="200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Rock stress measurement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 place</a:t>
            </a:r>
          </a:p>
          <a:p>
            <a:pPr marL="714375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Uniaxial compression test : </a:t>
            </a:r>
            <a:r>
              <a:rPr lang="en-US" altLang="ja-JP" sz="2000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18 </a:t>
            </a:r>
            <a:r>
              <a:rPr lang="en-US" altLang="ja-JP" sz="2000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pieces</a:t>
            </a:r>
            <a:endParaRPr lang="en-US" altLang="ja-JP" sz="2000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9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2800" dirty="0" smtClean="0"/>
              <a:t>1. Introduction 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812155" y="664157"/>
            <a:ext cx="7723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9887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In order to evaluate the stability of the Kitakami Mountains, the stress change after the Tohoku earthquake was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repeatedly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measured.</a:t>
            </a:r>
          </a:p>
          <a:p>
            <a:pPr marL="369887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As a result, a large increase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of rock stress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was observed immediately after the earthquake, but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the stress has settled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to the original stress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states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gradually.</a:t>
            </a:r>
          </a:p>
          <a:p>
            <a:pPr marL="369887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Due to the Tohoku earthquake, the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ground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moved largely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south-east,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but its movement shows parallel movement as a whole, so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ILC line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will not be bent.</a:t>
            </a:r>
          </a:p>
          <a:p>
            <a:pPr marL="369887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According to the Tohoku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University,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it is reported that the rock condition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in Kitakami site is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very good.</a:t>
            </a:r>
          </a:p>
          <a:p>
            <a:pPr marL="369887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Based 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on </a:t>
            </a:r>
            <a:r>
              <a:rPr lang="en-US" altLang="ja-JP" dirty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these objective data, Kitakami site is judged to be suitable for ILC</a:t>
            </a:r>
            <a:r>
              <a:rPr lang="en-US" altLang="ja-JP" dirty="0" smtClean="0">
                <a:solidFill>
                  <a:srgbClr val="000066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" panose="020B0604020202020204" pitchFamily="34" charset="0"/>
              </a:rPr>
              <a:t>.</a:t>
            </a:r>
            <a:endParaRPr lang="en-US" altLang="ja-JP" dirty="0">
              <a:solidFill>
                <a:srgbClr val="000066"/>
              </a:solidFill>
              <a:latin typeface="Arial" panose="020B0604020202020204" pitchFamily="34" charset="0"/>
              <a:ea typeface="Arial Unicode MS" panose="020B0604020202020204" pitchFamily="50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2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2. Rock </a:t>
            </a:r>
            <a:r>
              <a:rPr lang="en-US" altLang="ja-JP" sz="2400" dirty="0"/>
              <a:t>stress change after Tohoku </a:t>
            </a:r>
            <a:r>
              <a:rPr lang="en-US" altLang="ja-JP" sz="2400" dirty="0" smtClean="0"/>
              <a:t>earthquake</a:t>
            </a:r>
            <a:endParaRPr kumimoji="1" lang="ja-JP" alt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6" y="560403"/>
            <a:ext cx="6919274" cy="468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7" y="560403"/>
            <a:ext cx="2549965" cy="298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307263" y="5565074"/>
            <a:ext cx="873573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Large crustal movement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was observed by Tohoku earthquake in 2011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Rock stress change was measured in a year after the earthquake. 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At this time,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 large magnitude of rock stress was measured.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Since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then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, stress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measurements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have been carried out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every year. 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198420" y="5193423"/>
            <a:ext cx="47275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(Geospatial </a:t>
            </a:r>
            <a:r>
              <a:rPr lang="en-US" altLang="ja-JP" sz="1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Information Authority of </a:t>
            </a:r>
            <a:r>
              <a:rPr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Japan, 2011)</a:t>
            </a:r>
            <a:endParaRPr lang="ja-JP" altLang="en-US" sz="1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06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6" y="520298"/>
            <a:ext cx="4402073" cy="5089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0" y="3308753"/>
            <a:ext cx="1774416" cy="20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14406"/>
            <a:ext cx="4436128" cy="4488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タイトル 3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65760"/>
          </a:xfrm>
        </p:spPr>
        <p:txBody>
          <a:bodyPr/>
          <a:lstStyle/>
          <a:p>
            <a:r>
              <a:rPr lang="en-US" altLang="ja-JP" sz="2400" dirty="0" smtClean="0"/>
              <a:t>Rock </a:t>
            </a:r>
            <a:r>
              <a:rPr lang="en-US" altLang="ja-JP" sz="2400" dirty="0"/>
              <a:t>stress measurement </a:t>
            </a:r>
            <a:r>
              <a:rPr lang="en-US" altLang="ja-JP" sz="2400" dirty="0" smtClean="0"/>
              <a:t>repeatedly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272396" y="5718671"/>
            <a:ext cx="873573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measurement was carried out at Kamaishi mine.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Kamaishi mine is located near the epicenter of Tohoku earthquake.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have many data of rock stress in Kamaishi mine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before Tohoku earthquake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522965"/>
            <a:ext cx="229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Sakaguchi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 </a:t>
            </a:r>
            <a:r>
              <a:rPr kumimoji="1" lang="en-US" altLang="ja-JP" sz="16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2017)</a:t>
            </a:r>
            <a:endParaRPr kumimoji="1" lang="ja-JP" altLang="en-US" sz="16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90288" y="534814"/>
            <a:ext cx="229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Sakaguchi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 </a:t>
            </a:r>
            <a:r>
              <a:rPr kumimoji="1" lang="en-US" altLang="ja-JP" sz="16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2017)</a:t>
            </a:r>
            <a:endParaRPr kumimoji="1" lang="ja-JP" altLang="en-US" sz="16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527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 smtClean="0"/>
              <a:t>Stress measurement in Kamaishi mine at Tohoku Japan 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263466" y="5365974"/>
            <a:ext cx="873573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In the same gallery we measured stress ever year after earthquake.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Three boreholes were drilled for the stress measurement.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Technique of the stress measurement is </a:t>
            </a:r>
            <a:r>
              <a:rPr lang="en-US" altLang="ja-JP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applied CCBO and </a:t>
            </a:r>
            <a:r>
              <a:rPr lang="en-US" altLang="ja-JP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HF.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3466" y="552247"/>
            <a:ext cx="8600895" cy="48137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870675" y="837026"/>
            <a:ext cx="229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Sakaguchi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 </a:t>
            </a:r>
            <a:r>
              <a:rPr kumimoji="1" lang="en-US" altLang="ja-JP" sz="16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2017)</a:t>
            </a:r>
            <a:endParaRPr kumimoji="1" lang="ja-JP" altLang="en-US" sz="16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29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Compact conical-ended borehole overcoring (CCBO)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222422" y="5170394"/>
            <a:ext cx="873573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Compact conical-ended borehole overcoring (CCBO) technique has been applied for the stress measurements repeatedly.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technique is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Japanese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unique method classified as stress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relief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method.</a:t>
            </a:r>
            <a:endParaRPr lang="en-US" altLang="ja-JP" sz="1600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Magnitude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and direction of three dimensional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stress states can be measured by this technique.</a:t>
            </a:r>
            <a:endParaRPr lang="en-US" altLang="ja-JP" sz="1600" dirty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1" y="532729"/>
            <a:ext cx="810577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9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48056" y="128016"/>
            <a:ext cx="8284464" cy="352751"/>
          </a:xfrm>
        </p:spPr>
        <p:txBody>
          <a:bodyPr>
            <a:normAutofit fontScale="90000"/>
          </a:bodyPr>
          <a:lstStyle/>
          <a:p>
            <a:r>
              <a:rPr lang="en-US" altLang="ja-JP" sz="2800" dirty="0" smtClean="0"/>
              <a:t>High </a:t>
            </a:r>
            <a:r>
              <a:rPr lang="en-US" altLang="ja-JP" sz="2800" dirty="0"/>
              <a:t>stiffness </a:t>
            </a:r>
            <a:r>
              <a:rPr lang="en-US" altLang="ja-JP" sz="2800" dirty="0" smtClean="0"/>
              <a:t>Hydraulic </a:t>
            </a:r>
            <a:r>
              <a:rPr lang="en-US" altLang="ja-JP" sz="2800" dirty="0" err="1" smtClean="0"/>
              <a:t>Flacturing</a:t>
            </a:r>
            <a:r>
              <a:rPr lang="en-US" altLang="ja-JP" sz="2800" dirty="0" smtClean="0"/>
              <a:t> system</a:t>
            </a:r>
            <a:endParaRPr kumimoji="1" lang="ja-JP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75" y="566030"/>
            <a:ext cx="3631874" cy="578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>
            <a:spLocks noChangeArrowheads="1"/>
          </p:cNvSpPr>
          <p:nvPr/>
        </p:nvSpPr>
        <p:spPr bwMode="auto">
          <a:xfrm>
            <a:off x="1942191" y="4959472"/>
            <a:ext cx="679032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We developed new HF testing system with high stiffness mechanism.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Flow rate can be controlled exactly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This system is able to measure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with high accuracy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.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238" y="1023226"/>
            <a:ext cx="5225521" cy="339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76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55022-1A17-4380-956D-9F3B2C838AF3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/>
              <a:t>Stresses </a:t>
            </a:r>
            <a:r>
              <a:rPr lang="en-US" altLang="ja-JP" sz="2400" dirty="0"/>
              <a:t>buildup and </a:t>
            </a:r>
            <a:r>
              <a:rPr lang="en-US" altLang="ja-JP" sz="2400" dirty="0" smtClean="0"/>
              <a:t>drop in 4 years after earthquake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>
            <a:spLocks noChangeArrowheads="1"/>
          </p:cNvSpPr>
          <p:nvPr/>
        </p:nvSpPr>
        <p:spPr bwMode="auto">
          <a:xfrm>
            <a:off x="244503" y="5191674"/>
            <a:ext cx="873573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The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magnitude of the stress measured one year after the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earthquake was </a:t>
            </a: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much higher than that before the </a:t>
            </a: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earthquake.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 smtClean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Vertical stresses are also bigger than before the earthquake.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1600" dirty="0">
                <a:solidFill>
                  <a:srgbClr val="000066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After 2 years and 3 years, the magnitude of stress gradually became smaller.</a:t>
            </a:r>
            <a:endParaRPr lang="en-US" altLang="ja-JP" sz="1600" dirty="0" smtClean="0">
              <a:solidFill>
                <a:srgbClr val="000066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77002" y="650713"/>
            <a:ext cx="8972594" cy="3780235"/>
            <a:chOff x="77002" y="650713"/>
            <a:chExt cx="8972594" cy="378023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02" y="677421"/>
              <a:ext cx="8972594" cy="3376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テキスト ボックス 8"/>
            <p:cNvSpPr txBox="1">
              <a:spLocks noChangeArrowheads="1"/>
            </p:cNvSpPr>
            <p:nvPr/>
          </p:nvSpPr>
          <p:spPr bwMode="auto">
            <a:xfrm>
              <a:off x="926607" y="677421"/>
              <a:ext cx="32494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indent="0" eaLnBrk="1" hangingPunct="1"/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Change of principal stresses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sp>
          <p:nvSpPr>
            <p:cNvPr id="10" name="テキスト ボックス 9"/>
            <p:cNvSpPr txBox="1">
              <a:spLocks noChangeArrowheads="1"/>
            </p:cNvSpPr>
            <p:nvPr/>
          </p:nvSpPr>
          <p:spPr bwMode="auto">
            <a:xfrm>
              <a:off x="5688714" y="650713"/>
              <a:ext cx="324946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marL="342900" indent="-3429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marL="0" indent="0" eaLnBrk="1" hangingPunct="1"/>
              <a:r>
                <a:rPr lang="en-US" altLang="ja-JP" dirty="0" smtClean="0"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Change of vertical stresses</a:t>
              </a:r>
              <a:endParaRPr lang="en-US" altLang="ja-JP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6" name="直線矢印コネクタ 5"/>
            <p:cNvCxnSpPr/>
            <p:nvPr/>
          </p:nvCxnSpPr>
          <p:spPr>
            <a:xfrm flipV="1">
              <a:off x="3467781" y="3780148"/>
              <a:ext cx="0" cy="358219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正方形/長方形 13"/>
            <p:cNvSpPr/>
            <p:nvPr/>
          </p:nvSpPr>
          <p:spPr>
            <a:xfrm>
              <a:off x="2428792" y="4092394"/>
              <a:ext cx="207781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Tohoku earthquake</a:t>
              </a:r>
              <a:endParaRPr lang="ja-JP" altLang="en-US" sz="16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  <p:cxnSp>
          <p:nvCxnSpPr>
            <p:cNvPr id="17" name="直線矢印コネクタ 16"/>
            <p:cNvCxnSpPr/>
            <p:nvPr/>
          </p:nvCxnSpPr>
          <p:spPr>
            <a:xfrm flipV="1">
              <a:off x="8229888" y="3773863"/>
              <a:ext cx="0" cy="358219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6893545" y="4084537"/>
              <a:ext cx="20201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600" dirty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 </a:t>
              </a:r>
              <a:r>
                <a:rPr lang="en-US" altLang="ja-JP" sz="1600" dirty="0" smtClean="0">
                  <a:solidFill>
                    <a:srgbClr val="FF0000"/>
                  </a:solidFill>
                  <a:latin typeface="Arial Unicode MS" panose="020B0604020202020204" pitchFamily="50" charset="-128"/>
                  <a:ea typeface="Arial Unicode MS" panose="020B0604020202020204" pitchFamily="50" charset="-128"/>
                  <a:cs typeface="Arial Unicode MS" panose="020B0604020202020204" pitchFamily="50" charset="-128"/>
                </a:rPr>
                <a:t>Tohoku earthquake</a:t>
              </a:r>
              <a:endParaRPr lang="ja-JP" altLang="en-US" sz="1600" dirty="0">
                <a:solidFill>
                  <a:srgbClr val="FF000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endParaRPr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3766816" y="3783695"/>
            <a:ext cx="2299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</a:t>
            </a:r>
            <a:r>
              <a:rPr kumimoji="1" lang="en-US" altLang="ja-JP" sz="1600" dirty="0" err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Sakaguchi</a:t>
            </a:r>
            <a:r>
              <a:rPr kumimoji="1" lang="en-US" altLang="ja-JP" sz="16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et al. </a:t>
            </a:r>
            <a:r>
              <a:rPr kumimoji="1" lang="en-US" altLang="ja-JP" sz="1600" dirty="0" smtClean="0">
                <a:solidFill>
                  <a:srgbClr val="002060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2017)</a:t>
            </a:r>
            <a:endParaRPr kumimoji="1" lang="ja-JP" altLang="en-US" sz="1600" dirty="0">
              <a:solidFill>
                <a:srgbClr val="002060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144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yo_white2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>
        <a:solidFill>
          <a:srgbClr val="C0CFE2"/>
        </a:solidFill>
        <a:ln>
          <a:solidFill>
            <a:srgbClr val="6699FF"/>
          </a:solidFill>
        </a:ln>
      </a:spPr>
      <a:bodyPr lIns="72000" tIns="36000" rIns="72000" bIns="36000" rtlCol="0" anchor="ctr"/>
      <a:lstStyle>
        <a:defPPr algn="ctr">
          <a:defRPr kumimoji="1"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oyo_white2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>
        <a:solidFill>
          <a:srgbClr val="C0CFE2"/>
        </a:solidFill>
        <a:ln>
          <a:solidFill>
            <a:srgbClr val="6699FF"/>
          </a:solidFill>
        </a:ln>
      </a:spPr>
      <a:bodyPr lIns="72000" tIns="36000" rIns="72000" bIns="36000" rtlCol="0" anchor="ctr"/>
      <a:lstStyle>
        <a:defPPr algn="ctr">
          <a:defRPr kumimoji="1"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10694</TotalTime>
  <Words>1230</Words>
  <Application>Microsoft Office PowerPoint</Application>
  <PresentationFormat>画面に合わせる (4:3)</PresentationFormat>
  <Paragraphs>142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30" baseType="lpstr">
      <vt:lpstr>Arial Unicode MS</vt:lpstr>
      <vt:lpstr>ＭＳ Ｐゴシック</vt:lpstr>
      <vt:lpstr>Arial</vt:lpstr>
      <vt:lpstr>Calibri</vt:lpstr>
      <vt:lpstr>Times New Roman</vt:lpstr>
      <vt:lpstr>Wingdings</vt:lpstr>
      <vt:lpstr>Wingdings 3</vt:lpstr>
      <vt:lpstr>oyo_white2</vt:lpstr>
      <vt:lpstr>1_oyo_white2</vt:lpstr>
      <vt:lpstr>Tatsuya YOKOYAMA  OYO corp.</vt:lpstr>
      <vt:lpstr>Contents</vt:lpstr>
      <vt:lpstr>1. Introduction </vt:lpstr>
      <vt:lpstr>2. Rock stress change after Tohoku earthquake</vt:lpstr>
      <vt:lpstr>Rock stress measurement repeatedly</vt:lpstr>
      <vt:lpstr>Stress measurement in Kamaishi mine at Tohoku Japan </vt:lpstr>
      <vt:lpstr>Compact conical-ended borehole overcoring (CCBO)</vt:lpstr>
      <vt:lpstr>High stiffness Hydraulic Flacturing system</vt:lpstr>
      <vt:lpstr>Stresses buildup and drop in 4 years after earthquake</vt:lpstr>
      <vt:lpstr>Summary of stress change after Tohoku earthquake</vt:lpstr>
      <vt:lpstr>3. Ground movement by Tohoku earthquake</vt:lpstr>
      <vt:lpstr>Horizontal displacement around ILC route</vt:lpstr>
      <vt:lpstr>4. Geology and rock states in Kitakami site</vt:lpstr>
      <vt:lpstr>Overview of geography and geology at Kitakami site</vt:lpstr>
      <vt:lpstr>Rock status from seismic and resistivity survey</vt:lpstr>
      <vt:lpstr>Rock status from seismic and resistivity survey</vt:lpstr>
      <vt:lpstr>Stress states by stress measurements and crustal strains</vt:lpstr>
      <vt:lpstr>5. Summary</vt:lpstr>
      <vt:lpstr>Acknowledgements</vt:lpstr>
      <vt:lpstr>PowerPoint プレゼンテーション</vt:lpstr>
      <vt:lpstr>Contribution to ILC investigations in geology and rockmech.</vt:lpstr>
    </vt:vector>
  </TitlesOfParts>
  <Company>応用地質株式会社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第56期 第2四半期 決算発表</dc:title>
  <dc:creator>AE2518</dc:creator>
  <cp:lastModifiedBy>横山幸也</cp:lastModifiedBy>
  <cp:revision>801</cp:revision>
  <cp:lastPrinted>2015-01-28T10:47:10Z</cp:lastPrinted>
  <dcterms:created xsi:type="dcterms:W3CDTF">2012-05-24T00:09:27Z</dcterms:created>
  <dcterms:modified xsi:type="dcterms:W3CDTF">2017-10-25T06:32:34Z</dcterms:modified>
</cp:coreProperties>
</file>