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405" r:id="rId4"/>
    <p:sldId id="354" r:id="rId5"/>
    <p:sldId id="343" r:id="rId6"/>
    <p:sldId id="407" r:id="rId7"/>
    <p:sldId id="408" r:id="rId8"/>
    <p:sldId id="409" r:id="rId9"/>
    <p:sldId id="374" r:id="rId10"/>
    <p:sldId id="411" r:id="rId11"/>
    <p:sldId id="363" r:id="rId12"/>
    <p:sldId id="418" r:id="rId13"/>
    <p:sldId id="415" r:id="rId14"/>
    <p:sldId id="417" r:id="rId15"/>
    <p:sldId id="414" r:id="rId16"/>
    <p:sldId id="419" r:id="rId17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009999"/>
    <a:srgbClr val="339933"/>
    <a:srgbClr val="FF9900"/>
    <a:srgbClr val="0036B0"/>
    <a:srgbClr val="A50021"/>
    <a:srgbClr val="006666"/>
    <a:srgbClr val="FC8888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53" autoAdjust="0"/>
    <p:restoredTop sz="86876" autoAdjust="0"/>
  </p:normalViewPr>
  <p:slideViewPr>
    <p:cSldViewPr snapToGrid="0">
      <p:cViewPr varScale="1">
        <p:scale>
          <a:sx n="74" d="100"/>
          <a:sy n="74" d="100"/>
        </p:scale>
        <p:origin x="1339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3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672" y="7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t" anchorCtr="0" compatLnSpc="1">
            <a:prstTxWarp prst="textNoShape">
              <a:avLst/>
            </a:prstTxWarp>
          </a:bodyPr>
          <a:lstStyle>
            <a:lvl1pPr defTabSz="953159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t" anchorCtr="0" compatLnSpc="1">
            <a:prstTxWarp prst="textNoShape">
              <a:avLst/>
            </a:prstTxWarp>
          </a:bodyPr>
          <a:lstStyle>
            <a:lvl1pPr algn="r" defTabSz="953159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D583BE87-21B8-4A39-B784-1CB3744FF579}" type="datetimeFigureOut">
              <a:rPr lang="fr-FR"/>
              <a:pPr>
                <a:defRPr/>
              </a:pPr>
              <a:t>25/10/2017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b" anchorCtr="0" compatLnSpc="1">
            <a:prstTxWarp prst="textNoShape">
              <a:avLst/>
            </a:prstTxWarp>
          </a:bodyPr>
          <a:lstStyle>
            <a:lvl1pPr defTabSz="953159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fr-FR"/>
              <a:t>Entrez votre nom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b" anchorCtr="0" compatLnSpc="1">
            <a:prstTxWarp prst="textNoShape">
              <a:avLst/>
            </a:prstTxWarp>
          </a:bodyPr>
          <a:lstStyle>
            <a:lvl1pPr algn="r" defTabSz="953159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F80046C4-992F-4664-BC41-A630206B420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4791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t" anchorCtr="0" compatLnSpc="1">
            <a:prstTxWarp prst="textNoShape">
              <a:avLst/>
            </a:prstTxWarp>
          </a:bodyPr>
          <a:lstStyle>
            <a:lvl1pPr defTabSz="953159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t" anchorCtr="0" compatLnSpc="1">
            <a:prstTxWarp prst="textNoShape">
              <a:avLst/>
            </a:prstTxWarp>
          </a:bodyPr>
          <a:lstStyle>
            <a:lvl1pPr algn="r" defTabSz="953159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24E95ECF-1F6D-489B-ABCE-B28DFB145735}" type="datetimeFigureOut">
              <a:rPr lang="fr-FR"/>
              <a:pPr>
                <a:defRPr/>
              </a:pPr>
              <a:t>25/10/2017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82" tIns="47741" rIns="95482" bIns="47741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b" anchorCtr="0" compatLnSpc="1">
            <a:prstTxWarp prst="textNoShape">
              <a:avLst/>
            </a:prstTxWarp>
          </a:bodyPr>
          <a:lstStyle>
            <a:lvl1pPr defTabSz="953159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fr-FR"/>
              <a:t>Entrez votre nom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24" tIns="47763" rIns="95524" bIns="47763" numCol="1" anchor="b" anchorCtr="0" compatLnSpc="1">
            <a:prstTxWarp prst="textNoShape">
              <a:avLst/>
            </a:prstTxWarp>
          </a:bodyPr>
          <a:lstStyle>
            <a:lvl1pPr algn="r" defTabSz="953159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36B00DEC-D993-4C2C-B377-A1A0803F422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488438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27C6EE4-F760-4439-92E7-E02195A1E173}" type="datetime1">
              <a:rPr lang="fr-FR" smtClean="0"/>
              <a:t>25/10/2017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00DEC-D993-4C2C-B377-A1A0803F422C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9219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C176324E-1DA3-4257-833B-34504E51EE47}" type="datetime1">
              <a:rPr lang="fr-FR" smtClean="0"/>
              <a:t>25/10/2017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00DEC-D993-4C2C-B377-A1A0803F422C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264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1905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e 13"/>
          <p:cNvGrpSpPr>
            <a:grpSpLocks/>
          </p:cNvGrpSpPr>
          <p:nvPr userDrawn="1"/>
        </p:nvGrpSpPr>
        <p:grpSpPr bwMode="auto">
          <a:xfrm>
            <a:off x="6443663" y="6154738"/>
            <a:ext cx="1752600" cy="684212"/>
            <a:chOff x="6588224" y="6154840"/>
            <a:chExt cx="1752464" cy="683924"/>
          </a:xfrm>
        </p:grpSpPr>
        <p:pic>
          <p:nvPicPr>
            <p:cNvPr id="6" name="Picture 4" descr="http://iq.enst.fr/templates/iq/images/logo_cnrs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6154840"/>
              <a:ext cx="630222" cy="630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ZoneTexte 6"/>
            <p:cNvSpPr txBox="1">
              <a:spLocks noChangeArrowheads="1"/>
            </p:cNvSpPr>
            <p:nvPr userDrawn="1"/>
          </p:nvSpPr>
          <p:spPr bwMode="auto">
            <a:xfrm>
              <a:off x="7156505" y="6435709"/>
              <a:ext cx="936552" cy="27769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1200" b="1" smtClean="0">
                  <a:solidFill>
                    <a:srgbClr val="E46C0A"/>
                  </a:solidFill>
                </a:rPr>
                <a:t>IN2P3</a:t>
              </a:r>
            </a:p>
          </p:txBody>
        </p:sp>
        <p:sp>
          <p:nvSpPr>
            <p:cNvPr id="8" name="ZoneTexte 7"/>
            <p:cNvSpPr txBox="1">
              <a:spLocks noChangeArrowheads="1"/>
            </p:cNvSpPr>
            <p:nvPr userDrawn="1"/>
          </p:nvSpPr>
          <p:spPr bwMode="auto">
            <a:xfrm>
              <a:off x="7045389" y="6622955"/>
              <a:ext cx="1295299" cy="21580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800" smtClean="0">
                  <a:solidFill>
                    <a:srgbClr val="E46C0A"/>
                  </a:solidFill>
                </a:rPr>
                <a:t>Les </a:t>
              </a:r>
              <a:r>
                <a:rPr lang="fr-FR" sz="800" b="1" smtClean="0">
                  <a:solidFill>
                    <a:srgbClr val="E46C0A"/>
                  </a:solidFill>
                </a:rPr>
                <a:t>deux infinis</a:t>
              </a:r>
            </a:p>
          </p:txBody>
        </p:sp>
      </p:grpSp>
      <p:pic>
        <p:nvPicPr>
          <p:cNvPr id="1026" name="Picture 2" descr="https://lapp.in2p3.fr/IMG/png/Logo_baseline_RVB-3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90" y="221940"/>
            <a:ext cx="2417642" cy="120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658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 userDrawn="1"/>
        </p:nvCxnSpPr>
        <p:spPr>
          <a:xfrm>
            <a:off x="1331913" y="260350"/>
            <a:ext cx="75961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8"/>
          <p:cNvSpPr>
            <a:spLocks noChangeArrowheads="1"/>
          </p:cNvSpPr>
          <p:nvPr userDrawn="1"/>
        </p:nvSpPr>
        <p:spPr bwMode="auto">
          <a:xfrm>
            <a:off x="3589031" y="6613343"/>
            <a:ext cx="26693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CLIC QD0 Stabilization – LCWS 2017,</a:t>
            </a:r>
            <a:r>
              <a:rPr lang="en-US" sz="1000" baseline="0" dirty="0" smtClean="0">
                <a:latin typeface="Calibri" pitchFamily="34" charset="0"/>
              </a:rPr>
              <a:t> </a:t>
            </a:r>
            <a:r>
              <a:rPr lang="en-US" sz="1000" dirty="0" smtClean="0">
                <a:latin typeface="Calibri" pitchFamily="34" charset="0"/>
              </a:rPr>
              <a:t>Strasbourg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1331640" y="143008"/>
            <a:ext cx="107504" cy="10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5" name="Connecteur droit 4"/>
          <p:cNvCxnSpPr/>
          <p:nvPr userDrawn="1"/>
        </p:nvCxnSpPr>
        <p:spPr>
          <a:xfrm>
            <a:off x="603250" y="6604000"/>
            <a:ext cx="84248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 rot="16200000">
            <a:off x="8936688" y="6614688"/>
            <a:ext cx="107504" cy="10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Espace réservé de la date 1"/>
          <p:cNvSpPr>
            <a:spLocks noGrp="1"/>
          </p:cNvSpPr>
          <p:nvPr>
            <p:ph type="dt" sz="quarter" idx="10"/>
          </p:nvPr>
        </p:nvSpPr>
        <p:spPr>
          <a:xfrm>
            <a:off x="154859" y="6637338"/>
            <a:ext cx="2227006" cy="188912"/>
          </a:xfrm>
        </p:spPr>
        <p:txBody>
          <a:bodyPr/>
          <a:lstStyle>
            <a:lvl1pPr>
              <a:defRPr sz="1000" dirty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 dirty="0" smtClean="0"/>
              <a:t>Gaël Balik LAPP IN2P3/CNRS</a:t>
            </a:r>
            <a:endParaRPr lang="fr-FR" dirty="0"/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956550" y="6554788"/>
            <a:ext cx="836613" cy="365125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45B1993-5699-4417-8CAC-948975F756B7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8804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331913" y="1628775"/>
            <a:ext cx="74009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Gaël Balik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fr-FR" smtClean="0"/>
              <a:t>Ecole de mécanique IN2P3 2012 :  MECATRONIQUE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7F5E27-7490-454D-BE15-080BE07335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3" r:id="rId1"/>
    <p:sldLayoutId id="2147484124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7" Type="http://schemas.openxmlformats.org/officeDocument/2006/relationships/image" Target="../media/image44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6" descr="LOGO_LAVISTA_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88913"/>
            <a:ext cx="1512888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 Box 7"/>
          <p:cNvSpPr txBox="1">
            <a:spLocks noChangeArrowheads="1"/>
          </p:cNvSpPr>
          <p:nvPr/>
        </p:nvSpPr>
        <p:spPr bwMode="auto">
          <a:xfrm>
            <a:off x="571500" y="2852738"/>
            <a:ext cx="8529638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G. Balik</a:t>
            </a:r>
            <a:r>
              <a:rPr lang="en-GB" b="1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, B.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Aimard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, J.-P. Baud</a:t>
            </a:r>
            <a:r>
              <a:rPr lang="en-GB" b="1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, L. Brunetti</a:t>
            </a:r>
            <a:r>
              <a:rPr lang="en-GB" b="1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Dominjon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, A. Jeremie</a:t>
            </a:r>
            <a:r>
              <a:rPr lang="en-GB" b="1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, M. Serluca</a:t>
            </a:r>
            <a:r>
              <a:rPr lang="en-GB" b="1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B. Caron</a:t>
            </a:r>
            <a:r>
              <a:rPr lang="en-GB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 eaLnBrk="1" hangingPunct="1"/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Z. Buchta</a:t>
            </a:r>
            <a:r>
              <a:rPr lang="en-GB" b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 eaLnBrk="1" hangingPunct="1"/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/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1400" dirty="0" err="1" smtClean="0">
                <a:latin typeface="Times New Roman" pitchFamily="18" charset="0"/>
                <a:cs typeface="Times New Roman" pitchFamily="18" charset="0"/>
              </a:rPr>
              <a:t>LAViSta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 Team: </a:t>
            </a:r>
            <a:r>
              <a:rPr lang="en-GB" sz="1400" dirty="0" err="1" smtClean="0">
                <a:latin typeface="Times New Roman" pitchFamily="18" charset="0"/>
                <a:cs typeface="Times New Roman" pitchFamily="18" charset="0"/>
              </a:rPr>
              <a:t>Laboratoires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dirty="0" err="1" smtClean="0">
                <a:latin typeface="Times New Roman" pitchFamily="18" charset="0"/>
                <a:cs typeface="Times New Roman" pitchFamily="18" charset="0"/>
              </a:rPr>
              <a:t>d’Annecy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-le-Vieux de Vibration &amp; Stabilization)</a:t>
            </a:r>
          </a:p>
          <a:p>
            <a:pPr algn="ctr" eaLnBrk="1" hangingPunct="1"/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en-GB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en-GB" sz="1200" b="1" i="1" dirty="0" smtClean="0">
              <a:solidFill>
                <a:srgbClr val="A50021"/>
              </a:solidFill>
              <a:cs typeface="Arial" charset="0"/>
            </a:endParaRPr>
          </a:p>
          <a:p>
            <a:pPr algn="ctr" eaLnBrk="1" hangingPunct="1"/>
            <a:r>
              <a:rPr lang="en-GB" sz="1200" b="1" i="1" baseline="30000" dirty="0" smtClean="0">
                <a:solidFill>
                  <a:srgbClr val="A50021"/>
                </a:solidFill>
                <a:cs typeface="Arial" charset="0"/>
              </a:rPr>
              <a:t>1</a:t>
            </a:r>
            <a:r>
              <a:rPr lang="en-GB" sz="1200" b="1" i="1" dirty="0" smtClean="0">
                <a:solidFill>
                  <a:srgbClr val="A50021"/>
                </a:solidFill>
                <a:cs typeface="Arial" charset="0"/>
              </a:rPr>
              <a:t>: LAPP-IN2P3-CNRS, </a:t>
            </a:r>
            <a:r>
              <a:rPr lang="en-GB" sz="1200" b="1" i="1" dirty="0" err="1" smtClean="0">
                <a:solidFill>
                  <a:srgbClr val="A50021"/>
                </a:solidFill>
                <a:cs typeface="Arial" charset="0"/>
              </a:rPr>
              <a:t>Université</a:t>
            </a:r>
            <a:r>
              <a:rPr lang="en-GB" sz="1200" b="1" i="1" dirty="0" smtClean="0">
                <a:solidFill>
                  <a:srgbClr val="A50021"/>
                </a:solidFill>
                <a:cs typeface="Arial" charset="0"/>
              </a:rPr>
              <a:t> </a:t>
            </a:r>
            <a:r>
              <a:rPr lang="en-GB" sz="1200" b="1" i="1" dirty="0" err="1" smtClean="0">
                <a:solidFill>
                  <a:srgbClr val="A50021"/>
                </a:solidFill>
                <a:cs typeface="Arial" charset="0"/>
              </a:rPr>
              <a:t>Savoie</a:t>
            </a:r>
            <a:r>
              <a:rPr lang="en-GB" sz="1200" b="1" i="1" dirty="0" smtClean="0">
                <a:solidFill>
                  <a:srgbClr val="A50021"/>
                </a:solidFill>
                <a:cs typeface="Arial" charset="0"/>
              </a:rPr>
              <a:t>-Mont-Blanc,</a:t>
            </a:r>
            <a:r>
              <a:rPr lang="en-GB" sz="1200" dirty="0" smtClean="0">
                <a:solidFill>
                  <a:srgbClr val="A50021"/>
                </a:solidFill>
                <a:cs typeface="Arial" charset="0"/>
              </a:rPr>
              <a:t> </a:t>
            </a:r>
            <a:r>
              <a:rPr lang="en-GB" sz="1200" b="1" i="1" dirty="0" smtClean="0">
                <a:solidFill>
                  <a:srgbClr val="A50021"/>
                </a:solidFill>
                <a:cs typeface="Arial" charset="0"/>
              </a:rPr>
              <a:t>Annecy, France</a:t>
            </a:r>
          </a:p>
          <a:p>
            <a:pPr algn="ctr" eaLnBrk="1" hangingPunct="1"/>
            <a:r>
              <a:rPr lang="en-GB" sz="1200" b="1" i="1" baseline="30000" dirty="0" smtClean="0">
                <a:solidFill>
                  <a:srgbClr val="A50021"/>
                </a:solidFill>
                <a:cs typeface="Arial" charset="0"/>
              </a:rPr>
              <a:t>2</a:t>
            </a:r>
            <a:r>
              <a:rPr lang="en-GB" sz="1200" b="1" i="1" dirty="0" smtClean="0">
                <a:solidFill>
                  <a:srgbClr val="A50021"/>
                </a:solidFill>
                <a:cs typeface="Arial" charset="0"/>
              </a:rPr>
              <a:t>: SYMME, POLYTECH Annecy-</a:t>
            </a:r>
            <a:r>
              <a:rPr lang="en-GB" sz="1200" b="1" i="1" dirty="0" err="1" smtClean="0">
                <a:solidFill>
                  <a:srgbClr val="A50021"/>
                </a:solidFill>
                <a:cs typeface="Arial" charset="0"/>
              </a:rPr>
              <a:t>Chambéry</a:t>
            </a:r>
            <a:r>
              <a:rPr lang="en-GB" sz="1200" b="1" i="1" dirty="0" smtClean="0">
                <a:solidFill>
                  <a:srgbClr val="A50021"/>
                </a:solidFill>
                <a:cs typeface="Arial" charset="0"/>
              </a:rPr>
              <a:t>, </a:t>
            </a:r>
            <a:r>
              <a:rPr lang="en-GB" sz="1200" b="1" i="1" dirty="0" err="1" smtClean="0">
                <a:solidFill>
                  <a:srgbClr val="A50021"/>
                </a:solidFill>
                <a:cs typeface="Arial" charset="0"/>
              </a:rPr>
              <a:t>Université</a:t>
            </a:r>
            <a:r>
              <a:rPr lang="en-GB" sz="1200" b="1" i="1" dirty="0" smtClean="0">
                <a:solidFill>
                  <a:srgbClr val="A50021"/>
                </a:solidFill>
                <a:cs typeface="Arial" charset="0"/>
              </a:rPr>
              <a:t> </a:t>
            </a:r>
            <a:r>
              <a:rPr lang="en-GB" sz="1200" b="1" i="1" dirty="0" err="1" smtClean="0">
                <a:solidFill>
                  <a:srgbClr val="A50021"/>
                </a:solidFill>
                <a:cs typeface="Arial" charset="0"/>
              </a:rPr>
              <a:t>Savoie</a:t>
            </a:r>
            <a:r>
              <a:rPr lang="en-GB" sz="1200" b="1" i="1" dirty="0" smtClean="0">
                <a:solidFill>
                  <a:srgbClr val="A50021"/>
                </a:solidFill>
                <a:cs typeface="Arial" charset="0"/>
              </a:rPr>
              <a:t>-Mont-Blanc, Annecy France</a:t>
            </a:r>
          </a:p>
          <a:p>
            <a:pPr algn="ctr" eaLnBrk="1" hangingPunct="1"/>
            <a:r>
              <a:rPr lang="en-GB" sz="1200" b="1" i="1" baseline="30000" dirty="0" smtClean="0">
                <a:solidFill>
                  <a:srgbClr val="A50021"/>
                </a:solidFill>
                <a:cs typeface="Arial" charset="0"/>
              </a:rPr>
              <a:t>3</a:t>
            </a:r>
            <a:r>
              <a:rPr lang="en-GB" sz="1200" b="1" i="1" dirty="0" smtClean="0">
                <a:solidFill>
                  <a:srgbClr val="A50021"/>
                </a:solidFill>
                <a:cs typeface="Arial" charset="0"/>
              </a:rPr>
              <a:t>: ISI ASCR, Brno University of Technology, Brno, Czech Republic</a:t>
            </a:r>
          </a:p>
          <a:p>
            <a:pPr algn="ctr" eaLnBrk="1" hangingPunct="1"/>
            <a:endParaRPr lang="en-GB" sz="1200" i="1" dirty="0">
              <a:cs typeface="Arial" charset="0"/>
            </a:endParaRPr>
          </a:p>
        </p:txBody>
      </p:sp>
      <p:sp>
        <p:nvSpPr>
          <p:cNvPr id="4101" name="Text Box 8"/>
          <p:cNvSpPr txBox="1">
            <a:spLocks noChangeArrowheads="1"/>
          </p:cNvSpPr>
          <p:nvPr/>
        </p:nvSpPr>
        <p:spPr bwMode="auto">
          <a:xfrm>
            <a:off x="900113" y="1916113"/>
            <a:ext cx="7848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CLIC QD0 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Stabilization</a:t>
            </a:r>
            <a:endParaRPr lang="fr-FR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900113" y="6237288"/>
            <a:ext cx="25923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600" b="1" i="1" dirty="0" smtClean="0">
                <a:latin typeface="Times New Roman" pitchFamily="18" charset="0"/>
                <a:cs typeface="Times New Roman" pitchFamily="18" charset="0"/>
              </a:rPr>
              <a:t>26th October 2017</a:t>
            </a:r>
            <a:endParaRPr lang="en-GB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957" y="367302"/>
            <a:ext cx="886412" cy="970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88" y="6117928"/>
            <a:ext cx="137795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Gaël Balik LAPP IN2P3/CNRS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B1993-5699-4417-8CAC-948975F756B7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  <p:pic>
        <p:nvPicPr>
          <p:cNvPr id="4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963" y="1114425"/>
            <a:ext cx="4132262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0" t="6519" r="8655"/>
          <a:stretch>
            <a:fillRect/>
          </a:stretch>
        </p:blipFill>
        <p:spPr bwMode="auto">
          <a:xfrm>
            <a:off x="871538" y="1271588"/>
            <a:ext cx="3787775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7"/>
          <p:cNvSpPr txBox="1">
            <a:spLocks noChangeArrowheads="1"/>
          </p:cNvSpPr>
          <p:nvPr/>
        </p:nvSpPr>
        <p:spPr bwMode="auto">
          <a:xfrm>
            <a:off x="855663" y="836613"/>
            <a:ext cx="80375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fr-FR" sz="1600" b="1" i="1">
                <a:cs typeface="Times New Roman" panose="02020603050405020304" pitchFamily="18" charset="0"/>
              </a:rPr>
              <a:t>Necessity to have a passive insulation under the concrete or under the last elements</a:t>
            </a:r>
          </a:p>
        </p:txBody>
      </p:sp>
      <p:sp>
        <p:nvSpPr>
          <p:cNvPr id="7" name="ZoneTexte 13"/>
          <p:cNvSpPr txBox="1">
            <a:spLocks noChangeArrowheads="1"/>
          </p:cNvSpPr>
          <p:nvPr/>
        </p:nvSpPr>
        <p:spPr bwMode="auto">
          <a:xfrm>
            <a:off x="5883275" y="2879725"/>
            <a:ext cx="13493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1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0,26 nm@4Hz ≈ Spec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382963" y="1760538"/>
            <a:ext cx="13970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Passive isolation ≈ 25 Hz</a:t>
            </a:r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3679825" y="1968500"/>
            <a:ext cx="171450" cy="2254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 bwMode="auto">
          <a:xfrm>
            <a:off x="822325" y="3754438"/>
            <a:ext cx="81041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fr-FR" sz="1600" b="1" i="1">
                <a:cs typeface="Times New Roman" panose="02020603050405020304" pitchFamily="18" charset="0"/>
              </a:rPr>
              <a:t>A passive insulation at about 25 Hz is common to the standard industrial solutions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147888" y="5426075"/>
            <a:ext cx="516413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ts val="300"/>
              </a:spcBef>
              <a:spcAft>
                <a:spcPts val="300"/>
              </a:spcAft>
              <a:buFontTx/>
              <a:buNone/>
            </a:pPr>
            <a:r>
              <a:rPr lang="en-GB" altLang="fr-FR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Example of usable PI (Biltz® B13W- vibration isolation rubber pad).</a:t>
            </a:r>
            <a:endParaRPr lang="fr-FR" altLang="fr-FR" sz="14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ag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4092575"/>
            <a:ext cx="24923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132263"/>
            <a:ext cx="1655762" cy="12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963" y="4130675"/>
            <a:ext cx="162083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ZoneTexte 8"/>
          <p:cNvSpPr txBox="1">
            <a:spLocks noChangeArrowheads="1"/>
          </p:cNvSpPr>
          <p:nvPr/>
        </p:nvSpPr>
        <p:spPr bwMode="auto">
          <a:xfrm>
            <a:off x="1258888" y="5805488"/>
            <a:ext cx="7777162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altLang="fr-F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Poster session at IPAC17: </a:t>
            </a:r>
            <a:r>
              <a:rPr lang="en-GB" altLang="fr-F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G. Balik et al, </a:t>
            </a:r>
            <a:r>
              <a:rPr lang="en-US" altLang="fr-F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“Proof of concept of CLIC final focus quadrupoles stabilization”, in Proceedings of International Particle Accelerator Conference (IPAC 2017), Copenhagen, Denmark.</a:t>
            </a:r>
            <a:endParaRPr lang="en-GB" altLang="fr-FR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55746" y="11591"/>
            <a:ext cx="51018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400" dirty="0" smtClean="0"/>
              <a:t>VIBRATION CONTROL FOR CLIC - </a:t>
            </a:r>
            <a:r>
              <a:rPr lang="en-US" sz="1400" dirty="0"/>
              <a:t>Mechanical stabilization</a:t>
            </a:r>
          </a:p>
        </p:txBody>
      </p:sp>
      <p:sp>
        <p:nvSpPr>
          <p:cNvPr id="19" name="Espace réservé du contenu 2"/>
          <p:cNvSpPr txBox="1">
            <a:spLocks/>
          </p:cNvSpPr>
          <p:nvPr/>
        </p:nvSpPr>
        <p:spPr bwMode="auto">
          <a:xfrm>
            <a:off x="539750" y="417388"/>
            <a:ext cx="7991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of the active control with a collider environment </a:t>
            </a:r>
          </a:p>
        </p:txBody>
      </p:sp>
    </p:spTree>
    <p:extLst>
      <p:ext uri="{BB962C8B-B14F-4D97-AF65-F5344CB8AC3E}">
        <p14:creationId xmlns:p14="http://schemas.microsoft.com/office/powerpoint/2010/main" val="64933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Gaël Balik LAPP IN2P3/CNRS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B1993-5699-4417-8CAC-948975F756B7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  <p:pic>
        <p:nvPicPr>
          <p:cNvPr id="10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9" y="2767875"/>
            <a:ext cx="4741863" cy="273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3"/>
          <p:cNvSpPr txBox="1">
            <a:spLocks noChangeArrowheads="1"/>
          </p:cNvSpPr>
          <p:nvPr/>
        </p:nvSpPr>
        <p:spPr bwMode="auto">
          <a:xfrm>
            <a:off x="954089" y="1042204"/>
            <a:ext cx="806608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PACMAN : Particle Accelerator Components’ Metrology and Alignment to the </a:t>
            </a: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Nanometer </a:t>
            </a: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scale (Marie Curie program at CERN)</a:t>
            </a:r>
          </a:p>
          <a:p>
            <a:pPr>
              <a:spcBef>
                <a:spcPct val="0"/>
              </a:spcBef>
            </a:pP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 with several </a:t>
            </a: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labs and industries : LAPP academic partner – SYMME co-director of a </a:t>
            </a: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thesis</a:t>
            </a:r>
          </a:p>
          <a:p>
            <a:pPr>
              <a:spcBef>
                <a:spcPct val="0"/>
              </a:spcBef>
            </a:pP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</a:t>
            </a: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LAPP sensor with dedicated instrumentations</a:t>
            </a:r>
          </a:p>
        </p:txBody>
      </p:sp>
      <p:pic>
        <p:nvPicPr>
          <p:cNvPr id="13" name="Ima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713" y="2767876"/>
            <a:ext cx="1214438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526" y="2805976"/>
            <a:ext cx="488950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ZoneTexte 2"/>
          <p:cNvSpPr txBox="1">
            <a:spLocks noChangeArrowheads="1"/>
          </p:cNvSpPr>
          <p:nvPr/>
        </p:nvSpPr>
        <p:spPr bwMode="auto">
          <a:xfrm>
            <a:off x="5689601" y="3540988"/>
            <a:ext cx="29938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Capacitive sensors : PI &amp; Lion Precision</a:t>
            </a:r>
          </a:p>
          <a:p>
            <a:pPr>
              <a:spcBef>
                <a:spcPct val="0"/>
              </a:spcBef>
            </a:pP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Optical encoder : </a:t>
            </a:r>
            <a:r>
              <a:rPr lang="en-US" alt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Magnescale</a:t>
            </a:r>
            <a:endParaRPr lang="en-US" alt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Interferometer : </a:t>
            </a:r>
            <a:r>
              <a:rPr lang="en-US" alt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Attocube</a:t>
            </a: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a developed one (</a:t>
            </a:r>
            <a:r>
              <a:rPr lang="en-US" alt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INRiM</a:t>
            </a: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(It) and ISI Brno (</a:t>
            </a:r>
            <a:r>
              <a:rPr lang="en-US" alt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Cz</a:t>
            </a: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))</a:t>
            </a:r>
          </a:p>
        </p:txBody>
      </p:sp>
      <p:sp>
        <p:nvSpPr>
          <p:cNvPr id="15" name="ZoneTexte 2"/>
          <p:cNvSpPr txBox="1">
            <a:spLocks noChangeArrowheads="1"/>
          </p:cNvSpPr>
          <p:nvPr/>
        </p:nvSpPr>
        <p:spPr bwMode="auto">
          <a:xfrm>
            <a:off x="1187450" y="5544413"/>
            <a:ext cx="7848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Novotny et al, “What is the best displacement transducer for a seismic sensor?”, IEEE Inertial Sensors and Systems 2017, </a:t>
            </a:r>
            <a:r>
              <a:rPr lang="en-US" altLang="fr-FR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Hawaï</a:t>
            </a:r>
            <a:r>
              <a:rPr lang="en-US" alt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USA.</a:t>
            </a:r>
            <a:endParaRPr lang="en-US" altLang="fr-FR" sz="1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55746" y="11591"/>
            <a:ext cx="47468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FUTURE PROSPECTS- </a:t>
            </a:r>
            <a:r>
              <a:rPr lang="en-US" alt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vibration sensor improvement</a:t>
            </a:r>
          </a:p>
        </p:txBody>
      </p:sp>
      <p:sp>
        <p:nvSpPr>
          <p:cNvPr id="20" name="Espace réservé du contenu 2"/>
          <p:cNvSpPr txBox="1">
            <a:spLocks/>
          </p:cNvSpPr>
          <p:nvPr/>
        </p:nvSpPr>
        <p:spPr bwMode="auto">
          <a:xfrm>
            <a:off x="539750" y="417388"/>
            <a:ext cx="7991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different technologies for the embedded sensitive part</a:t>
            </a:r>
          </a:p>
        </p:txBody>
      </p:sp>
    </p:spTree>
    <p:extLst>
      <p:ext uri="{BB962C8B-B14F-4D97-AF65-F5344CB8AC3E}">
        <p14:creationId xmlns:p14="http://schemas.microsoft.com/office/powerpoint/2010/main" val="221969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Gaël Balik LAPP IN2P3/CNRS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B1993-5699-4417-8CAC-948975F756B7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67" y="4375117"/>
            <a:ext cx="2871892" cy="163787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1" b="12751"/>
          <a:stretch/>
        </p:blipFill>
        <p:spPr>
          <a:xfrm>
            <a:off x="4379477" y="1279456"/>
            <a:ext cx="4520045" cy="214052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55746" y="11591"/>
            <a:ext cx="45272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FUTURE PROSPECTS- </a:t>
            </a:r>
            <a:r>
              <a:rPr lang="en-US" altLang="fr-FR" sz="1400" dirty="0">
                <a:latin typeface="Arial" panose="020B0604020202020204" pitchFamily="34" charset="0"/>
                <a:cs typeface="Arial" panose="020B0604020202020204" pitchFamily="34" charset="0"/>
              </a:rPr>
              <a:t>vibration sensor improvement</a:t>
            </a:r>
          </a:p>
        </p:txBody>
      </p:sp>
      <p:sp>
        <p:nvSpPr>
          <p:cNvPr id="9" name="ZoneTexte 3"/>
          <p:cNvSpPr txBox="1">
            <a:spLocks noChangeArrowheads="1"/>
          </p:cNvSpPr>
          <p:nvPr/>
        </p:nvSpPr>
        <p:spPr bwMode="auto">
          <a:xfrm>
            <a:off x="3947182" y="4375117"/>
            <a:ext cx="467178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reflectivity mirror to increase the </a:t>
            </a: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signal-to-noise ration in the built-in interferometric </a:t>
            </a: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sensor</a:t>
            </a:r>
          </a:p>
          <a:p>
            <a:pPr>
              <a:spcBef>
                <a:spcPct val="0"/>
              </a:spcBef>
            </a:pP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n-US" altLang="fr-FR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opto</a:t>
            </a: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-mechanical components to suppress low frequency noise</a:t>
            </a:r>
          </a:p>
          <a:p>
            <a:pPr>
              <a:spcBef>
                <a:spcPct val="0"/>
              </a:spcBef>
            </a:pP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Further tests ongoing and comparison with current setup (embedded capacitive sensor)</a:t>
            </a:r>
            <a:endParaRPr lang="en-US" alt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8760" y="6012993"/>
            <a:ext cx="26915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Multipass</a:t>
            </a:r>
            <a:r>
              <a:rPr lang="fr-FR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interferometer</a:t>
            </a:r>
            <a:r>
              <a:rPr lang="fr-FR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setup test</a:t>
            </a:r>
            <a:endParaRPr lang="fr-FR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 bwMode="auto">
          <a:xfrm>
            <a:off x="539750" y="417388"/>
            <a:ext cx="7991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a </a:t>
            </a:r>
            <a:r>
              <a:rPr lang="en-US" altLang="fr-FR" sz="18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multipass</a:t>
            </a:r>
            <a:r>
              <a:rPr lang="en-US" altLang="fr-FR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-interferometer</a:t>
            </a:r>
            <a:endParaRPr lang="en-US" altLang="fr-FR" sz="1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27736" y="3480854"/>
            <a:ext cx="44071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Vibration sensor with different technologies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embedded sensitive part</a:t>
            </a:r>
          </a:p>
        </p:txBody>
      </p:sp>
      <p:sp>
        <p:nvSpPr>
          <p:cNvPr id="6" name="Rectangle 5"/>
          <p:cNvSpPr/>
          <p:nvPr/>
        </p:nvSpPr>
        <p:spPr>
          <a:xfrm>
            <a:off x="300920" y="1600412"/>
            <a:ext cx="3926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ollaboration with ISI (Institute of scientific  Instruments , The Czech Academy of Sciences)</a:t>
            </a:r>
            <a:endParaRPr lang="fr-FR" dirty="0"/>
          </a:p>
        </p:txBody>
      </p:sp>
      <p:pic>
        <p:nvPicPr>
          <p:cNvPr id="13" name="Picture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4" r="31285" b="33745"/>
          <a:stretch/>
        </p:blipFill>
        <p:spPr>
          <a:xfrm>
            <a:off x="843517" y="2585276"/>
            <a:ext cx="1610189" cy="1241077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1182756" y="4224130"/>
            <a:ext cx="1351721" cy="13815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/>
          <p:cNvCxnSpPr>
            <a:endCxn id="5" idx="0"/>
          </p:cNvCxnSpPr>
          <p:nvPr/>
        </p:nvCxnSpPr>
        <p:spPr>
          <a:xfrm>
            <a:off x="1838739" y="3101009"/>
            <a:ext cx="19878" cy="1123121"/>
          </a:xfrm>
          <a:prstGeom prst="line">
            <a:avLst/>
          </a:prstGeom>
          <a:ln w="19050">
            <a:solidFill>
              <a:srgbClr val="0070C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1838739" y="2107096"/>
            <a:ext cx="4820478" cy="993913"/>
          </a:xfrm>
          <a:prstGeom prst="line">
            <a:avLst/>
          </a:prstGeom>
          <a:ln w="19050">
            <a:solidFill>
              <a:srgbClr val="0070C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764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Gaël Balik LAPP IN2P3/CNRS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B1993-5699-4417-8CAC-948975F756B7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19" t="33534" r="14453" b="23759"/>
          <a:stretch>
            <a:fillRect/>
          </a:stretch>
        </p:blipFill>
        <p:spPr bwMode="auto">
          <a:xfrm>
            <a:off x="0" y="875204"/>
            <a:ext cx="3744913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75" y="875204"/>
            <a:ext cx="2281238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0" y="1037129"/>
            <a:ext cx="828675" cy="395288"/>
          </a:xfrm>
          <a:prstGeom prst="ellipse">
            <a:avLst/>
          </a:prstGeom>
          <a:noFill/>
          <a:ln w="3175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fr-FR" sz="1600">
              <a:latin typeface="Arial" panose="020B0604020202020204" pitchFamily="34" charset="0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828675" y="1224454"/>
            <a:ext cx="3636963" cy="357188"/>
          </a:xfrm>
          <a:prstGeom prst="line">
            <a:avLst/>
          </a:prstGeom>
          <a:noFill/>
          <a:ln w="317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070475" y="2473817"/>
            <a:ext cx="136525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CA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FD : Final Doublet</a:t>
            </a: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H="1" flipV="1">
            <a:off x="5359400" y="1641967"/>
            <a:ext cx="473075" cy="8175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3602038" y="2388092"/>
            <a:ext cx="17272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CA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Shintake monitor :</a:t>
            </a:r>
            <a:br>
              <a:rPr lang="en-CA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beam size measurement</a:t>
            </a: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V="1">
            <a:off x="4384675" y="1713404"/>
            <a:ext cx="425450" cy="7461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14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5" t="3624" r="6699" b="9386"/>
          <a:stretch>
            <a:fillRect/>
          </a:stretch>
        </p:blipFill>
        <p:spPr bwMode="auto">
          <a:xfrm>
            <a:off x="7029450" y="15736"/>
            <a:ext cx="2000250" cy="1880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-304801" y="3137367"/>
            <a:ext cx="6740525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motion between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shintake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monitor and final doublets of 6 nm RMS @ 0,1 Hz in the vertical </a:t>
            </a:r>
            <a:r>
              <a:rPr lang="en-US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axis.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-&gt; Analysis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upgrades influences and of the drift.</a:t>
            </a:r>
          </a:p>
        </p:txBody>
      </p:sp>
      <p:graphicFrame>
        <p:nvGraphicFramePr>
          <p:cNvPr id="17" name="コンテンツ プレースホル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4753440"/>
              </p:ext>
            </p:extLst>
          </p:nvPr>
        </p:nvGraphicFramePr>
        <p:xfrm>
          <a:off x="36513" y="4188142"/>
          <a:ext cx="7134225" cy="1316039"/>
        </p:xfrm>
        <a:graphic>
          <a:graphicData uri="http://schemas.openxmlformats.org/drawingml/2006/table">
            <a:tbl>
              <a:tblPr/>
              <a:tblGrid>
                <a:gridCol w="1971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7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2008 by B. BOLZON</a:t>
                      </a: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43" marR="91443" marT="45680" marB="4568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Tolerance</a:t>
                      </a: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43" marR="91443" marT="45680" marB="4568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Measurement [SM-QD0]</a:t>
                      </a:r>
                    </a:p>
                  </a:txBody>
                  <a:tcPr marL="91443" marR="91443" marT="45680" marB="4568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Measurement [SM-QF1]</a:t>
                      </a: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43" marR="91443" marT="45680" marB="4568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1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Vertical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43" marR="91443" marT="45680" marB="4568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7 nm (for QD0)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20 nm (for QF1)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43" marR="91443" marT="45680" marB="4568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4.8 nm</a:t>
                      </a: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43" marR="91443" marT="45680" marB="4568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6.3 nm</a:t>
                      </a: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43" marR="91443" marT="45680" marB="4568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2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Perpendicular to the beam</a:t>
                      </a:r>
                    </a:p>
                  </a:txBody>
                  <a:tcPr marL="91443" marR="91443" marT="45680" marB="4568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~ 500 nm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43" marR="91443" marT="45680" marB="4568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30.7 nm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43" marR="91443" marT="45680" marB="4568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30.6 nm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43" marR="91443" marT="45680" marB="4568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7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Parallel to the beam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43" marR="91443" marT="45680" marB="4568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~ 10,000 nm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43" marR="91443" marT="45680" marB="4568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36.5 nm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43" marR="91443" marT="45680" marB="4568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27.1 nm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43" marR="91443" marT="45680" marB="4568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8" name="コンテンツ プレースホル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6855688"/>
              </p:ext>
            </p:extLst>
          </p:nvPr>
        </p:nvGraphicFramePr>
        <p:xfrm>
          <a:off x="33338" y="5504181"/>
          <a:ext cx="7137400" cy="1030288"/>
        </p:xfrm>
        <a:graphic>
          <a:graphicData uri="http://schemas.openxmlformats.org/drawingml/2006/table">
            <a:tbl>
              <a:tblPr/>
              <a:tblGrid>
                <a:gridCol w="1974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9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57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85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2013 by A. JEREMIE</a:t>
                      </a: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34" marR="91434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Tolerance</a:t>
                      </a: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34" marR="91434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Measurement [SM-QD0]</a:t>
                      </a:r>
                    </a:p>
                  </a:txBody>
                  <a:tcPr marL="91434" marR="91434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Measurement [SM-QF1]</a:t>
                      </a:r>
                    </a:p>
                  </a:txBody>
                  <a:tcPr marL="91434" marR="91434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Vertical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34" marR="91434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7 nm (for QD0)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20 nm (for QF1)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34" marR="91434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4.8 nm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34" marR="91434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30 nm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34" marR="91434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4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Parallel to the beam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34" marR="91434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~ 10,000 nm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34" marR="91434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25 nm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34" marR="91434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charset="-128"/>
                          <a:cs typeface="Times New Roman" panose="02020603050405020304" pitchFamily="18" charset="0"/>
                        </a:rPr>
                        <a:t>290 nm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charset="-128"/>
                        <a:cs typeface="Times New Roman" panose="02020603050405020304" pitchFamily="18" charset="0"/>
                      </a:endParaRPr>
                    </a:p>
                  </a:txBody>
                  <a:tcPr marL="91434" marR="91434"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9" name="Rectangle 18"/>
          <p:cNvSpPr/>
          <p:nvPr/>
        </p:nvSpPr>
        <p:spPr>
          <a:xfrm>
            <a:off x="5977731" y="5822854"/>
            <a:ext cx="576263" cy="28892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20" name="Espace réservé du contenu 6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1987922"/>
            <a:ext cx="1997075" cy="149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7227888" y="1658861"/>
            <a:ext cx="14335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450kg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6873875" y="3096127"/>
            <a:ext cx="15367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1200kg</a:t>
            </a:r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6992143" y="1985539"/>
            <a:ext cx="5950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fr-FR" sz="1600" b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endParaRPr lang="fr-FR" altLang="fr-FR" sz="1600" b="1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Espace réservé du contenu 2"/>
          <p:cNvSpPr txBox="1">
            <a:spLocks/>
          </p:cNvSpPr>
          <p:nvPr/>
        </p:nvSpPr>
        <p:spPr bwMode="auto">
          <a:xfrm>
            <a:off x="539750" y="417388"/>
            <a:ext cx="7991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Responsible of the final doublet relative displacement</a:t>
            </a:r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6984205" y="-35911"/>
            <a:ext cx="5950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2008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977731" y="4487093"/>
            <a:ext cx="576263" cy="28892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32" name="Connecteur en angle 31"/>
          <p:cNvCxnSpPr/>
          <p:nvPr/>
        </p:nvCxnSpPr>
        <p:spPr>
          <a:xfrm rot="16200000" flipH="1">
            <a:off x="6070067" y="5223829"/>
            <a:ext cx="1335759" cy="151209"/>
          </a:xfrm>
          <a:prstGeom prst="bentConnector3">
            <a:avLst>
              <a:gd name="adj1" fmla="val 85"/>
            </a:avLst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455746" y="11591"/>
            <a:ext cx="25948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FUTURE PROSPECTS- </a:t>
            </a:r>
            <a:r>
              <a:rPr lang="en-US" alt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ATF2</a:t>
            </a:r>
            <a:endParaRPr lang="en-US" alt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Espace réservé du contenu 2"/>
          <p:cNvSpPr txBox="1">
            <a:spLocks/>
          </p:cNvSpPr>
          <p:nvPr/>
        </p:nvSpPr>
        <p:spPr bwMode="auto">
          <a:xfrm>
            <a:off x="6873875" y="3503734"/>
            <a:ext cx="21526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ATF2 </a:t>
            </a:r>
            <a:r>
              <a:rPr lang="en-US" altLang="fr-FR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 supports upgrades</a:t>
            </a:r>
            <a:endParaRPr lang="en-US" altLang="fr-FR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Imag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020" y="4045240"/>
            <a:ext cx="1583104" cy="1184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Imag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" t="52492" b="6602"/>
          <a:stretch>
            <a:fillRect/>
          </a:stretch>
        </p:blipFill>
        <p:spPr bwMode="auto">
          <a:xfrm>
            <a:off x="7216418" y="5288934"/>
            <a:ext cx="1918307" cy="113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ZoneTexte 5"/>
          <p:cNvSpPr txBox="1">
            <a:spLocks noChangeArrowheads="1"/>
          </p:cNvSpPr>
          <p:nvPr/>
        </p:nvSpPr>
        <p:spPr bwMode="auto">
          <a:xfrm>
            <a:off x="7463396" y="6337951"/>
            <a:ext cx="142434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CA" altLang="fr-FR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feet </a:t>
            </a:r>
            <a:r>
              <a:rPr lang="en-CA" alt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T-plate</a:t>
            </a:r>
          </a:p>
        </p:txBody>
      </p:sp>
    </p:spTree>
    <p:extLst>
      <p:ext uri="{BB962C8B-B14F-4D97-AF65-F5344CB8AC3E}">
        <p14:creationId xmlns:p14="http://schemas.microsoft.com/office/powerpoint/2010/main" val="411919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Gaël Balik LAPP IN2P3/CNRS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B1993-5699-4417-8CAC-948975F756B7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539750" y="417388"/>
            <a:ext cx="7991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Involved in the assessment of the beam feed-forward control vs ground motion</a:t>
            </a:r>
            <a:endParaRPr lang="en-US" altLang="fr-FR" sz="1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52" t="15237" r="11270" b="16190"/>
          <a:stretch>
            <a:fillRect/>
          </a:stretch>
        </p:blipFill>
        <p:spPr bwMode="auto">
          <a:xfrm>
            <a:off x="661254" y="1063594"/>
            <a:ext cx="5341246" cy="3644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864245" y="4750754"/>
            <a:ext cx="4576702" cy="122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CA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 of 14 </a:t>
            </a:r>
            <a:r>
              <a:rPr lang="en-CA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Geophones (</a:t>
            </a:r>
            <a:r>
              <a:rPr lang="en-CA" altLang="fr-FR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Guralp</a:t>
            </a:r>
            <a:r>
              <a:rPr lang="en-CA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6T </a:t>
            </a:r>
            <a:r>
              <a:rPr lang="en-CA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sensors)</a:t>
            </a:r>
          </a:p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 with CERN, LAL &amp; KEK</a:t>
            </a:r>
            <a:endParaRPr lang="en-US" altLang="fr-FR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Last campaign of measurements : May </a:t>
            </a: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</a:p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Next campaign in December 2017</a:t>
            </a:r>
            <a:endParaRPr lang="fr-FR" alt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426443" y="857362"/>
            <a:ext cx="2029008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Vibration sources identification</a:t>
            </a:r>
          </a:p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Feedforward study: correlation between the ground and the beam motions.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945" y="4841918"/>
            <a:ext cx="1243013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945" y="3042529"/>
            <a:ext cx="1168400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Légende à une bordure 1 12"/>
          <p:cNvSpPr/>
          <p:nvPr/>
        </p:nvSpPr>
        <p:spPr>
          <a:xfrm>
            <a:off x="7788644" y="3204454"/>
            <a:ext cx="1004519" cy="2920121"/>
          </a:xfrm>
          <a:prstGeom prst="accentCallout1">
            <a:avLst>
              <a:gd name="adj1" fmla="val 82682"/>
              <a:gd name="adj2" fmla="val -8333"/>
              <a:gd name="adj3" fmla="val 91950"/>
              <a:gd name="adj4" fmla="val -980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Légende à une bordure 1 14"/>
          <p:cNvSpPr/>
          <p:nvPr/>
        </p:nvSpPr>
        <p:spPr>
          <a:xfrm flipH="1">
            <a:off x="5237014" y="903442"/>
            <a:ext cx="1004519" cy="1982634"/>
          </a:xfrm>
          <a:prstGeom prst="accentCallout1">
            <a:avLst>
              <a:gd name="adj1" fmla="val 70191"/>
              <a:gd name="adj2" fmla="val -10229"/>
              <a:gd name="adj3" fmla="val 89067"/>
              <a:gd name="adj4" fmla="val -3928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56782" y="5995096"/>
            <a:ext cx="7522679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</a:pPr>
            <a:r>
              <a:rPr lang="en-US" alt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en-US" altLang="fr-FR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Bett</a:t>
            </a:r>
            <a:r>
              <a:rPr lang="en-US" alt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al, “Ground motion compensation using feed-forward control at ATF2, in Proceedings of International Particle Accelerator Conference (IPAC 2016), Busan, Korea.</a:t>
            </a:r>
            <a:endParaRPr lang="fr-FR" altLang="fr-FR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55746" y="11591"/>
            <a:ext cx="25948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</a:pP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FUTURE PROSPECTS- </a:t>
            </a:r>
            <a:r>
              <a:rPr lang="en-US" alt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ATF2</a:t>
            </a:r>
            <a:endParaRPr lang="en-US" alt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13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Gaël Balik LAPP IN2P3/CNRS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B1993-5699-4417-8CAC-948975F756B7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570995" y="599513"/>
            <a:ext cx="7803861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 control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sensor dedicated to this vibrations control issue is developed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Sub-nanometer control is validated by demonstration on a small size prototype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prospects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Improvements of the developed sensor </a:t>
            </a: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(comparison </a:t>
            </a: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different technologies for the embedded sensitive part</a:t>
            </a: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Improvement of the embedded </a:t>
            </a:r>
            <a:r>
              <a:rPr lang="en-US" altLang="fr-FR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multipass</a:t>
            </a:r>
            <a:r>
              <a:rPr lang="en-US" altLang="fr-FR" sz="1600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interferometer and comparison with a original capacitive measurement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ATF2 </a:t>
            </a: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</a:t>
            </a: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ground motions correlation study ongoing, </a:t>
            </a: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feedforward implication, next campaign planned in December 2017</a:t>
            </a:r>
            <a:endParaRPr lang="en-US" alt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55746" y="11591"/>
            <a:ext cx="13821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400" cap="all" dirty="0" smtClean="0"/>
              <a:t>Conclusion</a:t>
            </a:r>
            <a:endParaRPr lang="fr-FR" sz="1400" cap="all" dirty="0"/>
          </a:p>
        </p:txBody>
      </p:sp>
    </p:spTree>
    <p:extLst>
      <p:ext uri="{BB962C8B-B14F-4D97-AF65-F5344CB8AC3E}">
        <p14:creationId xmlns:p14="http://schemas.microsoft.com/office/powerpoint/2010/main" val="427048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Gaël Balik LAPP IN2P3/CNRS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B1993-5699-4417-8CAC-948975F756B7}" type="slidenum">
              <a:rPr lang="fr-FR" smtClean="0"/>
              <a:pPr>
                <a:defRPr/>
              </a:pPr>
              <a:t>16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955105" y="2801013"/>
            <a:ext cx="5731056" cy="82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fr-F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</a:t>
            </a:r>
            <a:endParaRPr lang="en-US" altLang="fr-FR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05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ZoneTexte 6"/>
          <p:cNvSpPr txBox="1">
            <a:spLocks noChangeArrowheads="1"/>
          </p:cNvSpPr>
          <p:nvPr/>
        </p:nvSpPr>
        <p:spPr bwMode="auto">
          <a:xfrm>
            <a:off x="1837407" y="980728"/>
            <a:ext cx="7272338" cy="44935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AutoNum type="arabicPeriod"/>
              <a:defRPr/>
            </a:pPr>
            <a:r>
              <a:rPr lang="fr-FR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eaLnBrk="1" hangingPunct="1">
              <a:buFontTx/>
              <a:buAutoNum type="arabicPeriod"/>
              <a:defRPr/>
            </a:pPr>
            <a:endParaRPr lang="fr-FR" sz="1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lvl="1" eaLnBrk="1" hangingPunct="1">
              <a:buFont typeface="Wingdings" pitchFamily="2" charset="2"/>
              <a:buChar char="§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Context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lvl="1" eaLnBrk="1" hangingPunct="1">
              <a:buFont typeface="Wingdings" pitchFamily="2" charset="2"/>
              <a:buChar char="§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CLIC Challenge vs QD0 stabilization</a:t>
            </a:r>
          </a:p>
          <a:p>
            <a:pPr marL="400050" lvl="1" indent="0" eaLnBrk="1" hangingPunct="1">
              <a:defRPr/>
            </a:pPr>
            <a:endParaRPr lang="fr-FR" sz="1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fr-FR" sz="1600" b="1" cap="all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Vibration control for CLIC</a:t>
            </a:r>
          </a:p>
          <a:p>
            <a:pPr eaLnBrk="1" hangingPunct="1">
              <a:buFontTx/>
              <a:buAutoNum type="arabicPeriod"/>
              <a:defRPr/>
            </a:pPr>
            <a:endParaRPr lang="fr-FR" sz="1600" b="1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lvl="1" eaLnBrk="1" hangingPunct="1">
              <a:buFont typeface="Wingdings" pitchFamily="2" charset="2"/>
              <a:buChar char="§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trajectory control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(IPFB)</a:t>
            </a:r>
          </a:p>
          <a:p>
            <a:pPr marL="685800" lvl="1" eaLnBrk="1" hangingPunct="1">
              <a:buFont typeface="Wingdings" pitchFamily="2" charset="2"/>
              <a:buChar char="§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stabilization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lvl="1" eaLnBrk="1" hangingPunct="1">
              <a:buFont typeface="Wingdings" pitchFamily="2" charset="2"/>
              <a:buChar char="§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Custom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vibration sensor</a:t>
            </a:r>
          </a:p>
          <a:p>
            <a:pPr eaLnBrk="1" hangingPunct="1">
              <a:buFontTx/>
              <a:buAutoNum type="arabicPeriod"/>
              <a:defRPr/>
            </a:pPr>
            <a:endParaRPr lang="fr-FR" sz="1600" b="1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en-GB" sz="1600" b="1" cap="all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</a:t>
            </a:r>
            <a:r>
              <a:rPr lang="fr-FR" sz="1600" b="1" cap="all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b="1" cap="all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prospectS</a:t>
            </a:r>
            <a:endParaRPr lang="fr-FR" sz="1600" b="1" cap="all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AutoNum type="arabicPeriod"/>
              <a:defRPr/>
            </a:pPr>
            <a:endParaRPr lang="fr-FR" sz="1600" b="1" cap="all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Vibration sensor improvement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ATF2</a:t>
            </a:r>
            <a:endParaRPr lang="fr-FR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AutoNum type="arabicPeriod"/>
              <a:defRPr/>
            </a:pPr>
            <a:endParaRPr lang="fr-FR" sz="1600" b="1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AutoNum type="arabicPeriod"/>
              <a:defRPr/>
            </a:pPr>
            <a:r>
              <a:rPr lang="fr-FR" sz="1600" b="1" cap="all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fr-FR" sz="1600" b="1" cap="all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B1993-5699-4417-8CAC-948975F756B7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455746" y="11591"/>
            <a:ext cx="20756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/>
              <a:t>TABLE OF CONTENTS</a:t>
            </a:r>
            <a:endParaRPr lang="en-US" sz="1400" dirty="0"/>
          </a:p>
        </p:txBody>
      </p:sp>
      <p:sp>
        <p:nvSpPr>
          <p:cNvPr id="10" name="Espace réservé de la date 1"/>
          <p:cNvSpPr>
            <a:spLocks noGrp="1"/>
          </p:cNvSpPr>
          <p:nvPr>
            <p:ph type="dt" sz="quarter" idx="10"/>
          </p:nvPr>
        </p:nvSpPr>
        <p:spPr>
          <a:xfrm>
            <a:off x="154859" y="6637338"/>
            <a:ext cx="2227006" cy="188912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Gaël Balik LAPP IN2P3/CNRS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Gaël Balik LAPP IN2P3/CNRS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B1993-5699-4417-8CAC-948975F756B7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4403727"/>
            <a:ext cx="1960563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959282"/>
            <a:ext cx="698817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xplosion 2 7"/>
          <p:cNvSpPr/>
          <p:nvPr/>
        </p:nvSpPr>
        <p:spPr>
          <a:xfrm>
            <a:off x="4643438" y="1224395"/>
            <a:ext cx="257175" cy="266700"/>
          </a:xfrm>
          <a:prstGeom prst="irregularSeal2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Line Callout 1 (Accent Bar) 1115"/>
          <p:cNvSpPr/>
          <p:nvPr/>
        </p:nvSpPr>
        <p:spPr>
          <a:xfrm>
            <a:off x="1230313" y="2121332"/>
            <a:ext cx="1870075" cy="325438"/>
          </a:xfrm>
          <a:prstGeom prst="accentCallout1">
            <a:avLst>
              <a:gd name="adj1" fmla="val 48831"/>
              <a:gd name="adj2" fmla="val 105194"/>
              <a:gd name="adj3" fmla="val -140387"/>
              <a:gd name="adj4" fmla="val 181261"/>
            </a:avLst>
          </a:prstGeom>
          <a:solidFill>
            <a:schemeClr val="bg1">
              <a:lumMod val="6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hangingPunct="1">
              <a:defRPr/>
            </a:pPr>
            <a:r>
              <a:rPr lang="en-US" sz="1400" dirty="0">
                <a:solidFill>
                  <a:schemeClr val="tx1"/>
                </a:solidFill>
              </a:rPr>
              <a:t>Sub-nanometer beams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71" t="40500" r="18230" b="47667"/>
          <a:stretch>
            <a:fillRect/>
          </a:stretch>
        </p:blipFill>
        <p:spPr bwMode="auto">
          <a:xfrm>
            <a:off x="5295900" y="1980045"/>
            <a:ext cx="284480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6" descr="preisolator2_Gaddi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3687765"/>
            <a:ext cx="261620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052513" y="3951290"/>
            <a:ext cx="3778250" cy="339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fr-FR" sz="1600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Vertical beam offset: 0,2 nm RMS @ 0,1Hz</a:t>
            </a:r>
          </a:p>
        </p:txBody>
      </p:sp>
      <p:sp>
        <p:nvSpPr>
          <p:cNvPr id="14" name="ZoneTexte 14"/>
          <p:cNvSpPr txBox="1">
            <a:spLocks noChangeArrowheads="1"/>
          </p:cNvSpPr>
          <p:nvPr/>
        </p:nvSpPr>
        <p:spPr bwMode="auto">
          <a:xfrm>
            <a:off x="1870075" y="5978527"/>
            <a:ext cx="1338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i="1">
                <a:latin typeface="Arial" panose="020B0604020202020204" pitchFamily="34" charset="0"/>
              </a:rPr>
              <a:t>CLIC detector</a:t>
            </a:r>
          </a:p>
        </p:txBody>
      </p:sp>
      <p:pic>
        <p:nvPicPr>
          <p:cNvPr id="15" name="Imag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69"/>
          <a:stretch>
            <a:fillRect/>
          </a:stretch>
        </p:blipFill>
        <p:spPr bwMode="auto">
          <a:xfrm>
            <a:off x="4616450" y="5205415"/>
            <a:ext cx="34639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ZoneTexte 16"/>
          <p:cNvSpPr txBox="1">
            <a:spLocks noChangeArrowheads="1"/>
          </p:cNvSpPr>
          <p:nvPr/>
        </p:nvSpPr>
        <p:spPr bwMode="auto">
          <a:xfrm>
            <a:off x="7439025" y="6149977"/>
            <a:ext cx="773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i="1">
                <a:latin typeface="Arial" panose="020B0604020202020204" pitchFamily="34" charset="0"/>
              </a:rPr>
              <a:t>QD0 L*</a:t>
            </a:r>
          </a:p>
        </p:txBody>
      </p:sp>
      <p:sp>
        <p:nvSpPr>
          <p:cNvPr id="17" name="ZoneTexte 17"/>
          <p:cNvSpPr txBox="1">
            <a:spLocks noChangeArrowheads="1"/>
          </p:cNvSpPr>
          <p:nvPr/>
        </p:nvSpPr>
        <p:spPr bwMode="auto">
          <a:xfrm>
            <a:off x="7542213" y="4767265"/>
            <a:ext cx="140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i="1">
                <a:latin typeface="Arial" panose="020B0604020202020204" pitchFamily="34" charset="0"/>
              </a:rPr>
              <a:t>QD0 Cantilever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455746" y="11591"/>
            <a:ext cx="23839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400" b="1" dirty="0" smtClean="0"/>
              <a:t>INTRODUCTION - </a:t>
            </a:r>
            <a:r>
              <a:rPr lang="en-US" sz="1400" b="1" dirty="0" smtClean="0"/>
              <a:t>Context</a:t>
            </a:r>
            <a:endParaRPr lang="fr-FR" b="1" dirty="0"/>
          </a:p>
        </p:txBody>
      </p:sp>
      <p:sp>
        <p:nvSpPr>
          <p:cNvPr id="20" name="Espace réservé du contenu 2"/>
          <p:cNvSpPr txBox="1">
            <a:spLocks/>
          </p:cNvSpPr>
          <p:nvPr/>
        </p:nvSpPr>
        <p:spPr bwMode="auto">
          <a:xfrm>
            <a:off x="539750" y="417388"/>
            <a:ext cx="7991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focus CLIC R&amp;D:</a:t>
            </a:r>
          </a:p>
        </p:txBody>
      </p:sp>
      <p:sp>
        <p:nvSpPr>
          <p:cNvPr id="22" name="Espace réservé du contenu 2"/>
          <p:cNvSpPr txBox="1">
            <a:spLocks/>
          </p:cNvSpPr>
          <p:nvPr/>
        </p:nvSpPr>
        <p:spPr bwMode="auto">
          <a:xfrm>
            <a:off x="539750" y="3109677"/>
            <a:ext cx="7991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Developments of </a:t>
            </a:r>
            <a:r>
              <a:rPr lang="en-US" altLang="fr-FR" sz="1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LAViSta</a:t>
            </a:r>
            <a:r>
              <a:rPr lang="en-US" altLang="fr-FR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team are dedicated to the final focus</a:t>
            </a:r>
          </a:p>
        </p:txBody>
      </p:sp>
    </p:spTree>
    <p:extLst>
      <p:ext uri="{BB962C8B-B14F-4D97-AF65-F5344CB8AC3E}">
        <p14:creationId xmlns:p14="http://schemas.microsoft.com/office/powerpoint/2010/main" val="304052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Gaël Balik LAPP IN2P3/CNRS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B1993-5699-4417-8CAC-948975F756B7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sp>
        <p:nvSpPr>
          <p:cNvPr id="363" name="Rectangle 362"/>
          <p:cNvSpPr/>
          <p:nvPr/>
        </p:nvSpPr>
        <p:spPr>
          <a:xfrm>
            <a:off x="1455746" y="11591"/>
            <a:ext cx="47900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400" dirty="0" smtClean="0"/>
              <a:t>INTRODUCTION - </a:t>
            </a:r>
            <a:r>
              <a:rPr lang="en-US" sz="1400" b="1" dirty="0"/>
              <a:t>CLIC Challenge vs QD0 stabilization</a:t>
            </a:r>
          </a:p>
        </p:txBody>
      </p:sp>
      <p:pic>
        <p:nvPicPr>
          <p:cNvPr id="36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93" t="29289" r="19682" b="30711"/>
          <a:stretch>
            <a:fillRect/>
          </a:stretch>
        </p:blipFill>
        <p:spPr bwMode="auto">
          <a:xfrm>
            <a:off x="1763713" y="922971"/>
            <a:ext cx="5386387" cy="312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7" name="Rectangle 1"/>
          <p:cNvSpPr>
            <a:spLocks noChangeArrowheads="1"/>
          </p:cNvSpPr>
          <p:nvPr/>
        </p:nvSpPr>
        <p:spPr bwMode="auto">
          <a:xfrm>
            <a:off x="1150938" y="4496433"/>
            <a:ext cx="799306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fr-FR" sz="1600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IPFB : </a:t>
            </a:r>
            <a:r>
              <a:rPr lang="en-US" altLang="fr-FR" sz="1600" dirty="0" smtClean="0">
                <a:latin typeface="+mn-lt"/>
                <a:cs typeface="Times New Roman" panose="02020603050405020304" pitchFamily="18" charset="0"/>
              </a:rPr>
              <a:t>Interaction Point beam based </a:t>
            </a:r>
            <a:r>
              <a:rPr lang="en-US" altLang="fr-FR" sz="1600" dirty="0" err="1" smtClean="0">
                <a:latin typeface="+mn-lt"/>
                <a:cs typeface="Times New Roman" panose="02020603050405020304" pitchFamily="18" charset="0"/>
              </a:rPr>
              <a:t>FeedBack</a:t>
            </a:r>
            <a:r>
              <a:rPr lang="en-US" altLang="fr-FR" sz="1600" dirty="0" smtClean="0">
                <a:latin typeface="+mn-lt"/>
                <a:cs typeface="Times New Roman" panose="02020603050405020304" pitchFamily="18" charset="0"/>
              </a:rPr>
              <a:t> is already developed in collaboration with CERN since 2010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en-US" altLang="fr-FR" sz="1600" b="1" dirty="0">
              <a:solidFill>
                <a:srgbClr val="C00000"/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endParaRPr lang="en-US" altLang="fr-FR" sz="1600" b="1" dirty="0" smtClean="0">
              <a:solidFill>
                <a:srgbClr val="C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fr-FR" sz="1600" b="1" dirty="0" smtClean="0">
                <a:solidFill>
                  <a:srgbClr val="008000"/>
                </a:solidFill>
                <a:latin typeface="+mn-lt"/>
                <a:cs typeface="Times New Roman" panose="02020603050405020304" pitchFamily="18" charset="0"/>
              </a:rPr>
              <a:t>Active / passive stabilization : </a:t>
            </a:r>
            <a:r>
              <a:rPr lang="en-US" altLang="fr-FR" sz="1600" b="1" dirty="0" smtClean="0">
                <a:latin typeface="+mn-lt"/>
                <a:cs typeface="Times New Roman" panose="02020603050405020304" pitchFamily="18" charset="0"/>
              </a:rPr>
              <a:t>has to be achieved (“</a:t>
            </a:r>
            <a:r>
              <a:rPr lang="en-US" altLang="fr-FR" sz="1600" b="1" dirty="0" smtClean="0">
                <a:cs typeface="Times New Roman" panose="02020603050405020304" pitchFamily="18" charset="0"/>
              </a:rPr>
              <a:t>Mechanical stabilization”)…</a:t>
            </a:r>
            <a:endParaRPr lang="en-US" altLang="fr-FR" sz="1600" b="1" dirty="0" smtClean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69" name="Rectangle 1"/>
          <p:cNvSpPr>
            <a:spLocks noChangeArrowheads="1"/>
          </p:cNvSpPr>
          <p:nvPr/>
        </p:nvSpPr>
        <p:spPr bwMode="auto">
          <a:xfrm>
            <a:off x="939800" y="4136071"/>
            <a:ext cx="82089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fr-FR" sz="1600" dirty="0" smtClean="0">
                <a:latin typeface="+mn-lt"/>
                <a:cs typeface="Times New Roman" panose="02020603050405020304" pitchFamily="18" charset="0"/>
              </a:rPr>
              <a:t>At the IP (mechanical + beam feedback), we aim a vertical beam offset at </a:t>
            </a:r>
            <a:r>
              <a:rPr lang="en-US" altLang="fr-FR" sz="1600" b="1" u="sng" dirty="0" smtClean="0">
                <a:solidFill>
                  <a:srgbClr val="7030A0"/>
                </a:solidFill>
                <a:latin typeface="+mn-lt"/>
                <a:cs typeface="Times New Roman" panose="02020603050405020304" pitchFamily="18" charset="0"/>
              </a:rPr>
              <a:t>0,2nm at 0,1Hz</a:t>
            </a:r>
          </a:p>
        </p:txBody>
      </p:sp>
      <p:sp>
        <p:nvSpPr>
          <p:cNvPr id="372" name="Espace réservé du contenu 2"/>
          <p:cNvSpPr txBox="1">
            <a:spLocks/>
          </p:cNvSpPr>
          <p:nvPr/>
        </p:nvSpPr>
        <p:spPr bwMode="auto">
          <a:xfrm>
            <a:off x="539750" y="417388"/>
            <a:ext cx="7991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focus : beam stabilization strategy</a:t>
            </a:r>
          </a:p>
        </p:txBody>
      </p:sp>
    </p:spTree>
    <p:extLst>
      <p:ext uri="{BB962C8B-B14F-4D97-AF65-F5344CB8AC3E}">
        <p14:creationId xmlns:p14="http://schemas.microsoft.com/office/powerpoint/2010/main" val="248316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Gaël Balik LAPP IN2P3/CNRS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B1993-5699-4417-8CAC-948975F756B7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92"/>
          <a:stretch>
            <a:fillRect/>
          </a:stretch>
        </p:blipFill>
        <p:spPr bwMode="auto">
          <a:xfrm>
            <a:off x="5364163" y="1447800"/>
            <a:ext cx="2943225" cy="330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2" y="1109663"/>
            <a:ext cx="4324350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10"/>
          <p:cNvSpPr>
            <a:spLocks noChangeArrowheads="1"/>
          </p:cNvSpPr>
          <p:nvPr/>
        </p:nvSpPr>
        <p:spPr bwMode="auto">
          <a:xfrm>
            <a:off x="4906962" y="4744105"/>
            <a:ext cx="40735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fr-FR" sz="1400" i="1" dirty="0">
                <a:latin typeface="Times New Roman" panose="02020603050405020304" pitchFamily="18" charset="0"/>
              </a:rPr>
              <a:t>Luminosity vs control ON or OFF and vs model of seismic motion </a:t>
            </a:r>
            <a:r>
              <a:rPr lang="en-US" altLang="fr-FR" sz="1400" i="1" dirty="0" smtClean="0">
                <a:latin typeface="Times New Roman" panose="02020603050405020304" pitchFamily="18" charset="0"/>
              </a:rPr>
              <a:t>(simulation </a:t>
            </a:r>
            <a:r>
              <a:rPr lang="en-US" altLang="fr-FR" sz="1400" i="1" dirty="0">
                <a:latin typeface="Times New Roman" panose="02020603050405020304" pitchFamily="18" charset="0"/>
              </a:rPr>
              <a:t>under </a:t>
            </a:r>
            <a:r>
              <a:rPr lang="en-US" altLang="fr-FR" sz="1400" i="1" dirty="0" smtClean="0">
                <a:latin typeface="Times New Roman" panose="02020603050405020304" pitchFamily="18" charset="0"/>
              </a:rPr>
              <a:t>PLACET)</a:t>
            </a:r>
            <a:endParaRPr lang="en-US" altLang="fr-FR" sz="1400" i="1" dirty="0">
              <a:latin typeface="Arial" panose="020B0604020202020204" pitchFamily="34" charset="0"/>
            </a:endParaRPr>
          </a:p>
        </p:txBody>
      </p:sp>
      <p:sp>
        <p:nvSpPr>
          <p:cNvPr id="32" name="Rectangle 6"/>
          <p:cNvSpPr>
            <a:spLocks noChangeArrowheads="1"/>
          </p:cNvSpPr>
          <p:nvPr/>
        </p:nvSpPr>
        <p:spPr bwMode="auto">
          <a:xfrm>
            <a:off x="383116" y="3181294"/>
            <a:ext cx="452384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fr-FR" sz="1400" i="1" dirty="0" smtClean="0">
                <a:latin typeface="Times New Roman" pitchFamily="18" charset="0"/>
                <a:cs typeface="Times New Roman" pitchFamily="18" charset="0"/>
              </a:rPr>
              <a:t>- Caron </a:t>
            </a:r>
            <a:r>
              <a:rPr lang="en-US" altLang="fr-FR" sz="1400" i="1" dirty="0" smtClean="0">
                <a:latin typeface="Times New Roman" pitchFamily="18" charset="0"/>
                <a:cs typeface="Times New Roman" pitchFamily="18" charset="0"/>
              </a:rPr>
              <a:t>B, </a:t>
            </a:r>
            <a:r>
              <a:rPr lang="en-US" altLang="fr-FR" sz="1400" i="1" dirty="0" smtClean="0">
                <a:latin typeface="Times New Roman" pitchFamily="18" charset="0"/>
                <a:cs typeface="Times New Roman" pitchFamily="18" charset="0"/>
              </a:rPr>
              <a:t>et al, 2012, “Vibration control of the beam of the future linear collider”, Control Engineering Practice.</a:t>
            </a:r>
            <a:br>
              <a:rPr lang="en-US" altLang="fr-FR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fr-FR" sz="14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altLang="fr-FR" sz="1400" i="1" dirty="0" smtClean="0">
                <a:latin typeface="Times New Roman" pitchFamily="18" charset="0"/>
                <a:cs typeface="Times New Roman" pitchFamily="18" charset="0"/>
              </a:rPr>
              <a:t>Balik  G. et </a:t>
            </a:r>
            <a:r>
              <a:rPr lang="en-US" altLang="fr-FR" sz="1400" i="1" dirty="0" smtClean="0">
                <a:latin typeface="Times New Roman" pitchFamily="18" charset="0"/>
                <a:cs typeface="Times New Roman" pitchFamily="18" charset="0"/>
              </a:rPr>
              <a:t>al, 2012, “ Integrated simulation of ground motion mitigation, techniques for the future compact linear collider (CLIC) “, Nuclear Instruments and Methods in Physics Research</a:t>
            </a:r>
          </a:p>
        </p:txBody>
      </p:sp>
      <p:sp>
        <p:nvSpPr>
          <p:cNvPr id="33" name="Espace réservé du contenu 2"/>
          <p:cNvSpPr txBox="1">
            <a:spLocks/>
          </p:cNvSpPr>
          <p:nvPr/>
        </p:nvSpPr>
        <p:spPr bwMode="auto">
          <a:xfrm>
            <a:off x="4906962" y="805338"/>
            <a:ext cx="42830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altLang="fr-F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PLACET </a:t>
            </a: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program </a:t>
            </a: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simulate drive beams</a:t>
            </a:r>
            <a:endParaRPr lang="en-US" alt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455746" y="11591"/>
            <a:ext cx="5733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400" b="1" dirty="0"/>
              <a:t>VIBRATION CONTROL FOR CLIC - </a:t>
            </a:r>
            <a:r>
              <a:rPr lang="fr-FR" sz="1400" b="1" dirty="0" err="1"/>
              <a:t>Beam</a:t>
            </a:r>
            <a:r>
              <a:rPr lang="fr-FR" sz="1400" b="1" dirty="0"/>
              <a:t> </a:t>
            </a:r>
            <a:r>
              <a:rPr lang="fr-FR" sz="1400" b="1" dirty="0" err="1"/>
              <a:t>trajectory</a:t>
            </a:r>
            <a:r>
              <a:rPr lang="fr-FR" sz="1400" b="1" dirty="0"/>
              <a:t> control (IPFB</a:t>
            </a:r>
            <a:r>
              <a:rPr lang="fr-FR" sz="1400" b="1" dirty="0" smtClean="0"/>
              <a:t>)</a:t>
            </a:r>
            <a:endParaRPr lang="fr-FR" sz="1400" b="1" dirty="0"/>
          </a:p>
        </p:txBody>
      </p:sp>
      <p:sp>
        <p:nvSpPr>
          <p:cNvPr id="35" name="Espace réservé du contenu 2"/>
          <p:cNvSpPr txBox="1">
            <a:spLocks/>
          </p:cNvSpPr>
          <p:nvPr/>
        </p:nvSpPr>
        <p:spPr bwMode="auto">
          <a:xfrm>
            <a:off x="539750" y="417388"/>
            <a:ext cx="7991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IPFB - simulation </a:t>
            </a:r>
            <a:r>
              <a:rPr lang="en-US" altLang="fr-FR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</a:t>
            </a:r>
            <a:r>
              <a:rPr lang="en-US" altLang="fr-FR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PLACET</a:t>
            </a:r>
            <a:endParaRPr lang="fr-FR" altLang="fr-FR" sz="1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17" y="5312099"/>
            <a:ext cx="7373938" cy="1159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Rectangle 37"/>
          <p:cNvSpPr/>
          <p:nvPr/>
        </p:nvSpPr>
        <p:spPr>
          <a:xfrm>
            <a:off x="3238500" y="5623560"/>
            <a:ext cx="1820485" cy="8424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Espace réservé du contenu 2"/>
          <p:cNvSpPr txBox="1">
            <a:spLocks/>
          </p:cNvSpPr>
          <p:nvPr/>
        </p:nvSpPr>
        <p:spPr bwMode="auto">
          <a:xfrm>
            <a:off x="539750" y="4691782"/>
            <a:ext cx="7991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Controller performances</a:t>
            </a:r>
          </a:p>
        </p:txBody>
      </p:sp>
    </p:spTree>
    <p:extLst>
      <p:ext uri="{BB962C8B-B14F-4D97-AF65-F5344CB8AC3E}">
        <p14:creationId xmlns:p14="http://schemas.microsoft.com/office/powerpoint/2010/main" val="126803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Gaël Balik LAPP IN2P3/CNRS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B1993-5699-4417-8CAC-948975F756B7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pic>
        <p:nvPicPr>
          <p:cNvPr id="5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105" y="969203"/>
            <a:ext cx="2109788" cy="148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264" y="884741"/>
            <a:ext cx="3598874" cy="150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u contenu 2"/>
          <p:cNvSpPr txBox="1">
            <a:spLocks/>
          </p:cNvSpPr>
          <p:nvPr/>
        </p:nvSpPr>
        <p:spPr bwMode="auto">
          <a:xfrm>
            <a:off x="361225" y="5109259"/>
            <a:ext cx="547211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fr-FR" altLang="fr-FR" sz="1400" b="1" dirty="0" err="1" smtClean="0">
                <a:latin typeface="+mn-lt"/>
                <a:cs typeface="Times New Roman" panose="02020603050405020304" pitchFamily="18" charset="0"/>
              </a:rPr>
              <a:t>Results</a:t>
            </a:r>
            <a:r>
              <a:rPr lang="fr-FR" altLang="fr-FR" sz="1400" b="1" dirty="0" smtClean="0">
                <a:latin typeface="+mn-lt"/>
                <a:cs typeface="Times New Roman" panose="02020603050405020304" pitchFamily="18" charset="0"/>
              </a:rPr>
              <a:t> </a:t>
            </a:r>
            <a:r>
              <a:rPr lang="fr-FR" altLang="fr-FR" sz="1400" b="1" dirty="0" err="1" smtClean="0">
                <a:latin typeface="+mn-lt"/>
                <a:cs typeface="Times New Roman" panose="02020603050405020304" pitchFamily="18" charset="0"/>
              </a:rPr>
              <a:t>with</a:t>
            </a:r>
            <a:r>
              <a:rPr lang="fr-FR" altLang="fr-FR" sz="1400" b="1" dirty="0" smtClean="0">
                <a:latin typeface="+mn-lt"/>
                <a:cs typeface="Times New Roman" panose="02020603050405020304" pitchFamily="18" charset="0"/>
              </a:rPr>
              <a:t> commercial </a:t>
            </a:r>
            <a:r>
              <a:rPr lang="fr-FR" altLang="fr-FR" sz="1400" b="1" dirty="0" err="1" smtClean="0">
                <a:latin typeface="+mn-lt"/>
                <a:cs typeface="Times New Roman" panose="02020603050405020304" pitchFamily="18" charset="0"/>
              </a:rPr>
              <a:t>sensors</a:t>
            </a:r>
            <a:r>
              <a:rPr lang="fr-FR" altLang="fr-FR" sz="1400" b="1" dirty="0" smtClean="0">
                <a:latin typeface="+mn-lt"/>
                <a:cs typeface="Times New Roman" panose="02020603050405020304" pitchFamily="18" charset="0"/>
              </a:rPr>
              <a:t> : </a:t>
            </a:r>
            <a:r>
              <a:rPr lang="fr-FR" altLang="fr-FR" sz="1400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0,6 nm RMS@4Hz.</a:t>
            </a:r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73" t="26222" r="16667" b="32556"/>
          <a:stretch>
            <a:fillRect/>
          </a:stretch>
        </p:blipFill>
        <p:spPr bwMode="auto">
          <a:xfrm>
            <a:off x="5065158" y="2490892"/>
            <a:ext cx="3791506" cy="1994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22" t="27834" r="16458" b="27333"/>
          <a:stretch>
            <a:fillRect/>
          </a:stretch>
        </p:blipFill>
        <p:spPr bwMode="auto">
          <a:xfrm>
            <a:off x="330200" y="2839514"/>
            <a:ext cx="4205287" cy="2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457201" y="5386831"/>
            <a:ext cx="497724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fr-FR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Balik G. </a:t>
            </a:r>
            <a:r>
              <a:rPr lang="en-US" alt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al, “Active control of a </a:t>
            </a:r>
            <a:r>
              <a:rPr lang="en-US" altLang="fr-FR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 nanometer </a:t>
            </a:r>
            <a:r>
              <a:rPr lang="en-US" alt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isolator“, JIMMSS, 2013.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fr-FR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en-US" alt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Breton </a:t>
            </a:r>
            <a:r>
              <a:rPr lang="en-US" altLang="fr-FR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R. et </a:t>
            </a:r>
            <a:r>
              <a:rPr lang="en-US" alt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al, Nanometer scale active ground motion isolator, Sensors and Actuators A: Physical, 2013.   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60500" y="6293392"/>
            <a:ext cx="7232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fr-FR" sz="1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limitation : SENSORS (Experimental and theoretical demonstration).</a:t>
            </a:r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 bwMode="auto">
          <a:xfrm>
            <a:off x="5076825" y="4521843"/>
            <a:ext cx="4163291" cy="1658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fr-F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Sensors dedicated to measurement but not to control</a:t>
            </a:r>
          </a:p>
          <a:p>
            <a:r>
              <a:rPr lang="en-US" altLang="fr-F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needed technologies for the selected bandwidth (geophones for low frequencies and accelerometers for high frequencies)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fr-FR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complexity of the control</a:t>
            </a:r>
            <a:endParaRPr lang="en-US" altLang="fr-FR" sz="1600" dirty="0"/>
          </a:p>
        </p:txBody>
      </p:sp>
      <p:sp>
        <p:nvSpPr>
          <p:cNvPr id="14" name="Rectangle 24"/>
          <p:cNvSpPr>
            <a:spLocks noChangeArrowheads="1"/>
          </p:cNvSpPr>
          <p:nvPr/>
        </p:nvSpPr>
        <p:spPr bwMode="auto">
          <a:xfrm>
            <a:off x="2626593" y="2377316"/>
            <a:ext cx="2438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Commercial sensors and a developed active foot </a:t>
            </a:r>
          </a:p>
        </p:txBody>
      </p:sp>
      <p:sp>
        <p:nvSpPr>
          <p:cNvPr id="16" name="Espace réservé du contenu 2"/>
          <p:cNvSpPr txBox="1">
            <a:spLocks/>
          </p:cNvSpPr>
          <p:nvPr/>
        </p:nvSpPr>
        <p:spPr bwMode="auto">
          <a:xfrm>
            <a:off x="-43616" y="882428"/>
            <a:ext cx="2833556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fr-FR"/>
            </a:defPPr>
            <a:lvl1pPr marL="342900" indent="-34290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4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9pPr>
          </a:lstStyle>
          <a:p>
            <a:pPr marL="176213" indent="-176213"/>
            <a:r>
              <a:rPr lang="en-US" altLang="fr-FR" sz="1600" i="0" dirty="0" smtClean="0"/>
              <a:t>Developed active </a:t>
            </a:r>
            <a:r>
              <a:rPr lang="en-US" altLang="fr-FR" sz="1600" i="0" dirty="0"/>
              <a:t>foot with commercial sensors (geophones and accelerometers)</a:t>
            </a:r>
          </a:p>
          <a:p>
            <a:pPr marL="176213" indent="-176213"/>
            <a:r>
              <a:rPr lang="en-US" altLang="fr-FR" sz="1600" i="0" dirty="0"/>
              <a:t>2 sensors used in feedforward and 2 sensors used in feedback</a:t>
            </a:r>
          </a:p>
        </p:txBody>
      </p:sp>
      <p:sp>
        <p:nvSpPr>
          <p:cNvPr id="17" name="Espace réservé du contenu 2"/>
          <p:cNvSpPr txBox="1">
            <a:spLocks/>
          </p:cNvSpPr>
          <p:nvPr/>
        </p:nvSpPr>
        <p:spPr bwMode="auto">
          <a:xfrm>
            <a:off x="539750" y="417388"/>
            <a:ext cx="7991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 2016 : demonstration at a sub-nanometer </a:t>
            </a:r>
            <a:r>
              <a:rPr lang="en-US" altLang="fr-FR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endParaRPr lang="en-US" altLang="fr-FR" sz="1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55746" y="11591"/>
            <a:ext cx="51018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400" dirty="0" smtClean="0"/>
              <a:t>VIBRATION CONTROL FOR CLIC - </a:t>
            </a:r>
            <a:r>
              <a:rPr lang="en-US" sz="1400" b="1" dirty="0"/>
              <a:t>Mechanical stabilization</a:t>
            </a:r>
          </a:p>
        </p:txBody>
      </p:sp>
    </p:spTree>
    <p:extLst>
      <p:ext uri="{BB962C8B-B14F-4D97-AF65-F5344CB8AC3E}">
        <p14:creationId xmlns:p14="http://schemas.microsoft.com/office/powerpoint/2010/main" val="225930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Gaël Balik LAPP IN2P3/CNRS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B1993-5699-4417-8CAC-948975F756B7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193878" y="1075588"/>
            <a:ext cx="6048375" cy="63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development at LAPP</a:t>
            </a:r>
          </a:p>
          <a:p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Approach validated → Patent n° FR 13 59336</a:t>
            </a:r>
            <a:endParaRPr lang="en-US" altLang="fr-FR" sz="1600" dirty="0"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4" r="1001" b="12875"/>
          <a:stretch>
            <a:fillRect/>
          </a:stretch>
        </p:blipFill>
        <p:spPr bwMode="auto">
          <a:xfrm>
            <a:off x="4998615" y="912471"/>
            <a:ext cx="3098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24065" y="1585571"/>
            <a:ext cx="27527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buFontTx/>
              <a:buNone/>
            </a:pPr>
            <a:r>
              <a:rPr lang="en-US" altLang="fr-F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Prototypes developed since 2011 </a:t>
            </a:r>
          </a:p>
        </p:txBody>
      </p:sp>
      <p:pic>
        <p:nvPicPr>
          <p:cNvPr id="9" name="Imag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08" r="32114" b="10989"/>
          <a:stretch>
            <a:fillRect/>
          </a:stretch>
        </p:blipFill>
        <p:spPr bwMode="auto">
          <a:xfrm>
            <a:off x="3160276" y="2658591"/>
            <a:ext cx="4460234" cy="336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5"/>
          <a:stretch>
            <a:fillRect/>
          </a:stretch>
        </p:blipFill>
        <p:spPr bwMode="auto">
          <a:xfrm>
            <a:off x="7679874" y="2658591"/>
            <a:ext cx="1271587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Espace réservé du contenu 2"/>
          <p:cNvSpPr txBox="1">
            <a:spLocks/>
          </p:cNvSpPr>
          <p:nvPr/>
        </p:nvSpPr>
        <p:spPr bwMode="auto">
          <a:xfrm>
            <a:off x="539750" y="417388"/>
            <a:ext cx="7991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a new vibrations sensor: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455746" y="11591"/>
            <a:ext cx="52125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400" dirty="0" smtClean="0"/>
              <a:t>VIBRATION CONTROL FOR CLIC - </a:t>
            </a:r>
            <a:r>
              <a:rPr lang="en-US" sz="1400" b="1" dirty="0"/>
              <a:t>Custom vibration sensor</a:t>
            </a: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200651" y="2496571"/>
            <a:ext cx="30844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Promising results (similar to the best commercial sensors</a:t>
            </a: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Espace réservé du contenu 2"/>
          <p:cNvSpPr txBox="1">
            <a:spLocks/>
          </p:cNvSpPr>
          <p:nvPr/>
        </p:nvSpPr>
        <p:spPr bwMode="auto">
          <a:xfrm>
            <a:off x="539750" y="1991235"/>
            <a:ext cx="7991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 Güralp and Wilcoxon sensors at CERN (ISR):</a:t>
            </a:r>
          </a:p>
        </p:txBody>
      </p:sp>
    </p:spTree>
    <p:extLst>
      <p:ext uri="{BB962C8B-B14F-4D97-AF65-F5344CB8AC3E}">
        <p14:creationId xmlns:p14="http://schemas.microsoft.com/office/powerpoint/2010/main" val="296673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Gaël Balik LAPP IN2P3/CNRS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B1993-5699-4417-8CAC-948975F756B7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  <p:pic>
        <p:nvPicPr>
          <p:cNvPr id="4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6" t="5165" r="7851"/>
          <a:stretch>
            <a:fillRect/>
          </a:stretch>
        </p:blipFill>
        <p:spPr bwMode="auto">
          <a:xfrm>
            <a:off x="5956300" y="3668138"/>
            <a:ext cx="3162300" cy="234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7" descr="Y:\11 - Capteurs_LAViSta\04_VALORISATION\00_SATT\2016-10-26 TechnoMarket\01-Capteurs avec pied actif controle vibratoir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3699888"/>
            <a:ext cx="2657475" cy="180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8"/>
          <p:cNvSpPr txBox="1">
            <a:spLocks noChangeArrowheads="1"/>
          </p:cNvSpPr>
          <p:nvPr/>
        </p:nvSpPr>
        <p:spPr bwMode="auto">
          <a:xfrm>
            <a:off x="971550" y="1358758"/>
            <a:ext cx="7994650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CLIC specification (displacement of the QD0 final focus) : 0,20 nm RMS@4Hz</a:t>
            </a:r>
          </a:p>
          <a:p>
            <a:pPr>
              <a:spcBef>
                <a:spcPct val="0"/>
              </a:spcBef>
            </a:pPr>
            <a:r>
              <a:rPr lang="en-GB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Previous results with LAPP active foot + 4 commercial sensors : 0,60 nm RMS@4Hz </a:t>
            </a:r>
            <a:br>
              <a:rPr lang="en-GB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alt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altLang="fr-FR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of control (autumn 2016) with LAPP active foot + 1 LAPP vibrations sensor : </a:t>
            </a:r>
            <a:r>
              <a:rPr lang="en-GB" altLang="fr-FR" sz="16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0,25 nm RMS@4Hz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n-GB" altLang="fr-FR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GB" altLang="fr-F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1 sensor in feedback -&gt; control less complex and more efficient</a:t>
            </a:r>
          </a:p>
          <a:p>
            <a:pPr>
              <a:spcBef>
                <a:spcPct val="0"/>
              </a:spcBef>
            </a:pPr>
            <a:r>
              <a:rPr lang="en-US" altLang="fr-FR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Submitted </a:t>
            </a:r>
            <a:r>
              <a:rPr lang="en-US" altLang="fr-F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fr-FR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 2017, </a:t>
            </a:r>
            <a:r>
              <a:rPr lang="en-US" altLang="fr-F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collaboration with SYMME (approval in progress)</a:t>
            </a:r>
          </a:p>
        </p:txBody>
      </p:sp>
      <p:sp>
        <p:nvSpPr>
          <p:cNvPr id="8" name="ZoneTexte 1"/>
          <p:cNvSpPr txBox="1">
            <a:spLocks noChangeArrowheads="1"/>
          </p:cNvSpPr>
          <p:nvPr/>
        </p:nvSpPr>
        <p:spPr bwMode="auto">
          <a:xfrm>
            <a:off x="160338" y="5504875"/>
            <a:ext cx="2479675" cy="95410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LAPP active foot + LAPP sensors (one on ground used to monitor ground motion and 1 on top used in feedback) -</a:t>
            </a:r>
          </a:p>
        </p:txBody>
      </p:sp>
      <p:sp>
        <p:nvSpPr>
          <p:cNvPr id="9" name="ZoneTexte 11"/>
          <p:cNvSpPr txBox="1">
            <a:spLocks noChangeArrowheads="1"/>
          </p:cNvSpPr>
          <p:nvPr/>
        </p:nvSpPr>
        <p:spPr bwMode="auto">
          <a:xfrm>
            <a:off x="3924303" y="6085900"/>
            <a:ext cx="426084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fr-FR" altLang="fr-FR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Displacement</a:t>
            </a:r>
            <a:r>
              <a:rPr lang="fr-FR" alt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14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lang="fr-FR" altLang="fr-FR" sz="1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control </a:t>
            </a:r>
            <a:r>
              <a:rPr lang="fr-FR" alt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fr-FR" altLang="fr-FR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1400" b="1" i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altLang="fr-FR" sz="14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control </a:t>
            </a:r>
            <a:r>
              <a:rPr lang="fr-FR" altLang="fr-FR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LAPP </a:t>
            </a:r>
            <a:r>
              <a:rPr lang="fr-FR" altLang="fr-F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pic>
        <p:nvPicPr>
          <p:cNvPr id="10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0" t="5219" r="7808"/>
          <a:stretch>
            <a:fillRect/>
          </a:stretch>
        </p:blipFill>
        <p:spPr bwMode="auto">
          <a:xfrm>
            <a:off x="2670175" y="3668138"/>
            <a:ext cx="3146425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504561" y="925771"/>
            <a:ext cx="807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en-US" altLang="fr-FR" sz="2000" b="1" dirty="0">
                <a:solidFill>
                  <a:srgbClr val="3333CC"/>
                </a:solidFill>
                <a:cs typeface="Times New Roman" panose="02020603050405020304" pitchFamily="18" charset="0"/>
              </a:rPr>
              <a:t>Active control </a:t>
            </a:r>
            <a:r>
              <a:rPr lang="en-US" altLang="fr-FR" sz="2000" b="1" dirty="0" smtClean="0">
                <a:solidFill>
                  <a:srgbClr val="3333CC"/>
                </a:solidFill>
                <a:cs typeface="Times New Roman" panose="02020603050405020304" pitchFamily="18" charset="0"/>
              </a:rPr>
              <a:t>with the custom sensor</a:t>
            </a:r>
            <a:endParaRPr lang="en-US" altLang="fr-FR" sz="2000" b="1" dirty="0">
              <a:solidFill>
                <a:srgbClr val="3333CC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277133" y="5167132"/>
            <a:ext cx="20505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0,25 nm@4Hz ≈ Spec</a:t>
            </a:r>
            <a:endParaRPr lang="en-US" sz="1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 flipV="1">
            <a:off x="7101691" y="4976198"/>
            <a:ext cx="304800" cy="1029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contenu 2"/>
          <p:cNvSpPr txBox="1">
            <a:spLocks/>
          </p:cNvSpPr>
          <p:nvPr/>
        </p:nvSpPr>
        <p:spPr bwMode="auto">
          <a:xfrm>
            <a:off x="539750" y="417388"/>
            <a:ext cx="7991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2016 : CLIC Demonstration of feasibility at reduced scale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55746" y="11591"/>
            <a:ext cx="51018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400" dirty="0" smtClean="0"/>
              <a:t>VIBRATION CONTROL FOR CLIC - </a:t>
            </a:r>
            <a:r>
              <a:rPr lang="en-US" sz="1400" b="1" dirty="0"/>
              <a:t>Mechanical stabilization</a:t>
            </a:r>
          </a:p>
        </p:txBody>
      </p:sp>
    </p:spTree>
    <p:extLst>
      <p:ext uri="{BB962C8B-B14F-4D97-AF65-F5344CB8AC3E}">
        <p14:creationId xmlns:p14="http://schemas.microsoft.com/office/powerpoint/2010/main" val="46799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Gaël Balik LAPP IN2P3/CNRS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B1993-5699-4417-8CAC-948975F756B7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  <p:pic>
        <p:nvPicPr>
          <p:cNvPr id="4" name="Image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" t="4714" r="9046"/>
          <a:stretch/>
        </p:blipFill>
        <p:spPr bwMode="auto">
          <a:xfrm>
            <a:off x="66017" y="2505532"/>
            <a:ext cx="4905376" cy="3268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" t="5623" r="8763"/>
          <a:stretch>
            <a:fillRect/>
          </a:stretch>
        </p:blipFill>
        <p:spPr bwMode="auto">
          <a:xfrm>
            <a:off x="5258820" y="3565963"/>
            <a:ext cx="3632200" cy="235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5625034" y="6010806"/>
            <a:ext cx="35639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n-US" altLang="fr-FR" sz="16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Control is not efficient enough in this case (above 100 Hz)</a:t>
            </a:r>
          </a:p>
        </p:txBody>
      </p:sp>
      <p:sp>
        <p:nvSpPr>
          <p:cNvPr id="7" name="ZoneTexte 1"/>
          <p:cNvSpPr txBox="1">
            <a:spLocks noChangeArrowheads="1"/>
          </p:cNvSpPr>
          <p:nvPr/>
        </p:nvSpPr>
        <p:spPr bwMode="auto">
          <a:xfrm>
            <a:off x="5796754" y="5166559"/>
            <a:ext cx="18197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fr-FR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0,78 nm@4Hz &gt; Spec</a:t>
            </a:r>
          </a:p>
        </p:txBody>
      </p:sp>
      <p:sp>
        <p:nvSpPr>
          <p:cNvPr id="9" name="ZoneTexte 6"/>
          <p:cNvSpPr txBox="1">
            <a:spLocks noChangeArrowheads="1"/>
          </p:cNvSpPr>
          <p:nvPr/>
        </p:nvSpPr>
        <p:spPr bwMode="auto">
          <a:xfrm>
            <a:off x="167178" y="1191478"/>
            <a:ext cx="4666269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CMS detector </a:t>
            </a:r>
            <a:r>
              <a:rPr lang="en-US" alt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motion </a:t>
            </a:r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taken into account (high level of cultural noise - pessimistic)</a:t>
            </a:r>
          </a:p>
          <a:p>
            <a:r>
              <a:rPr lang="en-US" alt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of the system (foot + sensors) with these disturbances</a:t>
            </a: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 bwMode="auto">
          <a:xfrm>
            <a:off x="649149" y="5965696"/>
            <a:ext cx="4392612" cy="5847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n-US" altLang="fr-FR" sz="16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Disturbances don’t reveal the same distribution (more cultural noise)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625220" y="5067802"/>
            <a:ext cx="2905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</a:t>
            </a:r>
            <a:r>
              <a:rPr lang="fr-FR" sz="1400" b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still</a:t>
            </a:r>
            <a:r>
              <a:rPr lang="fr-FR" sz="1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efficient </a:t>
            </a:r>
            <a:r>
              <a:rPr lang="fr-FR" sz="1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&lt;100 HZ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 flipV="1">
            <a:off x="2228771" y="5041565"/>
            <a:ext cx="1760538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662859" y="3156696"/>
            <a:ext cx="16882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cultural noise</a:t>
            </a:r>
            <a:br>
              <a:rPr lang="fr-FR" sz="1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&gt;100 HZ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4096555" y="3704944"/>
            <a:ext cx="874838" cy="7561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contenu 2"/>
          <p:cNvSpPr txBox="1">
            <a:spLocks/>
          </p:cNvSpPr>
          <p:nvPr/>
        </p:nvSpPr>
        <p:spPr bwMode="auto">
          <a:xfrm>
            <a:off x="539750" y="417388"/>
            <a:ext cx="79914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altLang="fr-FR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of the active control with </a:t>
            </a:r>
            <a:r>
              <a:rPr lang="en-US" altLang="fr-FR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a </a:t>
            </a:r>
            <a:r>
              <a:rPr lang="en-US" altLang="fr-FR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collider environment </a:t>
            </a:r>
          </a:p>
        </p:txBody>
      </p:sp>
      <p:cxnSp>
        <p:nvCxnSpPr>
          <p:cNvPr id="21" name="Connecteur droit avec flèche 20"/>
          <p:cNvCxnSpPr>
            <a:stCxn id="7" idx="0"/>
          </p:cNvCxnSpPr>
          <p:nvPr/>
        </p:nvCxnSpPr>
        <p:spPr>
          <a:xfrm flipV="1">
            <a:off x="6706619" y="4869640"/>
            <a:ext cx="317500" cy="29691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28" name="Picture 4" descr="http://twiki.org/p/pub/Blog/BlogEntry201111x3/CM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078" y="855039"/>
            <a:ext cx="3535748" cy="234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5792220" y="3182787"/>
            <a:ext cx="280717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Compact Muon </a:t>
            </a:r>
            <a:r>
              <a:rPr lang="fr-FR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Solenoid</a:t>
            </a:r>
            <a:r>
              <a:rPr lang="fr-FR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(CMS)</a:t>
            </a:r>
            <a:endParaRPr lang="fr-FR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55746" y="11591"/>
            <a:ext cx="51018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400" dirty="0" smtClean="0"/>
              <a:t>VIBRATION CONTROL FOR CLIC - </a:t>
            </a:r>
            <a:r>
              <a:rPr lang="en-US" sz="1400" dirty="0"/>
              <a:t>Mechanical stabilization</a:t>
            </a:r>
          </a:p>
        </p:txBody>
      </p:sp>
    </p:spTree>
    <p:extLst>
      <p:ext uri="{BB962C8B-B14F-4D97-AF65-F5344CB8AC3E}">
        <p14:creationId xmlns:p14="http://schemas.microsoft.com/office/powerpoint/2010/main" val="73631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39138</TotalTime>
  <Words>1353</Words>
  <Application>Microsoft Office PowerPoint</Application>
  <PresentationFormat>Affichage à l'écran (4:3)</PresentationFormat>
  <Paragraphs>215</Paragraphs>
  <Slides>16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2" baseType="lpstr">
      <vt:lpstr>ＭＳ Ｐゴシック</vt:lpstr>
      <vt:lpstr>Arial</vt:lpstr>
      <vt:lpstr>Calibri</vt:lpstr>
      <vt:lpstr>Times New Roman</vt:lpstr>
      <vt:lpstr>Wingdings</vt:lpstr>
      <vt:lpstr>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CNRS IN2P3 LAPP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orand</dc:creator>
  <cp:lastModifiedBy>Gael BALIK</cp:lastModifiedBy>
  <cp:revision>1114</cp:revision>
  <dcterms:created xsi:type="dcterms:W3CDTF">2007-11-12T09:58:39Z</dcterms:created>
  <dcterms:modified xsi:type="dcterms:W3CDTF">2017-10-26T05:11:25Z</dcterms:modified>
</cp:coreProperties>
</file>