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7" r:id="rId3"/>
    <p:sldId id="264" r:id="rId4"/>
    <p:sldId id="265" r:id="rId5"/>
    <p:sldId id="261" r:id="rId6"/>
    <p:sldId id="256" r:id="rId7"/>
    <p:sldId id="257" r:id="rId8"/>
    <p:sldId id="258" r:id="rId9"/>
    <p:sldId id="259" r:id="rId10"/>
    <p:sldId id="260" r:id="rId11"/>
    <p:sldId id="262" r:id="rId12"/>
    <p:sldId id="263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82"/>
    <p:restoredTop sz="94712"/>
  </p:normalViewPr>
  <p:slideViewPr>
    <p:cSldViewPr snapToGrid="0" snapToObjects="1">
      <p:cViewPr varScale="1">
        <p:scale>
          <a:sx n="122" d="100"/>
          <a:sy n="122" d="100"/>
        </p:scale>
        <p:origin x="9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DCBF2-7001-E94F-B23D-1BCF6FF5318F}" type="datetimeFigureOut">
              <a:rPr kumimoji="1" lang="ja-JP" altLang="en-US" smtClean="0"/>
              <a:t>2017/10/24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AA9E-1D7C-9B42-9869-BAD33A07D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05101" y="1839311"/>
            <a:ext cx="7841634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002060"/>
                </a:solidFill>
              </a:rPr>
              <a:t>Session: ILC </a:t>
            </a:r>
            <a:r>
              <a:rPr lang="en-US" altLang="ja-JP" sz="3200" dirty="0">
                <a:solidFill>
                  <a:srgbClr val="002060"/>
                </a:solidFill>
              </a:rPr>
              <a:t>cost reduction by new </a:t>
            </a:r>
            <a:r>
              <a:rPr lang="en-US" altLang="ja-JP" sz="3200" dirty="0" smtClean="0">
                <a:solidFill>
                  <a:srgbClr val="002060"/>
                </a:solidFill>
              </a:rPr>
              <a:t>technology</a:t>
            </a:r>
          </a:p>
          <a:p>
            <a:pPr algn="ctr"/>
            <a:endParaRPr lang="en-US" altLang="ja-JP" sz="3200" dirty="0">
              <a:solidFill>
                <a:srgbClr val="002060"/>
              </a:solidFill>
            </a:endParaRPr>
          </a:p>
          <a:p>
            <a:pPr algn="ctr"/>
            <a:r>
              <a:rPr lang="en-US" altLang="ja-JP" sz="5400" b="1" dirty="0" smtClean="0">
                <a:solidFill>
                  <a:srgbClr val="002060"/>
                </a:solidFill>
              </a:rPr>
              <a:t>Damping Ring</a:t>
            </a:r>
          </a:p>
          <a:p>
            <a:pPr algn="ctr"/>
            <a:endParaRPr lang="en-US" altLang="ja-JP" sz="3200" dirty="0" smtClean="0">
              <a:solidFill>
                <a:srgbClr val="002060"/>
              </a:solidFill>
            </a:endParaRPr>
          </a:p>
          <a:p>
            <a:pPr algn="ctr"/>
            <a:endParaRPr lang="en-US" altLang="ja-JP" sz="3200" dirty="0">
              <a:solidFill>
                <a:srgbClr val="002060"/>
              </a:solidFill>
            </a:endParaRPr>
          </a:p>
          <a:p>
            <a:pPr algn="ctr"/>
            <a:r>
              <a:rPr lang="en-US" altLang="ja-JP" sz="3200" dirty="0" err="1" smtClean="0">
                <a:solidFill>
                  <a:srgbClr val="002060"/>
                </a:solidFill>
              </a:rPr>
              <a:t>N.Terunuma</a:t>
            </a:r>
            <a:r>
              <a:rPr lang="en-US" altLang="ja-JP" sz="3200" dirty="0" smtClean="0">
                <a:solidFill>
                  <a:srgbClr val="002060"/>
                </a:solidFill>
              </a:rPr>
              <a:t>, KEK</a:t>
            </a:r>
            <a:endParaRPr lang="en-US" altLang="ja-JP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3600"/>
            <a:ext cx="9144000" cy="511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623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59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6500"/>
            <a:ext cx="9144000" cy="444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0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78673" y="903890"/>
            <a:ext cx="80605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l"/>
            </a:pPr>
            <a:r>
              <a:rPr lang="en-US" altLang="ja-JP" sz="3200" dirty="0" smtClean="0">
                <a:solidFill>
                  <a:srgbClr val="002060"/>
                </a:solidFill>
              </a:rPr>
              <a:t>ILC Damping ring has been designed by the experiences on the past and coming rings accelerators.</a:t>
            </a:r>
          </a:p>
          <a:p>
            <a:pPr marL="457200" indent="-457200">
              <a:buFont typeface="Wingdings" charset="2"/>
              <a:buChar char="l"/>
            </a:pPr>
            <a:r>
              <a:rPr lang="en-US" altLang="ja-JP" sz="3200" dirty="0" smtClean="0">
                <a:solidFill>
                  <a:srgbClr val="002060"/>
                </a:solidFill>
              </a:rPr>
              <a:t>Technology for the major part of DR (magnet, RF, vacuum) are well established.</a:t>
            </a:r>
          </a:p>
          <a:p>
            <a:pPr marL="457200" indent="-457200">
              <a:buFont typeface="Wingdings" charset="2"/>
              <a:buChar char="l"/>
            </a:pPr>
            <a:r>
              <a:rPr lang="en-US" altLang="ja-JP" sz="3200" dirty="0" smtClean="0">
                <a:solidFill>
                  <a:srgbClr val="002060"/>
                </a:solidFill>
              </a:rPr>
              <a:t>The cost of DR accelerator is about 4 % of total in TDR.</a:t>
            </a:r>
          </a:p>
          <a:p>
            <a:pPr marL="457200" indent="-457200">
              <a:buFont typeface="Wingdings" charset="2"/>
              <a:buChar char="l"/>
            </a:pPr>
            <a:r>
              <a:rPr lang="en-US" altLang="ja-JP" sz="3200" dirty="0" smtClean="0">
                <a:solidFill>
                  <a:srgbClr val="002060"/>
                </a:solidFill>
              </a:rPr>
              <a:t>The impact of cost reduction by new technology is limited for DR.</a:t>
            </a:r>
          </a:p>
        </p:txBody>
      </p:sp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0375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640928" y="2007861"/>
            <a:ext cx="495305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l"/>
            </a:pPr>
            <a:r>
              <a:rPr lang="en-US" altLang="ja-JP" sz="3200" dirty="0" smtClean="0">
                <a:solidFill>
                  <a:srgbClr val="002060"/>
                </a:solidFill>
              </a:rPr>
              <a:t>The cost of DR accelerator is about </a:t>
            </a:r>
            <a:r>
              <a:rPr lang="en-US" altLang="ja-JP" sz="4000" b="1" dirty="0" smtClean="0">
                <a:solidFill>
                  <a:srgbClr val="002060"/>
                </a:solidFill>
              </a:rPr>
              <a:t>4 %</a:t>
            </a:r>
            <a:r>
              <a:rPr lang="en-US" altLang="ja-JP" sz="3200" dirty="0" smtClean="0">
                <a:solidFill>
                  <a:srgbClr val="002060"/>
                </a:solidFill>
              </a:rPr>
              <a:t> of total in TDR.</a:t>
            </a:r>
          </a:p>
        </p:txBody>
      </p:sp>
      <p:cxnSp>
        <p:nvCxnSpPr>
          <p:cNvPr id="6" name="直線矢印コネクタ 5"/>
          <p:cNvCxnSpPr/>
          <p:nvPr/>
        </p:nvCxnSpPr>
        <p:spPr>
          <a:xfrm flipH="1">
            <a:off x="3601844" y="3791415"/>
            <a:ext cx="869795" cy="1349297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547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28156" cy="586078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235230" y="4104290"/>
            <a:ext cx="1652292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chemeClr val="accent6">
                    <a:lumMod val="50000"/>
                  </a:schemeClr>
                </a:solidFill>
              </a:rPr>
              <a:t>Wiggler</a:t>
            </a:r>
          </a:p>
          <a:p>
            <a:r>
              <a:rPr lang="en-US" altLang="ja-JP" sz="3200" b="1" dirty="0" smtClean="0">
                <a:solidFill>
                  <a:schemeClr val="accent6">
                    <a:lumMod val="50000"/>
                  </a:schemeClr>
                </a:solidFill>
              </a:rPr>
              <a:t>RF</a:t>
            </a:r>
          </a:p>
        </p:txBody>
      </p:sp>
    </p:spTree>
    <p:extLst>
      <p:ext uri="{BB962C8B-B14F-4D97-AF65-F5344CB8AC3E}">
        <p14:creationId xmlns:p14="http://schemas.microsoft.com/office/powerpoint/2010/main" val="963922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100"/>
            <a:ext cx="9144000" cy="6256032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5076497" y="3184634"/>
            <a:ext cx="3174124" cy="3888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794233" y="4445969"/>
            <a:ext cx="4456387" cy="7146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0"/>
            <a:ext cx="9144000" cy="431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00"/>
            <a:ext cx="9144000" cy="366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00"/>
            <a:ext cx="9144000" cy="557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86" y="336331"/>
            <a:ext cx="9007413" cy="6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6F9B9C7-F7D7-0442-B2A0-37EB72AC0F95}" vid="{88DF948B-808C-BF49-8273-FDCCD24178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プレゼンテーション1</Template>
  <TotalTime>188</TotalTime>
  <Words>91</Words>
  <Application>Microsoft Macintosh PowerPoint</Application>
  <PresentationFormat>画面に合わせる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ＭＳ Ｐゴシック</vt:lpstr>
      <vt:lpstr>Wingdings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照沼信浩</dc:creator>
  <cp:lastModifiedBy>照沼信浩</cp:lastModifiedBy>
  <cp:revision>10</cp:revision>
  <dcterms:created xsi:type="dcterms:W3CDTF">2017-10-21T12:56:00Z</dcterms:created>
  <dcterms:modified xsi:type="dcterms:W3CDTF">2017-10-24T06:29:34Z</dcterms:modified>
</cp:coreProperties>
</file>