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xlsx" ContentType="application/vnd.openxmlformats-officedocument.spreadsheetml.sheet"/>
  <Default Extension="rels" ContentType="application/vnd.openxmlformats-package.relationships+xml"/>
  <Default Extension="vml" ContentType="application/vnd.openxmlformats-officedocument.vmlDrawing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310" r:id="rId3"/>
    <p:sldId id="364" r:id="rId4"/>
    <p:sldId id="365" r:id="rId5"/>
    <p:sldId id="344" r:id="rId6"/>
    <p:sldId id="366" r:id="rId7"/>
    <p:sldId id="367" r:id="rId8"/>
    <p:sldId id="368" r:id="rId9"/>
    <p:sldId id="369" r:id="rId10"/>
    <p:sldId id="370" r:id="rId11"/>
    <p:sldId id="371" r:id="rId12"/>
    <p:sldId id="324" r:id="rId13"/>
    <p:sldId id="331" r:id="rId14"/>
    <p:sldId id="374" r:id="rId15"/>
    <p:sldId id="334" r:id="rId16"/>
    <p:sldId id="335" r:id="rId17"/>
    <p:sldId id="352" r:id="rId18"/>
    <p:sldId id="333" r:id="rId19"/>
    <p:sldId id="337" r:id="rId20"/>
    <p:sldId id="373" r:id="rId21"/>
    <p:sldId id="329" r:id="rId22"/>
    <p:sldId id="355" r:id="rId23"/>
    <p:sldId id="354" r:id="rId24"/>
    <p:sldId id="347" r:id="rId25"/>
    <p:sldId id="348" r:id="rId26"/>
    <p:sldId id="349" r:id="rId27"/>
    <p:sldId id="350" r:id="rId28"/>
    <p:sldId id="378" r:id="rId29"/>
    <p:sldId id="351" r:id="rId30"/>
    <p:sldId id="357" r:id="rId31"/>
    <p:sldId id="358" r:id="rId32"/>
    <p:sldId id="379" r:id="rId33"/>
    <p:sldId id="376" r:id="rId34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20000"/>
      </a:spcBef>
      <a:spcAft>
        <a:spcPct val="0"/>
      </a:spcAft>
      <a:buClr>
        <a:srgbClr val="F8B323"/>
      </a:buClr>
      <a:buFont typeface="Wingdings" charset="2"/>
      <a:buChar char="n"/>
      <a:defRPr sz="9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rgbClr val="F8B323"/>
      </a:buClr>
      <a:buFont typeface="Wingdings" charset="2"/>
      <a:buChar char="n"/>
      <a:defRPr sz="9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rgbClr val="F8B323"/>
      </a:buClr>
      <a:buFont typeface="Wingdings" charset="2"/>
      <a:buChar char="n"/>
      <a:defRPr sz="9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rgbClr val="F8B323"/>
      </a:buClr>
      <a:buFont typeface="Wingdings" charset="2"/>
      <a:buChar char="n"/>
      <a:defRPr sz="9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rgbClr val="F8B323"/>
      </a:buClr>
      <a:buFont typeface="Wingdings" charset="2"/>
      <a:buChar char="n"/>
      <a:defRPr sz="9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9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9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9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9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56">
          <p15:clr>
            <a:srgbClr val="A4A3A4"/>
          </p15:clr>
        </p15:guide>
        <p15:guide id="2" orient="horz" pos="881">
          <p15:clr>
            <a:srgbClr val="A4A3A4"/>
          </p15:clr>
        </p15:guide>
        <p15:guide id="3" orient="horz" pos="2446">
          <p15:clr>
            <a:srgbClr val="A4A3A4"/>
          </p15:clr>
        </p15:guide>
        <p15:guide id="4" orient="horz" pos="4038">
          <p15:clr>
            <a:srgbClr val="A4A3A4"/>
          </p15:clr>
        </p15:guide>
        <p15:guide id="5" pos="5277">
          <p15:clr>
            <a:srgbClr val="A4A3A4"/>
          </p15:clr>
        </p15:guide>
        <p15:guide id="6" pos="1750">
          <p15:clr>
            <a:srgbClr val="A4A3A4"/>
          </p15:clr>
        </p15:guide>
        <p15:guide id="7" pos="4023">
          <p15:clr>
            <a:srgbClr val="A4A3A4"/>
          </p15:clr>
        </p15:guide>
        <p15:guide id="8" pos="5685">
          <p15:clr>
            <a:srgbClr val="A4A3A4"/>
          </p15:clr>
        </p15:guide>
        <p15:guide id="9" pos="255">
          <p15:clr>
            <a:srgbClr val="A4A3A4"/>
          </p15:clr>
        </p15:guide>
        <p15:guide id="10" pos="5318">
          <p15:clr>
            <a:srgbClr val="A4A3A4"/>
          </p15:clr>
        </p15:guide>
        <p15:guide id="11" pos="7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5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80"/>
    <a:srgbClr val="0000E3"/>
    <a:srgbClr val="00CF00"/>
    <a:srgbClr val="FD930A"/>
    <a:srgbClr val="261748"/>
    <a:srgbClr val="008000"/>
    <a:srgbClr val="E0E0E0"/>
    <a:srgbClr val="251555"/>
    <a:srgbClr val="626262"/>
    <a:srgbClr val="100F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86" autoAdjust="0"/>
    <p:restoredTop sz="50000" autoAdjust="0"/>
  </p:normalViewPr>
  <p:slideViewPr>
    <p:cSldViewPr snapToGrid="0">
      <p:cViewPr>
        <p:scale>
          <a:sx n="113" d="100"/>
          <a:sy n="113" d="100"/>
        </p:scale>
        <p:origin x="1056" y="-16"/>
      </p:cViewPr>
      <p:guideLst>
        <p:guide orient="horz" pos="3956"/>
        <p:guide orient="horz" pos="881"/>
        <p:guide orient="horz" pos="2446"/>
        <p:guide orient="horz" pos="4038"/>
        <p:guide pos="5277"/>
        <p:guide pos="1750"/>
        <p:guide pos="4023"/>
        <p:guide pos="5685"/>
        <p:guide pos="255"/>
        <p:guide pos="5318"/>
        <p:guide pos="7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1494" y="888"/>
      </p:cViewPr>
      <p:guideLst>
        <p:guide orient="horz" pos="2880"/>
        <p:guide pos="2154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notesMaster" Target="notesMasters/notesMaster1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72836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ClrTx/>
              <a:buFontTx/>
              <a:buNone/>
              <a:defRPr sz="1200">
                <a:ea typeface="ＭＳ Ｐゴシック" pitchFamily="18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FontTx/>
              <a:buNone/>
              <a:defRPr sz="1200">
                <a:ea typeface="ＭＳ Ｐゴシック" pitchFamily="18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ClrTx/>
              <a:buFontTx/>
              <a:buNone/>
              <a:defRPr sz="1200">
                <a:ea typeface="ＭＳ Ｐゴシック" pitchFamily="18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FontTx/>
              <a:buNone/>
              <a:defRPr sz="1200" smtClean="0"/>
            </a:lvl1pPr>
          </a:lstStyle>
          <a:p>
            <a:pPr>
              <a:defRPr/>
            </a:pPr>
            <a:fld id="{5D9249F9-4FE2-476B-9E52-26101C9CEEA7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24431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8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4D719587-26C8-4EEE-9375-1AF5E195B202}" type="slidenum">
              <a:rPr lang="de-DE" sz="1200"/>
              <a:pPr/>
              <a:t>1</a:t>
            </a:fld>
            <a:endParaRPr lang="de-DE" sz="1200"/>
          </a:p>
        </p:txBody>
      </p:sp>
      <p:sp>
        <p:nvSpPr>
          <p:cNvPr id="11267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228600" indent="-228600" eaLnBrk="1" hangingPunct="1">
              <a:spcBef>
                <a:spcPct val="0"/>
              </a:spcBef>
              <a:spcAft>
                <a:spcPct val="20000"/>
              </a:spcAft>
            </a:pPr>
            <a:r>
              <a:rPr lang="en-GB" sz="1100" b="1" smtClean="0">
                <a:ea typeface="ＭＳ Ｐゴシック" charset="-128"/>
              </a:rPr>
              <a:t>How to edit the title slide</a:t>
            </a:r>
          </a:p>
          <a:p>
            <a:pPr marL="228600" indent="-228600" eaLnBrk="1" hangingPunct="1">
              <a:spcBef>
                <a:spcPct val="0"/>
              </a:spcBef>
              <a:spcAft>
                <a:spcPct val="20000"/>
              </a:spcAft>
            </a:pPr>
            <a:endParaRPr lang="en-GB" sz="1100" smtClean="0">
              <a:ea typeface="ＭＳ Ｐゴシック" charset="-128"/>
            </a:endParaRPr>
          </a:p>
          <a:p>
            <a:pPr marL="228600" indent="-228600" eaLnBrk="1" hangingPunct="1">
              <a:spcBef>
                <a:spcPct val="0"/>
              </a:spcBef>
              <a:spcAft>
                <a:spcPct val="20000"/>
              </a:spcAft>
              <a:buFontTx/>
              <a:buAutoNum type="arabicPeriod"/>
            </a:pPr>
            <a:r>
              <a:rPr lang="en-GB" sz="1100" smtClean="0">
                <a:ea typeface="ＭＳ Ｐゴシック" charset="-128"/>
              </a:rPr>
              <a:t>  Upper area: </a:t>
            </a:r>
            <a:r>
              <a:rPr lang="en-GB" sz="1100" b="1" smtClean="0">
                <a:ea typeface="ＭＳ Ｐゴシック" charset="-128"/>
              </a:rPr>
              <a:t>Title</a:t>
            </a:r>
            <a:r>
              <a:rPr lang="en-GB" sz="1100" smtClean="0">
                <a:ea typeface="ＭＳ Ｐゴシック" charset="-128"/>
              </a:rPr>
              <a:t> of your talk, max. 2 rows of the defined size (55 pt)</a:t>
            </a:r>
          </a:p>
          <a:p>
            <a:pPr marL="228600" indent="-228600" eaLnBrk="1" hangingPunct="1">
              <a:spcBef>
                <a:spcPct val="0"/>
              </a:spcBef>
              <a:spcAft>
                <a:spcPct val="20000"/>
              </a:spcAft>
              <a:buFontTx/>
              <a:buAutoNum type="arabicPeriod"/>
            </a:pPr>
            <a:r>
              <a:rPr lang="en-GB" sz="1100" smtClean="0">
                <a:ea typeface="ＭＳ Ｐゴシック" charset="-128"/>
              </a:rPr>
              <a:t>  Lower area </a:t>
            </a:r>
            <a:r>
              <a:rPr lang="en-GB" sz="1100" b="1" smtClean="0">
                <a:ea typeface="ＭＳ Ｐゴシック" charset="-128"/>
              </a:rPr>
              <a:t>(subtitle):</a:t>
            </a:r>
            <a:r>
              <a:rPr lang="en-GB" sz="1100" smtClean="0">
                <a:ea typeface="ＭＳ Ｐゴシック" charset="-128"/>
              </a:rPr>
              <a:t> Conference/meeting/workshop, location, date, </a:t>
            </a:r>
            <a:br>
              <a:rPr lang="en-GB" sz="1100" smtClean="0">
                <a:ea typeface="ＭＳ Ｐゴシック" charset="-128"/>
              </a:rPr>
            </a:br>
            <a:r>
              <a:rPr lang="en-GB" sz="1100" smtClean="0">
                <a:ea typeface="ＭＳ Ｐゴシック" charset="-128"/>
              </a:rPr>
              <a:t>  your name and affiliation, </a:t>
            </a:r>
            <a:br>
              <a:rPr lang="en-GB" sz="1100" smtClean="0">
                <a:ea typeface="ＭＳ Ｐゴシック" charset="-128"/>
              </a:rPr>
            </a:br>
            <a:r>
              <a:rPr lang="en-GB" sz="1100" smtClean="0">
                <a:ea typeface="ＭＳ Ｐゴシック" charset="-128"/>
              </a:rPr>
              <a:t>  max. 4 rows of the defined size (32 pt)</a:t>
            </a:r>
          </a:p>
          <a:p>
            <a:pPr marL="228600" indent="-228600" eaLnBrk="1" hangingPunct="1">
              <a:spcBef>
                <a:spcPct val="0"/>
              </a:spcBef>
              <a:spcAft>
                <a:spcPct val="20000"/>
              </a:spcAft>
              <a:buFontTx/>
              <a:buAutoNum type="arabicPeriod"/>
            </a:pPr>
            <a:r>
              <a:rPr lang="en-GB" sz="1100" smtClean="0">
                <a:ea typeface="ＭＳ Ｐゴシック" charset="-128"/>
              </a:rPr>
              <a:t> Change the </a:t>
            </a:r>
            <a:r>
              <a:rPr lang="en-GB" sz="1100" b="1" smtClean="0">
                <a:ea typeface="ＭＳ Ｐゴシック" charset="-128"/>
              </a:rPr>
              <a:t>partner logos</a:t>
            </a:r>
            <a:r>
              <a:rPr lang="en-GB" sz="1100" smtClean="0">
                <a:ea typeface="ＭＳ Ｐゴシック" charset="-128"/>
              </a:rPr>
              <a:t> or add others in the last row.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3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buFont typeface="Wingdings" pitchFamily="2" charset="2"/>
              <a:buChar char="n"/>
              <a:defRPr/>
            </a:pPr>
            <a:endParaRPr lang="en-US">
              <a:ea typeface="ＭＳ Ｐゴシック" pitchFamily="18" charset="-128"/>
            </a:endParaRPr>
          </a:p>
        </p:txBody>
      </p:sp>
      <p:sp>
        <p:nvSpPr>
          <p:cNvPr id="5" name="Rectangle 82"/>
          <p:cNvSpPr>
            <a:spLocks noChangeArrowheads="1"/>
          </p:cNvSpPr>
          <p:nvPr userDrawn="1"/>
        </p:nvSpPr>
        <p:spPr bwMode="auto">
          <a:xfrm>
            <a:off x="8448675" y="119063"/>
            <a:ext cx="569913" cy="903287"/>
          </a:xfrm>
          <a:prstGeom prst="rect">
            <a:avLst/>
          </a:prstGeom>
          <a:solidFill>
            <a:schemeClr val="hlink"/>
          </a:solidFill>
          <a:ln w="9525">
            <a:solidFill>
              <a:srgbClr val="261748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Font typeface="Wingdings" pitchFamily="2" charset="2"/>
              <a:buChar char="n"/>
              <a:defRPr/>
            </a:pPr>
            <a:endParaRPr lang="en-US">
              <a:ea typeface="ＭＳ Ｐゴシック" pitchFamily="18" charset="-128"/>
            </a:endParaRPr>
          </a:p>
        </p:txBody>
      </p:sp>
      <p:pic>
        <p:nvPicPr>
          <p:cNvPr id="6" name="Picture 83" descr="logo-XFEL_rgb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85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buFont typeface="Wingdings" pitchFamily="2" charset="2"/>
              <a:buChar char="n"/>
              <a:defRPr/>
            </a:pPr>
            <a:endParaRPr lang="en-US">
              <a:ea typeface="ＭＳ Ｐゴシック" pitchFamily="18" charset="-128"/>
            </a:endParaRPr>
          </a:p>
        </p:txBody>
      </p:sp>
      <p:sp>
        <p:nvSpPr>
          <p:cNvPr id="10324" name="Rectangle 8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42975" y="3411538"/>
            <a:ext cx="7258050" cy="2868612"/>
          </a:xfrm>
          <a:ln w="28575"/>
        </p:spPr>
        <p:txBody>
          <a:bodyPr lIns="91440" tIns="45720" bIns="0"/>
          <a:lstStyle>
            <a:lvl1pPr marL="0" indent="0" algn="ctr">
              <a:buFont typeface="Wingdings" pitchFamily="2" charset="2"/>
              <a:buNone/>
              <a:defRPr sz="3200">
                <a:solidFill>
                  <a:schemeClr val="hlink"/>
                </a:solidFill>
              </a:defRPr>
            </a:lvl1pPr>
          </a:lstStyle>
          <a:p>
            <a:r>
              <a:rPr lang="en-GB"/>
              <a:t>Subtitle format (max. 4 lines)</a:t>
            </a:r>
          </a:p>
          <a:p>
            <a:r>
              <a:rPr lang="en-GB"/>
              <a:t>(conference, location, name of the speaker, date)</a:t>
            </a:r>
          </a:p>
          <a:p>
            <a:r>
              <a:rPr lang="en-GB"/>
              <a:t>You are in the slide master view: Don’t edit here!</a:t>
            </a:r>
          </a:p>
        </p:txBody>
      </p:sp>
      <p:sp>
        <p:nvSpPr>
          <p:cNvPr id="10326" name="Rectangle 86"/>
          <p:cNvSpPr>
            <a:spLocks noGrp="1" noChangeArrowheads="1"/>
          </p:cNvSpPr>
          <p:nvPr>
            <p:ph type="ctrTitle" sz="quarter"/>
          </p:nvPr>
        </p:nvSpPr>
        <p:spPr>
          <a:xfrm>
            <a:off x="939800" y="1314450"/>
            <a:ext cx="7251700" cy="1844675"/>
          </a:xfrm>
        </p:spPr>
        <p:txBody>
          <a:bodyPr lIns="91440" bIns="45720" anchor="ctr"/>
          <a:lstStyle>
            <a:lvl1pPr algn="ctr">
              <a:defRPr sz="5500" b="0">
                <a:solidFill>
                  <a:schemeClr val="hlink"/>
                </a:solidFill>
              </a:defRPr>
            </a:lvl1pPr>
          </a:lstStyle>
          <a:p>
            <a:r>
              <a:rPr lang="en-GB"/>
              <a:t>Title format (max. 2 lines), don’t edit here</a:t>
            </a:r>
          </a:p>
        </p:txBody>
      </p:sp>
    </p:spTree>
    <p:extLst>
      <p:ext uri="{BB962C8B-B14F-4D97-AF65-F5344CB8AC3E}">
        <p14:creationId xmlns:p14="http://schemas.microsoft.com/office/powerpoint/2010/main" val="991871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C0C1E5-BA91-4E92-AF22-F84A8F985E1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6230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13488" y="541338"/>
            <a:ext cx="2063750" cy="52657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475" y="541338"/>
            <a:ext cx="6043613" cy="52657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D2A2B-0F61-4F71-899B-10071432604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073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17373-7C45-4563-BAB1-D7F59A214E8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458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EA8CA-A295-4F14-AF18-6D459BD33F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754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475" y="1347788"/>
            <a:ext cx="2774950" cy="4459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4825" y="1347788"/>
            <a:ext cx="2774950" cy="4459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994EE0-54D9-4078-8F7C-37BE9429E55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9691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2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9C327F-B07E-476E-9609-C0054CF6FE3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0120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9F6AD2-4984-4578-9C9D-9060AB4CC08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799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EA722D-3E0C-4D84-98FC-0E720C5F1DE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0965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A3CDD-1459-43FF-9B57-F4EC8B13F33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6845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FCB353-FED9-4C4F-A7F1-BFB7CCE69D4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4495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4" descr="Undulator_final_nurh#50DE97_rechts"/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7088" y="117475"/>
            <a:ext cx="5778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50" name="Rectangle 1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42325" y="114300"/>
            <a:ext cx="576263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000" tIns="45720" rIns="54000" bIns="1800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buClrTx/>
              <a:buFontTx/>
              <a:buNone/>
              <a:defRPr sz="1000" b="1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A6F0860D-1C4C-436F-A9DF-8C6E81561F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144" name="Line 120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buFont typeface="Wingdings" pitchFamily="2" charset="2"/>
              <a:buChar char="n"/>
              <a:defRPr/>
            </a:pPr>
            <a:endParaRPr lang="en-US">
              <a:ea typeface="ＭＳ Ｐゴシック" pitchFamily="18" charset="-128"/>
            </a:endParaRPr>
          </a:p>
        </p:txBody>
      </p:sp>
      <p:sp>
        <p:nvSpPr>
          <p:cNvPr id="1146" name="Rectangle 122"/>
          <p:cNvSpPr>
            <a:spLocks noChangeArrowheads="1"/>
          </p:cNvSpPr>
          <p:nvPr userDrawn="1"/>
        </p:nvSpPr>
        <p:spPr bwMode="auto">
          <a:xfrm>
            <a:off x="1093788" y="114300"/>
            <a:ext cx="7283450" cy="915988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FontTx/>
              <a:buNone/>
              <a:defRPr/>
            </a:pPr>
            <a:endParaRPr lang="en-GB" sz="2400">
              <a:ea typeface="ＭＳ Ｐゴシック" pitchFamily="18" charset="-128"/>
            </a:endParaRPr>
          </a:p>
        </p:txBody>
      </p:sp>
      <p:sp>
        <p:nvSpPr>
          <p:cNvPr id="1147" name="Text Box 123"/>
          <p:cNvSpPr txBox="1">
            <a:spLocks noChangeArrowheads="1"/>
          </p:cNvSpPr>
          <p:nvPr userDrawn="1"/>
        </p:nvSpPr>
        <p:spPr bwMode="auto">
          <a:xfrm>
            <a:off x="1093788" y="144815"/>
            <a:ext cx="6629400" cy="257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9200" tIns="0" rIns="46800" bIns="0" anchor="b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charset="2"/>
              <a:buNone/>
              <a:tabLst/>
              <a:defRPr/>
            </a:pPr>
            <a:endParaRPr lang="en-GB" sz="1000" b="1" dirty="0" smtClean="0">
              <a:solidFill>
                <a:schemeClr val="bg1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charset="2"/>
              <a:buNone/>
              <a:tabLst/>
              <a:defRPr/>
            </a:pPr>
            <a:r>
              <a:rPr lang="en-GB" sz="1000" b="1" dirty="0" smtClean="0">
                <a:solidFill>
                  <a:schemeClr val="bg1"/>
                </a:solidFill>
              </a:rPr>
              <a:t>Main RF power Coupler for European-XFEL</a:t>
            </a:r>
            <a:endParaRPr lang="en-US" sz="1000" b="1" dirty="0" smtClean="0">
              <a:solidFill>
                <a:schemeClr val="bg1"/>
              </a:solidFill>
            </a:endParaRPr>
          </a:p>
        </p:txBody>
      </p:sp>
      <p:pic>
        <p:nvPicPr>
          <p:cNvPr id="1031" name="Picture 127" descr="logo-XFEL_rgb"/>
          <p:cNvPicPr>
            <a:picLocks noChangeAspect="1" noChangeArrowheads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541338"/>
            <a:ext cx="7283450" cy="48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Slide title: Don’t edit here!</a:t>
            </a:r>
          </a:p>
        </p:txBody>
      </p:sp>
      <p:sp>
        <p:nvSpPr>
          <p:cNvPr id="1033" name="Rectangle 132"/>
          <p:cNvSpPr>
            <a:spLocks noGrp="1" noChangeAspect="1" noChangeArrowheads="1"/>
          </p:cNvSpPr>
          <p:nvPr>
            <p:ph type="body" idx="1"/>
          </p:nvPr>
        </p:nvSpPr>
        <p:spPr bwMode="auto">
          <a:xfrm>
            <a:off x="117475" y="1347788"/>
            <a:ext cx="5702300" cy="445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text format – don’t edit!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159" name="Text Box 135"/>
          <p:cNvSpPr txBox="1">
            <a:spLocks noChangeArrowheads="1"/>
          </p:cNvSpPr>
          <p:nvPr userDrawn="1"/>
        </p:nvSpPr>
        <p:spPr bwMode="auto">
          <a:xfrm>
            <a:off x="117474" y="6537325"/>
            <a:ext cx="890746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  <a:defRPr/>
            </a:pPr>
            <a:r>
              <a:rPr lang="en-GB" sz="1000" dirty="0" err="1" smtClean="0">
                <a:solidFill>
                  <a:srgbClr val="000000"/>
                </a:solidFill>
                <a:latin typeface="Helvetica" charset="0"/>
              </a:rPr>
              <a:t>Walid</a:t>
            </a:r>
            <a:r>
              <a:rPr lang="en-GB" sz="1000" baseline="0" dirty="0" smtClean="0">
                <a:solidFill>
                  <a:srgbClr val="000000"/>
                </a:solidFill>
                <a:latin typeface="Helvetica" charset="0"/>
              </a:rPr>
              <a:t> KAABI-LAL/</a:t>
            </a:r>
            <a:r>
              <a:rPr lang="en-GB" sz="1000" baseline="0" dirty="0" err="1" smtClean="0">
                <a:solidFill>
                  <a:srgbClr val="000000"/>
                </a:solidFill>
                <a:latin typeface="Helvetica" charset="0"/>
              </a:rPr>
              <a:t>Orsay</a:t>
            </a:r>
            <a:r>
              <a:rPr lang="en-GB" sz="1000" dirty="0">
                <a:solidFill>
                  <a:srgbClr val="000000"/>
                </a:solidFill>
                <a:latin typeface="Helvetica" charset="0"/>
              </a:rPr>
              <a:t>	</a:t>
            </a:r>
            <a:r>
              <a:rPr lang="en-GB" sz="1000" dirty="0" smtClean="0">
                <a:solidFill>
                  <a:srgbClr val="000000"/>
                </a:solidFill>
                <a:latin typeface="Helvetica" charset="0"/>
              </a:rPr>
              <a:t> 	                                                                      </a:t>
            </a:r>
            <a:r>
              <a:rPr lang="en-GB" sz="1000" baseline="0" dirty="0" smtClean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GB" sz="1000" dirty="0" smtClean="0">
                <a:solidFill>
                  <a:srgbClr val="000000"/>
                </a:solidFill>
                <a:latin typeface="Helvetica" charset="0"/>
              </a:rPr>
              <a:t>                              </a:t>
            </a:r>
            <a:r>
              <a:rPr lang="en-US" sz="1000" baseline="0" dirty="0" smtClean="0">
                <a:solidFill>
                  <a:srgbClr val="000000"/>
                </a:solidFill>
                <a:latin typeface="Helvetica" charset="0"/>
              </a:rPr>
              <a:t>LCWS 17- Strasbourg, October 23-27 2017</a:t>
            </a:r>
            <a:endParaRPr lang="en-US" sz="1000" dirty="0" smtClean="0">
              <a:solidFill>
                <a:srgbClr val="000000"/>
              </a:solidFill>
              <a:latin typeface="Helvetica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8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8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8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8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8" charset="-128"/>
        </a:defRPr>
      </a:lvl9pPr>
    </p:titleStyle>
    <p:bodyStyle>
      <a:lvl1pPr marL="298450" indent="-2984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charset="2"/>
        <a:buChar char="n"/>
        <a:defRPr sz="2400">
          <a:solidFill>
            <a:schemeClr val="tx2"/>
          </a:solidFill>
          <a:latin typeface="+mn-lt"/>
          <a:ea typeface="+mn-ea"/>
          <a:cs typeface="ＭＳ Ｐゴシック" charset="-128"/>
        </a:defRPr>
      </a:lvl1pPr>
      <a:lvl2pPr marL="558800" indent="-2587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400">
          <a:solidFill>
            <a:schemeClr val="tx2"/>
          </a:solidFill>
          <a:latin typeface="+mn-lt"/>
          <a:ea typeface="+mn-ea"/>
        </a:defRPr>
      </a:lvl2pPr>
      <a:lvl3pPr marL="817563" indent="-257175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charset="2"/>
        <a:buChar char=""/>
        <a:defRPr sz="2400">
          <a:solidFill>
            <a:schemeClr val="tx2"/>
          </a:solidFill>
          <a:latin typeface="+mn-lt"/>
          <a:ea typeface="+mn-ea"/>
        </a:defRPr>
      </a:lvl3pPr>
      <a:lvl4pPr marL="1077913" indent="-25876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charset="2"/>
        <a:buChar char="§"/>
        <a:defRPr sz="2400">
          <a:solidFill>
            <a:srgbClr val="100F2E"/>
          </a:solidFill>
          <a:latin typeface="+mn-lt"/>
          <a:ea typeface="+mn-ea"/>
        </a:defRPr>
      </a:lvl4pPr>
      <a:lvl5pPr marL="1312863" indent="-223838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5pPr>
      <a:lvl6pPr marL="17700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6pPr>
      <a:lvl7pPr marL="22272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7pPr>
      <a:lvl8pPr marL="26844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8pPr>
      <a:lvl9pPr marL="31416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tif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34.PNG"/><Relationship Id="rId7" Type="http://schemas.openxmlformats.org/officeDocument/2006/relationships/image" Target="../media/image35.emf"/><Relationship Id="rId8" Type="http://schemas.openxmlformats.org/officeDocument/2006/relationships/image" Target="../media/image36.emf"/><Relationship Id="rId9" Type="http://schemas.openxmlformats.org/officeDocument/2006/relationships/image" Target="../media/image37.emf"/><Relationship Id="rId10" Type="http://schemas.openxmlformats.org/officeDocument/2006/relationships/image" Target="../media/image38.jpeg"/><Relationship Id="rId11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49.png"/><Relationship Id="rId6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1.xlsx"/><Relationship Id="rId4" Type="http://schemas.openxmlformats.org/officeDocument/2006/relationships/image" Target="../media/image52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5" Type="http://schemas.openxmlformats.org/officeDocument/2006/relationships/image" Target="../media/image56.png"/><Relationship Id="rId6" Type="http://schemas.openxmlformats.org/officeDocument/2006/relationships/image" Target="../media/image57.jpeg"/><Relationship Id="rId7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png"/><Relationship Id="rId3" Type="http://schemas.openxmlformats.org/officeDocument/2006/relationships/image" Target="../media/image6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4" Type="http://schemas.openxmlformats.org/officeDocument/2006/relationships/image" Target="../media/image67.png"/><Relationship Id="rId5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jpeg"/><Relationship Id="rId3" Type="http://schemas.openxmlformats.org/officeDocument/2006/relationships/image" Target="../media/image7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png"/><Relationship Id="rId3" Type="http://schemas.openxmlformats.org/officeDocument/2006/relationships/image" Target="../media/image73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4" Type="http://schemas.openxmlformats.org/officeDocument/2006/relationships/image" Target="../media/image77.png"/><Relationship Id="rId5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emf"/><Relationship Id="rId8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20.emf"/><Relationship Id="rId5" Type="http://schemas.openxmlformats.org/officeDocument/2006/relationships/image" Target="../media/image21.emf"/><Relationship Id="rId6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902" y="2757622"/>
            <a:ext cx="5746576" cy="2498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1800312"/>
            <a:ext cx="8699500" cy="638090"/>
          </a:xfrm>
        </p:spPr>
        <p:txBody>
          <a:bodyPr/>
          <a:lstStyle/>
          <a:p>
            <a:pPr eaLnBrk="1" hangingPunct="1">
              <a:defRPr/>
            </a:pPr>
            <a:r>
              <a:rPr lang="en-GB" sz="2800" b="1" dirty="0" smtClean="0"/>
              <a:t>Main RF power Coupler </a:t>
            </a:r>
            <a:r>
              <a:rPr lang="en-GB" sz="2800" b="1" smtClean="0"/>
              <a:t>for European-XFEL</a:t>
            </a:r>
            <a:endParaRPr lang="fr-FR" sz="2600" dirty="0" smtClean="0">
              <a:solidFill>
                <a:schemeClr val="tx1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6" name="ZoneTexte 2"/>
          <p:cNvSpPr txBox="1">
            <a:spLocks noChangeArrowheads="1"/>
          </p:cNvSpPr>
          <p:nvPr/>
        </p:nvSpPr>
        <p:spPr bwMode="auto">
          <a:xfrm>
            <a:off x="2442791" y="5449932"/>
            <a:ext cx="43561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Font typeface="Wingdings" charset="0"/>
              <a:buNone/>
            </a:pPr>
            <a:r>
              <a:rPr lang="en-US" sz="1800" dirty="0" err="1"/>
              <a:t>Walid</a:t>
            </a:r>
            <a:r>
              <a:rPr lang="en-US" sz="1800" dirty="0"/>
              <a:t> KAABI- LAL</a:t>
            </a:r>
            <a:r>
              <a:rPr lang="en-US" sz="1800" dirty="0" smtClean="0"/>
              <a:t>/CNRS</a:t>
            </a:r>
            <a:endParaRPr lang="en-US" sz="1800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9812" y="5703400"/>
            <a:ext cx="1262775" cy="579635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5491883"/>
            <a:ext cx="794513" cy="791152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352" y="67734"/>
            <a:ext cx="9058781" cy="13885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9C4C6F08-9B1E-41A3-93A4-1C0175097541}" type="slidenum">
              <a:rPr lang="en-GB" sz="1000">
                <a:solidFill>
                  <a:schemeClr val="bg1"/>
                </a:solidFill>
              </a:rPr>
              <a:pPr/>
              <a:t>10</a:t>
            </a:fld>
            <a:endParaRPr lang="en-GB" sz="1000">
              <a:solidFill>
                <a:schemeClr val="bg1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53" y="1616427"/>
            <a:ext cx="7610429" cy="4766127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" name="ZoneTexte 3"/>
          <p:cNvSpPr txBox="1"/>
          <p:nvPr/>
        </p:nvSpPr>
        <p:spPr>
          <a:xfrm>
            <a:off x="304363" y="1217567"/>
            <a:ext cx="86271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smtClean="0"/>
              <a:t>RRR measuremets (Specif. 10&lt;RRR&lt;80)</a:t>
            </a:r>
            <a:endParaRPr lang="en-US" sz="1600"/>
          </a:p>
        </p:txBody>
      </p:sp>
      <p:cxnSp>
        <p:nvCxnSpPr>
          <p:cNvPr id="5" name="Connecteur droit 4"/>
          <p:cNvCxnSpPr/>
          <p:nvPr/>
        </p:nvCxnSpPr>
        <p:spPr bwMode="auto">
          <a:xfrm>
            <a:off x="976061" y="2403646"/>
            <a:ext cx="7031828" cy="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Rectangle 130"/>
          <p:cNvSpPr txBox="1">
            <a:spLocks noChangeArrowheads="1"/>
          </p:cNvSpPr>
          <p:nvPr/>
        </p:nvSpPr>
        <p:spPr bwMode="auto">
          <a:xfrm>
            <a:off x="1114778" y="446874"/>
            <a:ext cx="7283450" cy="48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45720" rIns="91440" bIns="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+mj-ea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</a:defRPr>
            </a:lvl9pPr>
          </a:lstStyle>
          <a:p>
            <a:pPr>
              <a:buNone/>
            </a:pPr>
            <a:r>
              <a:rPr lang="en-US" sz="2000" dirty="0" smtClean="0"/>
              <a:t>Fabrication process:</a:t>
            </a:r>
          </a:p>
        </p:txBody>
      </p:sp>
    </p:spTree>
    <p:extLst>
      <p:ext uri="{BB962C8B-B14F-4D97-AF65-F5344CB8AC3E}">
        <p14:creationId xmlns:p14="http://schemas.microsoft.com/office/powerpoint/2010/main" val="156216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9C4C6F08-9B1E-41A3-93A4-1C0175097541}" type="slidenum">
              <a:rPr lang="en-GB" sz="1000">
                <a:solidFill>
                  <a:schemeClr val="bg1"/>
                </a:solidFill>
              </a:rPr>
              <a:pPr/>
              <a:t>11</a:t>
            </a:fld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71605" y="1059187"/>
            <a:ext cx="7882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800" dirty="0" smtClean="0">
                <a:solidFill>
                  <a:srgbClr val="FD930A"/>
                </a:solidFill>
              </a:rPr>
              <a:t>@ RI production site:</a:t>
            </a:r>
            <a:endParaRPr lang="en-GB" sz="1800" dirty="0">
              <a:solidFill>
                <a:srgbClr val="FD930A"/>
              </a:solidFill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850" y="1435020"/>
            <a:ext cx="8396209" cy="5021146"/>
          </a:xfrm>
          <a:prstGeom prst="rect">
            <a:avLst/>
          </a:prstGeom>
        </p:spPr>
      </p:pic>
      <p:sp>
        <p:nvSpPr>
          <p:cNvPr id="7" name="Rectangle 130"/>
          <p:cNvSpPr txBox="1">
            <a:spLocks noChangeArrowheads="1"/>
          </p:cNvSpPr>
          <p:nvPr/>
        </p:nvSpPr>
        <p:spPr bwMode="auto">
          <a:xfrm>
            <a:off x="1114778" y="446874"/>
            <a:ext cx="7283450" cy="48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45720" rIns="91440" bIns="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+mj-ea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</a:defRPr>
            </a:lvl9pPr>
          </a:lstStyle>
          <a:p>
            <a:pPr>
              <a:buNone/>
            </a:pPr>
            <a:r>
              <a:rPr lang="en-US" sz="2000" dirty="0" smtClean="0"/>
              <a:t>Fabrication process:</a:t>
            </a:r>
          </a:p>
        </p:txBody>
      </p:sp>
    </p:spTree>
    <p:extLst>
      <p:ext uri="{BB962C8B-B14F-4D97-AF65-F5344CB8AC3E}">
        <p14:creationId xmlns:p14="http://schemas.microsoft.com/office/powerpoint/2010/main" val="106527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9C4C6F08-9B1E-41A3-93A4-1C0175097541}" type="slidenum">
              <a:rPr lang="en-GB" sz="1000">
                <a:solidFill>
                  <a:schemeClr val="bg1"/>
                </a:solidFill>
              </a:rPr>
              <a:pPr/>
              <a:t>12</a:t>
            </a:fld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1093788" y="472332"/>
            <a:ext cx="7365396" cy="544928"/>
          </a:xfrm>
        </p:spPr>
        <p:txBody>
          <a:bodyPr anchor="ctr"/>
          <a:lstStyle/>
          <a:p>
            <a:pPr eaLnBrk="1" hangingPunct="1"/>
            <a:r>
              <a:rPr lang="en-GB" sz="2000" dirty="0" smtClean="0"/>
              <a:t>Fabrication process</a:t>
            </a:r>
            <a:r>
              <a:rPr lang="en-US" sz="2000" dirty="0" smtClean="0"/>
              <a:t>: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1280406" y="2792010"/>
            <a:ext cx="2424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2400" dirty="0" smtClean="0">
                <a:solidFill>
                  <a:schemeClr val="bg1"/>
                </a:solidFill>
              </a:rPr>
              <a:t>RF Conditioning</a:t>
            </a:r>
            <a:endParaRPr lang="en-GB" sz="2400" dirty="0">
              <a:solidFill>
                <a:schemeClr val="bg1"/>
              </a:solidFill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37490">
            <a:off x="290941" y="1494848"/>
            <a:ext cx="3642411" cy="4794846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7044" y="1511576"/>
            <a:ext cx="3526398" cy="4751046"/>
          </a:xfrm>
          <a:prstGeom prst="rect">
            <a:avLst/>
          </a:prstGeom>
        </p:spPr>
      </p:pic>
      <p:sp>
        <p:nvSpPr>
          <p:cNvPr id="17" name="Flèche droite rayée 16"/>
          <p:cNvSpPr/>
          <p:nvPr/>
        </p:nvSpPr>
        <p:spPr bwMode="auto">
          <a:xfrm>
            <a:off x="3893746" y="3999078"/>
            <a:ext cx="1196460" cy="262407"/>
          </a:xfrm>
          <a:prstGeom prst="stripedRightArrow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GB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3540585" y="3588783"/>
            <a:ext cx="2011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smtClean="0">
                <a:solidFill>
                  <a:srgbClr val="FD930A"/>
                </a:solidFill>
              </a:rPr>
              <a:t>Delivery to LAL</a:t>
            </a:r>
            <a:endParaRPr lang="en-US" sz="1800">
              <a:solidFill>
                <a:srgbClr val="FD930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13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9C4C6F08-9B1E-41A3-93A4-1C0175097541}" type="slidenum">
              <a:rPr lang="en-GB" sz="1000">
                <a:solidFill>
                  <a:schemeClr val="bg1"/>
                </a:solidFill>
              </a:rPr>
              <a:pPr/>
              <a:t>13</a:t>
            </a:fld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6" name="Rectangle 130"/>
          <p:cNvSpPr txBox="1">
            <a:spLocks noChangeArrowheads="1"/>
          </p:cNvSpPr>
          <p:nvPr/>
        </p:nvSpPr>
        <p:spPr bwMode="auto">
          <a:xfrm>
            <a:off x="1093788" y="446874"/>
            <a:ext cx="7283450" cy="48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45720" rIns="91440" bIns="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+mj-ea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</a:defRPr>
            </a:lvl9pPr>
          </a:lstStyle>
          <a:p>
            <a:pPr>
              <a:buNone/>
            </a:pPr>
            <a:r>
              <a:rPr lang="en-GB" sz="2000" dirty="0"/>
              <a:t>RF conditioning at </a:t>
            </a:r>
            <a:r>
              <a:rPr lang="en-GB" sz="2000" dirty="0" smtClean="0"/>
              <a:t>LAL</a:t>
            </a:r>
            <a:r>
              <a:rPr lang="en-US" sz="2000" dirty="0" smtClean="0"/>
              <a:t>:</a:t>
            </a:r>
            <a:endParaRPr lang="en-US" sz="2000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6925" y="1112604"/>
            <a:ext cx="7094327" cy="5300616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6953" y="1101929"/>
            <a:ext cx="7063316" cy="5313966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3489" y="1070219"/>
            <a:ext cx="7115790" cy="5370745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6951" y="1115473"/>
            <a:ext cx="7021332" cy="5329231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642" y="1070619"/>
            <a:ext cx="7817072" cy="5374091"/>
          </a:xfrm>
          <a:prstGeom prst="rect">
            <a:avLst/>
          </a:prstGeom>
        </p:spPr>
      </p:pic>
      <p:grpSp>
        <p:nvGrpSpPr>
          <p:cNvPr id="26" name="Grouper 25"/>
          <p:cNvGrpSpPr/>
          <p:nvPr/>
        </p:nvGrpSpPr>
        <p:grpSpPr>
          <a:xfrm>
            <a:off x="818626" y="3144663"/>
            <a:ext cx="7021299" cy="1714203"/>
            <a:chOff x="818626" y="3144663"/>
            <a:chExt cx="7021299" cy="1714203"/>
          </a:xfrm>
        </p:grpSpPr>
        <p:grpSp>
          <p:nvGrpSpPr>
            <p:cNvPr id="4" name="Grouper 3"/>
            <p:cNvGrpSpPr/>
            <p:nvPr/>
          </p:nvGrpSpPr>
          <p:grpSpPr>
            <a:xfrm>
              <a:off x="818626" y="3144663"/>
              <a:ext cx="2245987" cy="1708747"/>
              <a:chOff x="818626" y="3144663"/>
              <a:chExt cx="2245987" cy="1708747"/>
            </a:xfrm>
          </p:grpSpPr>
          <p:pic>
            <p:nvPicPr>
              <p:cNvPr id="17" name="Image 16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121444" y="3144663"/>
                <a:ext cx="1670277" cy="1400232"/>
              </a:xfrm>
              <a:prstGeom prst="rect">
                <a:avLst/>
              </a:prstGeom>
            </p:spPr>
          </p:pic>
          <p:sp>
            <p:nvSpPr>
              <p:cNvPr id="18" name="ZoneTexte 17"/>
              <p:cNvSpPr txBox="1"/>
              <p:nvPr/>
            </p:nvSpPr>
            <p:spPr>
              <a:xfrm>
                <a:off x="818626" y="4545633"/>
                <a:ext cx="224598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buNone/>
                </a:pPr>
                <a:r>
                  <a:rPr lang="en-GB" sz="1400" dirty="0" smtClean="0"/>
                  <a:t>WGBs assembly </a:t>
                </a:r>
                <a:endParaRPr lang="en-GB" sz="1400" dirty="0"/>
              </a:p>
            </p:txBody>
          </p:sp>
        </p:grpSp>
        <p:grpSp>
          <p:nvGrpSpPr>
            <p:cNvPr id="5" name="Grouper 4"/>
            <p:cNvGrpSpPr/>
            <p:nvPr/>
          </p:nvGrpSpPr>
          <p:grpSpPr>
            <a:xfrm>
              <a:off x="3211531" y="3146035"/>
              <a:ext cx="2361438" cy="1712831"/>
              <a:chOff x="3211531" y="3146035"/>
              <a:chExt cx="2361438" cy="1712831"/>
            </a:xfrm>
          </p:grpSpPr>
          <p:pic>
            <p:nvPicPr>
              <p:cNvPr id="20" name="Image 19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442447" y="3146035"/>
                <a:ext cx="1817367" cy="1387452"/>
              </a:xfrm>
              <a:prstGeom prst="rect">
                <a:avLst/>
              </a:prstGeom>
            </p:spPr>
          </p:pic>
          <p:sp>
            <p:nvSpPr>
              <p:cNvPr id="21" name="ZoneTexte 20"/>
              <p:cNvSpPr txBox="1"/>
              <p:nvPr/>
            </p:nvSpPr>
            <p:spPr>
              <a:xfrm>
                <a:off x="3211531" y="4551089"/>
                <a:ext cx="236143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buNone/>
                </a:pPr>
                <a:r>
                  <a:rPr lang="en-GB" sz="1400" dirty="0" smtClean="0"/>
                  <a:t>Capacitors assembly </a:t>
                </a:r>
                <a:endParaRPr lang="en-GB" sz="1400" dirty="0"/>
              </a:p>
            </p:txBody>
          </p:sp>
        </p:grpSp>
        <p:grpSp>
          <p:nvGrpSpPr>
            <p:cNvPr id="25" name="Grouper 24"/>
            <p:cNvGrpSpPr/>
            <p:nvPr/>
          </p:nvGrpSpPr>
          <p:grpSpPr>
            <a:xfrm>
              <a:off x="5719876" y="3157748"/>
              <a:ext cx="2120049" cy="1696078"/>
              <a:chOff x="5719876" y="3157748"/>
              <a:chExt cx="2120049" cy="1696078"/>
            </a:xfrm>
          </p:grpSpPr>
          <p:pic>
            <p:nvPicPr>
              <p:cNvPr id="23" name="Image 22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856357" y="3157748"/>
                <a:ext cx="1851063" cy="1398144"/>
              </a:xfrm>
              <a:prstGeom prst="rect">
                <a:avLst/>
              </a:prstGeom>
            </p:spPr>
          </p:pic>
          <p:sp>
            <p:nvSpPr>
              <p:cNvPr id="24" name="ZoneTexte 23"/>
              <p:cNvSpPr txBox="1"/>
              <p:nvPr/>
            </p:nvSpPr>
            <p:spPr>
              <a:xfrm>
                <a:off x="5719876" y="4546049"/>
                <a:ext cx="212004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buNone/>
                </a:pPr>
                <a:r>
                  <a:rPr lang="en-GB" sz="1400" dirty="0" smtClean="0"/>
                  <a:t>Actuators assembly </a:t>
                </a:r>
                <a:endParaRPr lang="en-GB" sz="1400" dirty="0"/>
              </a:p>
            </p:txBody>
          </p:sp>
        </p:grpSp>
      </p:grpSp>
      <p:pic>
        <p:nvPicPr>
          <p:cNvPr id="28" name="Picture 2" descr="E:\XFEL\conditionnement\condt-paire 2 XFEL-02avril2013\xfel290313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4966" y="1043106"/>
            <a:ext cx="7199752" cy="5401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034" y="1458982"/>
            <a:ext cx="8460483" cy="3542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799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9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4092E-7 4.78462E-6 L -0.35464 -0.23113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32" y="-11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0177E-6 3.19592E-6 L -0.14346 -0.22974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73" y="-114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994E-6 -2.69106E-6 L 0.06981 -0.23135 " pathEditMode="relative" rAng="0" ptsTypes="AA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1" y="-115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7016E-6 -4.49282E-7 L 0.2949 -0.22649 " pathEditMode="relative" rAng="0" ptsTypes="AA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745" y="-113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0" dur="1000" fill="hold"/>
                                        <p:tgtEl>
                                          <p:spTgt spid="28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69 3.849E-6 L 0.13303 0.27234 " pathEditMode="relative" rAng="0" ptsTypes="AA">
                                      <p:cBhvr>
                                        <p:cTn id="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77" y="136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1" dur="1000" fill="hold"/>
                                        <p:tgtEl>
                                          <p:spTgt spid="29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738E-6 -1.41269E-6 L -0.11376 0.3413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96" y="170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9C4C6F08-9B1E-41A3-93A4-1C0175097541}" type="slidenum">
              <a:rPr lang="en-GB" sz="1000">
                <a:solidFill>
                  <a:schemeClr val="bg1"/>
                </a:solidFill>
              </a:rPr>
              <a:pPr/>
              <a:t>14</a:t>
            </a:fld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1093788" y="472332"/>
            <a:ext cx="7365396" cy="544928"/>
          </a:xfrm>
        </p:spPr>
        <p:txBody>
          <a:bodyPr anchor="ctr"/>
          <a:lstStyle/>
          <a:p>
            <a:pPr eaLnBrk="1" hangingPunct="1"/>
            <a:r>
              <a:rPr lang="en-GB" sz="2000" dirty="0" smtClean="0"/>
              <a:t>RF conditioning at LAL</a:t>
            </a:r>
            <a:r>
              <a:rPr lang="en-US" sz="2000" dirty="0" smtClean="0"/>
              <a:t>: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1280406" y="2792010"/>
            <a:ext cx="2424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2400" dirty="0" smtClean="0">
                <a:solidFill>
                  <a:schemeClr val="bg1"/>
                </a:solidFill>
              </a:rPr>
              <a:t>RF Conditioning</a:t>
            </a:r>
            <a:endParaRPr lang="en-GB" sz="2400" dirty="0">
              <a:solidFill>
                <a:schemeClr val="bg1"/>
              </a:solidFill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764" y="1900754"/>
            <a:ext cx="7588071" cy="4564293"/>
          </a:xfrm>
          <a:prstGeom prst="rect">
            <a:avLst/>
          </a:prstGeom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93976" y="1060124"/>
            <a:ext cx="3504290" cy="182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687" y="1074113"/>
            <a:ext cx="2298097" cy="1623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679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9C4C6F08-9B1E-41A3-93A4-1C0175097541}" type="slidenum">
              <a:rPr lang="en-GB" sz="1000">
                <a:solidFill>
                  <a:schemeClr val="bg1"/>
                </a:solidFill>
              </a:rPr>
              <a:pPr/>
              <a:t>15</a:t>
            </a:fld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1093788" y="472332"/>
            <a:ext cx="7365396" cy="544928"/>
          </a:xfrm>
        </p:spPr>
        <p:txBody>
          <a:bodyPr anchor="ctr"/>
          <a:lstStyle/>
          <a:p>
            <a:pPr eaLnBrk="1" hangingPunct="1"/>
            <a:r>
              <a:rPr lang="en-GB" sz="2000" dirty="0" smtClean="0"/>
              <a:t>RF conditioning at LAL</a:t>
            </a:r>
            <a:r>
              <a:rPr lang="en-US" sz="2000" dirty="0" smtClean="0"/>
              <a:t>: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1280406" y="2792010"/>
            <a:ext cx="2424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2400" dirty="0" smtClean="0">
                <a:solidFill>
                  <a:schemeClr val="bg1"/>
                </a:solidFill>
              </a:rPr>
              <a:t>RF Conditioning</a:t>
            </a:r>
            <a:endParaRPr lang="en-GB" sz="2400" dirty="0">
              <a:solidFill>
                <a:schemeClr val="bg1"/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57" y="1060123"/>
            <a:ext cx="8962957" cy="5405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92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9C4C6F08-9B1E-41A3-93A4-1C0175097541}" type="slidenum">
              <a:rPr lang="en-GB" sz="1000">
                <a:solidFill>
                  <a:schemeClr val="bg1"/>
                </a:solidFill>
              </a:rPr>
              <a:pPr/>
              <a:t>16</a:t>
            </a:fld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1093788" y="472332"/>
            <a:ext cx="7365396" cy="544928"/>
          </a:xfrm>
        </p:spPr>
        <p:txBody>
          <a:bodyPr anchor="ctr"/>
          <a:lstStyle/>
          <a:p>
            <a:pPr eaLnBrk="1" hangingPunct="1"/>
            <a:r>
              <a:rPr lang="en-GB" sz="2000" dirty="0" smtClean="0"/>
              <a:t>RF conditioning at LAL</a:t>
            </a:r>
            <a:r>
              <a:rPr lang="en-US" sz="2000" dirty="0" smtClean="0"/>
              <a:t>: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1280406" y="2792010"/>
            <a:ext cx="2424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2400" dirty="0" smtClean="0">
                <a:solidFill>
                  <a:schemeClr val="bg1"/>
                </a:solidFill>
              </a:rPr>
              <a:t>RF Conditioning</a:t>
            </a:r>
            <a:endParaRPr lang="en-GB" sz="2400" dirty="0">
              <a:solidFill>
                <a:schemeClr val="bg1"/>
              </a:solidFill>
            </a:endParaRPr>
          </a:p>
        </p:txBody>
      </p:sp>
      <p:grpSp>
        <p:nvGrpSpPr>
          <p:cNvPr id="6" name="Grouper 5"/>
          <p:cNvGrpSpPr/>
          <p:nvPr/>
        </p:nvGrpSpPr>
        <p:grpSpPr>
          <a:xfrm>
            <a:off x="674099" y="1336128"/>
            <a:ext cx="7858551" cy="4962450"/>
            <a:chOff x="674099" y="1336128"/>
            <a:chExt cx="7858551" cy="4962450"/>
          </a:xfrm>
        </p:grpSpPr>
        <p:pic>
          <p:nvPicPr>
            <p:cNvPr id="9" name="Image 8" descr="photo2.jp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6200000">
              <a:off x="2126779" y="-35075"/>
              <a:ext cx="4962450" cy="7704856"/>
            </a:xfrm>
            <a:prstGeom prst="rect">
              <a:avLst/>
            </a:prstGeom>
          </p:spPr>
        </p:pic>
        <p:sp>
          <p:nvSpPr>
            <p:cNvPr id="10" name="ZoneTexte 9"/>
            <p:cNvSpPr txBox="1"/>
            <p:nvPr/>
          </p:nvSpPr>
          <p:spPr>
            <a:xfrm>
              <a:off x="674099" y="5944640"/>
              <a:ext cx="936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fr-FR" sz="1400" b="1" dirty="0" smtClean="0"/>
                <a:t>Ligne D</a:t>
              </a:r>
              <a:endParaRPr lang="fr-FR" sz="1400" b="1" dirty="0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2483768" y="5935348"/>
              <a:ext cx="936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fr-FR" sz="1400" b="1" dirty="0" smtClean="0"/>
                <a:t>Ligne C</a:t>
              </a:r>
              <a:endParaRPr lang="fr-FR" sz="1400" b="1" dirty="0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4355976" y="5944640"/>
              <a:ext cx="936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fr-FR" sz="1400" b="1" dirty="0" smtClean="0"/>
                <a:t>Ligne B</a:t>
              </a:r>
              <a:endParaRPr lang="fr-FR" sz="1400" b="1" dirty="0"/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6156176" y="5926950"/>
              <a:ext cx="936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fr-FR" sz="1400" b="1" dirty="0" smtClean="0"/>
                <a:t>Ligne A</a:t>
              </a:r>
              <a:endParaRPr lang="fr-FR" sz="1400" b="1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682211" y="5458274"/>
              <a:ext cx="99167" cy="14401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75000"/>
                </a:schemeClr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800424" y="3033422"/>
              <a:ext cx="57445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fr-FR" sz="1000" b="1" dirty="0" err="1" smtClean="0"/>
                <a:t>PicD</a:t>
              </a:r>
              <a:endParaRPr lang="fr-FR" sz="1000" b="1" dirty="0"/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2609261" y="2937994"/>
              <a:ext cx="66526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fr-FR" sz="1000" b="1" dirty="0" err="1" smtClean="0"/>
                <a:t>PicC</a:t>
              </a:r>
              <a:endParaRPr lang="fr-FR" sz="1000" b="1" dirty="0"/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6282502" y="2886475"/>
              <a:ext cx="60239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fr-FR" sz="1000" b="1" dirty="0" err="1" smtClean="0"/>
                <a:t>PicA</a:t>
              </a:r>
              <a:endParaRPr lang="fr-FR" sz="1000" b="1" dirty="0"/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4499992" y="2992312"/>
              <a:ext cx="57971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fr-FR" sz="1000" b="1" dirty="0" err="1" smtClean="0"/>
                <a:t>PicB</a:t>
              </a:r>
              <a:endParaRPr lang="fr-FR" sz="1000" b="1" dirty="0"/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800425" y="3235079"/>
              <a:ext cx="56396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fr-FR" sz="1000" b="1" dirty="0" err="1" smtClean="0"/>
                <a:t>PrcD</a:t>
              </a:r>
              <a:endParaRPr lang="fr-FR" sz="1000" b="1" dirty="0"/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2609261" y="3154018"/>
              <a:ext cx="66526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fr-FR" sz="1000" b="1" dirty="0" err="1" smtClean="0"/>
                <a:t>PrcC</a:t>
              </a:r>
              <a:endParaRPr lang="fr-FR" sz="1000" b="1" dirty="0"/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4499991" y="3208336"/>
              <a:ext cx="63219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fr-FR" sz="1000" b="1" dirty="0" err="1" smtClean="0"/>
                <a:t>PrcB</a:t>
              </a:r>
              <a:endParaRPr lang="fr-FR" sz="1000" b="1" dirty="0"/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6282502" y="3111565"/>
              <a:ext cx="60239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fr-FR" sz="1000" b="1" dirty="0" err="1" smtClean="0"/>
                <a:t>PrcA</a:t>
              </a:r>
              <a:endParaRPr lang="fr-FR" sz="1000" b="1" dirty="0"/>
            </a:p>
          </p:txBody>
        </p:sp>
        <p:sp>
          <p:nvSpPr>
            <p:cNvPr id="23" name="ZoneTexte 22"/>
            <p:cNvSpPr txBox="1"/>
            <p:nvPr/>
          </p:nvSpPr>
          <p:spPr>
            <a:xfrm>
              <a:off x="2573882" y="5179295"/>
              <a:ext cx="57606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fr-FR" sz="1000" b="1" dirty="0" err="1" smtClean="0"/>
                <a:t>PchC</a:t>
              </a:r>
              <a:endParaRPr lang="fr-FR" sz="1000" b="1" dirty="0"/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4481886" y="5242666"/>
              <a:ext cx="57606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fr-FR" sz="1000" b="1" dirty="0" err="1" smtClean="0"/>
                <a:t>PchB</a:t>
              </a:r>
              <a:endParaRPr lang="fr-FR" sz="1000" b="1" dirty="0"/>
            </a:p>
          </p:txBody>
        </p:sp>
        <p:sp>
          <p:nvSpPr>
            <p:cNvPr id="25" name="ZoneTexte 24"/>
            <p:cNvSpPr txBox="1"/>
            <p:nvPr/>
          </p:nvSpPr>
          <p:spPr>
            <a:xfrm>
              <a:off x="6309245" y="5107287"/>
              <a:ext cx="57606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fr-FR" sz="1000" b="1" dirty="0" err="1" smtClean="0"/>
                <a:t>PchA</a:t>
              </a:r>
              <a:endParaRPr lang="fr-FR" sz="1000" b="1" dirty="0"/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6372200" y="3640384"/>
              <a:ext cx="5040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fr-FR" sz="1000" b="1" dirty="0" smtClean="0"/>
                <a:t>V1A</a:t>
              </a:r>
              <a:endParaRPr lang="fr-FR" sz="1000" b="1" dirty="0"/>
            </a:p>
          </p:txBody>
        </p:sp>
        <p:sp>
          <p:nvSpPr>
            <p:cNvPr id="27" name="ZoneTexte 26"/>
            <p:cNvSpPr txBox="1"/>
            <p:nvPr/>
          </p:nvSpPr>
          <p:spPr>
            <a:xfrm>
              <a:off x="6363147" y="4450578"/>
              <a:ext cx="5040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fr-FR" sz="1000" b="1" dirty="0" smtClean="0"/>
                <a:t>V3A</a:t>
              </a:r>
              <a:endParaRPr lang="fr-FR" sz="1000" b="1" dirty="0"/>
            </a:p>
          </p:txBody>
        </p:sp>
        <p:sp>
          <p:nvSpPr>
            <p:cNvPr id="28" name="ZoneTexte 27"/>
            <p:cNvSpPr txBox="1"/>
            <p:nvPr/>
          </p:nvSpPr>
          <p:spPr>
            <a:xfrm>
              <a:off x="7596336" y="4072432"/>
              <a:ext cx="5040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fr-FR" sz="1000" b="1" dirty="0" smtClean="0"/>
                <a:t>V2A</a:t>
              </a:r>
              <a:endParaRPr lang="fr-FR" sz="1000" b="1" dirty="0"/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4572000" y="3856408"/>
              <a:ext cx="5040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fr-FR" sz="1000" b="1" dirty="0" smtClean="0"/>
                <a:t>V1B</a:t>
              </a:r>
              <a:endParaRPr lang="fr-FR" sz="1000" b="1" dirty="0"/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4572000" y="4648496"/>
              <a:ext cx="5040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fr-FR" sz="1000" b="1" dirty="0" smtClean="0"/>
                <a:t>V3B</a:t>
              </a:r>
              <a:endParaRPr lang="fr-FR" sz="1000" b="1" dirty="0"/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5796136" y="4207395"/>
              <a:ext cx="5040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fr-FR" sz="1000" b="1" dirty="0" smtClean="0"/>
                <a:t>V2B</a:t>
              </a:r>
              <a:endParaRPr lang="fr-FR" sz="1000" b="1" dirty="0"/>
            </a:p>
          </p:txBody>
        </p:sp>
        <p:sp>
          <p:nvSpPr>
            <p:cNvPr id="32" name="ZoneTexte 31"/>
            <p:cNvSpPr txBox="1"/>
            <p:nvPr/>
          </p:nvSpPr>
          <p:spPr>
            <a:xfrm>
              <a:off x="2699792" y="3784400"/>
              <a:ext cx="5040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fr-FR" sz="1000" b="1" dirty="0" smtClean="0"/>
                <a:t>V1C</a:t>
              </a:r>
              <a:endParaRPr lang="fr-FR" sz="1000" b="1" dirty="0"/>
            </a:p>
          </p:txBody>
        </p:sp>
        <p:sp>
          <p:nvSpPr>
            <p:cNvPr id="33" name="ZoneTexte 32"/>
            <p:cNvSpPr txBox="1"/>
            <p:nvPr/>
          </p:nvSpPr>
          <p:spPr>
            <a:xfrm>
              <a:off x="2699792" y="4576488"/>
              <a:ext cx="5040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fr-FR" sz="1000" b="1" dirty="0" smtClean="0"/>
                <a:t>V3C</a:t>
              </a:r>
              <a:endParaRPr lang="fr-FR" sz="1000" b="1" dirty="0"/>
            </a:p>
          </p:txBody>
        </p:sp>
        <p:sp>
          <p:nvSpPr>
            <p:cNvPr id="34" name="ZoneTexte 33"/>
            <p:cNvSpPr txBox="1"/>
            <p:nvPr/>
          </p:nvSpPr>
          <p:spPr>
            <a:xfrm>
              <a:off x="3923928" y="4144440"/>
              <a:ext cx="5040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fr-FR" sz="1000" b="1" dirty="0" smtClean="0"/>
                <a:t>V2C</a:t>
              </a:r>
              <a:endParaRPr lang="fr-FR" sz="1000" b="1" dirty="0"/>
            </a:p>
          </p:txBody>
        </p:sp>
        <p:sp>
          <p:nvSpPr>
            <p:cNvPr id="35" name="ZoneTexte 34"/>
            <p:cNvSpPr txBox="1"/>
            <p:nvPr/>
          </p:nvSpPr>
          <p:spPr>
            <a:xfrm>
              <a:off x="854743" y="3829249"/>
              <a:ext cx="5040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fr-FR" sz="1000" b="1" dirty="0" smtClean="0"/>
                <a:t>V1D</a:t>
              </a:r>
              <a:endParaRPr lang="fr-FR" sz="1000" b="1" dirty="0"/>
            </a:p>
          </p:txBody>
        </p:sp>
        <p:sp>
          <p:nvSpPr>
            <p:cNvPr id="36" name="ZoneTexte 35"/>
            <p:cNvSpPr txBox="1"/>
            <p:nvPr/>
          </p:nvSpPr>
          <p:spPr>
            <a:xfrm>
              <a:off x="836637" y="4675239"/>
              <a:ext cx="5040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fr-FR" sz="1000" b="1" dirty="0" smtClean="0"/>
                <a:t>V3D</a:t>
              </a:r>
              <a:endParaRPr lang="fr-FR" sz="1000" b="1" dirty="0"/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2114259" y="4206979"/>
              <a:ext cx="5040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fr-FR" sz="1000" b="1" dirty="0" smtClean="0"/>
                <a:t>V2D</a:t>
              </a:r>
              <a:endParaRPr lang="fr-FR" sz="1000" b="1" dirty="0"/>
            </a:p>
          </p:txBody>
        </p:sp>
        <p:cxnSp>
          <p:nvCxnSpPr>
            <p:cNvPr id="38" name="Connecteur droit avec flèche 37"/>
            <p:cNvCxnSpPr/>
            <p:nvPr/>
          </p:nvCxnSpPr>
          <p:spPr>
            <a:xfrm>
              <a:off x="1232473" y="3163071"/>
              <a:ext cx="504056" cy="72008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avec flèche 38"/>
            <p:cNvCxnSpPr/>
            <p:nvPr/>
          </p:nvCxnSpPr>
          <p:spPr>
            <a:xfrm>
              <a:off x="1232473" y="3379095"/>
              <a:ext cx="504056" cy="1588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avec flèche 39"/>
            <p:cNvCxnSpPr/>
            <p:nvPr/>
          </p:nvCxnSpPr>
          <p:spPr>
            <a:xfrm>
              <a:off x="1214783" y="3973265"/>
              <a:ext cx="288032" cy="14401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avec flèche 40"/>
            <p:cNvCxnSpPr/>
            <p:nvPr/>
          </p:nvCxnSpPr>
          <p:spPr>
            <a:xfrm flipV="1">
              <a:off x="1196677" y="4675239"/>
              <a:ext cx="296416" cy="14401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ZoneTexte 41"/>
            <p:cNvSpPr txBox="1"/>
            <p:nvPr/>
          </p:nvSpPr>
          <p:spPr>
            <a:xfrm>
              <a:off x="773266" y="5245062"/>
              <a:ext cx="57606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fr-FR" sz="1000" b="1" dirty="0" err="1" smtClean="0"/>
                <a:t>PchD</a:t>
              </a:r>
              <a:endParaRPr lang="fr-FR" sz="1000" b="1" dirty="0"/>
            </a:p>
          </p:txBody>
        </p:sp>
        <p:cxnSp>
          <p:nvCxnSpPr>
            <p:cNvPr id="43" name="Connecteur droit avec flèche 42"/>
            <p:cNvCxnSpPr/>
            <p:nvPr/>
          </p:nvCxnSpPr>
          <p:spPr>
            <a:xfrm>
              <a:off x="1205314" y="5389078"/>
              <a:ext cx="504056" cy="1588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avec flèche 43"/>
            <p:cNvCxnSpPr/>
            <p:nvPr/>
          </p:nvCxnSpPr>
          <p:spPr>
            <a:xfrm rot="10800000" flipV="1">
              <a:off x="1970243" y="4350995"/>
              <a:ext cx="216024" cy="1390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avec flèche 44"/>
            <p:cNvCxnSpPr/>
            <p:nvPr/>
          </p:nvCxnSpPr>
          <p:spPr>
            <a:xfrm rot="10800000" flipV="1">
              <a:off x="3779912" y="4288456"/>
              <a:ext cx="216024" cy="1390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avec flèche 45"/>
            <p:cNvCxnSpPr/>
            <p:nvPr/>
          </p:nvCxnSpPr>
          <p:spPr>
            <a:xfrm rot="10800000" flipV="1">
              <a:off x="5652120" y="4351411"/>
              <a:ext cx="216024" cy="1390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avec flèche 46"/>
            <p:cNvCxnSpPr/>
            <p:nvPr/>
          </p:nvCxnSpPr>
          <p:spPr>
            <a:xfrm rot="10800000" flipV="1">
              <a:off x="7452320" y="4216448"/>
              <a:ext cx="216024" cy="1390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avec flèche 47"/>
            <p:cNvCxnSpPr/>
            <p:nvPr/>
          </p:nvCxnSpPr>
          <p:spPr>
            <a:xfrm>
              <a:off x="3041310" y="3070977"/>
              <a:ext cx="504056" cy="72008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avec flèche 48"/>
            <p:cNvCxnSpPr/>
            <p:nvPr/>
          </p:nvCxnSpPr>
          <p:spPr>
            <a:xfrm>
              <a:off x="3041310" y="3287001"/>
              <a:ext cx="504056" cy="1588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avec flèche 49"/>
            <p:cNvCxnSpPr/>
            <p:nvPr/>
          </p:nvCxnSpPr>
          <p:spPr>
            <a:xfrm>
              <a:off x="3059832" y="3928416"/>
              <a:ext cx="288032" cy="72008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avec flèche 50"/>
            <p:cNvCxnSpPr/>
            <p:nvPr/>
          </p:nvCxnSpPr>
          <p:spPr>
            <a:xfrm flipV="1">
              <a:off x="3059832" y="4576488"/>
              <a:ext cx="296416" cy="14401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avec flèche 51"/>
            <p:cNvCxnSpPr/>
            <p:nvPr/>
          </p:nvCxnSpPr>
          <p:spPr>
            <a:xfrm>
              <a:off x="3005930" y="5323311"/>
              <a:ext cx="504056" cy="1588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avec flèche 52"/>
            <p:cNvCxnSpPr/>
            <p:nvPr/>
          </p:nvCxnSpPr>
          <p:spPr>
            <a:xfrm>
              <a:off x="4924420" y="3132915"/>
              <a:ext cx="504056" cy="72008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avec flèche 53"/>
            <p:cNvCxnSpPr/>
            <p:nvPr/>
          </p:nvCxnSpPr>
          <p:spPr>
            <a:xfrm>
              <a:off x="4924420" y="3341319"/>
              <a:ext cx="504056" cy="1588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avec flèche 54"/>
            <p:cNvCxnSpPr/>
            <p:nvPr/>
          </p:nvCxnSpPr>
          <p:spPr>
            <a:xfrm>
              <a:off x="4932040" y="4000424"/>
              <a:ext cx="288032" cy="72008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avec flèche 55"/>
            <p:cNvCxnSpPr/>
            <p:nvPr/>
          </p:nvCxnSpPr>
          <p:spPr>
            <a:xfrm flipV="1">
              <a:off x="4932040" y="4648496"/>
              <a:ext cx="296416" cy="14401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avec flèche 56"/>
            <p:cNvCxnSpPr/>
            <p:nvPr/>
          </p:nvCxnSpPr>
          <p:spPr>
            <a:xfrm>
              <a:off x="4913934" y="5386682"/>
              <a:ext cx="504056" cy="1588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avec flèche 57"/>
            <p:cNvCxnSpPr/>
            <p:nvPr/>
          </p:nvCxnSpPr>
          <p:spPr>
            <a:xfrm>
              <a:off x="6714550" y="3028524"/>
              <a:ext cx="504056" cy="72008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avec flèche 58"/>
            <p:cNvCxnSpPr/>
            <p:nvPr/>
          </p:nvCxnSpPr>
          <p:spPr>
            <a:xfrm>
              <a:off x="6714550" y="3244548"/>
              <a:ext cx="504056" cy="1588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avec flèche 59"/>
            <p:cNvCxnSpPr/>
            <p:nvPr/>
          </p:nvCxnSpPr>
          <p:spPr>
            <a:xfrm>
              <a:off x="6732240" y="3784400"/>
              <a:ext cx="288032" cy="14401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avec flèche 60"/>
            <p:cNvCxnSpPr/>
            <p:nvPr/>
          </p:nvCxnSpPr>
          <p:spPr>
            <a:xfrm flipV="1">
              <a:off x="6723187" y="4511553"/>
              <a:ext cx="296416" cy="72008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avec flèche 61"/>
            <p:cNvCxnSpPr/>
            <p:nvPr/>
          </p:nvCxnSpPr>
          <p:spPr>
            <a:xfrm>
              <a:off x="6741293" y="5251303"/>
              <a:ext cx="504056" cy="1588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ZoneTexte 62"/>
            <p:cNvSpPr txBox="1"/>
            <p:nvPr/>
          </p:nvSpPr>
          <p:spPr>
            <a:xfrm>
              <a:off x="7759019" y="3596191"/>
              <a:ext cx="77363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fr-FR" sz="1000" b="1" dirty="0" smtClean="0"/>
                <a:t>Arcil1A</a:t>
              </a:r>
              <a:endParaRPr lang="fr-FR" sz="1000" b="1" dirty="0"/>
            </a:p>
          </p:txBody>
        </p:sp>
        <p:sp>
          <p:nvSpPr>
            <p:cNvPr id="64" name="ZoneTexte 63"/>
            <p:cNvSpPr txBox="1"/>
            <p:nvPr/>
          </p:nvSpPr>
          <p:spPr>
            <a:xfrm>
              <a:off x="7676296" y="4482899"/>
              <a:ext cx="71991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fr-FR" sz="1000" b="1" dirty="0" smtClean="0"/>
                <a:t>Arcil2A</a:t>
              </a:r>
              <a:endParaRPr lang="fr-FR" sz="1000" b="1" dirty="0"/>
            </a:p>
          </p:txBody>
        </p:sp>
        <p:sp>
          <p:nvSpPr>
            <p:cNvPr id="65" name="ZoneTexte 64"/>
            <p:cNvSpPr txBox="1"/>
            <p:nvPr/>
          </p:nvSpPr>
          <p:spPr>
            <a:xfrm>
              <a:off x="5837858" y="3723425"/>
              <a:ext cx="76366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fr-FR" sz="1000" b="1" dirty="0" smtClean="0"/>
                <a:t>Arcil1B</a:t>
              </a:r>
              <a:endParaRPr lang="fr-FR" sz="1000" b="1" dirty="0"/>
            </a:p>
          </p:txBody>
        </p:sp>
        <p:sp>
          <p:nvSpPr>
            <p:cNvPr id="66" name="ZoneTexte 65"/>
            <p:cNvSpPr txBox="1"/>
            <p:nvPr/>
          </p:nvSpPr>
          <p:spPr>
            <a:xfrm>
              <a:off x="5796136" y="4560854"/>
              <a:ext cx="75291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fr-FR" sz="1000" b="1" dirty="0" smtClean="0"/>
                <a:t>Arcil2B</a:t>
              </a:r>
              <a:endParaRPr lang="fr-FR" sz="1000" b="1" dirty="0"/>
            </a:p>
          </p:txBody>
        </p:sp>
        <p:sp>
          <p:nvSpPr>
            <p:cNvPr id="67" name="ZoneTexte 66"/>
            <p:cNvSpPr txBox="1"/>
            <p:nvPr/>
          </p:nvSpPr>
          <p:spPr>
            <a:xfrm>
              <a:off x="3959931" y="3640383"/>
              <a:ext cx="77343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fr-FR" sz="1000" b="1" dirty="0" smtClean="0"/>
                <a:t>Arcil1C</a:t>
              </a:r>
              <a:endParaRPr lang="fr-FR" sz="1000" b="1" dirty="0"/>
            </a:p>
          </p:txBody>
        </p:sp>
        <p:sp>
          <p:nvSpPr>
            <p:cNvPr id="68" name="ZoneTexte 67"/>
            <p:cNvSpPr txBox="1"/>
            <p:nvPr/>
          </p:nvSpPr>
          <p:spPr>
            <a:xfrm>
              <a:off x="3923927" y="4504480"/>
              <a:ext cx="77795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fr-FR" sz="1000" b="1" dirty="0" smtClean="0"/>
                <a:t>Arcil2C</a:t>
              </a:r>
              <a:endParaRPr lang="fr-FR" sz="1000" b="1" dirty="0"/>
            </a:p>
          </p:txBody>
        </p:sp>
        <p:sp>
          <p:nvSpPr>
            <p:cNvPr id="69" name="ZoneTexte 68"/>
            <p:cNvSpPr txBox="1"/>
            <p:nvPr/>
          </p:nvSpPr>
          <p:spPr>
            <a:xfrm>
              <a:off x="2075245" y="4574807"/>
              <a:ext cx="78996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fr-FR" sz="1000" b="1" dirty="0" smtClean="0"/>
                <a:t>Arcil2D</a:t>
              </a:r>
              <a:endParaRPr lang="fr-FR" sz="1000" b="1" dirty="0"/>
            </a:p>
          </p:txBody>
        </p:sp>
        <p:sp>
          <p:nvSpPr>
            <p:cNvPr id="70" name="ZoneTexte 69"/>
            <p:cNvSpPr txBox="1"/>
            <p:nvPr/>
          </p:nvSpPr>
          <p:spPr>
            <a:xfrm>
              <a:off x="2123727" y="3668882"/>
              <a:ext cx="78346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fr-FR" sz="1000" b="1" dirty="0" smtClean="0"/>
                <a:t>Arcil1D</a:t>
              </a:r>
              <a:endParaRPr lang="fr-FR" sz="1000" b="1" dirty="0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3500517" y="5377213"/>
              <a:ext cx="99167" cy="14401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75000"/>
                </a:schemeClr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5381778" y="5449221"/>
              <a:ext cx="99167" cy="14401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75000"/>
                </a:schemeClr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7208721" y="5314258"/>
              <a:ext cx="99167" cy="14401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75000"/>
                </a:schemeClr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74" name="Connecteur droit avec flèche 73"/>
            <p:cNvCxnSpPr/>
            <p:nvPr/>
          </p:nvCxnSpPr>
          <p:spPr>
            <a:xfrm rot="10800000" flipV="1">
              <a:off x="1907704" y="3928415"/>
              <a:ext cx="360040" cy="288031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avec flèche 74"/>
            <p:cNvCxnSpPr/>
            <p:nvPr/>
          </p:nvCxnSpPr>
          <p:spPr>
            <a:xfrm rot="10800000">
              <a:off x="1907704" y="4504480"/>
              <a:ext cx="288032" cy="14401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avec flèche 75"/>
            <p:cNvCxnSpPr/>
            <p:nvPr/>
          </p:nvCxnSpPr>
          <p:spPr>
            <a:xfrm rot="10800000" flipV="1">
              <a:off x="3711332" y="3864042"/>
              <a:ext cx="360040" cy="288031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avec flèche 76"/>
            <p:cNvCxnSpPr/>
            <p:nvPr/>
          </p:nvCxnSpPr>
          <p:spPr>
            <a:xfrm rot="10800000" flipV="1">
              <a:off x="5583540" y="3947862"/>
              <a:ext cx="360040" cy="288031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avec flèche 77"/>
            <p:cNvCxnSpPr/>
            <p:nvPr/>
          </p:nvCxnSpPr>
          <p:spPr>
            <a:xfrm rot="10800000" flipV="1">
              <a:off x="7463368" y="3848789"/>
              <a:ext cx="360040" cy="288031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avec flèche 78"/>
            <p:cNvCxnSpPr/>
            <p:nvPr/>
          </p:nvCxnSpPr>
          <p:spPr>
            <a:xfrm rot="10800000">
              <a:off x="3707904" y="4432472"/>
              <a:ext cx="288032" cy="14401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avec flèche 79"/>
            <p:cNvCxnSpPr/>
            <p:nvPr/>
          </p:nvCxnSpPr>
          <p:spPr>
            <a:xfrm rot="10800000">
              <a:off x="5599544" y="4516292"/>
              <a:ext cx="288032" cy="14401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avec flèche 80"/>
            <p:cNvCxnSpPr/>
            <p:nvPr/>
          </p:nvCxnSpPr>
          <p:spPr>
            <a:xfrm rot="10800000">
              <a:off x="7470988" y="4401977"/>
              <a:ext cx="288032" cy="14401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29976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9C4C6F08-9B1E-41A3-93A4-1C0175097541}" type="slidenum">
              <a:rPr lang="en-GB" sz="1000">
                <a:solidFill>
                  <a:schemeClr val="bg1"/>
                </a:solidFill>
              </a:rPr>
              <a:pPr/>
              <a:t>17</a:t>
            </a:fld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1093788" y="472332"/>
            <a:ext cx="7365396" cy="544928"/>
          </a:xfrm>
        </p:spPr>
        <p:txBody>
          <a:bodyPr anchor="ctr"/>
          <a:lstStyle/>
          <a:p>
            <a:pPr eaLnBrk="1" hangingPunct="1"/>
            <a:r>
              <a:rPr lang="en-GB" sz="2000" dirty="0" smtClean="0"/>
              <a:t>RF conditioning at LAL</a:t>
            </a:r>
            <a:r>
              <a:rPr lang="en-US" sz="2000" dirty="0" smtClean="0"/>
              <a:t>: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428" y="1035318"/>
            <a:ext cx="8816023" cy="5436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15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9C4C6F08-9B1E-41A3-93A4-1C0175097541}" type="slidenum">
              <a:rPr lang="en-GB" sz="1000">
                <a:solidFill>
                  <a:schemeClr val="bg1"/>
                </a:solidFill>
              </a:rPr>
              <a:pPr/>
              <a:t>18</a:t>
            </a:fld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1093788" y="472332"/>
            <a:ext cx="7365396" cy="544928"/>
          </a:xfrm>
        </p:spPr>
        <p:txBody>
          <a:bodyPr anchor="ctr"/>
          <a:lstStyle/>
          <a:p>
            <a:pPr eaLnBrk="1" hangingPunct="1"/>
            <a:r>
              <a:rPr lang="en-GB" sz="2000" dirty="0" smtClean="0"/>
              <a:t>RF conditioning at LAL</a:t>
            </a:r>
            <a:r>
              <a:rPr lang="en-US" sz="2000" dirty="0" smtClean="0"/>
              <a:t>:</a:t>
            </a:r>
          </a:p>
        </p:txBody>
      </p:sp>
      <p:pic>
        <p:nvPicPr>
          <p:cNvPr id="24" name="Image 2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0624" y="1437992"/>
            <a:ext cx="1876418" cy="2540097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4493" y="4093521"/>
            <a:ext cx="2235493" cy="1751073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060" y="4485901"/>
            <a:ext cx="1445025" cy="1934025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3854" y="4499998"/>
            <a:ext cx="1461775" cy="1934213"/>
          </a:xfrm>
          <a:prstGeom prst="rect">
            <a:avLst/>
          </a:prstGeom>
        </p:spPr>
      </p:pic>
      <p:sp>
        <p:nvSpPr>
          <p:cNvPr id="30" name="ZoneTexte 29"/>
          <p:cNvSpPr txBox="1"/>
          <p:nvPr/>
        </p:nvSpPr>
        <p:spPr>
          <a:xfrm>
            <a:off x="6223693" y="5872867"/>
            <a:ext cx="257134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1600" dirty="0" smtClean="0"/>
              <a:t>Coupler pair disassembly &amp; final inspection</a:t>
            </a:r>
            <a:endParaRPr lang="en-GB" sz="1600" dirty="0"/>
          </a:p>
        </p:txBody>
      </p:sp>
      <p:sp>
        <p:nvSpPr>
          <p:cNvPr id="31" name="Flèche droite rayée 30"/>
          <p:cNvSpPr/>
          <p:nvPr/>
        </p:nvSpPr>
        <p:spPr bwMode="auto">
          <a:xfrm>
            <a:off x="5331622" y="2739518"/>
            <a:ext cx="435742" cy="241413"/>
          </a:xfrm>
          <a:prstGeom prst="stripedRightArrow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sp>
        <p:nvSpPr>
          <p:cNvPr id="32" name="Flèche droite rayée 31"/>
          <p:cNvSpPr/>
          <p:nvPr/>
        </p:nvSpPr>
        <p:spPr bwMode="auto">
          <a:xfrm rot="10800000">
            <a:off x="4827822" y="5279622"/>
            <a:ext cx="903030" cy="236346"/>
          </a:xfrm>
          <a:prstGeom prst="stripedRightArrow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4145630" y="4891669"/>
            <a:ext cx="22879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600" dirty="0" smtClean="0"/>
              <a:t>Shipment to IRFU-CEA</a:t>
            </a:r>
            <a:endParaRPr lang="en-GB" sz="160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910" y="1340436"/>
            <a:ext cx="4928211" cy="2994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98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9C4C6F08-9B1E-41A3-93A4-1C0175097541}" type="slidenum">
              <a:rPr lang="en-GB" sz="1000">
                <a:solidFill>
                  <a:schemeClr val="bg1"/>
                </a:solidFill>
              </a:rPr>
              <a:pPr/>
              <a:t>19</a:t>
            </a:fld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1093788" y="472332"/>
            <a:ext cx="7365396" cy="544928"/>
          </a:xfrm>
        </p:spPr>
        <p:txBody>
          <a:bodyPr anchor="ctr"/>
          <a:lstStyle/>
          <a:p>
            <a:pPr eaLnBrk="1" hangingPunct="1"/>
            <a:r>
              <a:rPr lang="en-GB" sz="2000" dirty="0" smtClean="0"/>
              <a:t>RF conditioning at LAL</a:t>
            </a:r>
            <a:r>
              <a:rPr lang="en-US" sz="2000" dirty="0" smtClean="0"/>
              <a:t>:</a:t>
            </a:r>
          </a:p>
        </p:txBody>
      </p:sp>
      <p:pic>
        <p:nvPicPr>
          <p:cNvPr id="5" name="Image 4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99408" y="1126109"/>
            <a:ext cx="8496000" cy="5363998"/>
          </a:xfrm>
          <a:prstGeom prst="rect">
            <a:avLst/>
          </a:prstGeom>
        </p:spPr>
      </p:pic>
      <p:cxnSp>
        <p:nvCxnSpPr>
          <p:cNvPr id="7" name="Connecteur droit avec flèche 6"/>
          <p:cNvCxnSpPr>
            <a:stCxn id="9" idx="2"/>
          </p:cNvCxnSpPr>
          <p:nvPr/>
        </p:nvCxnSpPr>
        <p:spPr>
          <a:xfrm>
            <a:off x="2683901" y="4404815"/>
            <a:ext cx="140421" cy="306241"/>
          </a:xfrm>
          <a:prstGeom prst="straightConnector1">
            <a:avLst/>
          </a:prstGeom>
          <a:ln w="22225" cmpd="sng">
            <a:solidFill>
              <a:srgbClr val="008000"/>
            </a:solidFill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2097405" y="3943150"/>
            <a:ext cx="11729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1200" b="1" dirty="0" smtClean="0">
                <a:solidFill>
                  <a:srgbClr val="008000"/>
                </a:solidFill>
              </a:rPr>
              <a:t>Summer Break 2014</a:t>
            </a:r>
            <a:endParaRPr lang="en-GB" sz="1200" b="1" dirty="0">
              <a:solidFill>
                <a:srgbClr val="00800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012919" y="2079709"/>
            <a:ext cx="11729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1200" b="1" dirty="0" smtClean="0">
                <a:solidFill>
                  <a:srgbClr val="008000"/>
                </a:solidFill>
              </a:rPr>
              <a:t>Summer Break 2015</a:t>
            </a:r>
            <a:endParaRPr lang="en-GB" sz="1200" b="1" dirty="0">
              <a:solidFill>
                <a:srgbClr val="008000"/>
              </a:solidFill>
            </a:endParaRPr>
          </a:p>
        </p:txBody>
      </p:sp>
      <p:cxnSp>
        <p:nvCxnSpPr>
          <p:cNvPr id="11" name="Connecteur droit avec flèche 10"/>
          <p:cNvCxnSpPr>
            <a:stCxn id="10" idx="2"/>
          </p:cNvCxnSpPr>
          <p:nvPr/>
        </p:nvCxnSpPr>
        <p:spPr>
          <a:xfrm>
            <a:off x="5599415" y="2541374"/>
            <a:ext cx="227471" cy="326308"/>
          </a:xfrm>
          <a:prstGeom prst="straightConnector1">
            <a:avLst/>
          </a:prstGeom>
          <a:ln w="22225" cmpd="sng">
            <a:solidFill>
              <a:srgbClr val="008000"/>
            </a:solidFill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3176019" y="3220260"/>
            <a:ext cx="11729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1200" b="1" dirty="0" smtClean="0">
                <a:solidFill>
                  <a:srgbClr val="008000"/>
                </a:solidFill>
              </a:rPr>
              <a:t>Xmas Break 2014</a:t>
            </a:r>
            <a:endParaRPr lang="en-GB" sz="1200" b="1" dirty="0">
              <a:solidFill>
                <a:srgbClr val="008000"/>
              </a:solidFill>
            </a:endParaRPr>
          </a:p>
        </p:txBody>
      </p:sp>
      <p:cxnSp>
        <p:nvCxnSpPr>
          <p:cNvPr id="13" name="Connecteur droit avec flèche 12"/>
          <p:cNvCxnSpPr>
            <a:stCxn id="12" idx="2"/>
          </p:cNvCxnSpPr>
          <p:nvPr/>
        </p:nvCxnSpPr>
        <p:spPr>
          <a:xfrm>
            <a:off x="3762515" y="3681925"/>
            <a:ext cx="190151" cy="328372"/>
          </a:xfrm>
          <a:prstGeom prst="straightConnector1">
            <a:avLst/>
          </a:prstGeom>
          <a:ln w="22225" cmpd="sng">
            <a:solidFill>
              <a:srgbClr val="008000"/>
            </a:solidFill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6089812" y="1429631"/>
            <a:ext cx="11729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1200" b="1" dirty="0" smtClean="0">
                <a:solidFill>
                  <a:srgbClr val="008000"/>
                </a:solidFill>
              </a:rPr>
              <a:t>Xmas Break 2015</a:t>
            </a:r>
            <a:endParaRPr lang="en-GB" sz="1200" b="1" dirty="0">
              <a:solidFill>
                <a:srgbClr val="008000"/>
              </a:solidFill>
            </a:endParaRPr>
          </a:p>
        </p:txBody>
      </p:sp>
      <p:cxnSp>
        <p:nvCxnSpPr>
          <p:cNvPr id="15" name="Connecteur droit avec flèche 14"/>
          <p:cNvCxnSpPr>
            <a:stCxn id="14" idx="2"/>
          </p:cNvCxnSpPr>
          <p:nvPr/>
        </p:nvCxnSpPr>
        <p:spPr>
          <a:xfrm>
            <a:off x="6676308" y="1891296"/>
            <a:ext cx="206489" cy="350753"/>
          </a:xfrm>
          <a:prstGeom prst="straightConnector1">
            <a:avLst/>
          </a:prstGeom>
          <a:ln w="22225" cmpd="sng">
            <a:solidFill>
              <a:srgbClr val="008000"/>
            </a:solidFill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7956243" y="1406562"/>
            <a:ext cx="804871" cy="600164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1100" b="1" dirty="0" smtClean="0">
                <a:solidFill>
                  <a:srgbClr val="FF0000"/>
                </a:solidFill>
              </a:rPr>
              <a:t>June 2016: The End!</a:t>
            </a:r>
            <a:endParaRPr lang="en-GB" sz="1100" b="1" dirty="0">
              <a:solidFill>
                <a:srgbClr val="FF0000"/>
              </a:solidFill>
            </a:endParaRPr>
          </a:p>
        </p:txBody>
      </p:sp>
      <p:grpSp>
        <p:nvGrpSpPr>
          <p:cNvPr id="17" name="Grouper 16"/>
          <p:cNvGrpSpPr/>
          <p:nvPr/>
        </p:nvGrpSpPr>
        <p:grpSpPr>
          <a:xfrm>
            <a:off x="6030144" y="4439921"/>
            <a:ext cx="2617956" cy="666743"/>
            <a:chOff x="6030143" y="4418929"/>
            <a:chExt cx="2867405" cy="666743"/>
          </a:xfrm>
        </p:grpSpPr>
        <p:sp>
          <p:nvSpPr>
            <p:cNvPr id="18" name="Rectangle 17"/>
            <p:cNvSpPr/>
            <p:nvPr/>
          </p:nvSpPr>
          <p:spPr>
            <a:xfrm>
              <a:off x="6030143" y="4418929"/>
              <a:ext cx="2867405" cy="666743"/>
            </a:xfrm>
            <a:prstGeom prst="rect">
              <a:avLst/>
            </a:prstGeom>
            <a:solidFill>
              <a:srgbClr val="FD930A">
                <a:alpha val="25000"/>
              </a:srgb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6318150" y="4529978"/>
              <a:ext cx="2374071" cy="4647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n-GB" sz="1100" b="1" dirty="0" smtClean="0">
                  <a:solidFill>
                    <a:srgbClr val="FF6600"/>
                  </a:solidFill>
                </a:rPr>
                <a:t>CPI production ( 142 units):</a:t>
              </a:r>
            </a:p>
            <a:p>
              <a:pPr>
                <a:buNone/>
              </a:pPr>
              <a:r>
                <a:rPr lang="en-GB" sz="1100" dirty="0" smtClean="0">
                  <a:solidFill>
                    <a:srgbClr val="FF6600"/>
                  </a:solidFill>
                </a:rPr>
                <a:t>- Average of 4 couplers/week</a:t>
              </a:r>
              <a:endParaRPr lang="en-GB" sz="1100" dirty="0">
                <a:solidFill>
                  <a:srgbClr val="FF6600"/>
                </a:solidFill>
              </a:endParaRPr>
            </a:p>
          </p:txBody>
        </p:sp>
      </p:grpSp>
      <p:grpSp>
        <p:nvGrpSpPr>
          <p:cNvPr id="20" name="Grouper 19"/>
          <p:cNvGrpSpPr/>
          <p:nvPr/>
        </p:nvGrpSpPr>
        <p:grpSpPr>
          <a:xfrm>
            <a:off x="939750" y="5132675"/>
            <a:ext cx="6658822" cy="675468"/>
            <a:chOff x="950245" y="5101187"/>
            <a:chExt cx="6627337" cy="675468"/>
          </a:xfrm>
        </p:grpSpPr>
        <p:sp>
          <p:nvSpPr>
            <p:cNvPr id="21" name="Rectangle 20"/>
            <p:cNvSpPr/>
            <p:nvPr/>
          </p:nvSpPr>
          <p:spPr>
            <a:xfrm>
              <a:off x="950245" y="5101187"/>
              <a:ext cx="6490901" cy="671508"/>
            </a:xfrm>
            <a:prstGeom prst="rect">
              <a:avLst/>
            </a:prstGeom>
            <a:solidFill>
              <a:srgbClr val="3366FF">
                <a:alpha val="25000"/>
              </a:srgbClr>
            </a:solidFill>
            <a:ln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2571344" y="5108780"/>
              <a:ext cx="5006238" cy="6678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n-GB" sz="1100" b="1" dirty="0">
                  <a:solidFill>
                    <a:srgbClr val="558ED5"/>
                  </a:solidFill>
                </a:rPr>
                <a:t>T</a:t>
              </a:r>
              <a:r>
                <a:rPr lang="en-GB" sz="1100" b="1" dirty="0" smtClean="0">
                  <a:solidFill>
                    <a:srgbClr val="558ED5"/>
                  </a:solidFill>
                </a:rPr>
                <a:t>hales-RI production (670 units): </a:t>
              </a:r>
            </a:p>
            <a:p>
              <a:pPr>
                <a:buNone/>
              </a:pPr>
              <a:r>
                <a:rPr lang="en-GB" sz="1100" dirty="0" smtClean="0">
                  <a:solidFill>
                    <a:srgbClr val="558ED5"/>
                  </a:solidFill>
                </a:rPr>
                <a:t>- 8 couplers/week after ramp-up, </a:t>
              </a:r>
            </a:p>
            <a:p>
              <a:pPr>
                <a:buNone/>
              </a:pPr>
              <a:r>
                <a:rPr lang="en-GB" sz="1100" dirty="0" smtClean="0">
                  <a:solidFill>
                    <a:srgbClr val="558ED5"/>
                  </a:solidFill>
                </a:rPr>
                <a:t>- Delivery increase to 10 couplers/week for 10 weeks (May 2015-Sept 2015)</a:t>
              </a:r>
              <a:endParaRPr lang="en-GB" sz="1100" dirty="0">
                <a:solidFill>
                  <a:srgbClr val="558ED5"/>
                </a:solidFill>
              </a:endParaRPr>
            </a:p>
          </p:txBody>
        </p:sp>
      </p:grpSp>
      <p:sp>
        <p:nvSpPr>
          <p:cNvPr id="23" name="ZoneTexte 22"/>
          <p:cNvSpPr txBox="1"/>
          <p:nvPr/>
        </p:nvSpPr>
        <p:spPr>
          <a:xfrm>
            <a:off x="40395" y="5973153"/>
            <a:ext cx="128040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1100" dirty="0" smtClean="0">
                <a:solidFill>
                  <a:srgbClr val="BB0D01"/>
                </a:solidFill>
              </a:rPr>
              <a:t>24 Couplers delivered in 2013</a:t>
            </a:r>
            <a:endParaRPr lang="en-GB" sz="1100" dirty="0">
              <a:solidFill>
                <a:srgbClr val="BB0D01"/>
              </a:solidFill>
            </a:endParaRPr>
          </a:p>
        </p:txBody>
      </p:sp>
      <p:cxnSp>
        <p:nvCxnSpPr>
          <p:cNvPr id="24" name="Connecteur en angle 23"/>
          <p:cNvCxnSpPr/>
          <p:nvPr/>
        </p:nvCxnSpPr>
        <p:spPr bwMode="auto">
          <a:xfrm rot="5400000" flipH="1" flipV="1">
            <a:off x="564121" y="5623391"/>
            <a:ext cx="251891" cy="425057"/>
          </a:xfrm>
          <a:prstGeom prst="bentConnector2">
            <a:avLst/>
          </a:prstGeom>
          <a:noFill/>
          <a:ln w="28575" cap="flat" cmpd="sng" algn="ctr">
            <a:solidFill>
              <a:srgbClr val="BB0D0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ZoneTexte 24"/>
          <p:cNvSpPr txBox="1"/>
          <p:nvPr/>
        </p:nvSpPr>
        <p:spPr>
          <a:xfrm>
            <a:off x="1053375" y="1845927"/>
            <a:ext cx="2724053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400" dirty="0" smtClean="0">
                <a:solidFill>
                  <a:srgbClr val="008000"/>
                </a:solidFill>
              </a:rPr>
              <a:t>-- Nominal delivery rate</a:t>
            </a:r>
          </a:p>
          <a:p>
            <a:pPr>
              <a:buNone/>
            </a:pPr>
            <a:r>
              <a:rPr lang="en-GB" sz="1400" dirty="0" smtClean="0">
                <a:solidFill>
                  <a:srgbClr val="BB0D01"/>
                </a:solidFill>
              </a:rPr>
              <a:t>-- Real rate</a:t>
            </a:r>
          </a:p>
        </p:txBody>
      </p:sp>
    </p:spTree>
    <p:extLst>
      <p:ext uri="{BB962C8B-B14F-4D97-AF65-F5344CB8AC3E}">
        <p14:creationId xmlns:p14="http://schemas.microsoft.com/office/powerpoint/2010/main" val="557150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9C4C6F08-9B1E-41A3-93A4-1C0175097541}" type="slidenum">
              <a:rPr lang="en-GB" sz="1000">
                <a:solidFill>
                  <a:schemeClr val="bg1"/>
                </a:solidFill>
              </a:rPr>
              <a:pPr/>
              <a:t>2</a:t>
            </a:fld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1093788" y="472332"/>
            <a:ext cx="7365396" cy="544928"/>
          </a:xfrm>
        </p:spPr>
        <p:txBody>
          <a:bodyPr anchor="ctr"/>
          <a:lstStyle/>
          <a:p>
            <a:pPr eaLnBrk="1" hangingPunct="1"/>
            <a:r>
              <a:rPr lang="en-GB" sz="2000" dirty="0" smtClean="0"/>
              <a:t>Outlines</a:t>
            </a:r>
            <a:r>
              <a:rPr lang="en-US" sz="2000" dirty="0" smtClean="0"/>
              <a:t>:</a:t>
            </a:r>
          </a:p>
        </p:txBody>
      </p:sp>
      <p:sp>
        <p:nvSpPr>
          <p:cNvPr id="85" name="ZoneTexte 84"/>
          <p:cNvSpPr txBox="1"/>
          <p:nvPr/>
        </p:nvSpPr>
        <p:spPr>
          <a:xfrm>
            <a:off x="335847" y="1416993"/>
            <a:ext cx="4345038" cy="2499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SzPct val="80000"/>
            </a:pPr>
            <a:r>
              <a:rPr lang="en-GB" sz="2400" b="1" dirty="0" smtClean="0"/>
              <a:t>Introduction</a:t>
            </a:r>
          </a:p>
          <a:p>
            <a:pPr marL="342900" indent="-342900">
              <a:lnSpc>
                <a:spcPct val="150000"/>
              </a:lnSpc>
              <a:buSzPct val="80000"/>
            </a:pPr>
            <a:r>
              <a:rPr lang="en-GB" sz="2400" b="1" dirty="0" smtClean="0"/>
              <a:t>Fabrication process</a:t>
            </a:r>
          </a:p>
          <a:p>
            <a:pPr marL="342900" indent="-342900">
              <a:lnSpc>
                <a:spcPct val="150000"/>
              </a:lnSpc>
              <a:buSzPct val="80000"/>
            </a:pPr>
            <a:r>
              <a:rPr lang="en-GB" sz="2400" b="1" dirty="0" smtClean="0"/>
              <a:t>RF conditioning at LAL</a:t>
            </a:r>
          </a:p>
          <a:p>
            <a:pPr marL="342900" indent="-342900">
              <a:lnSpc>
                <a:spcPct val="150000"/>
              </a:lnSpc>
              <a:buSzPct val="80000"/>
            </a:pPr>
            <a:r>
              <a:rPr lang="en-GB" sz="2400" b="1" dirty="0" smtClean="0"/>
              <a:t>Troubles on the track</a:t>
            </a:r>
          </a:p>
        </p:txBody>
      </p:sp>
    </p:spTree>
    <p:extLst>
      <p:ext uri="{BB962C8B-B14F-4D97-AF65-F5344CB8AC3E}">
        <p14:creationId xmlns:p14="http://schemas.microsoft.com/office/powerpoint/2010/main" val="428600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9C4C6F08-9B1E-41A3-93A4-1C0175097541}" type="slidenum">
              <a:rPr lang="en-GB" sz="1000">
                <a:solidFill>
                  <a:schemeClr val="bg1"/>
                </a:solidFill>
              </a:rPr>
              <a:pPr/>
              <a:t>20</a:t>
            </a:fld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1093788" y="472332"/>
            <a:ext cx="7365396" cy="544928"/>
          </a:xfrm>
        </p:spPr>
        <p:txBody>
          <a:bodyPr anchor="ctr"/>
          <a:lstStyle/>
          <a:p>
            <a:pPr eaLnBrk="1" hangingPunct="1"/>
            <a:r>
              <a:rPr lang="en-GB" sz="2000" dirty="0" smtClean="0"/>
              <a:t>RF conditioning at LAL</a:t>
            </a:r>
            <a:r>
              <a:rPr lang="en-US" sz="2000" dirty="0" smtClean="0"/>
              <a:t>:</a:t>
            </a:r>
          </a:p>
        </p:txBody>
      </p:sp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7523338"/>
              </p:ext>
            </p:extLst>
          </p:nvPr>
        </p:nvGraphicFramePr>
        <p:xfrm>
          <a:off x="167924" y="1085724"/>
          <a:ext cx="8837014" cy="54095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Feuille de calcul" r:id="rId3" imgW="9232900" imgH="5651500" progId="Excel.Sheet.12">
                  <p:embed/>
                </p:oleObj>
              </mc:Choice>
              <mc:Fallback>
                <p:oleObj name="Feuille de calcul" r:id="rId3" imgW="9232900" imgH="56515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7924" y="1085724"/>
                        <a:ext cx="8837014" cy="54095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2095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9C4C6F08-9B1E-41A3-93A4-1C0175097541}" type="slidenum">
              <a:rPr lang="en-GB" sz="1000">
                <a:solidFill>
                  <a:schemeClr val="bg1"/>
                </a:solidFill>
              </a:rPr>
              <a:pPr/>
              <a:t>21</a:t>
            </a:fld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1093788" y="472332"/>
            <a:ext cx="7365396" cy="544928"/>
          </a:xfrm>
        </p:spPr>
        <p:txBody>
          <a:bodyPr anchor="ctr"/>
          <a:lstStyle/>
          <a:p>
            <a:pPr eaLnBrk="1" hangingPunct="1"/>
            <a:r>
              <a:rPr lang="en-GB" sz="2000" dirty="0"/>
              <a:t>Troubles on the </a:t>
            </a:r>
            <a:r>
              <a:rPr lang="en-GB" sz="2000" dirty="0" smtClean="0"/>
              <a:t>track: Dark layer on cold ceramic</a:t>
            </a:r>
            <a:endParaRPr lang="en-US" sz="2000" dirty="0" smtClean="0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457" y="1682452"/>
            <a:ext cx="2644198" cy="1980745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2352" y="1657712"/>
            <a:ext cx="2571814" cy="2015981"/>
          </a:xfrm>
          <a:prstGeom prst="rect">
            <a:avLst/>
          </a:prstGeom>
        </p:spPr>
      </p:pic>
      <p:sp>
        <p:nvSpPr>
          <p:cNvPr id="19" name="ZoneTexte 18"/>
          <p:cNvSpPr txBox="1"/>
          <p:nvPr/>
        </p:nvSpPr>
        <p:spPr>
          <a:xfrm>
            <a:off x="285387" y="1219993"/>
            <a:ext cx="85621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600" dirty="0" smtClean="0"/>
              <a:t>Main defect discovered during the final inspection: </a:t>
            </a:r>
            <a:r>
              <a:rPr lang="en-GB" sz="1600" dirty="0" smtClean="0">
                <a:solidFill>
                  <a:srgbClr val="FF0000"/>
                </a:solidFill>
              </a:rPr>
              <a:t>Dark layer in cold ceramic window</a:t>
            </a:r>
            <a:endParaRPr lang="en-GB" sz="1600" dirty="0">
              <a:solidFill>
                <a:srgbClr val="FF0000"/>
              </a:solidFill>
            </a:endParaRPr>
          </a:p>
        </p:txBody>
      </p:sp>
      <p:pic>
        <p:nvPicPr>
          <p:cNvPr id="22" name="Image 2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8306" y="1690514"/>
            <a:ext cx="2614836" cy="1972136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9026" y="4062056"/>
            <a:ext cx="2747997" cy="2078255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5621" y="4072553"/>
            <a:ext cx="2690240" cy="2067756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2791" y="4091614"/>
            <a:ext cx="2571341" cy="2048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37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499" y="1259555"/>
            <a:ext cx="7735245" cy="5063756"/>
          </a:xfrm>
          <a:prstGeom prst="rect">
            <a:avLst/>
          </a:prstGeom>
        </p:spPr>
      </p:pic>
      <p:sp>
        <p:nvSpPr>
          <p:cNvPr id="51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9C4C6F08-9B1E-41A3-93A4-1C0175097541}" type="slidenum">
              <a:rPr lang="en-GB" sz="1000">
                <a:solidFill>
                  <a:schemeClr val="bg1"/>
                </a:solidFill>
              </a:rPr>
              <a:pPr/>
              <a:t>22</a:t>
            </a:fld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1093788" y="472332"/>
            <a:ext cx="7365396" cy="544928"/>
          </a:xfrm>
        </p:spPr>
        <p:txBody>
          <a:bodyPr anchor="ctr"/>
          <a:lstStyle/>
          <a:p>
            <a:pPr eaLnBrk="1" hangingPunct="1"/>
            <a:r>
              <a:rPr lang="en-GB" sz="2000" dirty="0"/>
              <a:t>Troubles on the track: Light &amp; arcing in the warm </a:t>
            </a:r>
            <a:r>
              <a:rPr lang="en-GB" sz="2000" dirty="0" smtClean="0"/>
              <a:t>windows</a:t>
            </a:r>
            <a:endParaRPr lang="en-US" sz="2000" dirty="0" smtClean="0"/>
          </a:p>
        </p:txBody>
      </p:sp>
      <p:cxnSp>
        <p:nvCxnSpPr>
          <p:cNvPr id="3" name="Connecteur droit 2"/>
          <p:cNvCxnSpPr/>
          <p:nvPr/>
        </p:nvCxnSpPr>
        <p:spPr bwMode="auto">
          <a:xfrm flipV="1">
            <a:off x="2802236" y="3148940"/>
            <a:ext cx="4659898" cy="10496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4" name="ZoneTexte 3"/>
          <p:cNvSpPr txBox="1"/>
          <p:nvPr/>
        </p:nvSpPr>
        <p:spPr>
          <a:xfrm>
            <a:off x="6255186" y="2771077"/>
            <a:ext cx="180518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400" dirty="0" smtClean="0">
                <a:solidFill>
                  <a:srgbClr val="FF0000"/>
                </a:solidFill>
              </a:rPr>
              <a:t>Light intensity limit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4565446" y="4723324"/>
            <a:ext cx="24139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400" dirty="0" smtClean="0">
                <a:solidFill>
                  <a:srgbClr val="FFFF00"/>
                </a:solidFill>
              </a:rPr>
              <a:t>Incident power signal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2324928" y="4119990"/>
            <a:ext cx="22824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400" dirty="0" smtClean="0">
                <a:solidFill>
                  <a:srgbClr val="00CF00"/>
                </a:solidFill>
              </a:rPr>
              <a:t>Reflected power signal</a:t>
            </a:r>
            <a:endParaRPr lang="en-GB" sz="1400" dirty="0">
              <a:solidFill>
                <a:srgbClr val="00CF0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687228" y="2781958"/>
            <a:ext cx="97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Light B1</a:t>
            </a: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724183" y="1664342"/>
            <a:ext cx="97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400" dirty="0" smtClean="0">
                <a:solidFill>
                  <a:srgbClr val="FF0080"/>
                </a:solidFill>
              </a:rPr>
              <a:t>Light C2</a:t>
            </a:r>
            <a:endParaRPr lang="en-GB" sz="1400" dirty="0">
              <a:solidFill>
                <a:srgbClr val="FF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189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9C4C6F08-9B1E-41A3-93A4-1C0175097541}" type="slidenum">
              <a:rPr lang="en-GB" sz="1000">
                <a:solidFill>
                  <a:schemeClr val="bg1"/>
                </a:solidFill>
              </a:rPr>
              <a:pPr/>
              <a:t>23</a:t>
            </a:fld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1093788" y="472332"/>
            <a:ext cx="7365396" cy="544928"/>
          </a:xfrm>
        </p:spPr>
        <p:txBody>
          <a:bodyPr anchor="ctr"/>
          <a:lstStyle/>
          <a:p>
            <a:pPr eaLnBrk="1" hangingPunct="1"/>
            <a:r>
              <a:rPr lang="en-GB" sz="2000" dirty="0"/>
              <a:t>Troubles on the track: </a:t>
            </a:r>
            <a:r>
              <a:rPr lang="en-GB" sz="2000" dirty="0" smtClean="0"/>
              <a:t>Light &amp; arcing in the warm windows</a:t>
            </a:r>
            <a:endParaRPr lang="en-US" sz="2000" dirty="0" smtClean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925" y="1095055"/>
            <a:ext cx="8740468" cy="5349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003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9C4C6F08-9B1E-41A3-93A4-1C0175097541}" type="slidenum">
              <a:rPr lang="en-GB" sz="1000">
                <a:solidFill>
                  <a:schemeClr val="bg1"/>
                </a:solidFill>
              </a:rPr>
              <a:pPr/>
              <a:t>24</a:t>
            </a:fld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1093788" y="472332"/>
            <a:ext cx="7365396" cy="544928"/>
          </a:xfrm>
        </p:spPr>
        <p:txBody>
          <a:bodyPr anchor="ctr"/>
          <a:lstStyle/>
          <a:p>
            <a:pPr eaLnBrk="1" hangingPunct="1"/>
            <a:r>
              <a:rPr lang="en-GB" sz="2000" dirty="0"/>
              <a:t>Troubles on the track: Light &amp; arcing in the warm </a:t>
            </a:r>
            <a:r>
              <a:rPr lang="en-GB" sz="2000" dirty="0" smtClean="0"/>
              <a:t>windows</a:t>
            </a:r>
            <a:endParaRPr lang="en-US" sz="2000" dirty="0" smtClean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485" y="1051917"/>
            <a:ext cx="6821923" cy="5362780"/>
          </a:xfrm>
          <a:prstGeom prst="rect">
            <a:avLst/>
          </a:prstGeom>
        </p:spPr>
      </p:pic>
      <p:cxnSp>
        <p:nvCxnSpPr>
          <p:cNvPr id="3" name="Connecteur droit 2"/>
          <p:cNvCxnSpPr/>
          <p:nvPr/>
        </p:nvCxnSpPr>
        <p:spPr bwMode="auto">
          <a:xfrm flipV="1">
            <a:off x="2802236" y="5552524"/>
            <a:ext cx="4659898" cy="10496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4" name="ZoneTexte 3"/>
          <p:cNvSpPr txBox="1"/>
          <p:nvPr/>
        </p:nvSpPr>
        <p:spPr>
          <a:xfrm>
            <a:off x="6255186" y="5174661"/>
            <a:ext cx="180518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400" dirty="0" smtClean="0">
                <a:solidFill>
                  <a:srgbClr val="FF0000"/>
                </a:solidFill>
              </a:rPr>
              <a:t>Light intensity limit</a:t>
            </a:r>
            <a:endParaRPr lang="en-GB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07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9C4C6F08-9B1E-41A3-93A4-1C0175097541}" type="slidenum">
              <a:rPr lang="en-GB" sz="1000">
                <a:solidFill>
                  <a:schemeClr val="bg1"/>
                </a:solidFill>
              </a:rPr>
              <a:pPr/>
              <a:t>25</a:t>
            </a:fld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1093788" y="472332"/>
            <a:ext cx="7365396" cy="544928"/>
          </a:xfrm>
        </p:spPr>
        <p:txBody>
          <a:bodyPr anchor="ctr"/>
          <a:lstStyle/>
          <a:p>
            <a:pPr eaLnBrk="1" hangingPunct="1"/>
            <a:r>
              <a:rPr lang="en-GB" sz="2000" dirty="0"/>
              <a:t>Troubles on the track: Light &amp; arcing in the warm </a:t>
            </a:r>
            <a:r>
              <a:rPr lang="en-GB" sz="2000" dirty="0" smtClean="0"/>
              <a:t>windows</a:t>
            </a:r>
            <a:endParaRPr lang="en-US" sz="2000" dirty="0" smtClean="0"/>
          </a:p>
        </p:txBody>
      </p:sp>
      <p:pic>
        <p:nvPicPr>
          <p:cNvPr id="6" name="Picture 6" descr="XM-1_conditioning_1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5375" y="1114425"/>
            <a:ext cx="5892800" cy="5281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 rot="16200000">
            <a:off x="5347530" y="3231459"/>
            <a:ext cx="426110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GB" altLang="en-US" sz="2000" dirty="0">
                <a:solidFill>
                  <a:schemeClr val="accent2"/>
                </a:solidFill>
              </a:rPr>
              <a:t>Module XM-1 couplers </a:t>
            </a:r>
            <a:r>
              <a:rPr lang="en-GB" altLang="en-US" sz="2000" dirty="0" smtClean="0">
                <a:solidFill>
                  <a:schemeClr val="accent2"/>
                </a:solidFill>
              </a:rPr>
              <a:t>conditioning:</a:t>
            </a:r>
          </a:p>
          <a:p>
            <a:pPr>
              <a:buNone/>
            </a:pPr>
            <a:r>
              <a:rPr lang="en-GB" sz="2000" dirty="0" smtClean="0">
                <a:solidFill>
                  <a:schemeClr val="accent2"/>
                </a:solidFill>
              </a:rPr>
              <a:t>Light signal on spark sensors</a:t>
            </a:r>
            <a:endParaRPr lang="en-US" sz="2000" dirty="0">
              <a:solidFill>
                <a:schemeClr val="accent2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7084304" y="6192799"/>
            <a:ext cx="189964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000" dirty="0" smtClean="0"/>
              <a:t>Denis </a:t>
            </a:r>
            <a:r>
              <a:rPr lang="en-GB" sz="1000" dirty="0" err="1" smtClean="0"/>
              <a:t>Kostin</a:t>
            </a:r>
            <a:r>
              <a:rPr lang="en-GB" sz="1000" dirty="0" smtClean="0"/>
              <a:t>, MHF-</a:t>
            </a:r>
            <a:r>
              <a:rPr lang="en-GB" sz="1000" dirty="0" err="1" smtClean="0"/>
              <a:t>sl</a:t>
            </a:r>
            <a:r>
              <a:rPr lang="en-GB" sz="1000" dirty="0" smtClean="0"/>
              <a:t>, DESY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707787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9C4C6F08-9B1E-41A3-93A4-1C0175097541}" type="slidenum">
              <a:rPr lang="en-GB" sz="1000">
                <a:solidFill>
                  <a:schemeClr val="bg1"/>
                </a:solidFill>
              </a:rPr>
              <a:pPr/>
              <a:t>26</a:t>
            </a:fld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1093788" y="472332"/>
            <a:ext cx="7365396" cy="544928"/>
          </a:xfrm>
        </p:spPr>
        <p:txBody>
          <a:bodyPr anchor="ctr"/>
          <a:lstStyle/>
          <a:p>
            <a:pPr eaLnBrk="1" hangingPunct="1"/>
            <a:r>
              <a:rPr lang="en-GB" sz="2000" dirty="0"/>
              <a:t>Troubles on the track: Light &amp; arcing in the warm </a:t>
            </a:r>
            <a:r>
              <a:rPr lang="en-GB" sz="2000" dirty="0" smtClean="0"/>
              <a:t>windows</a:t>
            </a:r>
            <a:endParaRPr lang="en-US" sz="2000" dirty="0" smtClean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49" y="2097516"/>
            <a:ext cx="4391627" cy="2877716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5937" y="2073514"/>
            <a:ext cx="4410633" cy="2898906"/>
          </a:xfrm>
          <a:prstGeom prst="rect">
            <a:avLst/>
          </a:prstGeom>
        </p:spPr>
      </p:pic>
      <p:cxnSp>
        <p:nvCxnSpPr>
          <p:cNvPr id="6" name="Connecteur droit 5"/>
          <p:cNvCxnSpPr/>
          <p:nvPr/>
        </p:nvCxnSpPr>
        <p:spPr bwMode="auto">
          <a:xfrm>
            <a:off x="356839" y="3159375"/>
            <a:ext cx="8249279" cy="0"/>
          </a:xfrm>
          <a:prstGeom prst="line">
            <a:avLst/>
          </a:prstGeom>
          <a:noFill/>
          <a:ln w="127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" name="ZoneTexte 8"/>
          <p:cNvSpPr txBox="1"/>
          <p:nvPr/>
        </p:nvSpPr>
        <p:spPr>
          <a:xfrm>
            <a:off x="3673350" y="2781521"/>
            <a:ext cx="180518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400" dirty="0" smtClean="0">
                <a:solidFill>
                  <a:srgbClr val="FF0000"/>
                </a:solidFill>
              </a:rPr>
              <a:t>Light intensity limit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897" y="5468555"/>
            <a:ext cx="87215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400" dirty="0" smtClean="0"/>
              <a:t>Sudden increase of the light intensity causing arc interlock: generally occurs at low power (under 250 kW) at the shortest pulse (20us) </a:t>
            </a:r>
            <a:r>
              <a:rPr lang="en-GB" sz="1400" dirty="0" smtClean="0">
                <a:sym typeface="Wingdings"/>
              </a:rPr>
              <a:t> impossible to go further: the pair is removed from the test stand.</a:t>
            </a:r>
            <a:endParaRPr lang="en-GB" sz="1400" dirty="0"/>
          </a:p>
        </p:txBody>
      </p:sp>
      <p:sp>
        <p:nvSpPr>
          <p:cNvPr id="11" name="ZoneTexte 10"/>
          <p:cNvSpPr txBox="1"/>
          <p:nvPr/>
        </p:nvSpPr>
        <p:spPr>
          <a:xfrm>
            <a:off x="6884905" y="3904634"/>
            <a:ext cx="20675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400" dirty="0" smtClean="0">
                <a:solidFill>
                  <a:srgbClr val="FFFF00"/>
                </a:solidFill>
              </a:rPr>
              <a:t>Incident power signal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6890363" y="4298426"/>
            <a:ext cx="21460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400" dirty="0" smtClean="0">
                <a:solidFill>
                  <a:srgbClr val="00CF00"/>
                </a:solidFill>
              </a:rPr>
              <a:t>Reflected power signal</a:t>
            </a:r>
            <a:endParaRPr lang="en-GB" sz="1400" dirty="0">
              <a:solidFill>
                <a:srgbClr val="00C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21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9C4C6F08-9B1E-41A3-93A4-1C0175097541}" type="slidenum">
              <a:rPr lang="en-GB" sz="1000">
                <a:solidFill>
                  <a:schemeClr val="bg1"/>
                </a:solidFill>
              </a:rPr>
              <a:pPr/>
              <a:t>27</a:t>
            </a:fld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1093788" y="472332"/>
            <a:ext cx="7365396" cy="544928"/>
          </a:xfrm>
        </p:spPr>
        <p:txBody>
          <a:bodyPr anchor="ctr"/>
          <a:lstStyle/>
          <a:p>
            <a:pPr eaLnBrk="1" hangingPunct="1"/>
            <a:r>
              <a:rPr lang="en-GB" sz="2000" dirty="0"/>
              <a:t>Troubles on the </a:t>
            </a:r>
            <a:r>
              <a:rPr lang="en-GB" sz="2000" dirty="0" smtClean="0"/>
              <a:t>track: Overheating during RF test </a:t>
            </a:r>
            <a:endParaRPr lang="en-US" sz="2000" dirty="0" smtClean="0"/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819560" y="1355742"/>
            <a:ext cx="4378122" cy="627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2857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en-US" sz="1800" dirty="0" smtClean="0">
                <a:solidFill>
                  <a:schemeClr val="bg1"/>
                </a:solidFill>
              </a:rPr>
              <a:t>XM-1 Coupler 6 70K window overheating</a:t>
            </a:r>
          </a:p>
          <a:p>
            <a:pPr eaLnBrk="1" hangingPunct="1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en-US" sz="1400" dirty="0" smtClean="0">
                <a:solidFill>
                  <a:schemeClr val="bg1"/>
                </a:solidFill>
              </a:rPr>
              <a:t>(typical 70K window overheating case)</a:t>
            </a:r>
          </a:p>
        </p:txBody>
      </p:sp>
      <p:grpSp>
        <p:nvGrpSpPr>
          <p:cNvPr id="7" name="Grouper 6"/>
          <p:cNvGrpSpPr/>
          <p:nvPr/>
        </p:nvGrpSpPr>
        <p:grpSpPr>
          <a:xfrm>
            <a:off x="123252" y="1286298"/>
            <a:ext cx="8919926" cy="5272547"/>
            <a:chOff x="123252" y="1173408"/>
            <a:chExt cx="8919926" cy="5272547"/>
          </a:xfrm>
        </p:grpSpPr>
        <p:pic>
          <p:nvPicPr>
            <p:cNvPr id="9" name="Content Placeholder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23252" y="4090462"/>
              <a:ext cx="4279351" cy="2355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3253" y="1173408"/>
              <a:ext cx="6529547" cy="2888647"/>
            </a:xfrm>
            <a:prstGeom prst="rect">
              <a:avLst/>
            </a:prstGeom>
          </p:spPr>
        </p:pic>
        <p:cxnSp>
          <p:nvCxnSpPr>
            <p:cNvPr id="14" name="Straight Arrow Connector 5"/>
            <p:cNvCxnSpPr/>
            <p:nvPr/>
          </p:nvCxnSpPr>
          <p:spPr bwMode="auto">
            <a:xfrm flipH="1">
              <a:off x="1740311" y="3141407"/>
              <a:ext cx="7374" cy="1054509"/>
            </a:xfrm>
            <a:prstGeom prst="straightConnector1">
              <a:avLst/>
            </a:prstGeom>
            <a:noFill/>
            <a:ln w="254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pic>
          <p:nvPicPr>
            <p:cNvPr id="15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4756" y="4090462"/>
              <a:ext cx="4400438" cy="23554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" name="Picture 2" descr="D:\TESLA\XFEL\Coupler\push-rod\PR_bellow_leak_position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24975" y="2548802"/>
              <a:ext cx="2200219" cy="15019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TextBox 10"/>
            <p:cNvSpPr txBox="1"/>
            <p:nvPr/>
          </p:nvSpPr>
          <p:spPr>
            <a:xfrm>
              <a:off x="6110965" y="4052680"/>
              <a:ext cx="293221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  <a:buClr>
                  <a:schemeClr val="accent2"/>
                </a:buClr>
                <a:buSzPct val="80000"/>
                <a:buNone/>
              </a:pPr>
              <a:r>
                <a:rPr lang="en-US" sz="1200" b="1" dirty="0" smtClean="0">
                  <a:solidFill>
                    <a:schemeClr val="accent1"/>
                  </a:solidFill>
                </a:rPr>
                <a:t>FPC simulation:</a:t>
              </a:r>
            </a:p>
            <a:p>
              <a:pPr>
                <a:spcBef>
                  <a:spcPts val="0"/>
                </a:spcBef>
                <a:buClr>
                  <a:schemeClr val="accent2"/>
                </a:buClr>
                <a:buSzPct val="80000"/>
                <a:buNone/>
              </a:pPr>
              <a:r>
                <a:rPr lang="en-US" sz="1200" dirty="0" smtClean="0">
                  <a:solidFill>
                    <a:schemeClr val="accent1"/>
                  </a:solidFill>
                </a:rPr>
                <a:t>leak spot may have a contact-discharge </a:t>
              </a:r>
            </a:p>
          </p:txBody>
        </p:sp>
        <p:cxnSp>
          <p:nvCxnSpPr>
            <p:cNvPr id="18" name="Straight Arrow Connector 11"/>
            <p:cNvCxnSpPr/>
            <p:nvPr/>
          </p:nvCxnSpPr>
          <p:spPr bwMode="auto">
            <a:xfrm>
              <a:off x="7762569" y="2538708"/>
              <a:ext cx="0" cy="719151"/>
            </a:xfrm>
            <a:prstGeom prst="straightConnector1">
              <a:avLst/>
            </a:prstGeom>
            <a:noFill/>
            <a:ln w="254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19" name="TextBox 12"/>
            <p:cNvSpPr txBox="1"/>
            <p:nvPr/>
          </p:nvSpPr>
          <p:spPr>
            <a:xfrm>
              <a:off x="7020313" y="1967690"/>
              <a:ext cx="15969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  <a:buClr>
                  <a:schemeClr val="accent2"/>
                </a:buClr>
                <a:buSzPct val="80000"/>
                <a:buNone/>
              </a:pPr>
              <a:r>
                <a:rPr lang="en-US" sz="1200" b="1" dirty="0" smtClean="0">
                  <a:solidFill>
                    <a:schemeClr val="accent1"/>
                  </a:solidFill>
                </a:rPr>
                <a:t>FPC push-rod leak:</a:t>
              </a:r>
            </a:p>
            <a:p>
              <a:pPr>
                <a:spcBef>
                  <a:spcPts val="0"/>
                </a:spcBef>
                <a:buClr>
                  <a:schemeClr val="accent2"/>
                </a:buClr>
                <a:buSzPct val="80000"/>
                <a:buNone/>
              </a:pPr>
              <a:r>
                <a:rPr lang="en-US" sz="1200" dirty="0" smtClean="0">
                  <a:solidFill>
                    <a:schemeClr val="accent1"/>
                  </a:solidFill>
                </a:rPr>
                <a:t>leak spot discovered</a:t>
              </a:r>
            </a:p>
          </p:txBody>
        </p:sp>
        <p:sp>
          <p:nvSpPr>
            <p:cNvPr id="20" name="TextBox 14"/>
            <p:cNvSpPr txBox="1"/>
            <p:nvPr/>
          </p:nvSpPr>
          <p:spPr>
            <a:xfrm>
              <a:off x="2106291" y="4024332"/>
              <a:ext cx="17780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  <a:buClr>
                  <a:schemeClr val="accent2"/>
                </a:buClr>
                <a:buSzPct val="80000"/>
                <a:buNone/>
              </a:pPr>
              <a:r>
                <a:rPr lang="en-US" sz="1200" b="1" dirty="0" smtClean="0">
                  <a:solidFill>
                    <a:schemeClr val="accent2"/>
                  </a:solidFill>
                </a:rPr>
                <a:t>FPC coax-gasket:</a:t>
              </a:r>
            </a:p>
            <a:p>
              <a:pPr>
                <a:spcBef>
                  <a:spcPts val="0"/>
                </a:spcBef>
                <a:buClr>
                  <a:schemeClr val="accent2"/>
                </a:buClr>
                <a:buSzPct val="80000"/>
                <a:buNone/>
              </a:pPr>
              <a:r>
                <a:rPr lang="en-US" sz="1200" dirty="0" smtClean="0">
                  <a:solidFill>
                    <a:schemeClr val="accent2"/>
                  </a:solidFill>
                </a:rPr>
                <a:t>capacitors are replaced</a:t>
              </a:r>
            </a:p>
          </p:txBody>
        </p:sp>
        <p:sp>
          <p:nvSpPr>
            <p:cNvPr id="21" name="TextBox 15"/>
            <p:cNvSpPr txBox="1"/>
            <p:nvPr/>
          </p:nvSpPr>
          <p:spPr>
            <a:xfrm>
              <a:off x="5544320" y="3691931"/>
              <a:ext cx="108119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  <a:buClr>
                  <a:schemeClr val="accent2"/>
                </a:buClr>
                <a:buSzPct val="80000"/>
                <a:buNone/>
              </a:pPr>
              <a:r>
                <a:rPr lang="en-US" sz="1200" b="1" dirty="0" smtClean="0">
                  <a:solidFill>
                    <a:schemeClr val="accent1"/>
                  </a:solidFill>
                </a:rPr>
                <a:t>E-XFEL FPC</a:t>
              </a:r>
              <a:endParaRPr lang="en-US" sz="1200" dirty="0" smtClean="0">
                <a:solidFill>
                  <a:schemeClr val="accent1"/>
                </a:solidFill>
              </a:endParaRPr>
            </a:p>
          </p:txBody>
        </p:sp>
        <p:sp>
          <p:nvSpPr>
            <p:cNvPr id="22" name="TextBox 16"/>
            <p:cNvSpPr txBox="1"/>
            <p:nvPr/>
          </p:nvSpPr>
          <p:spPr>
            <a:xfrm>
              <a:off x="176648" y="1201553"/>
              <a:ext cx="88665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  <a:buClr>
                  <a:schemeClr val="accent2"/>
                </a:buClr>
                <a:buSzPct val="80000"/>
                <a:buNone/>
              </a:pPr>
              <a:r>
                <a:rPr lang="en-US" sz="1800" dirty="0" smtClean="0">
                  <a:solidFill>
                    <a:schemeClr val="accent1"/>
                  </a:solidFill>
                </a:rPr>
                <a:t>All capacitors are replaced by coax gaskets: no push-rod leaks (RF is ON) since then</a:t>
              </a:r>
            </a:p>
          </p:txBody>
        </p:sp>
        <p:sp>
          <p:nvSpPr>
            <p:cNvPr id="23" name="TextBox 17"/>
            <p:cNvSpPr txBox="1"/>
            <p:nvPr/>
          </p:nvSpPr>
          <p:spPr>
            <a:xfrm>
              <a:off x="6827455" y="1600880"/>
              <a:ext cx="207941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  <a:buClr>
                  <a:schemeClr val="accent2"/>
                </a:buClr>
                <a:buSzPct val="80000"/>
                <a:buNone/>
              </a:pPr>
              <a:r>
                <a:rPr lang="en-US" sz="2000" b="1" dirty="0" smtClean="0">
                  <a:solidFill>
                    <a:schemeClr val="accent2"/>
                  </a:solidFill>
                </a:rPr>
                <a:t>problem solved</a:t>
              </a:r>
              <a:endParaRPr lang="en-US" sz="2000" dirty="0" smtClean="0">
                <a:solidFill>
                  <a:schemeClr val="accent2"/>
                </a:solidFill>
              </a:endParaRPr>
            </a:p>
          </p:txBody>
        </p:sp>
        <p:sp>
          <p:nvSpPr>
            <p:cNvPr id="24" name="TextBox 18"/>
            <p:cNvSpPr txBox="1"/>
            <p:nvPr/>
          </p:nvSpPr>
          <p:spPr>
            <a:xfrm>
              <a:off x="5040633" y="6123800"/>
              <a:ext cx="16422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  <a:buClr>
                  <a:schemeClr val="accent2"/>
                </a:buClr>
                <a:buSzPct val="80000"/>
                <a:buNone/>
              </a:pPr>
              <a:r>
                <a:rPr lang="en-US" sz="1200" dirty="0" smtClean="0">
                  <a:solidFill>
                    <a:schemeClr val="accent1"/>
                  </a:solidFill>
                </a:rPr>
                <a:t>CST MWS simulation</a:t>
              </a:r>
            </a:p>
          </p:txBody>
        </p:sp>
      </p:grpSp>
      <p:sp>
        <p:nvSpPr>
          <p:cNvPr id="2" name="ZoneTexte 1"/>
          <p:cNvSpPr txBox="1"/>
          <p:nvPr/>
        </p:nvSpPr>
        <p:spPr>
          <a:xfrm>
            <a:off x="6607644" y="1011677"/>
            <a:ext cx="24889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u="sng" dirty="0" smtClean="0">
                <a:solidFill>
                  <a:srgbClr val="FF0000"/>
                </a:solidFill>
              </a:rPr>
              <a:t>Courtesy to Denis </a:t>
            </a:r>
            <a:r>
              <a:rPr lang="en-GB" sz="1600" u="sng" dirty="0" err="1" smtClean="0">
                <a:solidFill>
                  <a:srgbClr val="FF0000"/>
                </a:solidFill>
              </a:rPr>
              <a:t>Kostin</a:t>
            </a:r>
            <a:endParaRPr lang="en-GB" sz="1600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7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8" descr="XM-1_T70K_hist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138" y="1129067"/>
            <a:ext cx="8167687" cy="528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9C4C6F08-9B1E-41A3-93A4-1C0175097541}" type="slidenum">
              <a:rPr lang="en-GB" sz="1000">
                <a:solidFill>
                  <a:schemeClr val="bg1"/>
                </a:solidFill>
              </a:rPr>
              <a:pPr/>
              <a:t>28</a:t>
            </a:fld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1093788" y="472332"/>
            <a:ext cx="7365396" cy="544928"/>
          </a:xfrm>
        </p:spPr>
        <p:txBody>
          <a:bodyPr anchor="ctr"/>
          <a:lstStyle/>
          <a:p>
            <a:pPr eaLnBrk="1" hangingPunct="1"/>
            <a:r>
              <a:rPr lang="en-GB" sz="2000" dirty="0"/>
              <a:t>Troubles on the </a:t>
            </a:r>
            <a:r>
              <a:rPr lang="en-GB" sz="2000" dirty="0" smtClean="0"/>
              <a:t>track: Overheating during RF test </a:t>
            </a:r>
            <a:endParaRPr lang="en-US" sz="2000" dirty="0" smtClean="0"/>
          </a:p>
        </p:txBody>
      </p:sp>
      <p:sp>
        <p:nvSpPr>
          <p:cNvPr id="11" name="ZoneTexte 10"/>
          <p:cNvSpPr txBox="1"/>
          <p:nvPr/>
        </p:nvSpPr>
        <p:spPr>
          <a:xfrm>
            <a:off x="6223694" y="2267194"/>
            <a:ext cx="189964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000" dirty="0" smtClean="0">
                <a:solidFill>
                  <a:srgbClr val="FFFFFF"/>
                </a:solidFill>
              </a:rPr>
              <a:t>Denis </a:t>
            </a:r>
            <a:r>
              <a:rPr lang="en-GB" sz="1000" dirty="0" err="1" smtClean="0">
                <a:solidFill>
                  <a:srgbClr val="FFFFFF"/>
                </a:solidFill>
              </a:rPr>
              <a:t>Kostin</a:t>
            </a:r>
            <a:r>
              <a:rPr lang="en-GB" sz="1000" dirty="0" smtClean="0">
                <a:solidFill>
                  <a:srgbClr val="FFFFFF"/>
                </a:solidFill>
              </a:rPr>
              <a:t>, MHF-</a:t>
            </a:r>
            <a:r>
              <a:rPr lang="en-GB" sz="1000" dirty="0" err="1" smtClean="0">
                <a:solidFill>
                  <a:srgbClr val="FFFFFF"/>
                </a:solidFill>
              </a:rPr>
              <a:t>sl</a:t>
            </a:r>
            <a:r>
              <a:rPr lang="en-GB" sz="1000" dirty="0" smtClean="0">
                <a:solidFill>
                  <a:srgbClr val="FFFFFF"/>
                </a:solidFill>
              </a:rPr>
              <a:t>, DESY</a:t>
            </a:r>
            <a:endParaRPr lang="en-GB" sz="1000" dirty="0">
              <a:solidFill>
                <a:srgbClr val="FFFFFF"/>
              </a:solidFill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819560" y="1355742"/>
            <a:ext cx="4378122" cy="627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2857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en-US" sz="1800" dirty="0" smtClean="0">
                <a:solidFill>
                  <a:schemeClr val="bg1"/>
                </a:solidFill>
              </a:rPr>
              <a:t>XM-1 Coupler 6 70K window overheating</a:t>
            </a:r>
          </a:p>
          <a:p>
            <a:pPr eaLnBrk="1" hangingPunct="1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en-US" sz="1400" dirty="0" smtClean="0">
                <a:solidFill>
                  <a:schemeClr val="bg1"/>
                </a:solidFill>
              </a:rPr>
              <a:t>(typical 70K window overheating case)</a:t>
            </a:r>
          </a:p>
        </p:txBody>
      </p:sp>
    </p:spTree>
    <p:extLst>
      <p:ext uri="{BB962C8B-B14F-4D97-AF65-F5344CB8AC3E}">
        <p14:creationId xmlns:p14="http://schemas.microsoft.com/office/powerpoint/2010/main" val="2051952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9C4C6F08-9B1E-41A3-93A4-1C0175097541}" type="slidenum">
              <a:rPr lang="en-GB" sz="1000">
                <a:solidFill>
                  <a:schemeClr val="bg1"/>
                </a:solidFill>
              </a:rPr>
              <a:pPr/>
              <a:t>29</a:t>
            </a:fld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1093788" y="472332"/>
            <a:ext cx="7365396" cy="544928"/>
          </a:xfrm>
        </p:spPr>
        <p:txBody>
          <a:bodyPr anchor="ctr"/>
          <a:lstStyle/>
          <a:p>
            <a:pPr eaLnBrk="1" hangingPunct="1"/>
            <a:r>
              <a:rPr lang="en-GB" sz="2000" dirty="0"/>
              <a:t>Troubles on the track: Overheating during RF test </a:t>
            </a:r>
            <a:endParaRPr lang="en-US" sz="2000" dirty="0" smtClean="0"/>
          </a:p>
        </p:txBody>
      </p:sp>
      <p:pic>
        <p:nvPicPr>
          <p:cNvPr id="9" name="Picture 3" descr="D:\TESLA\XFEL\Modules\XM3\coupler3\XM3C3_WP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11" y="2371201"/>
            <a:ext cx="5949005" cy="3968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D:\TESLA\XFEL\Modules\XM3\coupler3\XM3C3_CP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7154" y="1596318"/>
            <a:ext cx="4164111" cy="3651816"/>
          </a:xfrm>
          <a:prstGeom prst="rect">
            <a:avLst/>
          </a:prstGeom>
          <a:noFill/>
          <a:ln w="25400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7010839" y="6161311"/>
            <a:ext cx="189964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000" dirty="0" smtClean="0"/>
              <a:t>Denis </a:t>
            </a:r>
            <a:r>
              <a:rPr lang="en-GB" sz="1000" dirty="0" err="1" smtClean="0"/>
              <a:t>Kostin</a:t>
            </a:r>
            <a:r>
              <a:rPr lang="en-GB" sz="1000" dirty="0" smtClean="0"/>
              <a:t>, MHF-</a:t>
            </a:r>
            <a:r>
              <a:rPr lang="en-GB" sz="1000" dirty="0" err="1" smtClean="0"/>
              <a:t>sl</a:t>
            </a:r>
            <a:r>
              <a:rPr lang="en-GB" sz="1000" dirty="0" smtClean="0"/>
              <a:t>, DESY</a:t>
            </a:r>
            <a:endParaRPr lang="en-GB" sz="1000" dirty="0"/>
          </a:p>
        </p:txBody>
      </p:sp>
      <p:sp>
        <p:nvSpPr>
          <p:cNvPr id="2" name="ZoneTexte 1"/>
          <p:cNvSpPr txBox="1"/>
          <p:nvPr/>
        </p:nvSpPr>
        <p:spPr>
          <a:xfrm>
            <a:off x="83965" y="1154590"/>
            <a:ext cx="4722869" cy="1471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None/>
            </a:pPr>
            <a:r>
              <a:rPr lang="en-US" sz="1400" dirty="0">
                <a:solidFill>
                  <a:srgbClr val="251555"/>
                </a:solidFill>
              </a:rPr>
              <a:t>Coupler 70K window overheating </a:t>
            </a:r>
            <a:r>
              <a:rPr lang="en-US" sz="1400" dirty="0" smtClean="0">
                <a:solidFill>
                  <a:srgbClr val="251555"/>
                </a:solidFill>
              </a:rPr>
              <a:t>due to </a:t>
            </a:r>
            <a:r>
              <a:rPr lang="en-US" sz="1400" dirty="0">
                <a:solidFill>
                  <a:srgbClr val="251555"/>
                </a:solidFill>
              </a:rPr>
              <a:t>loose connection between the </a:t>
            </a:r>
            <a:r>
              <a:rPr lang="en-US" sz="1400" dirty="0" smtClean="0">
                <a:solidFill>
                  <a:srgbClr val="251555"/>
                </a:solidFill>
              </a:rPr>
              <a:t>WIC </a:t>
            </a:r>
            <a:r>
              <a:rPr lang="en-US" sz="1400" dirty="0">
                <a:solidFill>
                  <a:srgbClr val="251555"/>
                </a:solidFill>
              </a:rPr>
              <a:t>and </a:t>
            </a:r>
            <a:r>
              <a:rPr lang="en-US" sz="1400" dirty="0" smtClean="0">
                <a:solidFill>
                  <a:srgbClr val="251555"/>
                </a:solidFill>
              </a:rPr>
              <a:t>the CP. </a:t>
            </a:r>
            <a:r>
              <a:rPr lang="en-US" sz="1400" dirty="0">
                <a:solidFill>
                  <a:srgbClr val="251555"/>
                </a:solidFill>
              </a:rPr>
              <a:t>C</a:t>
            </a:r>
            <a:r>
              <a:rPr lang="en-US" sz="1400" dirty="0" smtClean="0">
                <a:solidFill>
                  <a:srgbClr val="251555"/>
                </a:solidFill>
              </a:rPr>
              <a:t>old part </a:t>
            </a:r>
            <a:r>
              <a:rPr lang="en-US" sz="1400" dirty="0">
                <a:solidFill>
                  <a:srgbClr val="251555"/>
                </a:solidFill>
              </a:rPr>
              <a:t>must be </a:t>
            </a:r>
            <a:r>
              <a:rPr lang="en-US" sz="1400" dirty="0" smtClean="0">
                <a:solidFill>
                  <a:srgbClr val="251555"/>
                </a:solidFill>
              </a:rPr>
              <a:t>grinded and cleaned. The WP must be changed.</a:t>
            </a:r>
          </a:p>
          <a:p>
            <a:pPr algn="just">
              <a:buNone/>
            </a:pPr>
            <a:r>
              <a:rPr lang="en-US" sz="1400" dirty="0" smtClean="0">
                <a:solidFill>
                  <a:srgbClr val="251555"/>
                </a:solidFill>
              </a:rPr>
              <a:t>Re</a:t>
            </a:r>
            <a:r>
              <a:rPr lang="en-US" sz="1400" dirty="0">
                <a:solidFill>
                  <a:srgbClr val="251555"/>
                </a:solidFill>
              </a:rPr>
              <a:t>-conditioning takes long </a:t>
            </a:r>
            <a:r>
              <a:rPr lang="en-US" sz="1400" dirty="0" smtClean="0">
                <a:solidFill>
                  <a:srgbClr val="251555"/>
                </a:solidFill>
              </a:rPr>
              <a:t>time: </a:t>
            </a:r>
            <a:r>
              <a:rPr lang="en-US" sz="1400" dirty="0">
                <a:solidFill>
                  <a:srgbClr val="251555"/>
                </a:solidFill>
              </a:rPr>
              <a:t>cleaning is difficult, no baking, no US-</a:t>
            </a:r>
            <a:r>
              <a:rPr lang="en-US" sz="1400" dirty="0" smtClean="0">
                <a:solidFill>
                  <a:srgbClr val="251555"/>
                </a:solidFill>
              </a:rPr>
              <a:t>wash...</a:t>
            </a:r>
            <a:endParaRPr lang="en-US" sz="1400" dirty="0">
              <a:solidFill>
                <a:srgbClr val="251555"/>
              </a:solidFill>
            </a:endParaRPr>
          </a:p>
          <a:p>
            <a:pPr algn="just">
              <a:buNone/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85389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9C4C6F08-9B1E-41A3-93A4-1C0175097541}" type="slidenum">
              <a:rPr lang="en-GB" sz="1000">
                <a:solidFill>
                  <a:schemeClr val="bg1"/>
                </a:solidFill>
              </a:rPr>
              <a:pPr/>
              <a:t>3</a:t>
            </a:fld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1093788" y="472332"/>
            <a:ext cx="7365396" cy="544928"/>
          </a:xfrm>
        </p:spPr>
        <p:txBody>
          <a:bodyPr anchor="ctr"/>
          <a:lstStyle/>
          <a:p>
            <a:pPr eaLnBrk="1" hangingPunct="1"/>
            <a:r>
              <a:rPr lang="en-GB" sz="2000" dirty="0" smtClean="0"/>
              <a:t>Introduction</a:t>
            </a:r>
            <a:r>
              <a:rPr lang="en-US" sz="2000" dirty="0" smtClean="0"/>
              <a:t>: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907" y="1532454"/>
            <a:ext cx="8669089" cy="4933247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94455" y="1133595"/>
            <a:ext cx="89104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fr-FR" sz="1600" dirty="0" err="1" smtClean="0"/>
              <a:t>Linac</a:t>
            </a:r>
            <a:r>
              <a:rPr lang="fr-FR" sz="1600" dirty="0" smtClean="0"/>
              <a:t> of </a:t>
            </a:r>
            <a:r>
              <a:rPr lang="fr-FR" sz="1600" dirty="0" smtClean="0">
                <a:solidFill>
                  <a:srgbClr val="FF6600"/>
                </a:solidFill>
              </a:rPr>
              <a:t>101 </a:t>
            </a:r>
            <a:r>
              <a:rPr lang="fr-FR" sz="1600" dirty="0" err="1" smtClean="0">
                <a:solidFill>
                  <a:srgbClr val="FF6600"/>
                </a:solidFill>
              </a:rPr>
              <a:t>Cryomodules</a:t>
            </a:r>
            <a:r>
              <a:rPr lang="fr-FR" sz="1600" dirty="0" smtClean="0"/>
              <a:t>, </a:t>
            </a:r>
            <a:r>
              <a:rPr lang="fr-FR" sz="1600" dirty="0" err="1"/>
              <a:t>e</a:t>
            </a:r>
            <a:r>
              <a:rPr lang="fr-FR" sz="1600" dirty="0" err="1" smtClean="0"/>
              <a:t>quiped</a:t>
            </a:r>
            <a:r>
              <a:rPr lang="fr-FR" sz="1600" dirty="0" smtClean="0"/>
              <a:t> </a:t>
            </a:r>
            <a:r>
              <a:rPr lang="fr-FR" sz="1600" dirty="0" err="1" smtClean="0"/>
              <a:t>with</a:t>
            </a:r>
            <a:r>
              <a:rPr lang="fr-FR" sz="1600" dirty="0" smtClean="0"/>
              <a:t> </a:t>
            </a:r>
            <a:r>
              <a:rPr lang="fr-FR" sz="1600" dirty="0" smtClean="0">
                <a:solidFill>
                  <a:srgbClr val="FF6600"/>
                </a:solidFill>
              </a:rPr>
              <a:t>8 </a:t>
            </a:r>
            <a:r>
              <a:rPr lang="fr-FR" sz="1600" dirty="0" err="1" smtClean="0">
                <a:solidFill>
                  <a:srgbClr val="FF6600"/>
                </a:solidFill>
              </a:rPr>
              <a:t>couplers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each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smtClean="0">
                <a:sym typeface="Wingdings"/>
              </a:rPr>
              <a:t> </a:t>
            </a:r>
            <a:r>
              <a:rPr lang="fr-FR" sz="1600" dirty="0" err="1" smtClean="0">
                <a:sym typeface="Wingdings"/>
              </a:rPr>
              <a:t>Need</a:t>
            </a:r>
            <a:r>
              <a:rPr lang="fr-FR" sz="1600" dirty="0" smtClean="0">
                <a:sym typeface="Wingdings"/>
              </a:rPr>
              <a:t> of </a:t>
            </a:r>
            <a:r>
              <a:rPr lang="fr-FR" sz="1600" u="sng" dirty="0" smtClean="0">
                <a:solidFill>
                  <a:srgbClr val="FF6600"/>
                </a:solidFill>
                <a:sym typeface="Wingdings"/>
              </a:rPr>
              <a:t>808 </a:t>
            </a:r>
            <a:r>
              <a:rPr lang="fr-FR" sz="1600" u="sng" dirty="0" err="1" smtClean="0">
                <a:solidFill>
                  <a:srgbClr val="FF6600"/>
                </a:solidFill>
                <a:sym typeface="Wingdings"/>
              </a:rPr>
              <a:t>Couplers</a:t>
            </a:r>
            <a:r>
              <a:rPr lang="fr-FR" sz="1600" dirty="0" smtClean="0">
                <a:solidFill>
                  <a:srgbClr val="FF6600"/>
                </a:solidFill>
                <a:sym typeface="Wingdings"/>
              </a:rPr>
              <a:t>.</a:t>
            </a:r>
            <a:r>
              <a:rPr lang="fr-FR" sz="1600" dirty="0" smtClean="0">
                <a:solidFill>
                  <a:srgbClr val="FF6600"/>
                </a:solidFill>
              </a:rPr>
              <a:t> </a:t>
            </a:r>
            <a:endParaRPr lang="fr-FR" sz="16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783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9C4C6F08-9B1E-41A3-93A4-1C0175097541}" type="slidenum">
              <a:rPr lang="en-GB" sz="1000">
                <a:solidFill>
                  <a:schemeClr val="bg1"/>
                </a:solidFill>
              </a:rPr>
              <a:pPr/>
              <a:t>30</a:t>
            </a:fld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1093788" y="472332"/>
            <a:ext cx="7365396" cy="544928"/>
          </a:xfrm>
        </p:spPr>
        <p:txBody>
          <a:bodyPr anchor="ctr"/>
          <a:lstStyle/>
          <a:p>
            <a:pPr eaLnBrk="1" hangingPunct="1"/>
            <a:r>
              <a:rPr lang="en-GB" sz="2000" dirty="0"/>
              <a:t>Troubles on the </a:t>
            </a:r>
            <a:r>
              <a:rPr lang="en-GB" sz="2000" dirty="0" smtClean="0"/>
              <a:t>track: Overheating during RF test </a:t>
            </a:r>
            <a:endParaRPr lang="en-US" sz="2000" dirty="0" smtClean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109" y="1962784"/>
            <a:ext cx="5141581" cy="2781511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0732" y="1196574"/>
            <a:ext cx="3708316" cy="4586870"/>
          </a:xfrm>
          <a:prstGeom prst="rect">
            <a:avLst/>
          </a:prstGeom>
        </p:spPr>
      </p:pic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263325" y="1324254"/>
            <a:ext cx="638186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2857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en-US" sz="1800" dirty="0" smtClean="0">
                <a:solidFill>
                  <a:srgbClr val="261748"/>
                </a:solidFill>
              </a:rPr>
              <a:t>WPs inspection after observed Overheating in module testes</a:t>
            </a:r>
            <a:endParaRPr lang="en-US" altLang="en-US" sz="1400" dirty="0" smtClean="0">
              <a:solidFill>
                <a:srgbClr val="261748"/>
              </a:solidFill>
            </a:endParaRPr>
          </a:p>
        </p:txBody>
      </p:sp>
      <p:sp>
        <p:nvSpPr>
          <p:cNvPr id="6" name="Rectangle à coins arrondis 5"/>
          <p:cNvSpPr/>
          <p:nvPr/>
        </p:nvSpPr>
        <p:spPr bwMode="auto">
          <a:xfrm>
            <a:off x="5688434" y="2991437"/>
            <a:ext cx="1689738" cy="2676548"/>
          </a:xfrm>
          <a:prstGeom prst="roundRect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GB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sp>
        <p:nvSpPr>
          <p:cNvPr id="7" name="Rectangle à coins arrondis 6"/>
          <p:cNvSpPr/>
          <p:nvPr/>
        </p:nvSpPr>
        <p:spPr bwMode="auto">
          <a:xfrm>
            <a:off x="2749760" y="3190866"/>
            <a:ext cx="1122993" cy="1647914"/>
          </a:xfrm>
          <a:prstGeom prst="roundRect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GB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5535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9C4C6F08-9B1E-41A3-93A4-1C0175097541}" type="slidenum">
              <a:rPr lang="en-GB" sz="1000">
                <a:solidFill>
                  <a:schemeClr val="bg1"/>
                </a:solidFill>
              </a:rPr>
              <a:pPr/>
              <a:t>31</a:t>
            </a:fld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1093788" y="472332"/>
            <a:ext cx="7365396" cy="544928"/>
          </a:xfrm>
        </p:spPr>
        <p:txBody>
          <a:bodyPr anchor="ctr"/>
          <a:lstStyle/>
          <a:p>
            <a:pPr eaLnBrk="1" hangingPunct="1"/>
            <a:r>
              <a:rPr lang="en-GB" sz="2000" dirty="0"/>
              <a:t>Troubles on the </a:t>
            </a:r>
            <a:r>
              <a:rPr lang="en-GB" sz="2000" dirty="0" smtClean="0"/>
              <a:t>track: Overheating during RF test </a:t>
            </a:r>
            <a:endParaRPr lang="en-US" sz="2000" dirty="0" smtClean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3987" y="1143528"/>
            <a:ext cx="6910199" cy="5181784"/>
          </a:xfrm>
          <a:prstGeom prst="rect">
            <a:avLst/>
          </a:prstGeom>
        </p:spPr>
      </p:pic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1112498" y="1114334"/>
            <a:ext cx="673796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2857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en-US" sz="1800" dirty="0" smtClean="0">
                <a:solidFill>
                  <a:schemeClr val="bg1"/>
                </a:solidFill>
              </a:rPr>
              <a:t>Same “white traces” observed after conditioning at LAL, but the thermal sensor were not plugged to observe an  overheating  </a:t>
            </a:r>
            <a:endParaRPr lang="en-US" altLang="en-US" sz="1400" dirty="0" smtClean="0">
              <a:solidFill>
                <a:schemeClr val="bg1"/>
              </a:solidFill>
            </a:endParaRPr>
          </a:p>
        </p:txBody>
      </p:sp>
      <p:sp>
        <p:nvSpPr>
          <p:cNvPr id="4" name="Ellipse 3"/>
          <p:cNvSpPr/>
          <p:nvPr/>
        </p:nvSpPr>
        <p:spPr bwMode="auto">
          <a:xfrm>
            <a:off x="4303059" y="2792008"/>
            <a:ext cx="1269927" cy="2130742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GB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70987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Summary: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F17373-7C45-4563-BAB1-D7F59A214E86}" type="slidenum">
              <a:rPr lang="en-GB" smtClean="0"/>
              <a:pPr>
                <a:defRPr/>
              </a:pPr>
              <a:t>32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25778" y="1332090"/>
            <a:ext cx="842151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1200"/>
              </a:spcBef>
              <a:buClr>
                <a:schemeClr val="accent2"/>
              </a:buClr>
              <a:buSzPct val="100000"/>
              <a:buFont typeface="Wingdings" charset="2"/>
              <a:buChar char="Ø"/>
            </a:pPr>
            <a:r>
              <a:rPr lang="en-US" sz="1600" dirty="0" smtClean="0">
                <a:solidFill>
                  <a:schemeClr val="accent1"/>
                </a:solidFill>
              </a:rPr>
              <a:t>850 power couplers were fabricated, RF conditioned and delivered to E-XFEL machine (808 assembled in modules and tested in AMTF + 42 spare units), </a:t>
            </a:r>
          </a:p>
          <a:p>
            <a:pPr marL="342900" indent="-342900" algn="just">
              <a:spcBef>
                <a:spcPts val="1200"/>
              </a:spcBef>
              <a:buClr>
                <a:schemeClr val="accent2"/>
              </a:buClr>
              <a:buSzPct val="100000"/>
              <a:buFont typeface="Wingdings" charset="2"/>
              <a:buChar char="Ø"/>
            </a:pPr>
            <a:r>
              <a:rPr lang="en-US" sz="1600" dirty="0" smtClean="0">
                <a:solidFill>
                  <a:schemeClr val="accent1"/>
                </a:solidFill>
              </a:rPr>
              <a:t>Coupler repair and parts replacement done in AMTF: </a:t>
            </a:r>
            <a:endParaRPr lang="en-US" sz="1600" dirty="0">
              <a:solidFill>
                <a:schemeClr val="accent1"/>
              </a:solidFill>
            </a:endParaRPr>
          </a:p>
          <a:p>
            <a:pPr marL="800100" lvl="1" indent="-342900" algn="just">
              <a:spcBef>
                <a:spcPts val="1200"/>
              </a:spcBef>
              <a:buClr>
                <a:schemeClr val="accent2"/>
              </a:buClr>
              <a:buSzPct val="100000"/>
              <a:buFont typeface="Wingdings" charset="2"/>
              <a:buChar char="§"/>
            </a:pPr>
            <a:r>
              <a:rPr lang="en-US" sz="1600" dirty="0" smtClean="0">
                <a:solidFill>
                  <a:schemeClr val="accent1"/>
                </a:solidFill>
              </a:rPr>
              <a:t>35 warm parts replaced</a:t>
            </a:r>
            <a:r>
              <a:rPr lang="en-US" sz="1600" dirty="0">
                <a:solidFill>
                  <a:schemeClr val="accent1"/>
                </a:solidFill>
              </a:rPr>
              <a:t>: inner screw contact </a:t>
            </a:r>
            <a:r>
              <a:rPr lang="en-US" sz="1600" dirty="0" smtClean="0">
                <a:solidFill>
                  <a:schemeClr val="accent1"/>
                </a:solidFill>
              </a:rPr>
              <a:t>problems, cold </a:t>
            </a:r>
            <a:r>
              <a:rPr lang="en-US" sz="1600" dirty="0">
                <a:solidFill>
                  <a:schemeClr val="accent1"/>
                </a:solidFill>
              </a:rPr>
              <a:t>70K window overheating and not </a:t>
            </a:r>
            <a:r>
              <a:rPr lang="en-US" sz="1600" dirty="0" smtClean="0">
                <a:solidFill>
                  <a:schemeClr val="accent1"/>
                </a:solidFill>
              </a:rPr>
              <a:t>“conditionable” discharges, </a:t>
            </a:r>
          </a:p>
          <a:p>
            <a:pPr marL="800100" lvl="1" indent="-342900" algn="just">
              <a:spcBef>
                <a:spcPts val="1200"/>
              </a:spcBef>
              <a:buClr>
                <a:schemeClr val="accent2"/>
              </a:buClr>
              <a:buSzPct val="100000"/>
              <a:buFont typeface="Wingdings" charset="2"/>
              <a:buChar char="§"/>
            </a:pPr>
            <a:r>
              <a:rPr lang="en-US" sz="1600" dirty="0" smtClean="0">
                <a:solidFill>
                  <a:schemeClr val="accent1"/>
                </a:solidFill>
              </a:rPr>
              <a:t>30 push-rods replaced, </a:t>
            </a:r>
          </a:p>
          <a:p>
            <a:pPr marL="800100" lvl="1" indent="-342900" algn="just">
              <a:spcBef>
                <a:spcPts val="1200"/>
              </a:spcBef>
              <a:buClr>
                <a:schemeClr val="accent2"/>
              </a:buClr>
              <a:buSzPct val="100000"/>
              <a:buFont typeface="Wingdings" charset="2"/>
              <a:buChar char="§"/>
            </a:pPr>
            <a:r>
              <a:rPr lang="en-US" sz="1600" dirty="0" smtClean="0">
                <a:solidFill>
                  <a:schemeClr val="accent1"/>
                </a:solidFill>
              </a:rPr>
              <a:t>Other repairs done (coupler movers, cables, WGs etc.);</a:t>
            </a:r>
          </a:p>
          <a:p>
            <a:pPr marL="342900" indent="-342900" algn="just">
              <a:spcBef>
                <a:spcPts val="1200"/>
              </a:spcBef>
              <a:buClr>
                <a:schemeClr val="accent2"/>
              </a:buClr>
              <a:buSzPct val="100000"/>
              <a:buFont typeface="Wingdings" charset="2"/>
              <a:buChar char="Ø"/>
            </a:pPr>
            <a:r>
              <a:rPr lang="en-US" sz="1600" dirty="0">
                <a:solidFill>
                  <a:schemeClr val="accent1"/>
                </a:solidFill>
              </a:rPr>
              <a:t>All FPC capacitors are replaced by coax gaskets – no push-rod leaks anymore, problem well understood and </a:t>
            </a:r>
            <a:r>
              <a:rPr lang="en-US" sz="1600" dirty="0" smtClean="0">
                <a:solidFill>
                  <a:schemeClr val="accent1"/>
                </a:solidFill>
              </a:rPr>
              <a:t>fixed,</a:t>
            </a:r>
            <a:endParaRPr lang="en-US" sz="1600" dirty="0">
              <a:solidFill>
                <a:schemeClr val="accent1"/>
              </a:solidFill>
            </a:endParaRPr>
          </a:p>
          <a:p>
            <a:pPr marL="342900" indent="-342900" algn="just">
              <a:spcBef>
                <a:spcPts val="1200"/>
              </a:spcBef>
              <a:buClr>
                <a:schemeClr val="accent2"/>
              </a:buClr>
              <a:buSzPct val="100000"/>
              <a:buFont typeface="Wingdings" charset="2"/>
              <a:buChar char="Ø"/>
            </a:pPr>
            <a:r>
              <a:rPr lang="en-US" sz="1600" dirty="0" smtClean="0">
                <a:solidFill>
                  <a:schemeClr val="accent1"/>
                </a:solidFill>
              </a:rPr>
              <a:t>4 </a:t>
            </a:r>
            <a:r>
              <a:rPr lang="en-US" sz="1600" dirty="0">
                <a:solidFill>
                  <a:schemeClr val="accent1"/>
                </a:solidFill>
              </a:rPr>
              <a:t>FPCs are shorted (not used) because of the coupler problems – cold 70K window overheating coupled with not conditionable discharge, two more couplers show T70K overheating effect – to be tested and </a:t>
            </a:r>
            <a:r>
              <a:rPr lang="en-US" sz="1600" dirty="0" smtClean="0">
                <a:solidFill>
                  <a:schemeClr val="accent1"/>
                </a:solidFill>
              </a:rPr>
              <a:t>decided</a:t>
            </a:r>
            <a:r>
              <a:rPr lang="en-US" sz="1600" dirty="0">
                <a:solidFill>
                  <a:schemeClr val="accent1"/>
                </a:solidFill>
              </a:rPr>
              <a:t>.</a:t>
            </a:r>
            <a:endParaRPr lang="en-US" sz="1600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940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r 5"/>
          <p:cNvGrpSpPr/>
          <p:nvPr/>
        </p:nvGrpSpPr>
        <p:grpSpPr>
          <a:xfrm>
            <a:off x="62983" y="62982"/>
            <a:ext cx="9049532" cy="6690613"/>
            <a:chOff x="63502" y="62982"/>
            <a:chExt cx="8899974" cy="6690613"/>
          </a:xfrm>
        </p:grpSpPr>
        <p:pic>
          <p:nvPicPr>
            <p:cNvPr id="2" name="Image 1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502" y="62982"/>
              <a:ext cx="8899974" cy="6690613"/>
            </a:xfrm>
            <a:prstGeom prst="rect">
              <a:avLst/>
            </a:prstGeom>
          </p:spPr>
        </p:pic>
        <p:sp>
          <p:nvSpPr>
            <p:cNvPr id="16" name="ZoneTexte 15"/>
            <p:cNvSpPr txBox="1"/>
            <p:nvPr/>
          </p:nvSpPr>
          <p:spPr>
            <a:xfrm>
              <a:off x="2099064" y="5919912"/>
              <a:ext cx="49117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fr-FR" sz="3600" dirty="0" smtClean="0">
                  <a:solidFill>
                    <a:schemeClr val="bg1"/>
                  </a:solidFill>
                </a:rPr>
                <a:t>Janvier 2013</a:t>
              </a:r>
              <a:endParaRPr lang="fr-FR" sz="3600" dirty="0">
                <a:solidFill>
                  <a:schemeClr val="bg1"/>
                </a:solidFill>
              </a:endParaRPr>
            </a:p>
          </p:txBody>
        </p:sp>
      </p:grpSp>
      <p:sp>
        <p:nvSpPr>
          <p:cNvPr id="51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9C4C6F08-9B1E-41A3-93A4-1C0175097541}" type="slidenum">
              <a:rPr lang="en-GB" sz="1000">
                <a:solidFill>
                  <a:schemeClr val="bg1"/>
                </a:solidFill>
              </a:rPr>
              <a:pPr/>
              <a:t>33</a:t>
            </a:fld>
            <a:endParaRPr lang="en-GB" sz="1000">
              <a:solidFill>
                <a:schemeClr val="bg1"/>
              </a:solidFill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9498" y="19360942"/>
            <a:ext cx="3729036" cy="5040560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1898" y="19513342"/>
            <a:ext cx="3729036" cy="5040560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4298" y="19665742"/>
            <a:ext cx="3729036" cy="5040560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6698" y="19818142"/>
            <a:ext cx="3729036" cy="504056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4598" y="17657465"/>
            <a:ext cx="5378526" cy="4176464"/>
          </a:xfrm>
          <a:prstGeom prst="rect">
            <a:avLst/>
          </a:prstGeom>
        </p:spPr>
      </p:pic>
      <p:grpSp>
        <p:nvGrpSpPr>
          <p:cNvPr id="5" name="Grouper 4"/>
          <p:cNvGrpSpPr/>
          <p:nvPr/>
        </p:nvGrpSpPr>
        <p:grpSpPr>
          <a:xfrm>
            <a:off x="50410" y="10497"/>
            <a:ext cx="9072601" cy="6784527"/>
            <a:chOff x="2988102" y="1287799"/>
            <a:chExt cx="9119561" cy="6980851"/>
          </a:xfrm>
        </p:grpSpPr>
        <p:pic>
          <p:nvPicPr>
            <p:cNvPr id="3" name="Image 2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88102" y="1287799"/>
              <a:ext cx="9119561" cy="6980851"/>
            </a:xfrm>
            <a:prstGeom prst="rect">
              <a:avLst/>
            </a:prstGeom>
          </p:spPr>
        </p:pic>
        <p:sp>
          <p:nvSpPr>
            <p:cNvPr id="4" name="ZoneTexte 3"/>
            <p:cNvSpPr txBox="1"/>
            <p:nvPr/>
          </p:nvSpPr>
          <p:spPr>
            <a:xfrm>
              <a:off x="4996522" y="7269766"/>
              <a:ext cx="4911785" cy="6650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fr-FR" sz="3600" dirty="0" smtClean="0">
                  <a:solidFill>
                    <a:schemeClr val="bg1"/>
                  </a:solidFill>
                </a:rPr>
                <a:t>Septembre 2016</a:t>
              </a:r>
              <a:endParaRPr lang="fr-FR" sz="36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290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7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9C4C6F08-9B1E-41A3-93A4-1C0175097541}" type="slidenum">
              <a:rPr lang="en-GB" sz="1000">
                <a:solidFill>
                  <a:schemeClr val="bg1"/>
                </a:solidFill>
              </a:rPr>
              <a:pPr/>
              <a:t>4</a:t>
            </a:fld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1093788" y="472332"/>
            <a:ext cx="7365396" cy="544928"/>
          </a:xfrm>
        </p:spPr>
        <p:txBody>
          <a:bodyPr anchor="ctr"/>
          <a:lstStyle/>
          <a:p>
            <a:pPr eaLnBrk="1" hangingPunct="1"/>
            <a:r>
              <a:rPr lang="en-GB" sz="2000" dirty="0" smtClean="0"/>
              <a:t>Introduction</a:t>
            </a:r>
            <a:r>
              <a:rPr lang="en-US" sz="2000" dirty="0" smtClean="0"/>
              <a:t>: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167920" y="1595419"/>
            <a:ext cx="8742559" cy="334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en-GB" sz="1600" dirty="0" smtClean="0"/>
              <a:t>XFEL couplers are produced by 2 suppliers at 3 production sites:</a:t>
            </a:r>
          </a:p>
          <a:p>
            <a:pPr marL="285750" indent="-285750">
              <a:lnSpc>
                <a:spcPct val="150000"/>
              </a:lnSpc>
              <a:buFont typeface="Wingdings" charset="2"/>
              <a:buChar char="§"/>
            </a:pPr>
            <a:r>
              <a:rPr lang="en-GB" sz="1600" b="1" dirty="0"/>
              <a:t>C</a:t>
            </a:r>
            <a:r>
              <a:rPr lang="en-GB" sz="1600" b="1" dirty="0" smtClean="0"/>
              <a:t>onsortium Thales-RI </a:t>
            </a:r>
            <a:r>
              <a:rPr lang="en-GB" sz="1600" dirty="0" smtClean="0"/>
              <a:t>(</a:t>
            </a:r>
            <a:r>
              <a:rPr lang="en-GB" sz="1600" dirty="0" err="1" smtClean="0"/>
              <a:t>Thonon</a:t>
            </a:r>
            <a:r>
              <a:rPr lang="en-GB" sz="1600" dirty="0" smtClean="0"/>
              <a:t> les </a:t>
            </a:r>
            <a:r>
              <a:rPr lang="en-GB" sz="1600" dirty="0" err="1" smtClean="0"/>
              <a:t>bains</a:t>
            </a:r>
            <a:r>
              <a:rPr lang="en-GB" sz="1600" dirty="0" smtClean="0"/>
              <a:t>-France and Koln-Germany): </a:t>
            </a:r>
            <a:r>
              <a:rPr lang="en-GB" sz="1600" b="1" dirty="0" smtClean="0"/>
              <a:t>670</a:t>
            </a:r>
            <a:r>
              <a:rPr lang="en-GB" sz="1600" dirty="0" smtClean="0"/>
              <a:t> units.</a:t>
            </a:r>
            <a:endParaRPr lang="en-GB" sz="1600" dirty="0"/>
          </a:p>
          <a:p>
            <a:pPr marL="285750" indent="-285750">
              <a:lnSpc>
                <a:spcPct val="150000"/>
              </a:lnSpc>
              <a:buFont typeface="Wingdings" charset="2"/>
              <a:buChar char="§"/>
            </a:pPr>
            <a:r>
              <a:rPr lang="en-GB" sz="1600" b="1" dirty="0" smtClean="0"/>
              <a:t>CPI</a:t>
            </a:r>
            <a:r>
              <a:rPr lang="en-GB" sz="1600" dirty="0" smtClean="0"/>
              <a:t> (Beverly-Massachusetts-USA): </a:t>
            </a:r>
            <a:r>
              <a:rPr lang="en-GB" sz="1600" b="1" dirty="0" smtClean="0"/>
              <a:t>150 </a:t>
            </a:r>
            <a:r>
              <a:rPr lang="en-GB" sz="1600" dirty="0" smtClean="0"/>
              <a:t>units.</a:t>
            </a:r>
          </a:p>
          <a:p>
            <a:pPr marL="285750" indent="-285750">
              <a:lnSpc>
                <a:spcPct val="150000"/>
              </a:lnSpc>
              <a:buFont typeface="Wingdings" charset="2"/>
              <a:buChar char="§"/>
            </a:pPr>
            <a:endParaRPr lang="en-GB" sz="1600" dirty="0"/>
          </a:p>
          <a:p>
            <a:pPr>
              <a:lnSpc>
                <a:spcPct val="150000"/>
              </a:lnSpc>
              <a:buNone/>
            </a:pPr>
            <a:r>
              <a:rPr lang="en-GB" sz="1600" dirty="0" smtClean="0"/>
              <a:t>Supported by DESY, LAL-</a:t>
            </a:r>
            <a:r>
              <a:rPr lang="en-GB" sz="1600" dirty="0" err="1" smtClean="0"/>
              <a:t>Orsay</a:t>
            </a:r>
            <a:r>
              <a:rPr lang="en-GB" sz="1600" dirty="0" smtClean="0"/>
              <a:t> has in charge: </a:t>
            </a:r>
          </a:p>
          <a:p>
            <a:pPr marL="285750" indent="-285750">
              <a:lnSpc>
                <a:spcPct val="150000"/>
              </a:lnSpc>
              <a:buFont typeface="Wingdings" charset="2"/>
              <a:buChar char="§"/>
            </a:pPr>
            <a:r>
              <a:rPr lang="en-GB" sz="1600" dirty="0"/>
              <a:t>T</a:t>
            </a:r>
            <a:r>
              <a:rPr lang="en-GB" sz="1600" dirty="0" smtClean="0"/>
              <a:t>he </a:t>
            </a:r>
            <a:r>
              <a:rPr lang="en-GB" sz="1600" b="1" dirty="0" smtClean="0"/>
              <a:t>production monitoring</a:t>
            </a:r>
            <a:r>
              <a:rPr lang="en-GB" sz="1600" dirty="0" smtClean="0"/>
              <a:t> and the </a:t>
            </a:r>
            <a:r>
              <a:rPr lang="en-GB" sz="1600" b="1" dirty="0" smtClean="0"/>
              <a:t>quality control</a:t>
            </a:r>
            <a:r>
              <a:rPr lang="en-GB" sz="1600" dirty="0" smtClean="0"/>
              <a:t> at Thales-RI sites.</a:t>
            </a:r>
          </a:p>
          <a:p>
            <a:pPr marL="285750" indent="-285750">
              <a:lnSpc>
                <a:spcPct val="150000"/>
              </a:lnSpc>
              <a:buFont typeface="Wingdings" charset="2"/>
              <a:buChar char="§"/>
            </a:pPr>
            <a:r>
              <a:rPr lang="en-GB" sz="1600" dirty="0" smtClean="0"/>
              <a:t>The </a:t>
            </a:r>
            <a:r>
              <a:rPr lang="en-GB" sz="1600" b="1" dirty="0" smtClean="0"/>
              <a:t>RF conditioning</a:t>
            </a:r>
            <a:r>
              <a:rPr lang="en-GB" sz="1600" dirty="0" smtClean="0"/>
              <a:t> of all the couplers at </a:t>
            </a:r>
            <a:r>
              <a:rPr lang="en-GB" sz="1600" dirty="0" err="1" smtClean="0"/>
              <a:t>Orsay</a:t>
            </a:r>
            <a:r>
              <a:rPr lang="en-GB" sz="1600" dirty="0" smtClean="0"/>
              <a:t> and the weekly </a:t>
            </a:r>
            <a:r>
              <a:rPr lang="en-GB" sz="1600" b="1" dirty="0" smtClean="0"/>
              <a:t>delivery of 8 couplers/week </a:t>
            </a:r>
            <a:r>
              <a:rPr lang="en-GB" sz="1600" dirty="0" smtClean="0"/>
              <a:t>to IRFU-CEA (increased rate to </a:t>
            </a:r>
            <a:r>
              <a:rPr lang="en-GB" sz="1600" b="1" dirty="0" smtClean="0"/>
              <a:t>10 couplers/Week </a:t>
            </a:r>
            <a:r>
              <a:rPr lang="en-GB" sz="1600" dirty="0" smtClean="0"/>
              <a:t>since </a:t>
            </a:r>
            <a:r>
              <a:rPr lang="en-GB" sz="1600" b="1" dirty="0" smtClean="0"/>
              <a:t>January 2015</a:t>
            </a:r>
            <a:r>
              <a:rPr lang="en-GB" sz="1600" dirty="0" smtClean="0"/>
              <a:t>) .     </a:t>
            </a:r>
            <a:endParaRPr lang="en-GB" sz="16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87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9C4C6F08-9B1E-41A3-93A4-1C0175097541}" type="slidenum">
              <a:rPr lang="en-GB" sz="1000">
                <a:solidFill>
                  <a:schemeClr val="bg1"/>
                </a:solidFill>
              </a:rPr>
              <a:pPr/>
              <a:t>5</a:t>
            </a:fld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1093788" y="472332"/>
            <a:ext cx="7365396" cy="544928"/>
          </a:xfrm>
        </p:spPr>
        <p:txBody>
          <a:bodyPr anchor="ctr"/>
          <a:lstStyle/>
          <a:p>
            <a:pPr eaLnBrk="1" hangingPunct="1"/>
            <a:r>
              <a:rPr lang="en-GB" sz="2000" dirty="0" smtClean="0"/>
              <a:t>Introduction</a:t>
            </a:r>
            <a:r>
              <a:rPr lang="en-US" sz="2000" dirty="0" smtClean="0"/>
              <a:t>: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94460" y="1605852"/>
            <a:ext cx="8941964" cy="29223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en-GB" sz="2400" dirty="0" smtClean="0">
                <a:solidFill>
                  <a:srgbClr val="000090"/>
                </a:solidFill>
              </a:rPr>
              <a:t>Challenges:</a:t>
            </a:r>
          </a:p>
          <a:p>
            <a:pPr marL="285750" indent="-285750">
              <a:lnSpc>
                <a:spcPct val="150000"/>
              </a:lnSpc>
              <a:buFont typeface="Wingdings" charset="2"/>
              <a:buChar char="§"/>
            </a:pPr>
            <a:r>
              <a:rPr lang="en-GB" sz="1800" dirty="0" smtClean="0"/>
              <a:t>First experience in industrial monitoring at a such big scale,</a:t>
            </a:r>
          </a:p>
          <a:p>
            <a:pPr marL="285750" indent="-285750">
              <a:lnSpc>
                <a:spcPct val="150000"/>
              </a:lnSpc>
              <a:buFont typeface="Wingdings" charset="2"/>
              <a:buChar char="§"/>
            </a:pPr>
            <a:r>
              <a:rPr lang="en-GB" sz="1800" dirty="0" smtClean="0"/>
              <a:t>Successful know-how transfer to company: The clean room </a:t>
            </a:r>
            <a:r>
              <a:rPr lang="en-GB" sz="1800" dirty="0" smtClean="0"/>
              <a:t>processes, </a:t>
            </a:r>
            <a:r>
              <a:rPr lang="en-GB" sz="1800" dirty="0" err="1" smtClean="0"/>
              <a:t>TiN</a:t>
            </a:r>
            <a:r>
              <a:rPr lang="en-GB" sz="1800" dirty="0" smtClean="0"/>
              <a:t> coating process </a:t>
            </a:r>
            <a:r>
              <a:rPr lang="en-GB" sz="1800" dirty="0" smtClean="0"/>
              <a:t>&amp; acceptance criteria,</a:t>
            </a:r>
          </a:p>
          <a:p>
            <a:pPr marL="285750" indent="-285750">
              <a:lnSpc>
                <a:spcPct val="150000"/>
              </a:lnSpc>
              <a:buFont typeface="Wingdings" charset="2"/>
              <a:buChar char="§"/>
            </a:pPr>
            <a:r>
              <a:rPr lang="en-GB" sz="1800" dirty="0" smtClean="0"/>
              <a:t>Rescaling the RF process at LAL to ensure the conditioning of 8 couplers per week,</a:t>
            </a:r>
          </a:p>
          <a:p>
            <a:pPr marL="285750" indent="-285750">
              <a:lnSpc>
                <a:spcPct val="150000"/>
              </a:lnSpc>
              <a:buFont typeface="Wingdings" charset="2"/>
              <a:buChar char="§"/>
            </a:pPr>
            <a:r>
              <a:rPr lang="en-GB" sz="1800" dirty="0" smtClean="0"/>
              <a:t>Respect of the overall project schedule.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80774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9C4C6F08-9B1E-41A3-93A4-1C0175097541}" type="slidenum">
              <a:rPr lang="en-GB" sz="1000">
                <a:solidFill>
                  <a:schemeClr val="bg1"/>
                </a:solidFill>
              </a:rPr>
              <a:pPr/>
              <a:t>6</a:t>
            </a:fld>
            <a:endParaRPr lang="en-GB" sz="1000">
              <a:solidFill>
                <a:schemeClr val="bg1"/>
              </a:solidFill>
            </a:endParaRPr>
          </a:p>
        </p:txBody>
      </p:sp>
      <p:pic>
        <p:nvPicPr>
          <p:cNvPr id="37" name="Picture 7" descr="Brides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123" y="2102736"/>
            <a:ext cx="1331912" cy="113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9" descr="Bellows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160" y="3259755"/>
            <a:ext cx="1468437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5002" y="2577483"/>
            <a:ext cx="857537" cy="119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pSp>
        <p:nvGrpSpPr>
          <p:cNvPr id="7" name="Grouper 6"/>
          <p:cNvGrpSpPr/>
          <p:nvPr/>
        </p:nvGrpSpPr>
        <p:grpSpPr>
          <a:xfrm>
            <a:off x="7138499" y="2498455"/>
            <a:ext cx="1026811" cy="1521625"/>
            <a:chOff x="7138499" y="2498455"/>
            <a:chExt cx="1026811" cy="1521625"/>
          </a:xfrm>
        </p:grpSpPr>
        <p:pic>
          <p:nvPicPr>
            <p:cNvPr id="3" name="Image 2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38499" y="2498455"/>
              <a:ext cx="1026811" cy="1521625"/>
            </a:xfrm>
            <a:prstGeom prst="rect">
              <a:avLst/>
            </a:prstGeom>
          </p:spPr>
        </p:pic>
        <p:grpSp>
          <p:nvGrpSpPr>
            <p:cNvPr id="4" name="Grouper 3"/>
            <p:cNvGrpSpPr/>
            <p:nvPr/>
          </p:nvGrpSpPr>
          <p:grpSpPr>
            <a:xfrm>
              <a:off x="7564577" y="2735745"/>
              <a:ext cx="133903" cy="967659"/>
              <a:chOff x="7564577" y="2735745"/>
              <a:chExt cx="133903" cy="967659"/>
            </a:xfrm>
          </p:grpSpPr>
          <p:sp>
            <p:nvSpPr>
              <p:cNvPr id="43" name="Line 24"/>
              <p:cNvSpPr>
                <a:spLocks noChangeShapeType="1"/>
              </p:cNvSpPr>
              <p:nvPr/>
            </p:nvSpPr>
            <p:spPr bwMode="auto">
              <a:xfrm>
                <a:off x="7581613" y="3607409"/>
                <a:ext cx="113880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44" name="Line 25"/>
              <p:cNvSpPr>
                <a:spLocks noChangeShapeType="1"/>
              </p:cNvSpPr>
              <p:nvPr/>
            </p:nvSpPr>
            <p:spPr bwMode="auto">
              <a:xfrm>
                <a:off x="7580362" y="3703404"/>
                <a:ext cx="113880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46" name="Line 27"/>
              <p:cNvSpPr>
                <a:spLocks noChangeShapeType="1"/>
              </p:cNvSpPr>
              <p:nvPr/>
            </p:nvSpPr>
            <p:spPr bwMode="auto">
              <a:xfrm>
                <a:off x="7584600" y="3278068"/>
                <a:ext cx="113880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47" name="Line 28"/>
              <p:cNvSpPr>
                <a:spLocks noChangeShapeType="1"/>
              </p:cNvSpPr>
              <p:nvPr/>
            </p:nvSpPr>
            <p:spPr bwMode="auto">
              <a:xfrm>
                <a:off x="7564577" y="3008419"/>
                <a:ext cx="113880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48" name="Line 29"/>
              <p:cNvSpPr>
                <a:spLocks noChangeShapeType="1"/>
              </p:cNvSpPr>
              <p:nvPr/>
            </p:nvSpPr>
            <p:spPr bwMode="auto">
              <a:xfrm>
                <a:off x="7564577" y="2914638"/>
                <a:ext cx="113880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49" name="Line 30"/>
              <p:cNvSpPr>
                <a:spLocks noChangeShapeType="1"/>
              </p:cNvSpPr>
              <p:nvPr/>
            </p:nvSpPr>
            <p:spPr bwMode="auto">
              <a:xfrm>
                <a:off x="7578826" y="2735745"/>
                <a:ext cx="113880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</p:grpSp>
      </p:grpSp>
      <p:grpSp>
        <p:nvGrpSpPr>
          <p:cNvPr id="6" name="Grouper 5"/>
          <p:cNvGrpSpPr/>
          <p:nvPr/>
        </p:nvGrpSpPr>
        <p:grpSpPr>
          <a:xfrm>
            <a:off x="5217303" y="2057268"/>
            <a:ext cx="1349262" cy="2067766"/>
            <a:chOff x="5217303" y="2057268"/>
            <a:chExt cx="1349262" cy="2067766"/>
          </a:xfrm>
        </p:grpSpPr>
        <p:pic>
          <p:nvPicPr>
            <p:cNvPr id="2" name="Image 1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17303" y="2057268"/>
              <a:ext cx="1349262" cy="2067766"/>
            </a:xfrm>
            <a:prstGeom prst="rect">
              <a:avLst/>
            </a:prstGeom>
          </p:spPr>
        </p:pic>
        <p:grpSp>
          <p:nvGrpSpPr>
            <p:cNvPr id="5" name="Grouper 4"/>
            <p:cNvGrpSpPr/>
            <p:nvPr/>
          </p:nvGrpSpPr>
          <p:grpSpPr>
            <a:xfrm>
              <a:off x="5707021" y="2166304"/>
              <a:ext cx="194105" cy="1745004"/>
              <a:chOff x="5707021" y="2166304"/>
              <a:chExt cx="194105" cy="1745004"/>
            </a:xfrm>
          </p:grpSpPr>
          <p:sp>
            <p:nvSpPr>
              <p:cNvPr id="53" name="Line 14"/>
              <p:cNvSpPr>
                <a:spLocks noChangeShapeType="1"/>
              </p:cNvSpPr>
              <p:nvPr/>
            </p:nvSpPr>
            <p:spPr bwMode="auto">
              <a:xfrm>
                <a:off x="5707021" y="3911308"/>
                <a:ext cx="180240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54" name="Line 15"/>
              <p:cNvSpPr>
                <a:spLocks noChangeShapeType="1"/>
              </p:cNvSpPr>
              <p:nvPr/>
            </p:nvSpPr>
            <p:spPr bwMode="auto">
              <a:xfrm>
                <a:off x="5720886" y="3149158"/>
                <a:ext cx="180240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55" name="Line 16"/>
              <p:cNvSpPr>
                <a:spLocks noChangeShapeType="1"/>
              </p:cNvSpPr>
              <p:nvPr/>
            </p:nvSpPr>
            <p:spPr bwMode="auto">
              <a:xfrm>
                <a:off x="5709002" y="3305902"/>
                <a:ext cx="180240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56" name="Line 17"/>
              <p:cNvSpPr>
                <a:spLocks noChangeShapeType="1"/>
              </p:cNvSpPr>
              <p:nvPr/>
            </p:nvSpPr>
            <p:spPr bwMode="auto">
              <a:xfrm>
                <a:off x="5709002" y="3033280"/>
                <a:ext cx="180240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57" name="Line 18"/>
              <p:cNvSpPr>
                <a:spLocks noChangeShapeType="1"/>
              </p:cNvSpPr>
              <p:nvPr/>
            </p:nvSpPr>
            <p:spPr bwMode="auto">
              <a:xfrm>
                <a:off x="5720886" y="2244632"/>
                <a:ext cx="180240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58" name="Line 19"/>
              <p:cNvSpPr>
                <a:spLocks noChangeShapeType="1"/>
              </p:cNvSpPr>
              <p:nvPr/>
            </p:nvSpPr>
            <p:spPr bwMode="auto">
              <a:xfrm>
                <a:off x="5716924" y="2166304"/>
                <a:ext cx="180240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59" name="Line 20"/>
              <p:cNvSpPr>
                <a:spLocks noChangeShapeType="1"/>
              </p:cNvSpPr>
              <p:nvPr/>
            </p:nvSpPr>
            <p:spPr bwMode="auto">
              <a:xfrm>
                <a:off x="5719497" y="3641412"/>
                <a:ext cx="180240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/>
              </a:p>
            </p:txBody>
          </p:sp>
        </p:grpSp>
      </p:grpSp>
      <p:pic>
        <p:nvPicPr>
          <p:cNvPr id="60" name="Image 5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5669" y="4760939"/>
            <a:ext cx="2077933" cy="1604480"/>
          </a:xfrm>
          <a:prstGeom prst="rect">
            <a:avLst/>
          </a:prstGeom>
        </p:spPr>
      </p:pic>
      <p:pic>
        <p:nvPicPr>
          <p:cNvPr id="61" name="Image 6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58051" y="4743190"/>
            <a:ext cx="1771717" cy="1629542"/>
          </a:xfrm>
          <a:prstGeom prst="rect">
            <a:avLst/>
          </a:prstGeom>
        </p:spPr>
      </p:pic>
      <p:sp>
        <p:nvSpPr>
          <p:cNvPr id="62" name="Flèche droite rayée 61"/>
          <p:cNvSpPr/>
          <p:nvPr/>
        </p:nvSpPr>
        <p:spPr bwMode="auto">
          <a:xfrm>
            <a:off x="3907619" y="3153718"/>
            <a:ext cx="928952" cy="317472"/>
          </a:xfrm>
          <a:prstGeom prst="stripedRightArrow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8" charset="-128"/>
            </a:endParaRPr>
          </a:p>
        </p:txBody>
      </p:sp>
      <p:sp>
        <p:nvSpPr>
          <p:cNvPr id="63" name="ZoneTexte 62"/>
          <p:cNvSpPr txBox="1"/>
          <p:nvPr/>
        </p:nvSpPr>
        <p:spPr>
          <a:xfrm>
            <a:off x="178323" y="1189014"/>
            <a:ext cx="53084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2000" dirty="0">
                <a:solidFill>
                  <a:srgbClr val="FD930A"/>
                </a:solidFill>
              </a:rPr>
              <a:t>@</a:t>
            </a:r>
            <a:r>
              <a:rPr lang="en-GB" sz="2000" dirty="0" smtClean="0">
                <a:solidFill>
                  <a:srgbClr val="FD930A"/>
                </a:solidFill>
              </a:rPr>
              <a:t> Thales-Thonon production site:</a:t>
            </a:r>
            <a:endParaRPr lang="en-GB" sz="2000" dirty="0">
              <a:solidFill>
                <a:srgbClr val="FD930A"/>
              </a:solidFill>
            </a:endParaRPr>
          </a:p>
        </p:txBody>
      </p:sp>
      <p:sp>
        <p:nvSpPr>
          <p:cNvPr id="64" name="ZoneTexte 63"/>
          <p:cNvSpPr txBox="1"/>
          <p:nvPr/>
        </p:nvSpPr>
        <p:spPr>
          <a:xfrm>
            <a:off x="198629" y="1649685"/>
            <a:ext cx="87133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FD930A"/>
              </a:buClr>
              <a:buSzPct val="100000"/>
              <a:buFont typeface="Wingdings" charset="2"/>
              <a:buChar char="§"/>
            </a:pPr>
            <a:r>
              <a:rPr lang="en-US" sz="2000" smtClean="0"/>
              <a:t>Step 1: Brazing of the inner and outer conductors: </a:t>
            </a:r>
          </a:p>
        </p:txBody>
      </p:sp>
      <p:sp>
        <p:nvSpPr>
          <p:cNvPr id="65" name="ZoneTexte 64"/>
          <p:cNvSpPr txBox="1"/>
          <p:nvPr/>
        </p:nvSpPr>
        <p:spPr>
          <a:xfrm>
            <a:off x="292701" y="4290181"/>
            <a:ext cx="84546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FD930A"/>
              </a:buClr>
              <a:buFont typeface="Wingdings" charset="2"/>
              <a:buChar char="§"/>
            </a:pPr>
            <a:r>
              <a:rPr lang="en-US" sz="2000" smtClean="0"/>
              <a:t>Step 2: Copper plating of the inner surfaces:</a:t>
            </a:r>
            <a:endParaRPr lang="en-US" sz="2000"/>
          </a:p>
        </p:txBody>
      </p:sp>
      <p:sp>
        <p:nvSpPr>
          <p:cNvPr id="66" name="Rectangle 130"/>
          <p:cNvSpPr txBox="1">
            <a:spLocks noChangeArrowheads="1"/>
          </p:cNvSpPr>
          <p:nvPr/>
        </p:nvSpPr>
        <p:spPr bwMode="auto">
          <a:xfrm>
            <a:off x="1114778" y="446874"/>
            <a:ext cx="7283450" cy="48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45720" rIns="91440" bIns="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+mj-ea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</a:defRPr>
            </a:lvl9pPr>
          </a:lstStyle>
          <a:p>
            <a:pPr>
              <a:buNone/>
            </a:pPr>
            <a:r>
              <a:rPr lang="en-US" sz="2000" dirty="0" smtClean="0"/>
              <a:t>Fabrication process:</a:t>
            </a:r>
          </a:p>
        </p:txBody>
      </p:sp>
    </p:spTree>
    <p:extLst>
      <p:ext uri="{BB962C8B-B14F-4D97-AF65-F5344CB8AC3E}">
        <p14:creationId xmlns:p14="http://schemas.microsoft.com/office/powerpoint/2010/main" val="1113481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9C4C6F08-9B1E-41A3-93A4-1C0175097541}" type="slidenum">
              <a:rPr lang="en-GB" sz="1000">
                <a:solidFill>
                  <a:schemeClr val="bg1"/>
                </a:solidFill>
              </a:rPr>
              <a:pPr/>
              <a:t>7</a:t>
            </a:fld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241385" y="1238563"/>
            <a:ext cx="8721566" cy="724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buNone/>
            </a:pPr>
            <a:r>
              <a:rPr lang="en-US" sz="1600" b="1" smtClean="0"/>
              <a:t>Inspection &amp; control of all the produced parts </a:t>
            </a:r>
            <a:r>
              <a:rPr lang="en-US" sz="1600" smtClean="0"/>
              <a:t>at Thales-Thonon site.</a:t>
            </a:r>
          </a:p>
          <a:p>
            <a:pPr algn="just">
              <a:lnSpc>
                <a:spcPct val="120000"/>
              </a:lnSpc>
              <a:buNone/>
            </a:pPr>
            <a:r>
              <a:rPr lang="en-US" sz="1600" b="1" smtClean="0"/>
              <a:t>Double check </a:t>
            </a:r>
            <a:r>
              <a:rPr lang="en-US" sz="1600" smtClean="0"/>
              <a:t>during the reception at RI site under the same inspection criteria.</a:t>
            </a:r>
          </a:p>
        </p:txBody>
      </p:sp>
      <p:pic>
        <p:nvPicPr>
          <p:cNvPr id="34" name="Image 3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320" y="2237123"/>
            <a:ext cx="3520483" cy="4033081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7316" y="3778657"/>
            <a:ext cx="1671256" cy="2309181"/>
          </a:xfrm>
          <a:prstGeom prst="rect">
            <a:avLst/>
          </a:prstGeom>
        </p:spPr>
      </p:pic>
      <p:pic>
        <p:nvPicPr>
          <p:cNvPr id="36" name="Image 3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0268" y="2382652"/>
            <a:ext cx="1823327" cy="3211587"/>
          </a:xfrm>
          <a:prstGeom prst="rect">
            <a:avLst/>
          </a:prstGeom>
        </p:spPr>
      </p:pic>
      <p:sp>
        <p:nvSpPr>
          <p:cNvPr id="66" name="ZoneTexte 65"/>
          <p:cNvSpPr txBox="1"/>
          <p:nvPr/>
        </p:nvSpPr>
        <p:spPr>
          <a:xfrm>
            <a:off x="6884893" y="3369304"/>
            <a:ext cx="17422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fr-FR" sz="1600" dirty="0" smtClean="0"/>
              <a:t>Cold </a:t>
            </a:r>
            <a:r>
              <a:rPr lang="fr-FR" sz="1600" dirty="0" err="1" smtClean="0"/>
              <a:t>conductor</a:t>
            </a:r>
            <a:endParaRPr lang="fr-FR" sz="1600" dirty="0"/>
          </a:p>
        </p:txBody>
      </p:sp>
      <p:sp>
        <p:nvSpPr>
          <p:cNvPr id="67" name="ZoneTexte 66"/>
          <p:cNvSpPr txBox="1"/>
          <p:nvPr/>
        </p:nvSpPr>
        <p:spPr>
          <a:xfrm>
            <a:off x="4644385" y="5683926"/>
            <a:ext cx="17422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fr-FR" sz="1600" dirty="0" smtClean="0"/>
              <a:t>Warm </a:t>
            </a:r>
            <a:r>
              <a:rPr lang="fr-FR" sz="1600" dirty="0" err="1" smtClean="0"/>
              <a:t>Conductor</a:t>
            </a:r>
            <a:endParaRPr lang="fr-FR" sz="1600" dirty="0"/>
          </a:p>
        </p:txBody>
      </p:sp>
      <p:sp>
        <p:nvSpPr>
          <p:cNvPr id="11" name="Rectangle 130"/>
          <p:cNvSpPr txBox="1">
            <a:spLocks noChangeArrowheads="1"/>
          </p:cNvSpPr>
          <p:nvPr/>
        </p:nvSpPr>
        <p:spPr bwMode="auto">
          <a:xfrm>
            <a:off x="1114778" y="446874"/>
            <a:ext cx="7283450" cy="48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45720" rIns="91440" bIns="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+mj-ea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</a:defRPr>
            </a:lvl9pPr>
          </a:lstStyle>
          <a:p>
            <a:pPr>
              <a:buNone/>
            </a:pPr>
            <a:r>
              <a:rPr lang="en-US" sz="2000" dirty="0" smtClean="0"/>
              <a:t>Fabrication process:</a:t>
            </a:r>
          </a:p>
        </p:txBody>
      </p:sp>
    </p:spTree>
    <p:extLst>
      <p:ext uri="{BB962C8B-B14F-4D97-AF65-F5344CB8AC3E}">
        <p14:creationId xmlns:p14="http://schemas.microsoft.com/office/powerpoint/2010/main" val="316605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9C4C6F08-9B1E-41A3-93A4-1C0175097541}" type="slidenum">
              <a:rPr lang="en-GB" sz="1000">
                <a:solidFill>
                  <a:schemeClr val="bg1"/>
                </a:solidFill>
              </a:rPr>
              <a:pPr/>
              <a:t>8</a:t>
            </a:fld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25943" y="1091616"/>
            <a:ext cx="8816023" cy="5013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None/>
            </a:pPr>
            <a:r>
              <a:rPr lang="en-US" sz="1800" b="1" dirty="0" smtClean="0"/>
              <a:t>Examples of observed copper defects:</a:t>
            </a:r>
            <a:endParaRPr lang="en-US" sz="1800" b="1" dirty="0" smtClean="0">
              <a:sym typeface="Wingdings"/>
            </a:endParaRPr>
          </a:p>
          <a:p>
            <a:pPr>
              <a:lnSpc>
                <a:spcPct val="120000"/>
              </a:lnSpc>
              <a:buNone/>
            </a:pPr>
            <a:endParaRPr lang="en-US" sz="1800" b="1" dirty="0" smtClean="0">
              <a:sym typeface="Wingdings"/>
            </a:endParaRPr>
          </a:p>
          <a:p>
            <a:pPr>
              <a:lnSpc>
                <a:spcPct val="120000"/>
              </a:lnSpc>
              <a:buNone/>
            </a:pPr>
            <a:endParaRPr lang="en-US" sz="1800" dirty="0" smtClean="0">
              <a:sym typeface="Wingdings"/>
            </a:endParaRPr>
          </a:p>
          <a:p>
            <a:pPr marL="285750" indent="-285750">
              <a:lnSpc>
                <a:spcPct val="120000"/>
              </a:lnSpc>
              <a:buFont typeface="Wingdings" charset="2"/>
              <a:buChar char="§"/>
            </a:pPr>
            <a:endParaRPr lang="en-US" sz="1800" dirty="0" smtClean="0">
              <a:sym typeface="Wingdings"/>
            </a:endParaRPr>
          </a:p>
          <a:p>
            <a:pPr>
              <a:lnSpc>
                <a:spcPct val="120000"/>
              </a:lnSpc>
              <a:buNone/>
            </a:pPr>
            <a:endParaRPr lang="en-US" sz="1800" dirty="0" smtClean="0">
              <a:sym typeface="Wingdings"/>
            </a:endParaRPr>
          </a:p>
          <a:p>
            <a:pPr>
              <a:lnSpc>
                <a:spcPct val="120000"/>
              </a:lnSpc>
              <a:buNone/>
            </a:pPr>
            <a:endParaRPr lang="en-US" sz="1800" dirty="0" smtClean="0">
              <a:sym typeface="Wingdings"/>
            </a:endParaRPr>
          </a:p>
          <a:p>
            <a:pPr>
              <a:lnSpc>
                <a:spcPct val="120000"/>
              </a:lnSpc>
              <a:buNone/>
            </a:pPr>
            <a:endParaRPr lang="en-US" sz="1800" dirty="0" smtClean="0">
              <a:sym typeface="Wingdings"/>
            </a:endParaRPr>
          </a:p>
          <a:p>
            <a:pPr>
              <a:lnSpc>
                <a:spcPct val="120000"/>
              </a:lnSpc>
              <a:buNone/>
            </a:pPr>
            <a:endParaRPr lang="en-US" sz="1800" dirty="0" smtClean="0">
              <a:sym typeface="Wingdings"/>
            </a:endParaRPr>
          </a:p>
          <a:p>
            <a:pPr>
              <a:lnSpc>
                <a:spcPct val="120000"/>
              </a:lnSpc>
              <a:buNone/>
            </a:pPr>
            <a:endParaRPr lang="en-US" sz="1800" dirty="0" smtClean="0">
              <a:sym typeface="Wingdings"/>
            </a:endParaRPr>
          </a:p>
          <a:p>
            <a:pPr>
              <a:lnSpc>
                <a:spcPct val="120000"/>
              </a:lnSpc>
              <a:buNone/>
            </a:pPr>
            <a:endParaRPr lang="en-US" sz="1800" dirty="0" smtClean="0">
              <a:sym typeface="Wingdings"/>
            </a:endParaRPr>
          </a:p>
          <a:p>
            <a:pPr>
              <a:lnSpc>
                <a:spcPct val="120000"/>
              </a:lnSpc>
              <a:buNone/>
            </a:pPr>
            <a:endParaRPr lang="en-US" sz="1800" dirty="0" smtClean="0">
              <a:sym typeface="Wingdings"/>
            </a:endParaRPr>
          </a:p>
          <a:p>
            <a:pPr>
              <a:lnSpc>
                <a:spcPct val="120000"/>
              </a:lnSpc>
              <a:buNone/>
            </a:pPr>
            <a:r>
              <a:rPr lang="en-US" sz="1800" dirty="0" smtClean="0">
                <a:sym typeface="Wingdings"/>
              </a:rPr>
              <a:t> Qualitative &amp; quantitative acceptance criteria definition: defects classified per types, dimensions et number. Agreement on corrective actions and validation tests. </a:t>
            </a:r>
            <a:endParaRPr lang="en-US" sz="1800" dirty="0" smtClean="0"/>
          </a:p>
        </p:txBody>
      </p:sp>
      <p:grpSp>
        <p:nvGrpSpPr>
          <p:cNvPr id="27" name="Grouper 26"/>
          <p:cNvGrpSpPr/>
          <p:nvPr/>
        </p:nvGrpSpPr>
        <p:grpSpPr>
          <a:xfrm>
            <a:off x="440801" y="1626929"/>
            <a:ext cx="2653802" cy="1847350"/>
            <a:chOff x="199408" y="2374629"/>
            <a:chExt cx="2213019" cy="1592961"/>
          </a:xfrm>
        </p:grpSpPr>
        <p:pic>
          <p:nvPicPr>
            <p:cNvPr id="6" name="Image 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9408" y="2374629"/>
              <a:ext cx="2213019" cy="1592961"/>
            </a:xfrm>
            <a:prstGeom prst="rect">
              <a:avLst/>
            </a:prstGeom>
          </p:spPr>
        </p:pic>
        <p:cxnSp>
          <p:nvCxnSpPr>
            <p:cNvPr id="7" name="Connecteur droit avec flèche 6"/>
            <p:cNvCxnSpPr/>
            <p:nvPr/>
          </p:nvCxnSpPr>
          <p:spPr bwMode="auto">
            <a:xfrm flipV="1">
              <a:off x="923583" y="3175343"/>
              <a:ext cx="152411" cy="330411"/>
            </a:xfrm>
            <a:prstGeom prst="straightConnector1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  <p:sp>
          <p:nvSpPr>
            <p:cNvPr id="4" name="ZoneTexte 3"/>
            <p:cNvSpPr txBox="1"/>
            <p:nvPr/>
          </p:nvSpPr>
          <p:spPr>
            <a:xfrm>
              <a:off x="346344" y="3558238"/>
              <a:ext cx="175270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GB" sz="1200" dirty="0" smtClean="0">
                  <a:solidFill>
                    <a:srgbClr val="FF0000"/>
                  </a:solidFill>
                </a:rPr>
                <a:t>Copper peel off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1" name="Grouper 10"/>
          <p:cNvGrpSpPr/>
          <p:nvPr/>
        </p:nvGrpSpPr>
        <p:grpSpPr>
          <a:xfrm>
            <a:off x="3243019" y="1626929"/>
            <a:ext cx="2550368" cy="1836746"/>
            <a:chOff x="2560845" y="2382697"/>
            <a:chExt cx="2361434" cy="1574289"/>
          </a:xfrm>
        </p:grpSpPr>
        <p:pic>
          <p:nvPicPr>
            <p:cNvPr id="9" name="Image 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60845" y="2382697"/>
              <a:ext cx="2361434" cy="1574289"/>
            </a:xfrm>
            <a:prstGeom prst="rect">
              <a:avLst/>
            </a:prstGeom>
          </p:spPr>
        </p:pic>
        <p:sp>
          <p:nvSpPr>
            <p:cNvPr id="13" name="ZoneTexte 12"/>
            <p:cNvSpPr txBox="1"/>
            <p:nvPr/>
          </p:nvSpPr>
          <p:spPr>
            <a:xfrm>
              <a:off x="2629281" y="2828950"/>
              <a:ext cx="7711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GB" sz="1200" dirty="0" smtClean="0">
                  <a:solidFill>
                    <a:srgbClr val="FF0000"/>
                  </a:solidFill>
                </a:rPr>
                <a:t>Blister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4402978" y="3658154"/>
              <a:ext cx="5037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GB" sz="1200" dirty="0" smtClean="0">
                  <a:solidFill>
                    <a:srgbClr val="FF0000"/>
                  </a:solidFill>
                </a:rPr>
                <a:t>X 20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0" name="Grouper 9"/>
          <p:cNvGrpSpPr/>
          <p:nvPr/>
        </p:nvGrpSpPr>
        <p:grpSpPr>
          <a:xfrm>
            <a:off x="5887822" y="1637424"/>
            <a:ext cx="2560865" cy="1828349"/>
            <a:chOff x="5146235" y="2375437"/>
            <a:chExt cx="2147972" cy="1583648"/>
          </a:xfrm>
        </p:grpSpPr>
        <p:pic>
          <p:nvPicPr>
            <p:cNvPr id="12" name="Imag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46235" y="2375437"/>
              <a:ext cx="2120045" cy="1583648"/>
            </a:xfrm>
            <a:prstGeom prst="rect">
              <a:avLst/>
            </a:prstGeom>
          </p:spPr>
        </p:pic>
        <p:sp>
          <p:nvSpPr>
            <p:cNvPr id="14" name="ZoneTexte 13"/>
            <p:cNvSpPr txBox="1"/>
            <p:nvPr/>
          </p:nvSpPr>
          <p:spPr>
            <a:xfrm>
              <a:off x="5219147" y="2425048"/>
              <a:ext cx="16158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GB" sz="1200" dirty="0" smtClean="0">
                  <a:solidFill>
                    <a:srgbClr val="FF0000"/>
                  </a:solidFill>
                </a:rPr>
                <a:t>Pitting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6737958" y="3663606"/>
              <a:ext cx="55624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GB" sz="1200" dirty="0" smtClean="0">
                  <a:solidFill>
                    <a:srgbClr val="FF0000"/>
                  </a:solidFill>
                </a:rPr>
                <a:t>X 30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8" name="Grouper 27"/>
          <p:cNvGrpSpPr/>
          <p:nvPr/>
        </p:nvGrpSpPr>
        <p:grpSpPr>
          <a:xfrm>
            <a:off x="1868157" y="3579235"/>
            <a:ext cx="2571293" cy="1700395"/>
            <a:chOff x="1185965" y="4120400"/>
            <a:chExt cx="2141034" cy="1425248"/>
          </a:xfrm>
        </p:grpSpPr>
        <p:pic>
          <p:nvPicPr>
            <p:cNvPr id="16" name="Image 15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85965" y="4125033"/>
              <a:ext cx="2130539" cy="1420615"/>
            </a:xfrm>
            <a:prstGeom prst="rect">
              <a:avLst/>
            </a:prstGeom>
          </p:spPr>
        </p:pic>
        <p:sp>
          <p:nvSpPr>
            <p:cNvPr id="18" name="ZoneTexte 17"/>
            <p:cNvSpPr txBox="1"/>
            <p:nvPr/>
          </p:nvSpPr>
          <p:spPr>
            <a:xfrm>
              <a:off x="2823222" y="5248135"/>
              <a:ext cx="5037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GB" sz="1200" dirty="0" smtClean="0">
                  <a:solidFill>
                    <a:srgbClr val="FF0000"/>
                  </a:solidFill>
                </a:rPr>
                <a:t>X 22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1191866" y="4120400"/>
              <a:ext cx="16158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GB" sz="1200" dirty="0" smtClean="0">
                  <a:solidFill>
                    <a:srgbClr val="FF0000"/>
                  </a:solidFill>
                </a:rPr>
                <a:t>Circular spots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9" name="Grouper 28"/>
          <p:cNvGrpSpPr/>
          <p:nvPr/>
        </p:nvGrpSpPr>
        <p:grpSpPr>
          <a:xfrm>
            <a:off x="4589220" y="3589731"/>
            <a:ext cx="2589542" cy="1710891"/>
            <a:chOff x="3476769" y="4114538"/>
            <a:chExt cx="2327113" cy="1427492"/>
          </a:xfrm>
        </p:grpSpPr>
        <p:grpSp>
          <p:nvGrpSpPr>
            <p:cNvPr id="21" name="Grouper 20"/>
            <p:cNvGrpSpPr/>
            <p:nvPr/>
          </p:nvGrpSpPr>
          <p:grpSpPr>
            <a:xfrm>
              <a:off x="3476769" y="4114538"/>
              <a:ext cx="2327113" cy="1427492"/>
              <a:chOff x="86798" y="1731885"/>
              <a:chExt cx="2862483" cy="2172728"/>
            </a:xfrm>
          </p:grpSpPr>
          <p:pic>
            <p:nvPicPr>
              <p:cNvPr id="22" name="Image 21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6798" y="1731885"/>
                <a:ext cx="2862483" cy="2172728"/>
              </a:xfrm>
              <a:prstGeom prst="rect">
                <a:avLst/>
              </a:prstGeom>
            </p:spPr>
          </p:pic>
          <p:cxnSp>
            <p:nvCxnSpPr>
              <p:cNvPr id="23" name="Connecteur droit avec flèche 22"/>
              <p:cNvCxnSpPr/>
              <p:nvPr/>
            </p:nvCxnSpPr>
            <p:spPr bwMode="auto">
              <a:xfrm flipV="1">
                <a:off x="1563794" y="3285332"/>
                <a:ext cx="409316" cy="430347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stealth"/>
              </a:ln>
              <a:effectLst/>
            </p:spPr>
          </p:cxnSp>
        </p:grpSp>
        <p:sp>
          <p:nvSpPr>
            <p:cNvPr id="25" name="ZoneTexte 24"/>
            <p:cNvSpPr txBox="1"/>
            <p:nvPr/>
          </p:nvSpPr>
          <p:spPr>
            <a:xfrm>
              <a:off x="3516787" y="5259447"/>
              <a:ext cx="16158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GB" sz="1200" dirty="0" smtClean="0">
                  <a:solidFill>
                    <a:srgbClr val="FF0000"/>
                  </a:solidFill>
                </a:rPr>
                <a:t>Copper particle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6" name="Rectangle 130"/>
          <p:cNvSpPr txBox="1">
            <a:spLocks noChangeArrowheads="1"/>
          </p:cNvSpPr>
          <p:nvPr/>
        </p:nvSpPr>
        <p:spPr bwMode="auto">
          <a:xfrm>
            <a:off x="1114778" y="446874"/>
            <a:ext cx="7283450" cy="48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45720" rIns="91440" bIns="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+mj-ea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</a:defRPr>
            </a:lvl9pPr>
          </a:lstStyle>
          <a:p>
            <a:pPr>
              <a:buNone/>
            </a:pPr>
            <a:r>
              <a:rPr lang="en-US" sz="2000" dirty="0" smtClean="0"/>
              <a:t>Fabrication process:</a:t>
            </a:r>
          </a:p>
        </p:txBody>
      </p:sp>
    </p:spTree>
    <p:extLst>
      <p:ext uri="{BB962C8B-B14F-4D97-AF65-F5344CB8AC3E}">
        <p14:creationId xmlns:p14="http://schemas.microsoft.com/office/powerpoint/2010/main" val="281689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9C4C6F08-9B1E-41A3-93A4-1C0175097541}" type="slidenum">
              <a:rPr lang="en-GB" sz="1000">
                <a:solidFill>
                  <a:schemeClr val="bg1"/>
                </a:solidFill>
              </a:rPr>
              <a:pPr/>
              <a:t>9</a:t>
            </a:fld>
            <a:endParaRPr lang="en-GB" sz="1000">
              <a:solidFill>
                <a:schemeClr val="bg1"/>
              </a:solidFill>
            </a:endParaRPr>
          </a:p>
        </p:txBody>
      </p:sp>
      <p:grpSp>
        <p:nvGrpSpPr>
          <p:cNvPr id="15" name="Grouper 14"/>
          <p:cNvGrpSpPr/>
          <p:nvPr/>
        </p:nvGrpSpPr>
        <p:grpSpPr>
          <a:xfrm>
            <a:off x="367338" y="1039142"/>
            <a:ext cx="8312250" cy="5437057"/>
            <a:chOff x="0" y="1092674"/>
            <a:chExt cx="9144000" cy="6010885"/>
          </a:xfrm>
        </p:grpSpPr>
        <p:pic>
          <p:nvPicPr>
            <p:cNvPr id="2" name="Image 1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1092674"/>
              <a:ext cx="9144000" cy="2001379"/>
            </a:xfrm>
            <a:prstGeom prst="rect">
              <a:avLst/>
            </a:prstGeom>
          </p:spPr>
        </p:pic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3097444"/>
              <a:ext cx="9144000" cy="2001379"/>
            </a:xfrm>
            <a:prstGeom prst="rect">
              <a:avLst/>
            </a:prstGeom>
          </p:spPr>
        </p:pic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102180"/>
              <a:ext cx="9144000" cy="2001379"/>
            </a:xfrm>
            <a:prstGeom prst="rect">
              <a:avLst/>
            </a:prstGeom>
          </p:spPr>
        </p:pic>
      </p:grpSp>
      <p:sp>
        <p:nvSpPr>
          <p:cNvPr id="17" name="ZoneTexte 16"/>
          <p:cNvSpPr txBox="1"/>
          <p:nvPr/>
        </p:nvSpPr>
        <p:spPr>
          <a:xfrm>
            <a:off x="692694" y="3684189"/>
            <a:ext cx="791342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smtClean="0">
                <a:solidFill>
                  <a:srgbClr val="000090"/>
                </a:solidFill>
              </a:rPr>
              <a:t>Copper thickness distribution in cold conductor (specif. 10μm ± 20% cylindrical parts &amp; 10μm ± 30% in bellows</a:t>
            </a:r>
            <a:r>
              <a:rPr lang="en-US" sz="1600" smtClean="0">
                <a:solidFill>
                  <a:srgbClr val="000090"/>
                </a:solidFill>
                <a:sym typeface="Wingdings"/>
              </a:rPr>
              <a:t> relaxed to </a:t>
            </a:r>
            <a:r>
              <a:rPr lang="en-US" sz="1600" smtClean="0">
                <a:solidFill>
                  <a:srgbClr val="000090"/>
                </a:solidFill>
              </a:rPr>
              <a:t>10μm ± 50% ): </a:t>
            </a:r>
            <a:endParaRPr lang="en-US" sz="1600">
              <a:solidFill>
                <a:srgbClr val="000090"/>
              </a:solidFill>
            </a:endParaRPr>
          </a:p>
        </p:txBody>
      </p:sp>
      <p:sp>
        <p:nvSpPr>
          <p:cNvPr id="9" name="Rectangle 130"/>
          <p:cNvSpPr txBox="1">
            <a:spLocks noChangeArrowheads="1"/>
          </p:cNvSpPr>
          <p:nvPr/>
        </p:nvSpPr>
        <p:spPr bwMode="auto">
          <a:xfrm>
            <a:off x="1114778" y="446874"/>
            <a:ext cx="7283450" cy="48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45720" rIns="91440" bIns="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+mj-ea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8" charset="-128"/>
              </a:defRPr>
            </a:lvl9pPr>
          </a:lstStyle>
          <a:p>
            <a:pPr>
              <a:buNone/>
            </a:pPr>
            <a:r>
              <a:rPr lang="en-US" sz="2000" dirty="0" smtClean="0"/>
              <a:t>Fabrication process:</a:t>
            </a:r>
          </a:p>
        </p:txBody>
      </p:sp>
    </p:spTree>
    <p:extLst>
      <p:ext uri="{BB962C8B-B14F-4D97-AF65-F5344CB8AC3E}">
        <p14:creationId xmlns:p14="http://schemas.microsoft.com/office/powerpoint/2010/main" val="340916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SY European XFEL">
  <a:themeElements>
    <a:clrScheme name="DESY European XFEL 1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FFFFFF"/>
      </a:accent3>
      <a:accent4>
        <a:srgbClr val="1F123C"/>
      </a:accent4>
      <a:accent5>
        <a:srgbClr val="ACABB1"/>
      </a:accent5>
      <a:accent6>
        <a:srgbClr val="E58508"/>
      </a:accent6>
      <a:hlink>
        <a:srgbClr val="261748"/>
      </a:hlink>
      <a:folHlink>
        <a:srgbClr val="FD930A"/>
      </a:folHlink>
    </a:clrScheme>
    <a:fontScheme name="DESY European XFEL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8" charset="-128"/>
          </a:defRPr>
        </a:defPPr>
      </a:lstStyle>
    </a:lnDef>
  </a:objectDefaults>
  <a:extraClrSchemeLst>
    <a:extraClrScheme>
      <a:clrScheme name="DESY European XFEL 1">
        <a:dk1>
          <a:srgbClr val="261748"/>
        </a:dk1>
        <a:lt1>
          <a:srgbClr val="FFFFFF"/>
        </a:lt1>
        <a:dk2>
          <a:srgbClr val="000000"/>
        </a:dk2>
        <a:lt2>
          <a:srgbClr val="E0E0E0"/>
        </a:lt2>
        <a:accent1>
          <a:srgbClr val="261748"/>
        </a:accent1>
        <a:accent2>
          <a:srgbClr val="FD930A"/>
        </a:accent2>
        <a:accent3>
          <a:srgbClr val="FFFFFF"/>
        </a:accent3>
        <a:accent4>
          <a:srgbClr val="1F123C"/>
        </a:accent4>
        <a:accent5>
          <a:srgbClr val="ACABB1"/>
        </a:accent5>
        <a:accent6>
          <a:srgbClr val="E58508"/>
        </a:accent6>
        <a:hlink>
          <a:srgbClr val="261748"/>
        </a:hlink>
        <a:folHlink>
          <a:srgbClr val="FD930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FFFFFF"/>
      </a:accent3>
      <a:accent4>
        <a:srgbClr val="1F123C"/>
      </a:accent4>
      <a:accent5>
        <a:srgbClr val="ACABB1"/>
      </a:accent5>
      <a:accent6>
        <a:srgbClr val="E58508"/>
      </a:accent6>
      <a:hlink>
        <a:srgbClr val="261748"/>
      </a:hlink>
      <a:folHlink>
        <a:srgbClr val="FD930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16108</TotalTime>
  <Words>1100</Words>
  <Application>Microsoft Macintosh PowerPoint</Application>
  <PresentationFormat>Présentation à l'écran (4:3)</PresentationFormat>
  <Paragraphs>221</Paragraphs>
  <Slides>33</Slides>
  <Notes>1</Notes>
  <HiddenSlides>0</HiddenSlides>
  <MMClips>0</MMClips>
  <ScaleCrop>false</ScaleCrop>
  <HeadingPairs>
    <vt:vector size="8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33</vt:i4>
      </vt:variant>
    </vt:vector>
  </HeadingPairs>
  <TitlesOfParts>
    <vt:vector size="39" baseType="lpstr">
      <vt:lpstr>Helvetica</vt:lpstr>
      <vt:lpstr>ＭＳ Ｐゴシック</vt:lpstr>
      <vt:lpstr>Wingdings</vt:lpstr>
      <vt:lpstr>Arial</vt:lpstr>
      <vt:lpstr>DESY European XFEL</vt:lpstr>
      <vt:lpstr>Feuille de calcul</vt:lpstr>
      <vt:lpstr>Présentation PowerPoint</vt:lpstr>
      <vt:lpstr>Outlines:</vt:lpstr>
      <vt:lpstr>Introduction:</vt:lpstr>
      <vt:lpstr>Introduction:</vt:lpstr>
      <vt:lpstr>Introduction: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Fabrication process:</vt:lpstr>
      <vt:lpstr>Présentation PowerPoint</vt:lpstr>
      <vt:lpstr>RF conditioning at LAL:</vt:lpstr>
      <vt:lpstr>RF conditioning at LAL:</vt:lpstr>
      <vt:lpstr>RF conditioning at LAL:</vt:lpstr>
      <vt:lpstr>RF conditioning at LAL:</vt:lpstr>
      <vt:lpstr>RF conditioning at LAL:</vt:lpstr>
      <vt:lpstr>RF conditioning at LAL:</vt:lpstr>
      <vt:lpstr>RF conditioning at LAL:</vt:lpstr>
      <vt:lpstr>Troubles on the track: Dark layer on cold ceramic</vt:lpstr>
      <vt:lpstr>Troubles on the track: Light &amp; arcing in the warm windows</vt:lpstr>
      <vt:lpstr>Troubles on the track: Light &amp; arcing in the warm windows</vt:lpstr>
      <vt:lpstr>Troubles on the track: Light &amp; arcing in the warm windows</vt:lpstr>
      <vt:lpstr>Troubles on the track: Light &amp; arcing in the warm windows</vt:lpstr>
      <vt:lpstr>Troubles on the track: Light &amp; arcing in the warm windows</vt:lpstr>
      <vt:lpstr>Troubles on the track: Overheating during RF test </vt:lpstr>
      <vt:lpstr>Troubles on the track: Overheating during RF test </vt:lpstr>
      <vt:lpstr>Troubles on the track: Overheating during RF test </vt:lpstr>
      <vt:lpstr>Troubles on the track: Overheating during RF test </vt:lpstr>
      <vt:lpstr>Troubles on the track: Overheating during RF test </vt:lpstr>
      <vt:lpstr>Summary:</vt:lpstr>
      <vt:lpstr>Présentation PowerPoint</vt:lpstr>
    </vt:vector>
  </TitlesOfParts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WP-X   XFEL Project Progress Report (2-2009)</dc:title>
  <dc:creator>Vogel, Elmar</dc:creator>
  <cp:lastModifiedBy>Utilisateur de Microsoft Office</cp:lastModifiedBy>
  <cp:revision>472</cp:revision>
  <dcterms:modified xsi:type="dcterms:W3CDTF">2017-10-23T15:33:00Z</dcterms:modified>
</cp:coreProperties>
</file>