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tiff" ContentType="image/tiff"/>
  <Default Extension="vml" ContentType="application/vnd.openxmlformats-officedocument.vmlDrawing"/>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8.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8" r:id="rId2"/>
    <p:sldMasterId id="2147483678" r:id="rId3"/>
    <p:sldMasterId id="2147483687" r:id="rId4"/>
    <p:sldMasterId id="2147483696" r:id="rId5"/>
    <p:sldMasterId id="2147483705" r:id="rId6"/>
    <p:sldMasterId id="2147483713" r:id="rId7"/>
    <p:sldMasterId id="2147483723" r:id="rId8"/>
    <p:sldMasterId id="2147483732" r:id="rId9"/>
    <p:sldMasterId id="2147483741" r:id="rId10"/>
  </p:sldMasterIdLst>
  <p:notesMasterIdLst>
    <p:notesMasterId r:id="rId47"/>
  </p:notesMasterIdLst>
  <p:handoutMasterIdLst>
    <p:handoutMasterId r:id="rId48"/>
  </p:handoutMasterIdLst>
  <p:sldIdLst>
    <p:sldId id="515" r:id="rId11"/>
    <p:sldId id="714" r:id="rId12"/>
    <p:sldId id="715" r:id="rId13"/>
    <p:sldId id="717" r:id="rId14"/>
    <p:sldId id="713" r:id="rId15"/>
    <p:sldId id="601" r:id="rId16"/>
    <p:sldId id="636" r:id="rId17"/>
    <p:sldId id="637" r:id="rId18"/>
    <p:sldId id="638" r:id="rId19"/>
    <p:sldId id="639" r:id="rId20"/>
    <p:sldId id="640" r:id="rId21"/>
    <p:sldId id="721" r:id="rId22"/>
    <p:sldId id="720" r:id="rId23"/>
    <p:sldId id="641" r:id="rId24"/>
    <p:sldId id="747" r:id="rId25"/>
    <p:sldId id="748" r:id="rId26"/>
    <p:sldId id="746" r:id="rId27"/>
    <p:sldId id="718" r:id="rId28"/>
    <p:sldId id="741" r:id="rId29"/>
    <p:sldId id="711" r:id="rId30"/>
    <p:sldId id="727" r:id="rId31"/>
    <p:sldId id="758" r:id="rId32"/>
    <p:sldId id="759" r:id="rId33"/>
    <p:sldId id="760" r:id="rId34"/>
    <p:sldId id="761" r:id="rId35"/>
    <p:sldId id="742" r:id="rId36"/>
    <p:sldId id="744" r:id="rId37"/>
    <p:sldId id="756" r:id="rId38"/>
    <p:sldId id="755" r:id="rId39"/>
    <p:sldId id="754" r:id="rId40"/>
    <p:sldId id="757" r:id="rId41"/>
    <p:sldId id="736" r:id="rId42"/>
    <p:sldId id="752" r:id="rId43"/>
    <p:sldId id="653" r:id="rId44"/>
    <p:sldId id="738" r:id="rId45"/>
    <p:sldId id="739"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4AFF"/>
    <a:srgbClr val="B71FA5"/>
    <a:srgbClr val="624A8A"/>
    <a:srgbClr val="515783"/>
    <a:srgbClr val="5E56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1" autoAdjust="0"/>
    <p:restoredTop sz="95071" autoAdjust="0"/>
  </p:normalViewPr>
  <p:slideViewPr>
    <p:cSldViewPr snapToGrid="0">
      <p:cViewPr>
        <p:scale>
          <a:sx n="80" d="100"/>
          <a:sy n="80" d="100"/>
        </p:scale>
        <p:origin x="1330" y="115"/>
      </p:cViewPr>
      <p:guideLst>
        <p:guide orient="horz" pos="2160"/>
        <p:guide pos="2880"/>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10" d="100"/>
        <a:sy n="110" d="100"/>
      </p:scale>
      <p:origin x="0" y="0"/>
    </p:cViewPr>
  </p:sorterViewPr>
  <p:notesViewPr>
    <p:cSldViewPr snapToGrid="0">
      <p:cViewPr varScale="1">
        <p:scale>
          <a:sx n="96" d="100"/>
          <a:sy n="96" d="100"/>
        </p:scale>
        <p:origin x="2574"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E9249C1-76C2-4AEB-8C7B-CF541297D227}" type="datetimeFigureOut">
              <a:rPr lang="en-US" smtClean="0"/>
              <a:t>10/23/2017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7551423-A93D-474C-A844-A65FB2BF59BB}" type="slidenum">
              <a:rPr lang="en-US" smtClean="0"/>
              <a:t>‹#›</a:t>
            </a:fld>
            <a:endParaRPr lang="en-US"/>
          </a:p>
        </p:txBody>
      </p:sp>
    </p:spTree>
    <p:extLst>
      <p:ext uri="{BB962C8B-B14F-4D97-AF65-F5344CB8AC3E}">
        <p14:creationId xmlns:p14="http://schemas.microsoft.com/office/powerpoint/2010/main" val="21605029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78FC32-FFF2-4481-ACC3-537648C0D63C}" type="datetimeFigureOut">
              <a:rPr lang="en-US" smtClean="0"/>
              <a:t>10/23/2017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4A038C-4256-4477-9920-DA1EAD0DCF06}" type="slidenum">
              <a:rPr lang="en-US" smtClean="0"/>
              <a:t>‹#›</a:t>
            </a:fld>
            <a:endParaRPr lang="en-US"/>
          </a:p>
        </p:txBody>
      </p:sp>
    </p:spTree>
    <p:extLst>
      <p:ext uri="{BB962C8B-B14F-4D97-AF65-F5344CB8AC3E}">
        <p14:creationId xmlns:p14="http://schemas.microsoft.com/office/powerpoint/2010/main" val="222969385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4A038C-4256-4477-9920-DA1EAD0DCF06}" type="slidenum">
              <a:rPr lang="en-US" smtClean="0"/>
              <a:t>1</a:t>
            </a:fld>
            <a:endParaRPr lang="en-US"/>
          </a:p>
        </p:txBody>
      </p:sp>
    </p:spTree>
    <p:extLst>
      <p:ext uri="{BB962C8B-B14F-4D97-AF65-F5344CB8AC3E}">
        <p14:creationId xmlns:p14="http://schemas.microsoft.com/office/powerpoint/2010/main" val="3462411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doing cost savings studies to try to make the ILC more affordable and increasing the gradient has the largest impact, but Q0 also has a strong impact</a:t>
            </a:r>
          </a:p>
        </p:txBody>
      </p:sp>
      <p:sp>
        <p:nvSpPr>
          <p:cNvPr id="4" name="Slide Number Placeholder 3"/>
          <p:cNvSpPr>
            <a:spLocks noGrp="1"/>
          </p:cNvSpPr>
          <p:nvPr>
            <p:ph type="sldNum" sz="quarter" idx="10"/>
          </p:nvPr>
        </p:nvSpPr>
        <p:spPr/>
        <p:txBody>
          <a:bodyPr/>
          <a:lstStyle/>
          <a:p>
            <a:fld id="{990AA9CC-E1E8-B542-97F5-D788D6C45130}" type="slidenum">
              <a:rPr lang="en-US" smtClean="0"/>
              <a:t>24</a:t>
            </a:fld>
            <a:endParaRPr lang="en-US"/>
          </a:p>
        </p:txBody>
      </p:sp>
    </p:spTree>
    <p:extLst>
      <p:ext uri="{BB962C8B-B14F-4D97-AF65-F5344CB8AC3E}">
        <p14:creationId xmlns:p14="http://schemas.microsoft.com/office/powerpoint/2010/main" val="2210645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doing cost savings studies to try to make the ILC more affordable and increasing the gradient has the largest impact, but Q0 also has a strong impact</a:t>
            </a:r>
          </a:p>
        </p:txBody>
      </p:sp>
      <p:sp>
        <p:nvSpPr>
          <p:cNvPr id="4" name="Slide Number Placeholder 3"/>
          <p:cNvSpPr>
            <a:spLocks noGrp="1"/>
          </p:cNvSpPr>
          <p:nvPr>
            <p:ph type="sldNum" sz="quarter" idx="10"/>
          </p:nvPr>
        </p:nvSpPr>
        <p:spPr/>
        <p:txBody>
          <a:bodyPr/>
          <a:lstStyle/>
          <a:p>
            <a:fld id="{990AA9CC-E1E8-B542-97F5-D788D6C45130}" type="slidenum">
              <a:rPr lang="en-US" smtClean="0"/>
              <a:t>25</a:t>
            </a:fld>
            <a:endParaRPr lang="en-US"/>
          </a:p>
        </p:txBody>
      </p:sp>
    </p:spTree>
    <p:extLst>
      <p:ext uri="{BB962C8B-B14F-4D97-AF65-F5344CB8AC3E}">
        <p14:creationId xmlns:p14="http://schemas.microsoft.com/office/powerpoint/2010/main" val="248819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26</a:t>
            </a:fld>
            <a:endParaRPr lang="en-US" altLang="en-US"/>
          </a:p>
        </p:txBody>
      </p:sp>
    </p:spTree>
    <p:extLst>
      <p:ext uri="{BB962C8B-B14F-4D97-AF65-F5344CB8AC3E}">
        <p14:creationId xmlns:p14="http://schemas.microsoft.com/office/powerpoint/2010/main" val="3934457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27</a:t>
            </a:fld>
            <a:endParaRPr lang="en-US" altLang="en-US"/>
          </a:p>
        </p:txBody>
      </p:sp>
    </p:spTree>
    <p:extLst>
      <p:ext uri="{BB962C8B-B14F-4D97-AF65-F5344CB8AC3E}">
        <p14:creationId xmlns:p14="http://schemas.microsoft.com/office/powerpoint/2010/main" val="2674202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development of the nitrogen</a:t>
            </a:r>
            <a:r>
              <a:rPr lang="en-US" baseline="0" dirty="0"/>
              <a:t> infusion process, recent SRF R&amp;D efforts have led to significant progress in understanding of magnetic flux. We knew already that practical magnetic shielding is imperfect and that when cooling a cavity in a realistic 5-10 </a:t>
            </a:r>
            <a:r>
              <a:rPr lang="en-US" baseline="0" dirty="0" err="1"/>
              <a:t>mG</a:t>
            </a:r>
            <a:r>
              <a:rPr lang="en-US" baseline="0" dirty="0"/>
              <a:t> background magnetic field, that the field can potentially be trapped in the superconductor, leading to Q0 degradation, but it can also be expelled from the material. We learned just in the last couple years that proper treatment of the material can promote expulsion, preventing Q0 degradation. We also learned that even if the flux is trapped, different treatments lead to different sensitivities to trapped flux. </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22901483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development of the nitrogen</a:t>
            </a:r>
            <a:r>
              <a:rPr lang="en-US" baseline="0" dirty="0"/>
              <a:t> infusion process, recent SRF R&amp;D efforts have led to significant progress in understanding of magnetic flux. We knew already that practical magnetic shielding is imperfect and that when cooling a cavity in a realistic 5-10 </a:t>
            </a:r>
            <a:r>
              <a:rPr lang="en-US" baseline="0" dirty="0" err="1"/>
              <a:t>mG</a:t>
            </a:r>
            <a:r>
              <a:rPr lang="en-US" baseline="0" dirty="0"/>
              <a:t> background magnetic field, that the field can potentially be trapped in the superconductor, leading to Q0 degradation, but it can also be expelled from the material. We learned just in the last couple years that proper treatment of the material can promote expulsion, preventing Q0 degradation. We also learned that even if the flux is trapped, different treatments lead to different sensitivities to trapped flux. </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a:solidFill>
                  <a:prstClr val="black"/>
                </a:solidFill>
              </a:rPr>
              <a:pPr>
                <a:defRPr/>
              </a:pPr>
              <a:t>30</a:t>
            </a:fld>
            <a:endParaRPr lang="en-US">
              <a:solidFill>
                <a:prstClr val="black"/>
              </a:solidFill>
            </a:endParaRPr>
          </a:p>
        </p:txBody>
      </p:sp>
    </p:spTree>
    <p:extLst>
      <p:ext uri="{BB962C8B-B14F-4D97-AF65-F5344CB8AC3E}">
        <p14:creationId xmlns:p14="http://schemas.microsoft.com/office/powerpoint/2010/main" val="118091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development of the nitrogen</a:t>
            </a:r>
            <a:r>
              <a:rPr lang="en-US" baseline="0" dirty="0"/>
              <a:t> infusion process, recent SRF R&amp;D efforts have led to significant progress in understanding of magnetic flux. We knew already that practical magnetic shielding is imperfect and that when cooling a cavity in a realistic 5-10 </a:t>
            </a:r>
            <a:r>
              <a:rPr lang="en-US" baseline="0" dirty="0" err="1"/>
              <a:t>mG</a:t>
            </a:r>
            <a:r>
              <a:rPr lang="en-US" baseline="0" dirty="0"/>
              <a:t> background magnetic field, that the field can potentially be trapped in the superconductor, leading to Q0 degradation, but it can also be expelled from the material. We learned just in the last couple years that proper treatment of the material can promote expulsion, preventing Q0 degradation. We also learned that even if the flux is trapped, different treatments lead to different sensitivities to trapped flux. </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1034923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development of the nitrogen</a:t>
            </a:r>
            <a:r>
              <a:rPr lang="en-US" baseline="0" dirty="0"/>
              <a:t> infusion process, recent SRF R&amp;D efforts have led to significant progress in understanding of magnetic flux. We knew already that practical magnetic shielding is imperfect and that when cooling a cavity in a realistic 5-10 </a:t>
            </a:r>
            <a:r>
              <a:rPr lang="en-US" baseline="0" dirty="0" err="1"/>
              <a:t>mG</a:t>
            </a:r>
            <a:r>
              <a:rPr lang="en-US" baseline="0" dirty="0"/>
              <a:t> background magnetic field, that the field can potentially be trapped in the superconductor, leading to Q0 degradation, but it can also be expelled from the material. We learned just in the last couple years that proper treatment of the material can promote expulsion, preventing Q0 degradation. We also learned that even if the flux is trapped, different treatments lead to different sensitivities to trapped flux. </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a:solidFill>
                  <a:prstClr val="black"/>
                </a:solidFill>
              </a:rPr>
              <a:pPr>
                <a:defRPr/>
              </a:pPr>
              <a:t>32</a:t>
            </a:fld>
            <a:endParaRPr lang="en-US">
              <a:solidFill>
                <a:prstClr val="black"/>
              </a:solidFill>
            </a:endParaRPr>
          </a:p>
        </p:txBody>
      </p:sp>
    </p:spTree>
    <p:extLst>
      <p:ext uri="{BB962C8B-B14F-4D97-AF65-F5344CB8AC3E}">
        <p14:creationId xmlns:p14="http://schemas.microsoft.com/office/powerpoint/2010/main" val="30848459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33</a:t>
            </a:fld>
            <a:endParaRPr lang="en-US"/>
          </a:p>
        </p:txBody>
      </p:sp>
    </p:spTree>
    <p:extLst>
      <p:ext uri="{BB962C8B-B14F-4D97-AF65-F5344CB8AC3E}">
        <p14:creationId xmlns:p14="http://schemas.microsoft.com/office/powerpoint/2010/main" val="2569906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4A038C-4256-4477-9920-DA1EAD0DCF06}" type="slidenum">
              <a:rPr lang="en-US" smtClean="0"/>
              <a:t>34</a:t>
            </a:fld>
            <a:endParaRPr lang="en-US"/>
          </a:p>
        </p:txBody>
      </p:sp>
    </p:spTree>
    <p:extLst>
      <p:ext uri="{BB962C8B-B14F-4D97-AF65-F5344CB8AC3E}">
        <p14:creationId xmlns:p14="http://schemas.microsoft.com/office/powerpoint/2010/main" val="4093274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 Q at high gradients may reduce both capital</a:t>
            </a:r>
            <a:r>
              <a:rPr lang="en-US" baseline="0" dirty="0"/>
              <a:t> and operational cost of the accelerators</a:t>
            </a:r>
            <a:endParaRPr lang="en-US" dirty="0"/>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a:t>
            </a:fld>
            <a:endParaRPr lang="en-US" altLang="en-US"/>
          </a:p>
        </p:txBody>
      </p:sp>
    </p:spTree>
    <p:extLst>
      <p:ext uri="{BB962C8B-B14F-4D97-AF65-F5344CB8AC3E}">
        <p14:creationId xmlns:p14="http://schemas.microsoft.com/office/powerpoint/2010/main" val="3649316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 Q at high gradients may reduce both capital</a:t>
            </a:r>
            <a:r>
              <a:rPr lang="en-US" baseline="0" dirty="0"/>
              <a:t> and operational cost of the accelerators</a:t>
            </a:r>
            <a:endParaRPr lang="en-US" dirty="0"/>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3</a:t>
            </a:fld>
            <a:endParaRPr lang="en-US" altLang="en-US"/>
          </a:p>
        </p:txBody>
      </p:sp>
    </p:spTree>
    <p:extLst>
      <p:ext uri="{BB962C8B-B14F-4D97-AF65-F5344CB8AC3E}">
        <p14:creationId xmlns:p14="http://schemas.microsoft.com/office/powerpoint/2010/main" val="822005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 Q at high gradients may reduce both capital</a:t>
            </a:r>
            <a:r>
              <a:rPr lang="en-US" baseline="0" dirty="0"/>
              <a:t> and operational cost of the accelerators</a:t>
            </a:r>
            <a:endParaRPr lang="en-US" dirty="0"/>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4</a:t>
            </a:fld>
            <a:endParaRPr lang="en-US" altLang="en-US"/>
          </a:p>
        </p:txBody>
      </p:sp>
    </p:spTree>
    <p:extLst>
      <p:ext uri="{BB962C8B-B14F-4D97-AF65-F5344CB8AC3E}">
        <p14:creationId xmlns:p14="http://schemas.microsoft.com/office/powerpoint/2010/main" val="2264563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5</a:t>
            </a:fld>
            <a:endParaRPr lang="en-US" altLang="en-US"/>
          </a:p>
        </p:txBody>
      </p:sp>
    </p:spTree>
    <p:extLst>
      <p:ext uri="{BB962C8B-B14F-4D97-AF65-F5344CB8AC3E}">
        <p14:creationId xmlns:p14="http://schemas.microsoft.com/office/powerpoint/2010/main" val="3548385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20</a:t>
            </a:fld>
            <a:endParaRPr lang="en-US" altLang="en-US"/>
          </a:p>
        </p:txBody>
      </p:sp>
    </p:spTree>
    <p:extLst>
      <p:ext uri="{BB962C8B-B14F-4D97-AF65-F5344CB8AC3E}">
        <p14:creationId xmlns:p14="http://schemas.microsoft.com/office/powerpoint/2010/main" val="1030278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0BFB643-3B51-4A23-96A6-8ED93A064CCD}" type="slidenum">
              <a:rPr lang="en-US" altLang="en-US" smtClean="0"/>
              <a:pPr/>
              <a:t>21</a:t>
            </a:fld>
            <a:endParaRPr lang="en-US" altLang="en-US"/>
          </a:p>
        </p:txBody>
      </p:sp>
    </p:spTree>
    <p:extLst>
      <p:ext uri="{BB962C8B-B14F-4D97-AF65-F5344CB8AC3E}">
        <p14:creationId xmlns:p14="http://schemas.microsoft.com/office/powerpoint/2010/main" val="337649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doing cost savings studies to try to make the ILC more affordable and increasing the gradient has the largest impact, but Q0 also has a strong impact</a:t>
            </a:r>
          </a:p>
        </p:txBody>
      </p:sp>
      <p:sp>
        <p:nvSpPr>
          <p:cNvPr id="4" name="Slide Number Placeholder 3"/>
          <p:cNvSpPr>
            <a:spLocks noGrp="1"/>
          </p:cNvSpPr>
          <p:nvPr>
            <p:ph type="sldNum" sz="quarter" idx="10"/>
          </p:nvPr>
        </p:nvSpPr>
        <p:spPr/>
        <p:txBody>
          <a:bodyPr/>
          <a:lstStyle/>
          <a:p>
            <a:fld id="{990AA9CC-E1E8-B542-97F5-D788D6C45130}" type="slidenum">
              <a:rPr lang="en-US" smtClean="0"/>
              <a:t>22</a:t>
            </a:fld>
            <a:endParaRPr lang="en-US"/>
          </a:p>
        </p:txBody>
      </p:sp>
    </p:spTree>
    <p:extLst>
      <p:ext uri="{BB962C8B-B14F-4D97-AF65-F5344CB8AC3E}">
        <p14:creationId xmlns:p14="http://schemas.microsoft.com/office/powerpoint/2010/main" val="3613044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doing cost savings studies to try to make the ILC more affordable and increasing the gradient has the largest impact, but Q0 also has a strong impact</a:t>
            </a:r>
          </a:p>
        </p:txBody>
      </p:sp>
      <p:sp>
        <p:nvSpPr>
          <p:cNvPr id="4" name="Slide Number Placeholder 3"/>
          <p:cNvSpPr>
            <a:spLocks noGrp="1"/>
          </p:cNvSpPr>
          <p:nvPr>
            <p:ph type="sldNum" sz="quarter" idx="10"/>
          </p:nvPr>
        </p:nvSpPr>
        <p:spPr/>
        <p:txBody>
          <a:bodyPr/>
          <a:lstStyle/>
          <a:p>
            <a:fld id="{990AA9CC-E1E8-B542-97F5-D788D6C45130}" type="slidenum">
              <a:rPr lang="en-US" smtClean="0"/>
              <a:t>23</a:t>
            </a:fld>
            <a:endParaRPr lang="en-US"/>
          </a:p>
        </p:txBody>
      </p:sp>
    </p:spTree>
    <p:extLst>
      <p:ext uri="{BB962C8B-B14F-4D97-AF65-F5344CB8AC3E}">
        <p14:creationId xmlns:p14="http://schemas.microsoft.com/office/powerpoint/2010/main" val="17322319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3.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4.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5.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7.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8.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9.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10.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4.jpeg"/><Relationship Id="rId1" Type="http://schemas.openxmlformats.org/officeDocument/2006/relationships/slideMaster" Target="../slideMasters/slideMaster2.xml"/><Relationship Id="rId6" Type="http://schemas.openxmlformats.org/officeDocument/2006/relationships/image" Target="../media/image8.jpeg"/><Relationship Id="rId5" Type="http://schemas.openxmlformats.org/officeDocument/2006/relationships/image" Target="../media/image7.gif"/><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gif"/></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50" y="1149350"/>
            <a:ext cx="3267075"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Tree>
    <p:extLst>
      <p:ext uri="{BB962C8B-B14F-4D97-AF65-F5344CB8AC3E}">
        <p14:creationId xmlns:p14="http://schemas.microsoft.com/office/powerpoint/2010/main" val="212861802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0557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9767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105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1099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989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solidFill>
                  <a:srgbClr val="000000"/>
                </a:solidFill>
              </a:rPr>
              <a:t>Martina Martinello | LCWS 2017</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236955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spcBef>
                <a:spcPts val="1200"/>
              </a:spcBef>
              <a:defRPr sz="2400">
                <a:solidFill>
                  <a:srgbClr val="404040"/>
                </a:solidFill>
              </a:defRPr>
            </a:lvl1pPr>
            <a:lvl2pPr>
              <a:spcBef>
                <a:spcPts val="200"/>
              </a:spcBef>
              <a:defRPr sz="2200">
                <a:solidFill>
                  <a:srgbClr val="404040"/>
                </a:solidFill>
              </a:defRPr>
            </a:lvl2pPr>
            <a:lvl3pPr>
              <a:spcBef>
                <a:spcPts val="0"/>
              </a:spcBef>
              <a:defRPr sz="2000">
                <a:solidFill>
                  <a:srgbClr val="404040"/>
                </a:solidFill>
              </a:defRPr>
            </a:lvl3pPr>
            <a:lvl4pPr>
              <a:spcBef>
                <a:spcPts val="0"/>
              </a:spcBef>
              <a:defRPr sz="1800">
                <a:solidFill>
                  <a:srgbClr val="404040"/>
                </a:solidFill>
              </a:defRPr>
            </a:lvl4pPr>
            <a:lvl5pPr marL="2057400" indent="-228600">
              <a:spcBef>
                <a:spcPts val="0"/>
              </a:spcBef>
              <a:buFont typeface="Arial"/>
              <a:buChar char="•"/>
              <a:defRPr sz="18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50013" y="6515100"/>
            <a:ext cx="1076325" cy="241300"/>
          </a:xfrm>
          <a:prstGeom prst="rect">
            <a:avLst/>
          </a:prstGeom>
        </p:spPr>
        <p:txBody>
          <a:bodyPr/>
          <a:lstStyle>
            <a:lvl1pPr>
              <a:defRPr/>
            </a:lvl1pPr>
          </a:lstStyle>
          <a:p>
            <a:pPr defTabSz="914400" fontAlgn="base">
              <a:spcBef>
                <a:spcPct val="0"/>
              </a:spcBef>
              <a:spcAft>
                <a:spcPct val="0"/>
              </a:spcAft>
            </a:pPr>
            <a:endParaRPr lang="en-US">
              <a:solidFill>
                <a:srgbClr val="000000"/>
              </a:solidFill>
              <a:latin typeface="Arial" pitchFamily="34" charset="0"/>
              <a:ea typeface="ＭＳ Ｐゴシック" pitchFamily="-110" charset="-128"/>
            </a:endParaRPr>
          </a:p>
        </p:txBody>
      </p:sp>
      <p:sp>
        <p:nvSpPr>
          <p:cNvPr id="5" name="Footer Placeholder 4"/>
          <p:cNvSpPr>
            <a:spLocks noGrp="1"/>
          </p:cNvSpPr>
          <p:nvPr>
            <p:ph type="ftr" sz="quarter" idx="11"/>
          </p:nvPr>
        </p:nvSpPr>
        <p:spPr/>
        <p:txBody>
          <a:bodyPr/>
          <a:lstStyle>
            <a:lvl1pPr>
              <a:defRPr sz="900">
                <a:solidFill>
                  <a:srgbClr val="004C97"/>
                </a:solidFill>
              </a:defRPr>
            </a:lvl1pPr>
          </a:lstStyle>
          <a:p>
            <a:pPr>
              <a:defRPr/>
            </a:pPr>
            <a:r>
              <a:rPr lang="it-IT" b="1"/>
              <a:t>Martina Martinello | LCWS 2017</a:t>
            </a:r>
            <a:endParaRPr lang="en-US" b="1" dirty="0"/>
          </a:p>
        </p:txBody>
      </p:sp>
      <p:sp>
        <p:nvSpPr>
          <p:cNvPr id="6" name="Slide Number Placeholder 5"/>
          <p:cNvSpPr>
            <a:spLocks noGrp="1"/>
          </p:cNvSpPr>
          <p:nvPr>
            <p:ph type="sldNum" sz="quarter" idx="12"/>
          </p:nvPr>
        </p:nvSpPr>
        <p:spPr/>
        <p:txBody>
          <a:bodyPr/>
          <a:lstStyle>
            <a:lvl1pPr>
              <a:defRPr/>
            </a:lvl1pPr>
          </a:lstStyle>
          <a:p>
            <a:fld id="{A15A663A-9045-4F5C-A8DD-14283B87C59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75029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egnaposto data 3"/>
          <p:cNvSpPr>
            <a:spLocks noGrp="1"/>
          </p:cNvSpPr>
          <p:nvPr>
            <p:ph type="dt" sz="half" idx="10"/>
          </p:nvPr>
        </p:nvSpPr>
        <p:spPr>
          <a:xfrm>
            <a:off x="6459538" y="6515100"/>
            <a:ext cx="1076325" cy="241300"/>
          </a:xfrm>
          <a:prstGeom prst="rect">
            <a:avLst/>
          </a:prstGeom>
        </p:spPr>
        <p:txBody>
          <a:bodyPr/>
          <a:lstStyle/>
          <a:p>
            <a:endParaRPr lang="en-US"/>
          </a:p>
        </p:txBody>
      </p:sp>
      <p:sp>
        <p:nvSpPr>
          <p:cNvPr id="5" name="Segnaposto piè di pagina 4"/>
          <p:cNvSpPr>
            <a:spLocks noGrp="1"/>
          </p:cNvSpPr>
          <p:nvPr>
            <p:ph type="ftr" sz="quarter" idx="11"/>
          </p:nvPr>
        </p:nvSpPr>
        <p:spPr/>
        <p:txBody>
          <a:bodyPr/>
          <a:lstStyle/>
          <a:p>
            <a:r>
              <a:rPr lang="it-IT"/>
              <a:t>Martina Martinello | LCWS 2017</a:t>
            </a:r>
            <a:endParaRPr lang="en-US"/>
          </a:p>
        </p:txBody>
      </p:sp>
      <p:sp>
        <p:nvSpPr>
          <p:cNvPr id="6" name="Segnaposto numero diapositiva 5"/>
          <p:cNvSpPr>
            <a:spLocks noGrp="1"/>
          </p:cNvSpPr>
          <p:nvPr>
            <p:ph type="sldNum" sz="quarter" idx="12"/>
          </p:nvPr>
        </p:nvSpPr>
        <p:spPr/>
        <p:txBody>
          <a:bodyPr/>
          <a:lstStyle/>
          <a:p>
            <a:fld id="{0CB70BF4-04C1-49D2-AF55-3B7C212EEADB}" type="slidenum">
              <a:rPr lang="en-US" smtClean="0"/>
              <a:t>‹#›</a:t>
            </a:fld>
            <a:endParaRPr lang="en-US"/>
          </a:p>
        </p:txBody>
      </p:sp>
    </p:spTree>
    <p:extLst>
      <p:ext uri="{BB962C8B-B14F-4D97-AF65-F5344CB8AC3E}">
        <p14:creationId xmlns:p14="http://schemas.microsoft.com/office/powerpoint/2010/main" val="3979602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13626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marL="342900" indent="-342900">
              <a:buClr>
                <a:srgbClr val="981E32"/>
              </a:buClr>
              <a:buFont typeface="Arial" panose="020B0604020202020204" pitchFamily="34" charset="0"/>
              <a:buChar cha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606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spcBef>
                <a:spcPts val="1200"/>
              </a:spcBef>
              <a:defRPr sz="2400">
                <a:solidFill>
                  <a:srgbClr val="404040"/>
                </a:solidFill>
              </a:defRPr>
            </a:lvl1pPr>
            <a:lvl2pPr>
              <a:spcBef>
                <a:spcPts val="200"/>
              </a:spcBef>
              <a:defRPr sz="2200">
                <a:solidFill>
                  <a:srgbClr val="404040"/>
                </a:solidFill>
              </a:defRPr>
            </a:lvl2pPr>
            <a:lvl3pPr>
              <a:spcBef>
                <a:spcPts val="0"/>
              </a:spcBef>
              <a:defRPr sz="2000">
                <a:solidFill>
                  <a:srgbClr val="404040"/>
                </a:solidFill>
              </a:defRPr>
            </a:lvl3pPr>
            <a:lvl4pPr>
              <a:spcBef>
                <a:spcPts val="0"/>
              </a:spcBef>
              <a:defRPr sz="1800">
                <a:solidFill>
                  <a:srgbClr val="404040"/>
                </a:solidFill>
              </a:defRPr>
            </a:lvl4pPr>
            <a:lvl5pPr marL="2057400" indent="-228600">
              <a:spcBef>
                <a:spcPts val="0"/>
              </a:spcBef>
              <a:buFont typeface="Arial"/>
              <a:buChar char="•"/>
              <a:defRPr sz="18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sz="1200"/>
            </a:lvl1pPr>
          </a:lstStyle>
          <a:p>
            <a:endParaRPr lang="en-US"/>
          </a:p>
        </p:txBody>
      </p:sp>
      <p:sp>
        <p:nvSpPr>
          <p:cNvPr id="8" name="Footer Placeholder 7"/>
          <p:cNvSpPr>
            <a:spLocks noGrp="1"/>
          </p:cNvSpPr>
          <p:nvPr>
            <p:ph type="ftr" sz="quarter" idx="11"/>
          </p:nvPr>
        </p:nvSpPr>
        <p:spPr/>
        <p:txBody>
          <a:bodyPr/>
          <a:lstStyle>
            <a:lvl1pPr>
              <a:defRPr sz="1200"/>
            </a:lvl1pPr>
          </a:lstStyle>
          <a:p>
            <a:r>
              <a:rPr lang="it-IT"/>
              <a:t>Martina Martinello | LCWS 2017</a:t>
            </a:r>
            <a:endParaRPr lang="en-US" dirty="0"/>
          </a:p>
        </p:txBody>
      </p:sp>
      <p:sp>
        <p:nvSpPr>
          <p:cNvPr id="9" name="Slide Number Placeholder 8"/>
          <p:cNvSpPr>
            <a:spLocks noGrp="1"/>
          </p:cNvSpPr>
          <p:nvPr>
            <p:ph type="sldNum" sz="quarter" idx="12"/>
          </p:nvPr>
        </p:nvSpPr>
        <p:spPr/>
        <p:txBody>
          <a:bodyPr/>
          <a:lstStyle>
            <a:lvl1pPr>
              <a:defRPr sz="1200"/>
            </a:lvl1pPr>
          </a:lstStyle>
          <a:p>
            <a:fld id="{0CB70BF4-04C1-49D2-AF55-3B7C212EEADB}" type="slidenum">
              <a:rPr lang="en-US" smtClean="0"/>
              <a:pPr/>
              <a:t>‹#›</a:t>
            </a:fld>
            <a:endParaRPr lang="en-US"/>
          </a:p>
        </p:txBody>
      </p:sp>
    </p:spTree>
    <p:extLst>
      <p:ext uri="{BB962C8B-B14F-4D97-AF65-F5344CB8AC3E}">
        <p14:creationId xmlns:p14="http://schemas.microsoft.com/office/powerpoint/2010/main" val="2286518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102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0832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2032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779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50705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dirty="0">
              <a:solidFill>
                <a:srgbClr val="000000"/>
              </a:solidFill>
              <a:latin typeface="Arial" pitchFamily="34" charset="0"/>
              <a:ea typeface="ＭＳ Ｐゴシック" pitchFamily="-110" charset="-128"/>
            </a:endParaRPr>
          </a:p>
        </p:txBody>
      </p:sp>
      <p:sp>
        <p:nvSpPr>
          <p:cNvPr id="5" name="Footer Placeholder 4"/>
          <p:cNvSpPr>
            <a:spLocks noGrp="1"/>
          </p:cNvSpPr>
          <p:nvPr>
            <p:ph type="ftr" sz="quarter" idx="11"/>
          </p:nvPr>
        </p:nvSpPr>
        <p:spPr/>
        <p:txBody>
          <a:bodyPr/>
          <a:lstStyle/>
          <a:p>
            <a:r>
              <a:rPr lang="it-IT">
                <a:solidFill>
                  <a:srgbClr val="000000"/>
                </a:solidFill>
              </a:rPr>
              <a:t>Martina Martinello | LCWS 2017</a:t>
            </a:r>
            <a:endParaRPr lang="en-US" dirty="0">
              <a:solidFill>
                <a:srgbClr val="00000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30419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960177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9026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13090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9729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7" name="Date Placeholder 3"/>
          <p:cNvSpPr>
            <a:spLocks noGrp="1"/>
          </p:cNvSpPr>
          <p:nvPr>
            <p:ph type="dt" sz="half" idx="19"/>
          </p:nvPr>
        </p:nvSpPr>
        <p:spPr/>
        <p:txBody>
          <a:bodyPr/>
          <a:lstStyle>
            <a:lvl1pPr>
              <a:defRPr sz="1200"/>
            </a:lvl1pPr>
          </a:lstStyle>
          <a:p>
            <a:endParaRPr lang="en-US"/>
          </a:p>
        </p:txBody>
      </p:sp>
      <p:sp>
        <p:nvSpPr>
          <p:cNvPr id="8" name="Footer Placeholder 4"/>
          <p:cNvSpPr>
            <a:spLocks noGrp="1"/>
          </p:cNvSpPr>
          <p:nvPr>
            <p:ph type="ftr" sz="quarter" idx="20"/>
          </p:nvPr>
        </p:nvSpPr>
        <p:spPr/>
        <p:txBody>
          <a:bodyPr/>
          <a:lstStyle>
            <a:lvl1pPr>
              <a:defRPr sz="1200"/>
            </a:lvl1pPr>
          </a:lstStyle>
          <a:p>
            <a:r>
              <a:rPr lang="it-IT"/>
              <a:t>Martina Martinello | LCWS 2017</a:t>
            </a:r>
            <a:endParaRPr lang="en-US"/>
          </a:p>
        </p:txBody>
      </p:sp>
      <p:sp>
        <p:nvSpPr>
          <p:cNvPr id="9" name="Slide Number Placeholder 5"/>
          <p:cNvSpPr>
            <a:spLocks noGrp="1"/>
          </p:cNvSpPr>
          <p:nvPr>
            <p:ph type="sldNum" sz="quarter" idx="21"/>
          </p:nvPr>
        </p:nvSpPr>
        <p:spPr/>
        <p:txBody>
          <a:bodyPr/>
          <a:lstStyle>
            <a:lvl1pPr>
              <a:defRPr sz="1200"/>
            </a:lvl1pPr>
          </a:lstStyle>
          <a:p>
            <a:fld id="{0CB70BF4-04C1-49D2-AF55-3B7C212EEADB}" type="slidenum">
              <a:rPr lang="en-US" smtClean="0"/>
              <a:pPr/>
              <a:t>‹#›</a:t>
            </a:fld>
            <a:endParaRPr lang="en-US"/>
          </a:p>
        </p:txBody>
      </p:sp>
    </p:spTree>
    <p:extLst>
      <p:ext uri="{BB962C8B-B14F-4D97-AF65-F5344CB8AC3E}">
        <p14:creationId xmlns:p14="http://schemas.microsoft.com/office/powerpoint/2010/main" val="21330364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835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79716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77523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a:solidFill>
                <a:srgbClr val="000000"/>
              </a:solidFill>
              <a:latin typeface="Arial" pitchFamily="34" charset="0"/>
              <a:ea typeface="ＭＳ Ｐゴシック" pitchFamily="-110" charset="-128"/>
            </a:endParaRPr>
          </a:p>
        </p:txBody>
      </p:sp>
      <p:sp>
        <p:nvSpPr>
          <p:cNvPr id="3" name="Footer Placeholder 2"/>
          <p:cNvSpPr>
            <a:spLocks noGrp="1"/>
          </p:cNvSpPr>
          <p:nvPr>
            <p:ph type="ftr" sz="quarter" idx="11"/>
          </p:nvPr>
        </p:nvSpPr>
        <p:spPr/>
        <p:txBody>
          <a:bodyPr/>
          <a:lstStyle/>
          <a:p>
            <a:r>
              <a:rPr lang="it-IT">
                <a:solidFill>
                  <a:srgbClr val="000000"/>
                </a:solidFill>
              </a:rPr>
              <a:t>Martina Martinello | LCWS 2017</a:t>
            </a:r>
            <a:endParaRPr lang="en-US">
              <a:solidFill>
                <a:srgbClr val="000000"/>
              </a:solidFill>
            </a:endParaRPr>
          </a:p>
        </p:txBody>
      </p:sp>
      <p:sp>
        <p:nvSpPr>
          <p:cNvPr id="4" name="Slide Number Placeholder 3"/>
          <p:cNvSpPr>
            <a:spLocks noGrp="1"/>
          </p:cNvSpPr>
          <p:nvPr>
            <p:ph type="sldNum" sz="quarter" idx="12"/>
          </p:nvPr>
        </p:nvSpPr>
        <p:spPr/>
        <p:txBody>
          <a:bodyPr/>
          <a:lstStyle/>
          <a:p>
            <a:fld id="{08062A9A-0353-BC48-B500-EAF95C0D8527}"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483082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2875640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67302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26729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58988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4557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9706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6"/>
          </p:nvPr>
        </p:nvSpPr>
        <p:spPr/>
        <p:txBody>
          <a:bodyPr/>
          <a:lstStyle>
            <a:lvl1pPr>
              <a:defRPr sz="1200"/>
            </a:lvl1pPr>
          </a:lstStyle>
          <a:p>
            <a:endParaRPr lang="en-US"/>
          </a:p>
        </p:txBody>
      </p:sp>
      <p:sp>
        <p:nvSpPr>
          <p:cNvPr id="6" name="Footer Placeholder 4"/>
          <p:cNvSpPr>
            <a:spLocks noGrp="1"/>
          </p:cNvSpPr>
          <p:nvPr>
            <p:ph type="ftr" sz="quarter" idx="17"/>
          </p:nvPr>
        </p:nvSpPr>
        <p:spPr/>
        <p:txBody>
          <a:bodyPr/>
          <a:lstStyle>
            <a:lvl1pPr>
              <a:defRPr sz="1200"/>
            </a:lvl1pPr>
          </a:lstStyle>
          <a:p>
            <a:r>
              <a:rPr lang="it-IT"/>
              <a:t>Martina Martinello | LCWS 2017</a:t>
            </a:r>
            <a:endParaRPr lang="en-US"/>
          </a:p>
        </p:txBody>
      </p:sp>
      <p:sp>
        <p:nvSpPr>
          <p:cNvPr id="7" name="Slide Number Placeholder 5"/>
          <p:cNvSpPr>
            <a:spLocks noGrp="1"/>
          </p:cNvSpPr>
          <p:nvPr>
            <p:ph type="sldNum" sz="quarter" idx="18"/>
          </p:nvPr>
        </p:nvSpPr>
        <p:spPr/>
        <p:txBody>
          <a:bodyPr/>
          <a:lstStyle>
            <a:lvl1pPr>
              <a:defRPr sz="1200"/>
            </a:lvl1pPr>
          </a:lstStyle>
          <a:p>
            <a:fld id="{0CB70BF4-04C1-49D2-AF55-3B7C212EEADB}" type="slidenum">
              <a:rPr lang="en-US" smtClean="0"/>
              <a:pPr/>
              <a:t>‹#›</a:t>
            </a:fld>
            <a:endParaRPr lang="en-US" dirty="0"/>
          </a:p>
        </p:txBody>
      </p:sp>
    </p:spTree>
    <p:extLst>
      <p:ext uri="{BB962C8B-B14F-4D97-AF65-F5344CB8AC3E}">
        <p14:creationId xmlns:p14="http://schemas.microsoft.com/office/powerpoint/2010/main" val="25890612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23337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a:solidFill>
                <a:srgbClr val="000000"/>
              </a:solidFill>
              <a:latin typeface="Arial" pitchFamily="34" charset="0"/>
              <a:ea typeface="ＭＳ Ｐゴシック" pitchFamily="-110" charset="-128"/>
            </a:endParaRPr>
          </a:p>
        </p:txBody>
      </p:sp>
      <p:sp>
        <p:nvSpPr>
          <p:cNvPr id="3" name="Footer Placeholder 2"/>
          <p:cNvSpPr>
            <a:spLocks noGrp="1"/>
          </p:cNvSpPr>
          <p:nvPr>
            <p:ph type="ftr" sz="quarter" idx="11"/>
          </p:nvPr>
        </p:nvSpPr>
        <p:spPr/>
        <p:txBody>
          <a:bodyPr/>
          <a:lstStyle/>
          <a:p>
            <a:r>
              <a:rPr lang="it-IT">
                <a:solidFill>
                  <a:srgbClr val="000000"/>
                </a:solidFill>
              </a:rPr>
              <a:t>Martina Martinello | LCWS 2017</a:t>
            </a:r>
            <a:endParaRPr lang="en-US">
              <a:solidFill>
                <a:srgbClr val="000000"/>
              </a:solidFill>
            </a:endParaRPr>
          </a:p>
        </p:txBody>
      </p:sp>
      <p:sp>
        <p:nvSpPr>
          <p:cNvPr id="4" name="Slide Number Placeholder 3"/>
          <p:cNvSpPr>
            <a:spLocks noGrp="1"/>
          </p:cNvSpPr>
          <p:nvPr>
            <p:ph type="sldNum" sz="quarter" idx="12"/>
          </p:nvPr>
        </p:nvSpPr>
        <p:spPr/>
        <p:txBody>
          <a:bodyPr/>
          <a:lstStyle/>
          <a:p>
            <a:fld id="{08062A9A-0353-BC48-B500-EAF95C0D8527}"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183671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4" name="Picture 5" descr="TitleSlide_060514.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6" descr="FermiLogo_RGB_NALBlu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50" y="1149350"/>
            <a:ext cx="3267075"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4C97"/>
                </a:solidFill>
                <a:latin typeface="Helvetica"/>
              </a:defRPr>
            </a:lvl1pPr>
          </a:lstStyle>
          <a:p>
            <a:r>
              <a:rPr lang="en-US"/>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Tree>
    <p:extLst>
      <p:ext uri="{BB962C8B-B14F-4D97-AF65-F5344CB8AC3E}">
        <p14:creationId xmlns:p14="http://schemas.microsoft.com/office/powerpoint/2010/main" val="3358784546"/>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spcBef>
                <a:spcPts val="1200"/>
              </a:spcBef>
              <a:defRPr sz="2400">
                <a:solidFill>
                  <a:srgbClr val="404040"/>
                </a:solidFill>
              </a:defRPr>
            </a:lvl1pPr>
            <a:lvl2pPr>
              <a:spcBef>
                <a:spcPts val="200"/>
              </a:spcBef>
              <a:defRPr sz="2200">
                <a:solidFill>
                  <a:srgbClr val="404040"/>
                </a:solidFill>
              </a:defRPr>
            </a:lvl2pPr>
            <a:lvl3pPr>
              <a:spcBef>
                <a:spcPts val="0"/>
              </a:spcBef>
              <a:defRPr sz="2000">
                <a:solidFill>
                  <a:srgbClr val="404040"/>
                </a:solidFill>
              </a:defRPr>
            </a:lvl3pPr>
            <a:lvl4pPr>
              <a:spcBef>
                <a:spcPts val="0"/>
              </a:spcBef>
              <a:defRPr sz="1800">
                <a:solidFill>
                  <a:srgbClr val="404040"/>
                </a:solidFill>
              </a:defRPr>
            </a:lvl4pPr>
            <a:lvl5pPr marL="2057400" indent="-228600">
              <a:spcBef>
                <a:spcPts val="0"/>
              </a:spcBef>
              <a:buFont typeface="Arial"/>
              <a:buChar char="•"/>
              <a:defRPr sz="18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50013" y="6515100"/>
            <a:ext cx="1076325" cy="241300"/>
          </a:xfrm>
        </p:spPr>
        <p:txBody>
          <a:bodyPr/>
          <a:lstStyle>
            <a:lvl1pPr>
              <a:defRPr sz="1200"/>
            </a:lvl1pPr>
          </a:lstStyle>
          <a:p>
            <a:endParaRPr lang="en-US"/>
          </a:p>
        </p:txBody>
      </p:sp>
      <p:sp>
        <p:nvSpPr>
          <p:cNvPr id="5" name="Footer Placeholder 4"/>
          <p:cNvSpPr>
            <a:spLocks noGrp="1"/>
          </p:cNvSpPr>
          <p:nvPr>
            <p:ph type="ftr" sz="quarter" idx="11"/>
          </p:nvPr>
        </p:nvSpPr>
        <p:spPr/>
        <p:txBody>
          <a:bodyPr/>
          <a:lstStyle>
            <a:lvl1pPr>
              <a:defRPr sz="1200">
                <a:solidFill>
                  <a:srgbClr val="004C97"/>
                </a:solidFill>
              </a:defRPr>
            </a:lvl1pPr>
          </a:lstStyle>
          <a:p>
            <a:r>
              <a:rPr lang="it-IT"/>
              <a:t>Martina Martinello | LCWS 2017</a:t>
            </a:r>
            <a:endParaRPr lang="en-US"/>
          </a:p>
        </p:txBody>
      </p:sp>
      <p:sp>
        <p:nvSpPr>
          <p:cNvPr id="6" name="Slide Number Placeholder 5"/>
          <p:cNvSpPr>
            <a:spLocks noGrp="1"/>
          </p:cNvSpPr>
          <p:nvPr>
            <p:ph type="sldNum" sz="quarter" idx="12"/>
          </p:nvPr>
        </p:nvSpPr>
        <p:spPr/>
        <p:txBody>
          <a:bodyPr/>
          <a:lstStyle>
            <a:lvl1pPr>
              <a:defRPr sz="1200"/>
            </a:lvl1pPr>
          </a:lstStyle>
          <a:p>
            <a:fld id="{0CB70BF4-04C1-49D2-AF55-3B7C212EEADB}" type="slidenum">
              <a:rPr lang="en-US" smtClean="0"/>
              <a:pPr/>
              <a:t>‹#›</a:t>
            </a:fld>
            <a:endParaRPr lang="en-US"/>
          </a:p>
        </p:txBody>
      </p:sp>
    </p:spTree>
    <p:extLst>
      <p:ext uri="{BB962C8B-B14F-4D97-AF65-F5344CB8AC3E}">
        <p14:creationId xmlns:p14="http://schemas.microsoft.com/office/powerpoint/2010/main" val="29975135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7" name="Date Placeholder 3"/>
          <p:cNvSpPr>
            <a:spLocks noGrp="1"/>
          </p:cNvSpPr>
          <p:nvPr>
            <p:ph type="dt" sz="half" idx="19"/>
          </p:nvPr>
        </p:nvSpPr>
        <p:spPr/>
        <p:txBody>
          <a:bodyPr/>
          <a:lstStyle>
            <a:lvl1pPr>
              <a:defRPr sz="1200"/>
            </a:lvl1pPr>
          </a:lstStyle>
          <a:p>
            <a:endParaRPr lang="en-US"/>
          </a:p>
        </p:txBody>
      </p:sp>
      <p:sp>
        <p:nvSpPr>
          <p:cNvPr id="8" name="Footer Placeholder 4"/>
          <p:cNvSpPr>
            <a:spLocks noGrp="1"/>
          </p:cNvSpPr>
          <p:nvPr>
            <p:ph type="ftr" sz="quarter" idx="20"/>
          </p:nvPr>
        </p:nvSpPr>
        <p:spPr/>
        <p:txBody>
          <a:bodyPr/>
          <a:lstStyle>
            <a:lvl1pPr>
              <a:defRPr sz="1200"/>
            </a:lvl1pPr>
          </a:lstStyle>
          <a:p>
            <a:r>
              <a:rPr lang="it-IT"/>
              <a:t>Martina Martinello | LCWS 2017</a:t>
            </a:r>
            <a:endParaRPr lang="en-US"/>
          </a:p>
        </p:txBody>
      </p:sp>
      <p:sp>
        <p:nvSpPr>
          <p:cNvPr id="9" name="Slide Number Placeholder 5"/>
          <p:cNvSpPr>
            <a:spLocks noGrp="1"/>
          </p:cNvSpPr>
          <p:nvPr>
            <p:ph type="sldNum" sz="quarter" idx="21"/>
          </p:nvPr>
        </p:nvSpPr>
        <p:spPr/>
        <p:txBody>
          <a:bodyPr/>
          <a:lstStyle>
            <a:lvl1pPr>
              <a:defRPr sz="1200"/>
            </a:lvl1pPr>
          </a:lstStyle>
          <a:p>
            <a:fld id="{0CB70BF4-04C1-49D2-AF55-3B7C212EEADB}" type="slidenum">
              <a:rPr lang="en-US" smtClean="0"/>
              <a:pPr/>
              <a:t>‹#›</a:t>
            </a:fld>
            <a:endParaRPr lang="en-US"/>
          </a:p>
        </p:txBody>
      </p:sp>
    </p:spTree>
    <p:extLst>
      <p:ext uri="{BB962C8B-B14F-4D97-AF65-F5344CB8AC3E}">
        <p14:creationId xmlns:p14="http://schemas.microsoft.com/office/powerpoint/2010/main" val="23462445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6"/>
          </p:nvPr>
        </p:nvSpPr>
        <p:spPr/>
        <p:txBody>
          <a:bodyPr/>
          <a:lstStyle>
            <a:lvl1pPr>
              <a:defRPr sz="1200"/>
            </a:lvl1pPr>
          </a:lstStyle>
          <a:p>
            <a:endParaRPr lang="en-US"/>
          </a:p>
        </p:txBody>
      </p:sp>
      <p:sp>
        <p:nvSpPr>
          <p:cNvPr id="6" name="Footer Placeholder 4"/>
          <p:cNvSpPr>
            <a:spLocks noGrp="1"/>
          </p:cNvSpPr>
          <p:nvPr>
            <p:ph type="ftr" sz="quarter" idx="17"/>
          </p:nvPr>
        </p:nvSpPr>
        <p:spPr/>
        <p:txBody>
          <a:bodyPr/>
          <a:lstStyle>
            <a:lvl1pPr>
              <a:defRPr sz="1200"/>
            </a:lvl1pPr>
          </a:lstStyle>
          <a:p>
            <a:r>
              <a:rPr lang="it-IT"/>
              <a:t>Martina Martinello | LCWS 2017</a:t>
            </a:r>
            <a:endParaRPr lang="en-US"/>
          </a:p>
        </p:txBody>
      </p:sp>
      <p:sp>
        <p:nvSpPr>
          <p:cNvPr id="7" name="Slide Number Placeholder 5"/>
          <p:cNvSpPr>
            <a:spLocks noGrp="1"/>
          </p:cNvSpPr>
          <p:nvPr>
            <p:ph type="sldNum" sz="quarter" idx="18"/>
          </p:nvPr>
        </p:nvSpPr>
        <p:spPr/>
        <p:txBody>
          <a:bodyPr/>
          <a:lstStyle>
            <a:lvl1pPr>
              <a:defRPr sz="1200"/>
            </a:lvl1pPr>
          </a:lstStyle>
          <a:p>
            <a:fld id="{0CB70BF4-04C1-49D2-AF55-3B7C212EEADB}" type="slidenum">
              <a:rPr lang="en-US" smtClean="0"/>
              <a:pPr/>
              <a:t>‹#›</a:t>
            </a:fld>
            <a:endParaRPr lang="en-US"/>
          </a:p>
        </p:txBody>
      </p:sp>
    </p:spTree>
    <p:extLst>
      <p:ext uri="{BB962C8B-B14F-4D97-AF65-F5344CB8AC3E}">
        <p14:creationId xmlns:p14="http://schemas.microsoft.com/office/powerpoint/2010/main" val="3712996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0"/>
          </p:nvPr>
        </p:nvSpPr>
        <p:spPr/>
        <p:txBody>
          <a:bodyPr/>
          <a:lstStyle>
            <a:lvl1pPr>
              <a:defRPr sz="1050"/>
            </a:lvl1pPr>
          </a:lstStyle>
          <a:p>
            <a:endParaRPr lang="en-US" dirty="0"/>
          </a:p>
        </p:txBody>
      </p:sp>
      <p:sp>
        <p:nvSpPr>
          <p:cNvPr id="6" name="Footer Placeholder 4"/>
          <p:cNvSpPr>
            <a:spLocks noGrp="1"/>
          </p:cNvSpPr>
          <p:nvPr>
            <p:ph type="ftr" sz="quarter" idx="11"/>
          </p:nvPr>
        </p:nvSpPr>
        <p:spPr/>
        <p:txBody>
          <a:bodyPr/>
          <a:lstStyle>
            <a:lvl1pPr>
              <a:defRPr sz="1200"/>
            </a:lvl1pPr>
          </a:lstStyle>
          <a:p>
            <a:r>
              <a:rPr lang="it-IT"/>
              <a:t>Martina Martinello | LCWS 2017</a:t>
            </a:r>
            <a:endParaRPr lang="en-US" dirty="0"/>
          </a:p>
        </p:txBody>
      </p:sp>
      <p:sp>
        <p:nvSpPr>
          <p:cNvPr id="7" name="Slide Number Placeholder 5"/>
          <p:cNvSpPr>
            <a:spLocks noGrp="1"/>
          </p:cNvSpPr>
          <p:nvPr>
            <p:ph type="sldNum" sz="quarter" idx="12"/>
          </p:nvPr>
        </p:nvSpPr>
        <p:spPr/>
        <p:txBody>
          <a:bodyPr/>
          <a:lstStyle>
            <a:lvl1pPr>
              <a:defRPr sz="1200"/>
            </a:lvl1pPr>
          </a:lstStyle>
          <a:p>
            <a:fld id="{0CB70BF4-04C1-49D2-AF55-3B7C212EEADB}" type="slidenum">
              <a:rPr lang="en-US" smtClean="0"/>
              <a:pPr/>
              <a:t>‹#›</a:t>
            </a:fld>
            <a:endParaRPr lang="en-US" dirty="0"/>
          </a:p>
        </p:txBody>
      </p:sp>
    </p:spTree>
    <p:extLst>
      <p:ext uri="{BB962C8B-B14F-4D97-AF65-F5344CB8AC3E}">
        <p14:creationId xmlns:p14="http://schemas.microsoft.com/office/powerpoint/2010/main" val="6886313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4" y="4963772"/>
            <a:ext cx="8499231" cy="1529241"/>
          </a:xfrm>
          <a:prstGeom prst="rect">
            <a:avLst/>
          </a:prstGeom>
        </p:spPr>
        <p:txBody>
          <a:bodyPr lIns="0" tIns="45720" rIns="0" bIns="45720">
            <a:noAutofit/>
          </a:bodyPr>
          <a:lstStyle>
            <a:lvl1pPr marL="0" indent="0">
              <a:buFontTx/>
              <a:buNone/>
              <a:defRPr sz="20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951841"/>
            <a:ext cx="8499232" cy="1003049"/>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32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cstate="print">
            <a:extLst>
              <a:ext uri="{28A0092B-C50C-407E-A947-70E740481C1C}">
                <a14:useLocalDpi xmlns:a14="http://schemas.microsoft.com/office/drawing/2010/main" val="0"/>
              </a:ext>
            </a:extLst>
          </a:blip>
          <a:srcRect t="25816" b="25769"/>
          <a:stretch/>
        </p:blipFill>
        <p:spPr>
          <a:xfrm>
            <a:off x="-17762" y="817011"/>
            <a:ext cx="9189720" cy="296610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761" y="249843"/>
            <a:ext cx="9010786" cy="301891"/>
          </a:xfrm>
          <a:prstGeom prst="rect">
            <a:avLst/>
          </a:prstGeom>
        </p:spPr>
      </p:pic>
    </p:spTree>
    <p:extLst>
      <p:ext uri="{BB962C8B-B14F-4D97-AF65-F5344CB8AC3E}">
        <p14:creationId xmlns:p14="http://schemas.microsoft.com/office/powerpoint/2010/main" val="41044981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6504213"/>
            <a:ext cx="675368"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1530603" y="6504213"/>
            <a:ext cx="6262118"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Martina Martinello | LCWS 2017</a:t>
            </a: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239582925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156562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5" name="Date Placeholder 3"/>
          <p:cNvSpPr>
            <a:spLocks noGrp="1"/>
          </p:cNvSpPr>
          <p:nvPr>
            <p:ph type="dt" sz="half" idx="10"/>
          </p:nvPr>
        </p:nvSpPr>
        <p:spPr/>
        <p:txBody>
          <a:bodyPr/>
          <a:lstStyle>
            <a:lvl1pPr>
              <a:defRPr sz="1200"/>
            </a:lvl1pPr>
          </a:lstStyle>
          <a:p>
            <a:endParaRPr lang="en-US"/>
          </a:p>
        </p:txBody>
      </p:sp>
      <p:sp>
        <p:nvSpPr>
          <p:cNvPr id="6" name="Footer Placeholder 4"/>
          <p:cNvSpPr>
            <a:spLocks noGrp="1"/>
          </p:cNvSpPr>
          <p:nvPr>
            <p:ph type="ftr" sz="quarter" idx="11"/>
          </p:nvPr>
        </p:nvSpPr>
        <p:spPr/>
        <p:txBody>
          <a:bodyPr/>
          <a:lstStyle>
            <a:lvl1pPr>
              <a:defRPr sz="1200"/>
            </a:lvl1pPr>
          </a:lstStyle>
          <a:p>
            <a:r>
              <a:rPr lang="it-IT"/>
              <a:t>Martina Martinello | LCWS 2017</a:t>
            </a:r>
            <a:endParaRPr lang="en-US"/>
          </a:p>
        </p:txBody>
      </p:sp>
      <p:sp>
        <p:nvSpPr>
          <p:cNvPr id="7" name="Slide Number Placeholder 5"/>
          <p:cNvSpPr>
            <a:spLocks noGrp="1"/>
          </p:cNvSpPr>
          <p:nvPr>
            <p:ph type="sldNum" sz="quarter" idx="12"/>
          </p:nvPr>
        </p:nvSpPr>
        <p:spPr/>
        <p:txBody>
          <a:bodyPr/>
          <a:lstStyle>
            <a:lvl1pPr>
              <a:defRPr sz="1200"/>
            </a:lvl1pPr>
          </a:lstStyle>
          <a:p>
            <a:fld id="{0CB70BF4-04C1-49D2-AF55-3B7C212EEADB}" type="slidenum">
              <a:rPr lang="en-US" smtClean="0"/>
              <a:pPr/>
              <a:t>‹#›</a:t>
            </a:fld>
            <a:endParaRPr lang="en-US"/>
          </a:p>
        </p:txBody>
      </p:sp>
    </p:spTree>
    <p:extLst>
      <p:ext uri="{BB962C8B-B14F-4D97-AF65-F5344CB8AC3E}">
        <p14:creationId xmlns:p14="http://schemas.microsoft.com/office/powerpoint/2010/main" val="40637744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294847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78705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75475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6930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74368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7644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it-IT">
                <a:solidFill>
                  <a:srgbClr val="000000"/>
                </a:solidFill>
              </a:rPr>
              <a:t>Martina Martinello | LCWS 2017</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0371355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spcBef>
                <a:spcPts val="1200"/>
              </a:spcBef>
              <a:defRPr sz="2400">
                <a:solidFill>
                  <a:srgbClr val="404040"/>
                </a:solidFill>
              </a:defRPr>
            </a:lvl1pPr>
            <a:lvl2pPr>
              <a:spcBef>
                <a:spcPts val="200"/>
              </a:spcBef>
              <a:defRPr sz="2200">
                <a:solidFill>
                  <a:srgbClr val="404040"/>
                </a:solidFill>
              </a:defRPr>
            </a:lvl2pPr>
            <a:lvl3pPr>
              <a:spcBef>
                <a:spcPts val="0"/>
              </a:spcBef>
              <a:defRPr sz="2000">
                <a:solidFill>
                  <a:srgbClr val="404040"/>
                </a:solidFill>
              </a:defRPr>
            </a:lvl3pPr>
            <a:lvl4pPr>
              <a:spcBef>
                <a:spcPts val="0"/>
              </a:spcBef>
              <a:defRPr sz="1800">
                <a:solidFill>
                  <a:srgbClr val="404040"/>
                </a:solidFill>
              </a:defRPr>
            </a:lvl4pPr>
            <a:lvl5pPr marL="2057400" indent="-228600">
              <a:spcBef>
                <a:spcPts val="0"/>
              </a:spcBef>
              <a:buFont typeface="Arial"/>
              <a:buChar char="•"/>
              <a:defRPr sz="18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50013" y="6515100"/>
            <a:ext cx="1076325" cy="241300"/>
          </a:xfrm>
          <a:prstGeom prst="rect">
            <a:avLst/>
          </a:prstGeom>
        </p:spPr>
        <p:txBody>
          <a:bodyPr/>
          <a:lstStyle>
            <a:lvl1pPr>
              <a:defRPr/>
            </a:lvl1pPr>
          </a:lstStyle>
          <a:p>
            <a:pPr defTabSz="914400" fontAlgn="base">
              <a:spcBef>
                <a:spcPct val="0"/>
              </a:spcBef>
              <a:spcAft>
                <a:spcPct val="0"/>
              </a:spcAft>
            </a:pPr>
            <a:endParaRPr lang="en-US">
              <a:solidFill>
                <a:srgbClr val="000000"/>
              </a:solidFill>
              <a:latin typeface="Arial" pitchFamily="34" charset="0"/>
              <a:ea typeface="ＭＳ Ｐゴシック" pitchFamily="-110" charset="-128"/>
            </a:endParaRPr>
          </a:p>
        </p:txBody>
      </p:sp>
      <p:sp>
        <p:nvSpPr>
          <p:cNvPr id="5" name="Footer Placeholder 4"/>
          <p:cNvSpPr>
            <a:spLocks noGrp="1"/>
          </p:cNvSpPr>
          <p:nvPr>
            <p:ph type="ftr" sz="quarter" idx="11"/>
          </p:nvPr>
        </p:nvSpPr>
        <p:spPr/>
        <p:txBody>
          <a:bodyPr/>
          <a:lstStyle>
            <a:lvl1pPr>
              <a:defRPr sz="900">
                <a:solidFill>
                  <a:srgbClr val="004C97"/>
                </a:solidFill>
              </a:defRPr>
            </a:lvl1pPr>
          </a:lstStyle>
          <a:p>
            <a:pPr>
              <a:defRPr/>
            </a:pPr>
            <a:r>
              <a:rPr lang="it-IT" b="1"/>
              <a:t>Martina Martinello | LCWS 2017</a:t>
            </a:r>
            <a:endParaRPr lang="en-US" b="1" dirty="0"/>
          </a:p>
        </p:txBody>
      </p:sp>
      <p:sp>
        <p:nvSpPr>
          <p:cNvPr id="6" name="Slide Number Placeholder 5"/>
          <p:cNvSpPr>
            <a:spLocks noGrp="1"/>
          </p:cNvSpPr>
          <p:nvPr>
            <p:ph type="sldNum" sz="quarter" idx="12"/>
          </p:nvPr>
        </p:nvSpPr>
        <p:spPr/>
        <p:txBody>
          <a:bodyPr/>
          <a:lstStyle>
            <a:lvl1pPr>
              <a:defRPr/>
            </a:lvl1pPr>
          </a:lstStyle>
          <a:p>
            <a:fld id="{A15A663A-9045-4F5C-A8DD-14283B87C59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152770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7962752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marL="342900" indent="-342900">
              <a:buClr>
                <a:srgbClr val="981E32"/>
              </a:buClr>
              <a:buFont typeface="Arial" panose="020B0604020202020204" pitchFamily="34" charset="0"/>
              <a:buChar cha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791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0" y="971550"/>
            <a:ext cx="8672513" cy="50593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251752"/>
            <a:ext cx="8686800" cy="427877"/>
          </a:xfrm>
          <a:prstGeom prst="rect">
            <a:avLst/>
          </a:prstGeom>
        </p:spPr>
        <p:txBody>
          <a:bodyPr lIns="0" tIns="0" rIns="0" bIns="0" anchor="b" anchorCtr="0"/>
          <a:lstStyle>
            <a:lvl1pPr>
              <a:defRPr sz="28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6504213"/>
            <a:ext cx="793776"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fld id="{707A524C-269D-4AD9-9017-A2D9D5C5400F}" type="datetime1">
              <a:rPr lang="en-US" smtClean="0"/>
              <a:t>10/23/2017</a:t>
            </a:fld>
            <a:endParaRPr lang="en-US" dirty="0"/>
          </a:p>
        </p:txBody>
      </p:sp>
      <p:sp>
        <p:nvSpPr>
          <p:cNvPr id="9" name="Footer Placeholder 4"/>
          <p:cNvSpPr>
            <a:spLocks noGrp="1"/>
          </p:cNvSpPr>
          <p:nvPr>
            <p:ph type="ftr" sz="quarter" idx="3"/>
          </p:nvPr>
        </p:nvSpPr>
        <p:spPr>
          <a:xfrm>
            <a:off x="1630841" y="6504213"/>
            <a:ext cx="616187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pt-BR"/>
              <a:t>Martina Martinello, Sam Posen | LPC Physics Forum</a:t>
            </a:r>
            <a:endParaRPr lang="en-US" b="1" dirty="0"/>
          </a:p>
        </p:txBody>
      </p:sp>
      <p:sp>
        <p:nvSpPr>
          <p:cNvPr id="10" name="Slide Number Placeholder 5"/>
          <p:cNvSpPr>
            <a:spLocks noGrp="1"/>
          </p:cNvSpPr>
          <p:nvPr>
            <p:ph type="sldNum" sz="quarter" idx="4"/>
          </p:nvPr>
        </p:nvSpPr>
        <p:spPr>
          <a:xfrm>
            <a:off x="222250" y="6504213"/>
            <a:ext cx="414338"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a:pPr>
                <a:defRPr/>
              </a:pPr>
              <a:t>‹#›</a:t>
            </a:fld>
            <a:endParaRPr lang="en-US" dirty="0"/>
          </a:p>
        </p:txBody>
      </p:sp>
    </p:spTree>
    <p:extLst>
      <p:ext uri="{BB962C8B-B14F-4D97-AF65-F5344CB8AC3E}">
        <p14:creationId xmlns:p14="http://schemas.microsoft.com/office/powerpoint/2010/main" val="11256497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4712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0807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140467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9378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99203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dirty="0">
              <a:solidFill>
                <a:srgbClr val="000000"/>
              </a:solidFill>
              <a:latin typeface="Arial" pitchFamily="34" charset="0"/>
              <a:ea typeface="ＭＳ Ｐゴシック" pitchFamily="-110" charset="-128"/>
            </a:endParaRPr>
          </a:p>
        </p:txBody>
      </p:sp>
      <p:sp>
        <p:nvSpPr>
          <p:cNvPr id="5" name="Footer Placeholder 4"/>
          <p:cNvSpPr>
            <a:spLocks noGrp="1"/>
          </p:cNvSpPr>
          <p:nvPr>
            <p:ph type="ftr" sz="quarter" idx="11"/>
          </p:nvPr>
        </p:nvSpPr>
        <p:spPr/>
        <p:txBody>
          <a:bodyPr/>
          <a:lstStyle/>
          <a:p>
            <a:r>
              <a:rPr lang="it-IT">
                <a:solidFill>
                  <a:srgbClr val="000000"/>
                </a:solidFill>
              </a:rPr>
              <a:t>Martina Martinello | LCWS 2017</a:t>
            </a:r>
            <a:endParaRPr lang="en-US" dirty="0">
              <a:solidFill>
                <a:srgbClr val="000000"/>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6562796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13460858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845189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73818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155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361950"/>
            <a:ext cx="8700851" cy="4369742"/>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p>
        </p:txBody>
      </p:sp>
      <p:sp>
        <p:nvSpPr>
          <p:cNvPr id="10"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a:defRPr sz="1200"/>
            </a:lvl1pPr>
          </a:lstStyle>
          <a:p>
            <a:fld id="{E24846EA-FBA9-4C5B-9261-2DFDDB59DCEF}" type="datetime1">
              <a:rPr lang="en-US" altLang="en-US" smtClean="0"/>
              <a:t>10/23/2017</a:t>
            </a:fld>
            <a:endParaRPr lang="en-US" altLang="en-US"/>
          </a:p>
        </p:txBody>
      </p:sp>
      <p:sp>
        <p:nvSpPr>
          <p:cNvPr id="5" name="Footer Placeholder 4"/>
          <p:cNvSpPr>
            <a:spLocks noGrp="1"/>
          </p:cNvSpPr>
          <p:nvPr>
            <p:ph type="ftr" sz="quarter" idx="1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a:defRPr sz="1200" dirty="0" smtClean="0"/>
            </a:lvl1pPr>
          </a:lstStyle>
          <a:p>
            <a:pPr>
              <a:defRPr/>
            </a:pPr>
            <a:r>
              <a:rPr lang="pt-BR"/>
              <a:t>Martina Martinello, Sam Posen | LPC Physics Forum</a:t>
            </a:r>
            <a:endParaRPr lang="en-US" b="1"/>
          </a:p>
        </p:txBody>
      </p:sp>
      <p:sp>
        <p:nvSpPr>
          <p:cNvPr id="6" name="Slide Number Placeholder 5"/>
          <p:cNvSpPr>
            <a:spLocks noGrp="1"/>
          </p:cNvSpPr>
          <p:nvPr>
            <p:ph type="sldNum" sz="quarter" idx="16"/>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a:defRPr sz="1200"/>
            </a:lvl1pPr>
          </a:lstStyle>
          <a:p>
            <a:fld id="{C2BC038B-CA57-479E-BFA9-9E819877A5DF}" type="slidenum">
              <a:rPr lang="en-US" altLang="en-US"/>
              <a:pPr/>
              <a:t>‹#›</a:t>
            </a:fld>
            <a:endParaRPr lang="en-US" altLang="en-US"/>
          </a:p>
        </p:txBody>
      </p:sp>
    </p:spTree>
    <p:extLst>
      <p:ext uri="{BB962C8B-B14F-4D97-AF65-F5344CB8AC3E}">
        <p14:creationId xmlns:p14="http://schemas.microsoft.com/office/powerpoint/2010/main" val="33911976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08875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87718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89060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a:solidFill>
                <a:srgbClr val="000000"/>
              </a:solidFill>
              <a:latin typeface="Arial" pitchFamily="34" charset="0"/>
              <a:ea typeface="ＭＳ Ｐゴシック" pitchFamily="-110" charset="-128"/>
            </a:endParaRPr>
          </a:p>
        </p:txBody>
      </p:sp>
      <p:sp>
        <p:nvSpPr>
          <p:cNvPr id="3" name="Footer Placeholder 2"/>
          <p:cNvSpPr>
            <a:spLocks noGrp="1"/>
          </p:cNvSpPr>
          <p:nvPr>
            <p:ph type="ftr" sz="quarter" idx="11"/>
          </p:nvPr>
        </p:nvSpPr>
        <p:spPr/>
        <p:txBody>
          <a:bodyPr/>
          <a:lstStyle/>
          <a:p>
            <a:r>
              <a:rPr lang="it-IT">
                <a:solidFill>
                  <a:srgbClr val="000000"/>
                </a:solidFill>
              </a:rPr>
              <a:t>Martina Martinello | LCWS 2017</a:t>
            </a:r>
            <a:endParaRPr lang="en-US">
              <a:solidFill>
                <a:srgbClr val="000000"/>
              </a:solidFill>
            </a:endParaRPr>
          </a:p>
        </p:txBody>
      </p:sp>
      <p:sp>
        <p:nvSpPr>
          <p:cNvPr id="4" name="Slide Number Placeholder 3"/>
          <p:cNvSpPr>
            <a:spLocks noGrp="1"/>
          </p:cNvSpPr>
          <p:nvPr>
            <p:ph type="sldNum" sz="quarter" idx="12"/>
          </p:nvPr>
        </p:nvSpPr>
        <p:spPr/>
        <p:txBody>
          <a:bodyPr/>
          <a:lstStyle/>
          <a:p>
            <a:fld id="{08062A9A-0353-BC48-B500-EAF95C0D8527}"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4520386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0900137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92022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7" name="Straight Connector 6"/>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609712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3" name="Straight Connector 12"/>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46119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4"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62112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p>
            <a:r>
              <a:rPr lang="en-US"/>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cxnSp>
        <p:nvCxnSpPr>
          <p:cNvPr id="12" name="Straight Connector 11"/>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8580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pic>
        <p:nvPicPr>
          <p:cNvPr id="10" name="Picture 2" descr="C:\Users\bronwynb\Desktop\Branding\divider_template_backg#5330.jpg"/>
          <p:cNvPicPr>
            <a:picLocks noChangeAspect="1" noChangeArrowheads="1"/>
          </p:cNvPicPr>
          <p:nvPr/>
        </p:nvPicPr>
        <p:blipFill>
          <a:blip r:embed="rId2"/>
          <a:srcRect/>
          <a:stretch>
            <a:fillRect/>
          </a:stretch>
        </p:blipFill>
        <p:spPr bwMode="auto">
          <a:xfrm>
            <a:off x="0" y="0"/>
            <a:ext cx="9144001" cy="6858000"/>
          </a:xfrm>
          <a:prstGeom prst="rect">
            <a:avLst/>
          </a:prstGeom>
          <a:noFill/>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9100" y="3876675"/>
            <a:ext cx="2524389" cy="733425"/>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12457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557213" y="3181350"/>
            <a:ext cx="7989887" cy="265252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dirty="0"/>
          </a:p>
        </p:txBody>
      </p:sp>
      <p:sp>
        <p:nvSpPr>
          <p:cNvPr id="15" name="Text Placeholder 14"/>
          <p:cNvSpPr>
            <a:spLocks noGrp="1"/>
          </p:cNvSpPr>
          <p:nvPr>
            <p:ph type="body" sz="quarter" idx="11" hasCustomPrompt="1"/>
          </p:nvPr>
        </p:nvSpPr>
        <p:spPr>
          <a:xfrm>
            <a:off x="557213" y="2755011"/>
            <a:ext cx="8008937" cy="369189"/>
          </a:xfrm>
        </p:spPr>
        <p:txBody>
          <a:bodyPr>
            <a:noAutofit/>
          </a:bodyPr>
          <a:lstStyle>
            <a:lvl1pPr>
              <a:lnSpc>
                <a:spcPct val="100000"/>
              </a:lnSpc>
              <a:defRPr sz="2800" b="0">
                <a:solidFill>
                  <a:schemeClr val="tx1"/>
                </a:solidFill>
                <a:latin typeface="Arial" pitchFamily="34" charset="0"/>
                <a:cs typeface="Arial" pitchFamily="34" charset="0"/>
              </a:defRPr>
            </a:lvl1pPr>
          </a:lstStyle>
          <a:p>
            <a:pPr lvl="0"/>
            <a:r>
              <a:rPr lang="en-CA" dirty="0"/>
              <a:t>Click to edit Master subtitle style</a:t>
            </a:r>
          </a:p>
        </p:txBody>
      </p:sp>
      <p:pic>
        <p:nvPicPr>
          <p:cNvPr id="12" name="Picture 2" descr="C:\Documents and Settings\mcdunn\Desktop\LBNL_Full_Logo_Final.gif"/>
          <p:cNvPicPr>
            <a:picLocks noChangeAspect="1" noChangeArrowheads="1"/>
          </p:cNvPicPr>
          <p:nvPr/>
        </p:nvPicPr>
        <p:blipFill>
          <a:blip r:embed="rId5"/>
          <a:srcRect/>
          <a:stretch>
            <a:fillRect/>
          </a:stretch>
        </p:blipFill>
        <p:spPr bwMode="auto">
          <a:xfrm>
            <a:off x="6400800" y="3590925"/>
            <a:ext cx="907882" cy="776239"/>
          </a:xfrm>
          <a:prstGeom prst="rect">
            <a:avLst/>
          </a:prstGeom>
          <a:noFill/>
        </p:spPr>
      </p:pic>
      <p:pic>
        <p:nvPicPr>
          <p:cNvPr id="13" name="Picture 39" descr="http://inside.anl.gov/resources/standards/images/logos/ANL_H_Black.jpg"/>
          <p:cNvPicPr>
            <a:picLocks noChangeAspect="1" noChangeArrowheads="1"/>
          </p:cNvPicPr>
          <p:nvPr/>
        </p:nvPicPr>
        <p:blipFill>
          <a:blip r:embed="rId6"/>
          <a:srcRect/>
          <a:stretch>
            <a:fillRect/>
          </a:stretch>
        </p:blipFill>
        <p:spPr bwMode="auto">
          <a:xfrm>
            <a:off x="7491503" y="3680008"/>
            <a:ext cx="1223871" cy="569939"/>
          </a:xfrm>
          <a:prstGeom prst="rect">
            <a:avLst/>
          </a:prstGeom>
          <a:noFill/>
          <a:ln w="9525">
            <a:solidFill>
              <a:srgbClr val="FFFF00"/>
            </a:solidFill>
            <a:miter lim="800000"/>
            <a:headEnd/>
            <a:tailEnd/>
          </a:ln>
          <a:effectLst/>
        </p:spPr>
      </p:pic>
      <p:pic>
        <p:nvPicPr>
          <p:cNvPr id="1026" name="Picture 2" descr="C:\Users\tor\Downloads\FermiLogo.tiff"/>
          <p:cNvPicPr>
            <a:picLocks noChangeAspect="1" noChangeArrowheads="1"/>
          </p:cNvPicPr>
          <p:nvPr/>
        </p:nvPicPr>
        <p:blipFill>
          <a:blip r:embed="rId7"/>
          <a:srcRect/>
          <a:stretch>
            <a:fillRect/>
          </a:stretch>
        </p:blipFill>
        <p:spPr bwMode="auto">
          <a:xfrm>
            <a:off x="5189601" y="4531614"/>
            <a:ext cx="1792224" cy="323468"/>
          </a:xfrm>
          <a:prstGeom prst="rect">
            <a:avLst/>
          </a:prstGeom>
          <a:noFill/>
        </p:spPr>
      </p:pic>
      <p:pic>
        <p:nvPicPr>
          <p:cNvPr id="14" name="Picture 13" descr="JLab_logo_white1.jpg"/>
          <p:cNvPicPr>
            <a:picLocks noChangeAspect="1"/>
          </p:cNvPicPr>
          <p:nvPr/>
        </p:nvPicPr>
        <p:blipFill>
          <a:blip r:embed="rId8"/>
          <a:stretch>
            <a:fillRect/>
          </a:stretch>
        </p:blipFill>
        <p:spPr>
          <a:xfrm>
            <a:off x="7077076" y="4380905"/>
            <a:ext cx="1952624" cy="610194"/>
          </a:xfrm>
          <a:prstGeom prst="rect">
            <a:avLst/>
          </a:prstGeom>
        </p:spPr>
      </p:pic>
      <p:pic>
        <p:nvPicPr>
          <p:cNvPr id="16" name="Picture 15" descr="cornell university 2.gif"/>
          <p:cNvPicPr>
            <a:picLocks noChangeAspect="1"/>
          </p:cNvPicPr>
          <p:nvPr/>
        </p:nvPicPr>
        <p:blipFill>
          <a:blip r:embed="rId9"/>
          <a:stretch>
            <a:fillRect/>
          </a:stretch>
        </p:blipFill>
        <p:spPr>
          <a:xfrm>
            <a:off x="4210050" y="4371975"/>
            <a:ext cx="775963" cy="754745"/>
          </a:xfrm>
          <a:prstGeom prst="rect">
            <a:avLst/>
          </a:prstGeom>
        </p:spPr>
      </p:pic>
      <p:pic>
        <p:nvPicPr>
          <p:cNvPr id="17" name="Picture 4" descr="C:\Users\boyce\Documents\lclsII_banner_v01_wd56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 y="414089"/>
            <a:ext cx="5349126" cy="110769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261494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_Simple Title 01">
    <p:spTree>
      <p:nvGrpSpPr>
        <p:cNvPr id="1" name=""/>
        <p:cNvGrpSpPr/>
        <p:nvPr/>
      </p:nvGrpSpPr>
      <p:grpSpPr>
        <a:xfrm>
          <a:off x="0" y="0"/>
          <a:ext cx="0" cy="0"/>
          <a:chOff x="0" y="0"/>
          <a:chExt cx="0" cy="0"/>
        </a:xfrm>
      </p:grpSpPr>
    </p:spTree>
    <p:extLst>
      <p:ext uri="{BB962C8B-B14F-4D97-AF65-F5344CB8AC3E}">
        <p14:creationId xmlns:p14="http://schemas.microsoft.com/office/powerpoint/2010/main" val="9480354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defTabSz="914400" fontAlgn="base">
              <a:spcBef>
                <a:spcPct val="0"/>
              </a:spcBef>
              <a:spcAft>
                <a:spcPct val="0"/>
              </a:spcAft>
            </a:pPr>
            <a:endParaRPr lang="en-US">
              <a:solidFill>
                <a:srgbClr val="000000"/>
              </a:solidFill>
              <a:latin typeface="Arial" pitchFamily="34" charset="0"/>
              <a:ea typeface="ＭＳ Ｐゴシック" pitchFamily="-110" charset="-128"/>
            </a:endParaRPr>
          </a:p>
        </p:txBody>
      </p:sp>
      <p:sp>
        <p:nvSpPr>
          <p:cNvPr id="3" name="Footer Placeholder 2"/>
          <p:cNvSpPr>
            <a:spLocks noGrp="1"/>
          </p:cNvSpPr>
          <p:nvPr>
            <p:ph type="ftr" sz="quarter" idx="11"/>
          </p:nvPr>
        </p:nvSpPr>
        <p:spPr/>
        <p:txBody>
          <a:bodyPr/>
          <a:lstStyle/>
          <a:p>
            <a:r>
              <a:rPr lang="it-IT">
                <a:solidFill>
                  <a:srgbClr val="000000"/>
                </a:solidFill>
              </a:rPr>
              <a:t>Martina Martinello | LCWS 2017</a:t>
            </a:r>
            <a:endParaRPr lang="en-US">
              <a:solidFill>
                <a:srgbClr val="000000"/>
              </a:solidFill>
            </a:endParaRPr>
          </a:p>
        </p:txBody>
      </p:sp>
      <p:sp>
        <p:nvSpPr>
          <p:cNvPr id="4" name="Slide Number Placeholder 3"/>
          <p:cNvSpPr>
            <a:spLocks noGrp="1"/>
          </p:cNvSpPr>
          <p:nvPr>
            <p:ph type="sldNum" sz="quarter" idx="12"/>
          </p:nvPr>
        </p:nvSpPr>
        <p:spPr/>
        <p:txBody>
          <a:bodyPr/>
          <a:lstStyle/>
          <a:p>
            <a:fld id="{08062A9A-0353-BC48-B500-EAF95C0D8527}" type="slidenum">
              <a:rPr lang="en-US" smtClean="0">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79641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srgbClr val="000000"/>
                </a:solidFill>
              </a:rPr>
              <a:pPr/>
              <a:t>‹#›</a:t>
            </a:fld>
            <a:endParaRPr lang="en-US" dirty="0">
              <a:solidFill>
                <a:srgbClr val="000000"/>
              </a:solidFill>
            </a:endParaRPr>
          </a:p>
        </p:txBody>
      </p:sp>
      <p:sp>
        <p:nvSpPr>
          <p:cNvPr id="4" name="Title 3"/>
          <p:cNvSpPr>
            <a:spLocks noGrp="1"/>
          </p:cNvSpPr>
          <p:nvPr>
            <p:ph type="title"/>
          </p:nvPr>
        </p:nvSpPr>
        <p:spPr/>
        <p:txBody>
          <a:bodyPr/>
          <a:lstStyle>
            <a:lvl1pPr>
              <a:defRPr>
                <a:solidFill>
                  <a:srgbClr val="A4001D"/>
                </a:solidFill>
              </a:defRPr>
            </a:lvl1pPr>
          </a:lstStyle>
          <a:p>
            <a:r>
              <a:rPr lang="en-US"/>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it-IT">
                <a:solidFill>
                  <a:srgbClr val="000000"/>
                </a:solidFill>
              </a:rPr>
              <a:t>Martina Martinello | LCWS 2017</a:t>
            </a:r>
            <a:endParaRPr lang="en-US" dirty="0">
              <a:solidFill>
                <a:srgbClr val="000000"/>
              </a:solidFill>
            </a:endParaRPr>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defRPr/>
            </a:lvl2pPr>
            <a:lvl3pPr>
              <a:buClr>
                <a:srgbClr val="981E32"/>
              </a:buClr>
              <a:defRPr b="0"/>
            </a:lvl3pPr>
            <a:lvl4pPr>
              <a:buClr>
                <a:srgbClr val="981E32"/>
              </a:buClr>
              <a:defRPr/>
            </a:lvl4pPr>
            <a:lvl5pPr>
              <a:buClr>
                <a:srgbClr val="981E3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dirty="0"/>
          </a:p>
        </p:txBody>
      </p:sp>
      <p:cxnSp>
        <p:nvCxnSpPr>
          <p:cNvPr id="14" name="Straight Connector 13"/>
          <p:cNvCxnSpPr/>
          <p:nvPr/>
        </p:nvCxnSpPr>
        <p:spPr>
          <a:xfrm>
            <a:off x="21" y="1074380"/>
            <a:ext cx="8553429" cy="1945"/>
          </a:xfrm>
          <a:prstGeom prst="line">
            <a:avLst/>
          </a:prstGeom>
          <a:ln w="22225">
            <a:solidFill>
              <a:srgbClr val="A4001D"/>
            </a:solidFill>
            <a:headEnd type="none"/>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219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5" Type="http://schemas.openxmlformats.org/officeDocument/2006/relationships/slideLayout" Target="../slideLayouts/slideLayout78.xml"/><Relationship Id="rId4" Type="http://schemas.openxmlformats.org/officeDocument/2006/relationships/slideLayout" Target="../slideLayouts/slideLayout77.xml"/><Relationship Id="rId9"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heme" Target="../theme/theme2.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4" Type="http://schemas.openxmlformats.org/officeDocument/2006/relationships/slideLayout" Target="../slideLayouts/slideLayout45.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10" Type="http://schemas.openxmlformats.org/officeDocument/2006/relationships/theme" Target="../theme/theme7.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5" Type="http://schemas.openxmlformats.org/officeDocument/2006/relationships/slideLayout" Target="../slideLayouts/slideLayout70.xml"/><Relationship Id="rId4" Type="http://schemas.openxmlformats.org/officeDocument/2006/relationships/slideLayout" Target="../slideLayouts/slideLayout69.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6459538" y="6515100"/>
            <a:ext cx="1076325" cy="241300"/>
          </a:xfrm>
          <a:prstGeom prst="rect">
            <a:avLst/>
          </a:prstGeom>
        </p:spPr>
        <p:txBody>
          <a:bodyPr vert="horz" wrap="square" lIns="0" tIns="0" rIns="0" bIns="0" numCol="1" anchor="t" anchorCtr="0" compatLnSpc="1">
            <a:prstTxWarp prst="textNoShape">
              <a:avLst/>
            </a:prstTxWarp>
          </a:bodyPr>
          <a:lstStyle>
            <a:lvl1pPr algn="r">
              <a:defRPr sz="900">
                <a:solidFill>
                  <a:srgbClr val="004C97"/>
                </a:solidFill>
                <a:latin typeface="Helvetica" pitchFamily="34" charset="0"/>
              </a:defRPr>
            </a:lvl1pPr>
          </a:lstStyle>
          <a:p>
            <a:endParaRPr lang="en-US"/>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r>
              <a:rPr lang="it-IT"/>
              <a:t>Martina Martinello | LCWS 2017</a:t>
            </a:r>
            <a:endParaRPr lang="en-US"/>
          </a:p>
        </p:txBody>
      </p:sp>
      <p:sp>
        <p:nvSpPr>
          <p:cNvPr id="13" name="Slide Number Placeholder 5"/>
          <p:cNvSpPr>
            <a:spLocks noGrp="1"/>
          </p:cNvSpPr>
          <p:nvPr>
            <p:ph type="sldNum" sz="quarter" idx="4"/>
          </p:nvPr>
        </p:nvSpPr>
        <p:spPr>
          <a:xfrm>
            <a:off x="228600" y="6515100"/>
            <a:ext cx="447675" cy="241300"/>
          </a:xfrm>
          <a:prstGeom prst="rect">
            <a:avLst/>
          </a:prstGeom>
        </p:spPr>
        <p:txBody>
          <a:bodyPr vert="horz" wrap="square" lIns="0" tIns="0" rIns="0" bIns="0" numCol="1" anchor="t" anchorCtr="0" compatLnSpc="1">
            <a:prstTxWarp prst="textNoShape">
              <a:avLst/>
            </a:prstTxWarp>
          </a:bodyPr>
          <a:lstStyle>
            <a:lvl1pPr>
              <a:defRPr sz="900">
                <a:solidFill>
                  <a:srgbClr val="004C97"/>
                </a:solidFill>
                <a:latin typeface="Helvetica" pitchFamily="34" charset="0"/>
              </a:defRPr>
            </a:lvl1pPr>
          </a:lstStyle>
          <a:p>
            <a:fld id="{0CB70BF4-04C1-49D2-AF55-3B7C212EEADB}" type="slidenum">
              <a:rPr lang="en-US" smtClean="0"/>
              <a:t>‹#›</a:t>
            </a:fld>
            <a:endParaRPr lang="en-US"/>
          </a:p>
        </p:txBody>
      </p:sp>
      <p:pic>
        <p:nvPicPr>
          <p:cNvPr id="1029" name="Picture 2" descr="HeaderFooter_0060314.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40906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753" r:id="rId6"/>
    <p:sldLayoutId id="2147483754" r:id="rId7"/>
  </p:sldLayoutIdLst>
  <p:hf hdr="0" dt="0"/>
  <p:txStyles>
    <p:titleStyle>
      <a:lvl1pPr algn="l" defTabSz="457200" rtl="0" eaLnBrk="1" fontAlgn="base" hangingPunct="1">
        <a:spcBef>
          <a:spcPct val="0"/>
        </a:spcBef>
        <a:spcAft>
          <a:spcPct val="0"/>
        </a:spcAft>
        <a:defRPr sz="1700" b="1" kern="1200">
          <a:solidFill>
            <a:srgbClr val="074184"/>
          </a:solidFill>
          <a:latin typeface="Helvetica"/>
          <a:ea typeface="MS PGothic" pitchFamily="34" charset="-128"/>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itchFamily="34" charset="0"/>
        <a:buChar char="•"/>
        <a:defRPr kern="1200">
          <a:solidFill>
            <a:srgbClr val="595959"/>
          </a:solidFill>
          <a:latin typeface="Helvetica"/>
          <a:ea typeface="MS PGothic" pitchFamily="34" charset="-128"/>
          <a:cs typeface="ＭＳ Ｐゴシック" charset="0"/>
        </a:defRPr>
      </a:lvl1pPr>
      <a:lvl2pPr marL="742950" indent="-285750" algn="l" defTabSz="457200" rtl="0" eaLnBrk="1" fontAlgn="base" hangingPunct="1">
        <a:spcBef>
          <a:spcPct val="20000"/>
        </a:spcBef>
        <a:spcAft>
          <a:spcPct val="0"/>
        </a:spcAft>
        <a:buFont typeface="Arial" pitchFamily="34" charset="0"/>
        <a:buChar char="–"/>
        <a:defRPr sz="1600" kern="1200">
          <a:solidFill>
            <a:srgbClr val="595959"/>
          </a:solidFill>
          <a:latin typeface="Helvetica"/>
          <a:ea typeface="MS PGothic" pitchFamily="34" charset="-128"/>
          <a:cs typeface="ＭＳ Ｐゴシック" charset="0"/>
        </a:defRPr>
      </a:lvl2pPr>
      <a:lvl3pPr marL="1143000" indent="-228600" algn="l" defTabSz="457200" rtl="0" eaLnBrk="1" fontAlgn="base" hangingPunct="1">
        <a:spcBef>
          <a:spcPct val="20000"/>
        </a:spcBef>
        <a:spcAft>
          <a:spcPct val="0"/>
        </a:spcAft>
        <a:buFont typeface="Arial" pitchFamily="34" charset="0"/>
        <a:buChar char="•"/>
        <a:defRPr sz="1400" kern="1200">
          <a:solidFill>
            <a:srgbClr val="595959"/>
          </a:solidFill>
          <a:latin typeface="Helvetica"/>
          <a:ea typeface="MS PGothic" pitchFamily="34" charset="-128"/>
          <a:cs typeface="ＭＳ Ｐゴシック" charset="0"/>
        </a:defRPr>
      </a:lvl3pPr>
      <a:lvl4pPr marL="1600200" indent="-228600" algn="l" defTabSz="457200" rtl="0" eaLnBrk="1" fontAlgn="base" hangingPunct="1">
        <a:spcBef>
          <a:spcPct val="20000"/>
        </a:spcBef>
        <a:spcAft>
          <a:spcPct val="0"/>
        </a:spcAft>
        <a:buFont typeface="Arial" pitchFamily="34" charset="0"/>
        <a:buChar char="–"/>
        <a:defRPr sz="1200" kern="1200">
          <a:solidFill>
            <a:srgbClr val="595959"/>
          </a:solidFill>
          <a:latin typeface="Helvetica"/>
          <a:ea typeface="MS PGothic" pitchFamily="34" charset="-128"/>
          <a:cs typeface="ＭＳ Ｐゴシック" charset="0"/>
        </a:defRPr>
      </a:lvl4pPr>
      <a:lvl5pPr marL="2057400" indent="-228600" algn="l" defTabSz="457200" rtl="0" eaLnBrk="1" fontAlgn="base" hangingPunct="1">
        <a:spcBef>
          <a:spcPct val="20000"/>
        </a:spcBef>
        <a:spcAft>
          <a:spcPct val="0"/>
        </a:spcAft>
        <a:buFont typeface="Arial" pitchFamily="34" charset="0"/>
        <a:buChar char="»"/>
        <a:defRPr sz="1200" kern="1200">
          <a:solidFill>
            <a:srgbClr val="595959"/>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4948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354053737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1265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360429598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750" r:id="rId10"/>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1265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25423133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4948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341725016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4948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7800465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0" name="Date Placeholder 3"/>
          <p:cNvSpPr>
            <a:spLocks noGrp="1"/>
          </p:cNvSpPr>
          <p:nvPr>
            <p:ph type="dt" sz="half" idx="2"/>
          </p:nvPr>
        </p:nvSpPr>
        <p:spPr>
          <a:xfrm>
            <a:off x="6459538" y="6515100"/>
            <a:ext cx="1076325" cy="241300"/>
          </a:xfrm>
          <a:prstGeom prst="rect">
            <a:avLst/>
          </a:prstGeom>
        </p:spPr>
        <p:txBody>
          <a:bodyPr vert="horz" wrap="square" lIns="0" tIns="0" rIns="0" bIns="0" numCol="1" anchor="t" anchorCtr="0" compatLnSpc="1">
            <a:prstTxWarp prst="textNoShape">
              <a:avLst/>
            </a:prstTxWarp>
          </a:bodyPr>
          <a:lstStyle>
            <a:lvl1pPr algn="r">
              <a:defRPr sz="900">
                <a:solidFill>
                  <a:srgbClr val="004C97"/>
                </a:solidFill>
                <a:latin typeface="Helvetica" pitchFamily="34" charset="0"/>
              </a:defRPr>
            </a:lvl1pPr>
          </a:lstStyle>
          <a:p>
            <a:endParaRPr lang="en-US"/>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r>
              <a:rPr lang="it-IT"/>
              <a:t>Martina Martinello | LCWS 2017</a:t>
            </a:r>
            <a:endParaRPr lang="en-US"/>
          </a:p>
        </p:txBody>
      </p:sp>
      <p:sp>
        <p:nvSpPr>
          <p:cNvPr id="13" name="Slide Number Placeholder 5"/>
          <p:cNvSpPr>
            <a:spLocks noGrp="1"/>
          </p:cNvSpPr>
          <p:nvPr>
            <p:ph type="sldNum" sz="quarter" idx="4"/>
          </p:nvPr>
        </p:nvSpPr>
        <p:spPr>
          <a:xfrm>
            <a:off x="228600" y="6515100"/>
            <a:ext cx="447675" cy="241300"/>
          </a:xfrm>
          <a:prstGeom prst="rect">
            <a:avLst/>
          </a:prstGeom>
        </p:spPr>
        <p:txBody>
          <a:bodyPr vert="horz" wrap="square" lIns="0" tIns="0" rIns="0" bIns="0" numCol="1" anchor="t" anchorCtr="0" compatLnSpc="1">
            <a:prstTxWarp prst="textNoShape">
              <a:avLst/>
            </a:prstTxWarp>
          </a:bodyPr>
          <a:lstStyle>
            <a:lvl1pPr>
              <a:defRPr sz="900">
                <a:solidFill>
                  <a:srgbClr val="004C97"/>
                </a:solidFill>
                <a:latin typeface="Helvetica" pitchFamily="34" charset="0"/>
              </a:defRPr>
            </a:lvl1pPr>
          </a:lstStyle>
          <a:p>
            <a:fld id="{0CB70BF4-04C1-49D2-AF55-3B7C212EEADB}" type="slidenum">
              <a:rPr lang="en-US" smtClean="0"/>
              <a:t>‹#›</a:t>
            </a:fld>
            <a:endParaRPr lang="en-US"/>
          </a:p>
        </p:txBody>
      </p:sp>
      <p:pic>
        <p:nvPicPr>
          <p:cNvPr id="1029" name="Picture 2" descr="HeaderFooter_0060314.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648006"/>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51" r:id="rId6"/>
    <p:sldLayoutId id="2147483752" r:id="rId7"/>
  </p:sldLayoutIdLst>
  <p:hf hdr="0" dt="0"/>
  <p:txStyles>
    <p:titleStyle>
      <a:lvl1pPr algn="l" defTabSz="457200" rtl="0" eaLnBrk="1" fontAlgn="base" hangingPunct="1">
        <a:spcBef>
          <a:spcPct val="0"/>
        </a:spcBef>
        <a:spcAft>
          <a:spcPct val="0"/>
        </a:spcAft>
        <a:defRPr sz="1700" b="1" kern="1200">
          <a:solidFill>
            <a:srgbClr val="074184"/>
          </a:solidFill>
          <a:latin typeface="Helvetica"/>
          <a:ea typeface="MS PGothic" pitchFamily="34" charset="-128"/>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MS PGothic" pitchFamily="34" charset="-128"/>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pitchFamily="34" charset="0"/>
        <a:buChar char="•"/>
        <a:defRPr kern="1200">
          <a:solidFill>
            <a:srgbClr val="595959"/>
          </a:solidFill>
          <a:latin typeface="Helvetica"/>
          <a:ea typeface="MS PGothic" pitchFamily="34" charset="-128"/>
          <a:cs typeface="ＭＳ Ｐゴシック" charset="0"/>
        </a:defRPr>
      </a:lvl1pPr>
      <a:lvl2pPr marL="742950" indent="-285750" algn="l" defTabSz="457200" rtl="0" eaLnBrk="1" fontAlgn="base" hangingPunct="1">
        <a:spcBef>
          <a:spcPct val="20000"/>
        </a:spcBef>
        <a:spcAft>
          <a:spcPct val="0"/>
        </a:spcAft>
        <a:buFont typeface="Arial" pitchFamily="34" charset="0"/>
        <a:buChar char="–"/>
        <a:defRPr sz="1600" kern="1200">
          <a:solidFill>
            <a:srgbClr val="595959"/>
          </a:solidFill>
          <a:latin typeface="Helvetica"/>
          <a:ea typeface="MS PGothic" pitchFamily="34" charset="-128"/>
          <a:cs typeface="ＭＳ Ｐゴシック" charset="0"/>
        </a:defRPr>
      </a:lvl2pPr>
      <a:lvl3pPr marL="1143000" indent="-228600" algn="l" defTabSz="457200" rtl="0" eaLnBrk="1" fontAlgn="base" hangingPunct="1">
        <a:spcBef>
          <a:spcPct val="20000"/>
        </a:spcBef>
        <a:spcAft>
          <a:spcPct val="0"/>
        </a:spcAft>
        <a:buFont typeface="Arial" pitchFamily="34" charset="0"/>
        <a:buChar char="•"/>
        <a:defRPr sz="1400" kern="1200">
          <a:solidFill>
            <a:srgbClr val="595959"/>
          </a:solidFill>
          <a:latin typeface="Helvetica"/>
          <a:ea typeface="MS PGothic" pitchFamily="34" charset="-128"/>
          <a:cs typeface="ＭＳ Ｐゴシック" charset="0"/>
        </a:defRPr>
      </a:lvl3pPr>
      <a:lvl4pPr marL="1600200" indent="-228600" algn="l" defTabSz="457200" rtl="0" eaLnBrk="1" fontAlgn="base" hangingPunct="1">
        <a:spcBef>
          <a:spcPct val="20000"/>
        </a:spcBef>
        <a:spcAft>
          <a:spcPct val="0"/>
        </a:spcAft>
        <a:buFont typeface="Arial" pitchFamily="34" charset="0"/>
        <a:buChar char="–"/>
        <a:defRPr sz="1200" kern="1200">
          <a:solidFill>
            <a:srgbClr val="595959"/>
          </a:solidFill>
          <a:latin typeface="Helvetica"/>
          <a:ea typeface="MS PGothic" pitchFamily="34" charset="-128"/>
          <a:cs typeface="ＭＳ Ｐゴシック" charset="0"/>
        </a:defRPr>
      </a:lvl4pPr>
      <a:lvl5pPr marL="2057400" indent="-228600" algn="l" defTabSz="457200" rtl="0" eaLnBrk="1" fontAlgn="base" hangingPunct="1">
        <a:spcBef>
          <a:spcPct val="20000"/>
        </a:spcBef>
        <a:spcAft>
          <a:spcPct val="0"/>
        </a:spcAft>
        <a:buFont typeface="Arial" pitchFamily="34" charset="0"/>
        <a:buChar char="»"/>
        <a:defRPr sz="1200" kern="1200">
          <a:solidFill>
            <a:srgbClr val="595959"/>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1265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212403121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1265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174777942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pPr defTabSz="914400" fontAlgn="base">
              <a:spcBef>
                <a:spcPct val="0"/>
              </a:spcBef>
              <a:spcAft>
                <a:spcPct val="0"/>
              </a:spcAft>
            </a:pPr>
            <a:fld id="{5BD36294-2849-48A8-8531-5354CF3095D2}" type="slidenum">
              <a:rPr lang="en-US" smtClean="0">
                <a:solidFill>
                  <a:srgbClr val="000000"/>
                </a:solidFill>
                <a:ea typeface="ＭＳ Ｐゴシック" pitchFamily="-110" charset="-128"/>
              </a:rPr>
              <a:pPr defTabSz="914400" fontAlgn="base">
                <a:spcBef>
                  <a:spcPct val="0"/>
                </a:spcBef>
                <a:spcAft>
                  <a:spcPct val="0"/>
                </a:spcAft>
              </a:pPr>
              <a:t>‹#›</a:t>
            </a:fld>
            <a:endParaRPr lang="en-US" dirty="0">
              <a:solidFill>
                <a:srgbClr val="000000"/>
              </a:solidFill>
              <a:ea typeface="ＭＳ Ｐゴシック" pitchFamily="-110" charset="-128"/>
            </a:endParaRPr>
          </a:p>
        </p:txBody>
      </p:sp>
      <p:sp>
        <p:nvSpPr>
          <p:cNvPr id="8" name="Footer Placeholder 11"/>
          <p:cNvSpPr>
            <a:spLocks noGrp="1"/>
          </p:cNvSpPr>
          <p:nvPr>
            <p:ph type="ftr" sz="quarter" idx="3"/>
          </p:nvPr>
        </p:nvSpPr>
        <p:spPr>
          <a:xfrm>
            <a:off x="445472" y="6400800"/>
            <a:ext cx="4494828" cy="314326"/>
          </a:xfrm>
          <a:prstGeom prst="rect">
            <a:avLst/>
          </a:prstGeom>
        </p:spPr>
        <p:txBody>
          <a:bodyPr/>
          <a:lstStyle>
            <a:lvl1pPr algn="l">
              <a:defRPr sz="1100" b="0">
                <a:solidFill>
                  <a:schemeClr val="tx1"/>
                </a:solidFill>
              </a:defRPr>
            </a:lvl1pPr>
          </a:lstStyle>
          <a:p>
            <a:pPr defTabSz="914400" fontAlgn="base">
              <a:spcBef>
                <a:spcPct val="0"/>
              </a:spcBef>
              <a:spcAft>
                <a:spcPct val="0"/>
              </a:spcAft>
            </a:pPr>
            <a:r>
              <a:rPr lang="it-IT">
                <a:solidFill>
                  <a:srgbClr val="000000"/>
                </a:solidFill>
                <a:latin typeface="Arial" pitchFamily="34" charset="0"/>
                <a:ea typeface="ＭＳ Ｐゴシック" pitchFamily="-110" charset="-128"/>
              </a:rPr>
              <a:t>Martina Martinello | LCWS 2017</a:t>
            </a:r>
            <a:endParaRPr lang="en-US" dirty="0">
              <a:solidFill>
                <a:srgbClr val="000000"/>
              </a:solidFill>
              <a:latin typeface="Arial" pitchFamily="34" charset="0"/>
              <a:ea typeface="ＭＳ Ｐゴシック" pitchFamily="-110" charset="-128"/>
            </a:endParaRPr>
          </a:p>
        </p:txBody>
      </p:sp>
    </p:spTree>
    <p:extLst>
      <p:ext uri="{BB962C8B-B14F-4D97-AF65-F5344CB8AC3E}">
        <p14:creationId xmlns:p14="http://schemas.microsoft.com/office/powerpoint/2010/main" val="268043825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Lst>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4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43.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43.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43.xml"/><Relationship Id="rId5" Type="http://schemas.openxmlformats.org/officeDocument/2006/relationships/image" Target="../media/image34.jpe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3.xml"/><Relationship Id="rId5" Type="http://schemas.openxmlformats.org/officeDocument/2006/relationships/image" Target="../media/image37.TIF"/><Relationship Id="rId4" Type="http://schemas.openxmlformats.org/officeDocument/2006/relationships/image" Target="../media/image36.tif"/></Relationships>
</file>

<file path=ppt/slides/_rels/slide19.xml.rels><?xml version="1.0" encoding="UTF-8" standalone="yes"?>
<Relationships xmlns="http://schemas.openxmlformats.org/package/2006/relationships"><Relationship Id="rId3" Type="http://schemas.openxmlformats.org/officeDocument/2006/relationships/image" Target="../media/image38.tif"/><Relationship Id="rId2" Type="http://schemas.openxmlformats.org/officeDocument/2006/relationships/image" Target="../media/image35.png"/><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vmlDrawing" Target="../drawings/vmlDrawing1.vml"/><Relationship Id="rId5" Type="http://schemas.openxmlformats.org/officeDocument/2006/relationships/image" Target="../media/image16.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561.png"/><Relationship Id="rId2" Type="http://schemas.openxmlformats.org/officeDocument/2006/relationships/notesSlide" Target="../notesSlides/notesSlide6.xml"/><Relationship Id="rId1" Type="http://schemas.openxmlformats.org/officeDocument/2006/relationships/slideLayout" Target="../slideLayouts/slideLayout43.xml"/><Relationship Id="rId5" Type="http://schemas.openxmlformats.org/officeDocument/2006/relationships/image" Target="../media/image40.jpeg"/><Relationship Id="rId4" Type="http://schemas.openxmlformats.org/officeDocument/2006/relationships/image" Target="../media/image39.jpg"/></Relationships>
</file>

<file path=ppt/slides/_rels/slide21.xml.rels><?xml version="1.0" encoding="UTF-8" standalone="yes"?>
<Relationships xmlns="http://schemas.openxmlformats.org/package/2006/relationships"><Relationship Id="rId3" Type="http://schemas.openxmlformats.org/officeDocument/2006/relationships/image" Target="../media/image561.png"/><Relationship Id="rId2" Type="http://schemas.openxmlformats.org/officeDocument/2006/relationships/notesSlide" Target="../notesSlides/notesSlide7.xml"/><Relationship Id="rId1" Type="http://schemas.openxmlformats.org/officeDocument/2006/relationships/slideLayout" Target="../slideLayouts/slideLayout43.xml"/><Relationship Id="rId5" Type="http://schemas.openxmlformats.org/officeDocument/2006/relationships/image" Target="../media/image41.png"/><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3" Type="http://schemas.openxmlformats.org/officeDocument/2006/relationships/image" Target="../media/image42.emf"/><Relationship Id="rId7"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48.xml"/><Relationship Id="rId6" Type="http://schemas.openxmlformats.org/officeDocument/2006/relationships/image" Target="../media/image45.gif"/><Relationship Id="rId5" Type="http://schemas.openxmlformats.org/officeDocument/2006/relationships/image" Target="../media/image44.jpeg"/><Relationship Id="rId4" Type="http://schemas.openxmlformats.org/officeDocument/2006/relationships/image" Target="../media/image43.jpe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48.xml"/><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48.xml"/><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1.xml"/><Relationship Id="rId1" Type="http://schemas.openxmlformats.org/officeDocument/2006/relationships/slideLayout" Target="../slideLayouts/slideLayout48.xml"/><Relationship Id="rId5" Type="http://schemas.openxmlformats.org/officeDocument/2006/relationships/image" Target="../media/image52.png"/><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43.xml"/><Relationship Id="rId5" Type="http://schemas.openxmlformats.org/officeDocument/2006/relationships/image" Target="../media/image39.jp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43.xml"/><Relationship Id="rId5" Type="http://schemas.openxmlformats.org/officeDocument/2006/relationships/image" Target="../media/image39.jpg"/><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image" Target="../media/image55.emf"/><Relationship Id="rId1" Type="http://schemas.openxmlformats.org/officeDocument/2006/relationships/slideLayout" Target="../slideLayouts/slideLayout43.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14.xml"/><Relationship Id="rId1" Type="http://schemas.openxmlformats.org/officeDocument/2006/relationships/slideLayout" Target="../slideLayouts/slideLayout43.xml"/><Relationship Id="rId5" Type="http://schemas.openxmlformats.org/officeDocument/2006/relationships/image" Target="../media/image60.png"/><Relationship Id="rId4" Type="http://schemas.openxmlformats.org/officeDocument/2006/relationships/image" Target="../media/image59.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3.xml"/><Relationship Id="rId1" Type="http://schemas.openxmlformats.org/officeDocument/2006/relationships/vmlDrawing" Target="../drawings/vmlDrawing2.vml"/><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6.xml"/><Relationship Id="rId1" Type="http://schemas.openxmlformats.org/officeDocument/2006/relationships/slideLayout" Target="../slideLayouts/slideLayout43.xml"/><Relationship Id="rId4" Type="http://schemas.openxmlformats.org/officeDocument/2006/relationships/image" Target="../media/image62.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43.xml"/><Relationship Id="rId6" Type="http://schemas.openxmlformats.org/officeDocument/2006/relationships/image" Target="../media/image60.png"/><Relationship Id="rId5" Type="http://schemas.openxmlformats.org/officeDocument/2006/relationships/image" Target="../media/image59.emf"/><Relationship Id="rId4" Type="http://schemas.openxmlformats.org/officeDocument/2006/relationships/image" Target="../media/image58.em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3.xml"/><Relationship Id="rId1" Type="http://schemas.openxmlformats.org/officeDocument/2006/relationships/vmlDrawing" Target="../drawings/vmlDrawing3.vml"/><Relationship Id="rId6" Type="http://schemas.openxmlformats.org/officeDocument/2006/relationships/image" Target="../media/image18.wmf"/><Relationship Id="rId5" Type="http://schemas.openxmlformats.org/officeDocument/2006/relationships/image" Target="../media/image16.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5.xml"/><Relationship Id="rId7" Type="http://schemas.openxmlformats.org/officeDocument/2006/relationships/image" Target="../media/image20.wmf"/><Relationship Id="rId2" Type="http://schemas.openxmlformats.org/officeDocument/2006/relationships/slideLayout" Target="../slideLayouts/slideLayout43.xml"/><Relationship Id="rId1" Type="http://schemas.openxmlformats.org/officeDocument/2006/relationships/vmlDrawing" Target="../drawings/vmlDrawing4.vml"/><Relationship Id="rId6" Type="http://schemas.openxmlformats.org/officeDocument/2006/relationships/oleObject" Target="../embeddings/oleObject3.bin"/><Relationship Id="rId5" Type="http://schemas.openxmlformats.org/officeDocument/2006/relationships/image" Target="../media/image19.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23.tif"/><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66250" y="5053880"/>
            <a:ext cx="8802647" cy="1108767"/>
          </a:xfrm>
        </p:spPr>
        <p:txBody>
          <a:bodyPr/>
          <a:lstStyle/>
          <a:p>
            <a:r>
              <a:rPr lang="en-US" dirty="0"/>
              <a:t>Martina Martinello</a:t>
            </a:r>
          </a:p>
          <a:p>
            <a:endParaRPr lang="en-US" sz="1100" dirty="0"/>
          </a:p>
          <a:p>
            <a:r>
              <a:rPr lang="en-US" dirty="0"/>
              <a:t>LCWS 2017 – Strasbourg, France</a:t>
            </a:r>
          </a:p>
          <a:p>
            <a:r>
              <a:rPr lang="en-US" dirty="0"/>
              <a:t>24</a:t>
            </a:r>
            <a:r>
              <a:rPr lang="en-US" baseline="30000" dirty="0"/>
              <a:t>th</a:t>
            </a:r>
            <a:r>
              <a:rPr lang="en-US" dirty="0"/>
              <a:t> October 2017	</a:t>
            </a:r>
          </a:p>
        </p:txBody>
      </p:sp>
      <p:sp>
        <p:nvSpPr>
          <p:cNvPr id="3" name="Text Placeholder 2"/>
          <p:cNvSpPr>
            <a:spLocks noGrp="1"/>
          </p:cNvSpPr>
          <p:nvPr>
            <p:ph type="body" sz="quarter" idx="11"/>
          </p:nvPr>
        </p:nvSpPr>
        <p:spPr>
          <a:xfrm>
            <a:off x="382220" y="3568230"/>
            <a:ext cx="8370709" cy="1928416"/>
          </a:xfrm>
        </p:spPr>
        <p:txBody>
          <a:bodyPr>
            <a:noAutofit/>
          </a:bodyPr>
          <a:lstStyle/>
          <a:p>
            <a:pPr algn="just"/>
            <a:r>
              <a:rPr lang="en-US" altLang="en-US" sz="2800" dirty="0">
                <a:solidFill>
                  <a:schemeClr val="tx1">
                    <a:lumMod val="75000"/>
                  </a:schemeClr>
                </a:solidFill>
                <a:latin typeface="Arial" panose="020B0604020202020204" pitchFamily="34" charset="0"/>
                <a:ea typeface="Calibri" panose="020F0502020204030204" pitchFamily="34" charset="0"/>
              </a:rPr>
              <a:t>High-Q at high gradient at FNAL</a:t>
            </a:r>
            <a:endParaRPr lang="en-US" altLang="en-US" sz="3600" b="0" dirty="0">
              <a:solidFill>
                <a:schemeClr val="tx1">
                  <a:lumMod val="75000"/>
                </a:schemeClr>
              </a:solidFill>
              <a:latin typeface="Arial" panose="020B0604020202020204" pitchFamily="34" charset="0"/>
            </a:endParaRPr>
          </a:p>
        </p:txBody>
      </p:sp>
      <p:sp>
        <p:nvSpPr>
          <p:cNvPr id="8" name="Rectangle 5"/>
          <p:cNvSpPr>
            <a:spLocks noChangeArrowheads="1"/>
          </p:cNvSpPr>
          <p:nvPr/>
        </p:nvSpPr>
        <p:spPr bwMode="auto">
          <a:xfrm>
            <a:off x="362991" y="4102056"/>
            <a:ext cx="912863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20544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Cavity evolution – probing the parameter space</a:t>
            </a:r>
          </a:p>
        </p:txBody>
      </p:sp>
      <p:sp>
        <p:nvSpPr>
          <p:cNvPr id="24580" name="Footer Placeholder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10</a:t>
            </a:fld>
            <a:endParaRPr lang="en-US" altLang="en-US" sz="1200">
              <a:solidFill>
                <a:srgbClr val="004C97"/>
              </a:solidFill>
              <a:latin typeface="Helvetica"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9077" y="887412"/>
            <a:ext cx="6685847" cy="5303519"/>
          </a:xfrm>
          <a:prstGeom prst="rect">
            <a:avLst/>
          </a:prstGeom>
        </p:spPr>
      </p:pic>
      <p:sp>
        <p:nvSpPr>
          <p:cNvPr id="9" name="TextBox 8"/>
          <p:cNvSpPr txBox="1"/>
          <p:nvPr/>
        </p:nvSpPr>
        <p:spPr>
          <a:xfrm>
            <a:off x="6531432" y="1313098"/>
            <a:ext cx="2236887" cy="923330"/>
          </a:xfrm>
          <a:prstGeom prst="rect">
            <a:avLst/>
          </a:prstGeom>
          <a:solidFill>
            <a:schemeClr val="bg1"/>
          </a:solidFill>
        </p:spPr>
        <p:txBody>
          <a:bodyPr wrap="square" rtlCol="0">
            <a:spAutoFit/>
          </a:bodyPr>
          <a:lstStyle/>
          <a:p>
            <a:pPr algn="just"/>
            <a:r>
              <a:rPr lang="en-US" sz="1800" b="1" dirty="0">
                <a:solidFill>
                  <a:srgbClr val="008000"/>
                </a:solidFill>
              </a:rPr>
              <a:t>Increasing T ~40C turns cavity into “doped shape”!</a:t>
            </a:r>
          </a:p>
        </p:txBody>
      </p:sp>
      <p:cxnSp>
        <p:nvCxnSpPr>
          <p:cNvPr id="10" name="Straight Arrow Connector 9"/>
          <p:cNvCxnSpPr>
            <a:stCxn id="9" idx="1"/>
          </p:cNvCxnSpPr>
          <p:nvPr/>
        </p:nvCxnSpPr>
        <p:spPr>
          <a:xfrm flipH="1">
            <a:off x="5781124" y="1774763"/>
            <a:ext cx="750308" cy="21273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947705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Cavity evolution – probing the parameter space</a:t>
            </a:r>
          </a:p>
        </p:txBody>
      </p:sp>
      <p:sp>
        <p:nvSpPr>
          <p:cNvPr id="24580" name="Footer Placeholder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11</a:t>
            </a:fld>
            <a:endParaRPr lang="en-US" altLang="en-US" sz="1200">
              <a:solidFill>
                <a:srgbClr val="004C97"/>
              </a:solidFill>
              <a:latin typeface="Helvetica"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9077" y="887412"/>
            <a:ext cx="6685847" cy="5303519"/>
          </a:xfrm>
          <a:prstGeom prst="rect">
            <a:avLst/>
          </a:prstGeom>
        </p:spPr>
      </p:pic>
      <p:sp>
        <p:nvSpPr>
          <p:cNvPr id="9" name="TextBox 8"/>
          <p:cNvSpPr txBox="1"/>
          <p:nvPr/>
        </p:nvSpPr>
        <p:spPr>
          <a:xfrm>
            <a:off x="6531432" y="1313098"/>
            <a:ext cx="2236887" cy="923330"/>
          </a:xfrm>
          <a:prstGeom prst="rect">
            <a:avLst/>
          </a:prstGeom>
          <a:solidFill>
            <a:schemeClr val="bg1"/>
          </a:solidFill>
        </p:spPr>
        <p:txBody>
          <a:bodyPr wrap="square" rtlCol="0">
            <a:spAutoFit/>
          </a:bodyPr>
          <a:lstStyle/>
          <a:p>
            <a:pPr algn="just"/>
            <a:r>
              <a:rPr lang="en-US" sz="1800" b="1" dirty="0">
                <a:solidFill>
                  <a:srgbClr val="008000"/>
                </a:solidFill>
              </a:rPr>
              <a:t>Increasing T ~40C turns cavity into “doped shape”!</a:t>
            </a:r>
          </a:p>
        </p:txBody>
      </p:sp>
      <p:cxnSp>
        <p:nvCxnSpPr>
          <p:cNvPr id="10" name="Straight Arrow Connector 9"/>
          <p:cNvCxnSpPr>
            <a:stCxn id="9" idx="1"/>
          </p:cNvCxnSpPr>
          <p:nvPr/>
        </p:nvCxnSpPr>
        <p:spPr>
          <a:xfrm flipH="1">
            <a:off x="5781124" y="1774763"/>
            <a:ext cx="750308" cy="21273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11" name="TextBox 10"/>
          <p:cNvSpPr txBox="1"/>
          <p:nvPr/>
        </p:nvSpPr>
        <p:spPr>
          <a:xfrm>
            <a:off x="0" y="887412"/>
            <a:ext cx="1622066" cy="1754326"/>
          </a:xfrm>
          <a:prstGeom prst="rect">
            <a:avLst/>
          </a:prstGeom>
          <a:noFill/>
        </p:spPr>
        <p:txBody>
          <a:bodyPr wrap="square" rtlCol="0">
            <a:spAutoFit/>
          </a:bodyPr>
          <a:lstStyle/>
          <a:p>
            <a:pPr algn="just"/>
            <a:r>
              <a:rPr lang="en-US" sz="1800" b="1" dirty="0">
                <a:solidFill>
                  <a:schemeClr val="accent2">
                    <a:lumMod val="75000"/>
                  </a:schemeClr>
                </a:solidFill>
              </a:rPr>
              <a:t>Increasing duration x 2 turns cavity into “doped shape”, even higher Q!</a:t>
            </a:r>
          </a:p>
        </p:txBody>
      </p:sp>
      <p:cxnSp>
        <p:nvCxnSpPr>
          <p:cNvPr id="12" name="Straight Arrow Connector 11"/>
          <p:cNvCxnSpPr>
            <a:cxnSpLocks/>
          </p:cNvCxnSpPr>
          <p:nvPr/>
        </p:nvCxnSpPr>
        <p:spPr>
          <a:xfrm flipV="1">
            <a:off x="1757238" y="1216550"/>
            <a:ext cx="1622066" cy="23854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253903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Cavity evolution – 120C N-infusion</a:t>
            </a:r>
          </a:p>
        </p:txBody>
      </p:sp>
      <p:sp>
        <p:nvSpPr>
          <p:cNvPr id="24580" name="Footer Placeholder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12</a:t>
            </a:fld>
            <a:endParaRPr lang="en-US" altLang="en-US" sz="1200">
              <a:solidFill>
                <a:srgbClr val="004C97"/>
              </a:solidFill>
              <a:latin typeface="Helvetica"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9077" y="887412"/>
            <a:ext cx="6685847" cy="5303519"/>
          </a:xfrm>
          <a:prstGeom prst="rect">
            <a:avLst/>
          </a:prstGeom>
        </p:spPr>
      </p:pic>
      <p:sp>
        <p:nvSpPr>
          <p:cNvPr id="3" name="TextBox 2">
            <a:extLst>
              <a:ext uri="{FF2B5EF4-FFF2-40B4-BE49-F238E27FC236}">
                <a16:creationId xmlns:a16="http://schemas.microsoft.com/office/drawing/2014/main" id="{27CB5AAB-7D46-43AE-AEBF-7EDEED3EBA51}"/>
              </a:ext>
            </a:extLst>
          </p:cNvPr>
          <p:cNvSpPr txBox="1"/>
          <p:nvPr/>
        </p:nvSpPr>
        <p:spPr>
          <a:xfrm>
            <a:off x="1478573" y="3468528"/>
            <a:ext cx="6993304"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2800" dirty="0"/>
              <a:t>What gives the Q improvement at high field with N-infusion at 120C?</a:t>
            </a:r>
          </a:p>
        </p:txBody>
      </p:sp>
      <p:cxnSp>
        <p:nvCxnSpPr>
          <p:cNvPr id="5" name="Straight Arrow Connector 4">
            <a:extLst>
              <a:ext uri="{FF2B5EF4-FFF2-40B4-BE49-F238E27FC236}">
                <a16:creationId xmlns:a16="http://schemas.microsoft.com/office/drawing/2014/main" id="{73BBB1DE-211A-4315-844A-5AF839CCB95B}"/>
              </a:ext>
            </a:extLst>
          </p:cNvPr>
          <p:cNvCxnSpPr/>
          <p:nvPr/>
        </p:nvCxnSpPr>
        <p:spPr>
          <a:xfrm flipV="1">
            <a:off x="6705599" y="2632282"/>
            <a:ext cx="296985" cy="836246"/>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955979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gives the Q improvement at high field with 120C infused?</a:t>
            </a:r>
          </a:p>
        </p:txBody>
      </p:sp>
      <p:sp>
        <p:nvSpPr>
          <p:cNvPr id="3" name="Content Placeholder 2"/>
          <p:cNvSpPr>
            <a:spLocks noGrp="1"/>
          </p:cNvSpPr>
          <p:nvPr>
            <p:ph idx="1"/>
          </p:nvPr>
        </p:nvSpPr>
        <p:spPr>
          <a:xfrm>
            <a:off x="493139" y="1031653"/>
            <a:ext cx="8157722" cy="496802"/>
          </a:xfrm>
        </p:spPr>
        <p:txBody>
          <a:bodyPr/>
          <a:lstStyle/>
          <a:p>
            <a:pPr marL="0" indent="0">
              <a:buNone/>
            </a:pPr>
            <a:r>
              <a:rPr lang="en-US" dirty="0">
                <a:solidFill>
                  <a:schemeClr val="accent6">
                    <a:lumMod val="50000"/>
                  </a:schemeClr>
                </a:solidFill>
              </a:rPr>
              <a:t>Improvement stems from both lower residual and lower BCS surface resistance</a:t>
            </a:r>
          </a:p>
        </p:txBody>
      </p:sp>
      <p:sp>
        <p:nvSpPr>
          <p:cNvPr id="5" name="Footer Placeholder 4"/>
          <p:cNvSpPr>
            <a:spLocks noGrp="1"/>
          </p:cNvSpPr>
          <p:nvPr>
            <p:ph type="ftr" sz="quarter" idx="11"/>
          </p:nvPr>
        </p:nvSpPr>
        <p:spPr/>
        <p:txBody>
          <a:bodyPr/>
          <a:lstStyle/>
          <a:p>
            <a:pPr>
              <a:defRPr/>
            </a:pPr>
            <a:r>
              <a:rPr lang="en-US"/>
              <a:t>Martina Martinello | LCWS 2017</a:t>
            </a:r>
            <a:endParaRPr lang="en-US" b="1"/>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13</a:t>
            </a:fld>
            <a:endParaRPr lang="en-US" altLang="en-US"/>
          </a:p>
        </p:txBody>
      </p:sp>
      <p:pic>
        <p:nvPicPr>
          <p:cNvPr id="7" name="Picture 6">
            <a:extLst>
              <a:ext uri="{FF2B5EF4-FFF2-40B4-BE49-F238E27FC236}">
                <a16:creationId xmlns:a16="http://schemas.microsoft.com/office/drawing/2014/main" id="{F7E3A699-AA40-42DA-8821-55BB27C4C8A5}"/>
              </a:ext>
            </a:extLst>
          </p:cNvPr>
          <p:cNvPicPr>
            <a:picLocks noChangeAspect="1"/>
          </p:cNvPicPr>
          <p:nvPr/>
        </p:nvPicPr>
        <p:blipFill>
          <a:blip r:embed="rId2"/>
          <a:stretch>
            <a:fillRect/>
          </a:stretch>
        </p:blipFill>
        <p:spPr>
          <a:xfrm>
            <a:off x="69156" y="2042681"/>
            <a:ext cx="4410700" cy="3679784"/>
          </a:xfrm>
          <a:prstGeom prst="rect">
            <a:avLst/>
          </a:prstGeom>
        </p:spPr>
      </p:pic>
      <p:pic>
        <p:nvPicPr>
          <p:cNvPr id="8" name="Picture 7">
            <a:extLst>
              <a:ext uri="{FF2B5EF4-FFF2-40B4-BE49-F238E27FC236}">
                <a16:creationId xmlns:a16="http://schemas.microsoft.com/office/drawing/2014/main" id="{EAF9B530-195E-4421-9D4F-F327878A1EE7}"/>
              </a:ext>
            </a:extLst>
          </p:cNvPr>
          <p:cNvPicPr>
            <a:picLocks noChangeAspect="1"/>
          </p:cNvPicPr>
          <p:nvPr/>
        </p:nvPicPr>
        <p:blipFill>
          <a:blip r:embed="rId3"/>
          <a:stretch>
            <a:fillRect/>
          </a:stretch>
        </p:blipFill>
        <p:spPr>
          <a:xfrm>
            <a:off x="4450906" y="1928693"/>
            <a:ext cx="4464494" cy="3793772"/>
          </a:xfrm>
          <a:prstGeom prst="rect">
            <a:avLst/>
          </a:prstGeom>
        </p:spPr>
      </p:pic>
      <p:cxnSp>
        <p:nvCxnSpPr>
          <p:cNvPr id="11" name="Straight Arrow Connector 10">
            <a:extLst>
              <a:ext uri="{FF2B5EF4-FFF2-40B4-BE49-F238E27FC236}">
                <a16:creationId xmlns:a16="http://schemas.microsoft.com/office/drawing/2014/main" id="{2BBC3596-B8CF-4DEB-8018-46D9A7D0EF3E}"/>
              </a:ext>
            </a:extLst>
          </p:cNvPr>
          <p:cNvCxnSpPr/>
          <p:nvPr/>
        </p:nvCxnSpPr>
        <p:spPr>
          <a:xfrm>
            <a:off x="3101009" y="3085106"/>
            <a:ext cx="0" cy="834887"/>
          </a:xfrm>
          <a:prstGeom prst="straightConnector1">
            <a:avLst/>
          </a:prstGeom>
          <a:ln w="57150">
            <a:tailEnd type="triangle"/>
          </a:ln>
        </p:spPr>
        <p:style>
          <a:lnRef idx="2">
            <a:schemeClr val="accent4"/>
          </a:lnRef>
          <a:fillRef idx="0">
            <a:schemeClr val="accent4"/>
          </a:fillRef>
          <a:effectRef idx="1">
            <a:schemeClr val="accent4"/>
          </a:effectRef>
          <a:fontRef idx="minor">
            <a:schemeClr val="tx1"/>
          </a:fontRef>
        </p:style>
      </p:cxnSp>
      <p:cxnSp>
        <p:nvCxnSpPr>
          <p:cNvPr id="12" name="Straight Arrow Connector 11">
            <a:extLst>
              <a:ext uri="{FF2B5EF4-FFF2-40B4-BE49-F238E27FC236}">
                <a16:creationId xmlns:a16="http://schemas.microsoft.com/office/drawing/2014/main" id="{BE38DB32-F0D3-4CC2-9432-56214FC7439A}"/>
              </a:ext>
            </a:extLst>
          </p:cNvPr>
          <p:cNvCxnSpPr/>
          <p:nvPr/>
        </p:nvCxnSpPr>
        <p:spPr>
          <a:xfrm>
            <a:off x="7316526" y="2667662"/>
            <a:ext cx="0" cy="834887"/>
          </a:xfrm>
          <a:prstGeom prst="straightConnector1">
            <a:avLst/>
          </a:prstGeom>
          <a:ln w="57150">
            <a:tailEnd type="triangle"/>
          </a:ln>
        </p:spPr>
        <p:style>
          <a:lnRef idx="2">
            <a:schemeClr val="accent4"/>
          </a:lnRef>
          <a:fillRef idx="0">
            <a:schemeClr val="accent4"/>
          </a:fillRef>
          <a:effectRef idx="1">
            <a:schemeClr val="accent4"/>
          </a:effectRef>
          <a:fontRef idx="minor">
            <a:schemeClr val="tx1"/>
          </a:fontRef>
        </p:style>
      </p:cxnSp>
      <p:sp>
        <p:nvSpPr>
          <p:cNvPr id="10" name="TextBox 9">
            <a:extLst>
              <a:ext uri="{FF2B5EF4-FFF2-40B4-BE49-F238E27FC236}">
                <a16:creationId xmlns:a16="http://schemas.microsoft.com/office/drawing/2014/main" id="{0D7A64B6-04D7-41E4-8E48-45A48135DFF9}"/>
              </a:ext>
            </a:extLst>
          </p:cNvPr>
          <p:cNvSpPr txBox="1"/>
          <p:nvPr/>
        </p:nvSpPr>
        <p:spPr>
          <a:xfrm>
            <a:off x="676275" y="2746551"/>
            <a:ext cx="2236887" cy="338554"/>
          </a:xfrm>
          <a:prstGeom prst="rect">
            <a:avLst/>
          </a:prstGeom>
          <a:solidFill>
            <a:schemeClr val="bg1"/>
          </a:solidFill>
        </p:spPr>
        <p:txBody>
          <a:bodyPr wrap="square" rtlCol="0">
            <a:spAutoFit/>
          </a:bodyPr>
          <a:lstStyle/>
          <a:p>
            <a:pPr algn="just"/>
            <a:r>
              <a:rPr lang="en-US" sz="1600" dirty="0">
                <a:solidFill>
                  <a:schemeClr val="accent2"/>
                </a:solidFill>
              </a:rPr>
              <a:t>Standard 120C baking</a:t>
            </a:r>
          </a:p>
        </p:txBody>
      </p:sp>
      <p:sp>
        <p:nvSpPr>
          <p:cNvPr id="13" name="TextBox 12">
            <a:extLst>
              <a:ext uri="{FF2B5EF4-FFF2-40B4-BE49-F238E27FC236}">
                <a16:creationId xmlns:a16="http://schemas.microsoft.com/office/drawing/2014/main" id="{8AE700A1-1BA1-4E11-AA54-E84127ECF20F}"/>
              </a:ext>
            </a:extLst>
          </p:cNvPr>
          <p:cNvSpPr txBox="1"/>
          <p:nvPr/>
        </p:nvSpPr>
        <p:spPr>
          <a:xfrm>
            <a:off x="2547068" y="4482675"/>
            <a:ext cx="1686836" cy="338554"/>
          </a:xfrm>
          <a:prstGeom prst="rect">
            <a:avLst/>
          </a:prstGeom>
          <a:solidFill>
            <a:schemeClr val="bg1"/>
          </a:solidFill>
        </p:spPr>
        <p:txBody>
          <a:bodyPr wrap="square" rtlCol="0">
            <a:spAutoFit/>
          </a:bodyPr>
          <a:lstStyle/>
          <a:p>
            <a:pPr algn="just"/>
            <a:r>
              <a:rPr lang="en-US" sz="1600" dirty="0"/>
              <a:t>120C N-infusion</a:t>
            </a:r>
          </a:p>
        </p:txBody>
      </p:sp>
      <p:sp>
        <p:nvSpPr>
          <p:cNvPr id="14" name="TextBox 13">
            <a:extLst>
              <a:ext uri="{FF2B5EF4-FFF2-40B4-BE49-F238E27FC236}">
                <a16:creationId xmlns:a16="http://schemas.microsoft.com/office/drawing/2014/main" id="{33770CE9-3742-4877-9366-B9CE8ADB45F7}"/>
              </a:ext>
            </a:extLst>
          </p:cNvPr>
          <p:cNvSpPr txBox="1"/>
          <p:nvPr/>
        </p:nvSpPr>
        <p:spPr>
          <a:xfrm>
            <a:off x="5079639" y="2223855"/>
            <a:ext cx="1336529" cy="584775"/>
          </a:xfrm>
          <a:prstGeom prst="rect">
            <a:avLst/>
          </a:prstGeom>
          <a:noFill/>
        </p:spPr>
        <p:txBody>
          <a:bodyPr wrap="square" rtlCol="0">
            <a:spAutoFit/>
          </a:bodyPr>
          <a:lstStyle/>
          <a:p>
            <a:pPr algn="just"/>
            <a:r>
              <a:rPr lang="en-US" sz="1600" dirty="0">
                <a:solidFill>
                  <a:schemeClr val="accent2"/>
                </a:solidFill>
              </a:rPr>
              <a:t>Standard </a:t>
            </a:r>
          </a:p>
          <a:p>
            <a:pPr algn="just"/>
            <a:r>
              <a:rPr lang="en-US" sz="1600" dirty="0">
                <a:solidFill>
                  <a:schemeClr val="accent2"/>
                </a:solidFill>
              </a:rPr>
              <a:t>120C baking</a:t>
            </a:r>
          </a:p>
        </p:txBody>
      </p:sp>
      <p:sp>
        <p:nvSpPr>
          <p:cNvPr id="15" name="TextBox 14">
            <a:extLst>
              <a:ext uri="{FF2B5EF4-FFF2-40B4-BE49-F238E27FC236}">
                <a16:creationId xmlns:a16="http://schemas.microsoft.com/office/drawing/2014/main" id="{0CB6DC2D-A8CE-40A8-BB9E-790F59CD1B37}"/>
              </a:ext>
            </a:extLst>
          </p:cNvPr>
          <p:cNvSpPr txBox="1"/>
          <p:nvPr/>
        </p:nvSpPr>
        <p:spPr>
          <a:xfrm>
            <a:off x="6180138" y="3926993"/>
            <a:ext cx="1686836" cy="338554"/>
          </a:xfrm>
          <a:prstGeom prst="rect">
            <a:avLst/>
          </a:prstGeom>
          <a:solidFill>
            <a:schemeClr val="bg1"/>
          </a:solidFill>
        </p:spPr>
        <p:txBody>
          <a:bodyPr wrap="square" rtlCol="0">
            <a:spAutoFit/>
          </a:bodyPr>
          <a:lstStyle/>
          <a:p>
            <a:pPr algn="just"/>
            <a:r>
              <a:rPr lang="en-US" sz="1600" dirty="0"/>
              <a:t>120C N-infusion</a:t>
            </a:r>
          </a:p>
        </p:txBody>
      </p:sp>
      <p:sp>
        <p:nvSpPr>
          <p:cNvPr id="16" name="TextBox 15"/>
          <p:cNvSpPr txBox="1"/>
          <p:nvPr/>
        </p:nvSpPr>
        <p:spPr>
          <a:xfrm>
            <a:off x="190553" y="6025694"/>
            <a:ext cx="8074667" cy="523220"/>
          </a:xfrm>
          <a:prstGeom prst="rect">
            <a:avLst/>
          </a:prstGeom>
          <a:noFill/>
        </p:spPr>
        <p:txBody>
          <a:bodyPr wrap="square" rtlCol="0">
            <a:spAutoFit/>
          </a:bodyPr>
          <a:lstStyle/>
          <a:p>
            <a:r>
              <a:rPr lang="en-US" sz="1400" dirty="0">
                <a:solidFill>
                  <a:srgbClr val="0000FF"/>
                </a:solidFill>
              </a:rPr>
              <a:t>A. Grassellino et al 2017 </a:t>
            </a:r>
            <a:r>
              <a:rPr lang="en-US" sz="1400" dirty="0" err="1">
                <a:solidFill>
                  <a:srgbClr val="0000FF"/>
                </a:solidFill>
              </a:rPr>
              <a:t>Supercond</a:t>
            </a:r>
            <a:r>
              <a:rPr lang="en-US" sz="1400" dirty="0">
                <a:solidFill>
                  <a:srgbClr val="0000FF"/>
                </a:solidFill>
              </a:rPr>
              <a:t>. Sci. Technol. </a:t>
            </a:r>
            <a:r>
              <a:rPr lang="en-US" sz="1400" b="1" dirty="0">
                <a:solidFill>
                  <a:srgbClr val="0000FF"/>
                </a:solidFill>
              </a:rPr>
              <a:t>30</a:t>
            </a:r>
            <a:r>
              <a:rPr lang="en-US" sz="1400" dirty="0">
                <a:solidFill>
                  <a:srgbClr val="0000FF"/>
                </a:solidFill>
              </a:rPr>
              <a:t> 094004</a:t>
            </a:r>
          </a:p>
          <a:p>
            <a:endParaRPr lang="en-US" sz="1400" dirty="0">
              <a:solidFill>
                <a:srgbClr val="0000FF"/>
              </a:solidFill>
            </a:endParaRPr>
          </a:p>
        </p:txBody>
      </p:sp>
    </p:spTree>
    <p:extLst>
      <p:ext uri="{BB962C8B-B14F-4D97-AF65-F5344CB8AC3E}">
        <p14:creationId xmlns:p14="http://schemas.microsoft.com/office/powerpoint/2010/main" val="2573830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gives the Q improvement at high field with longer duration/higher T N-infused?</a:t>
            </a:r>
          </a:p>
        </p:txBody>
      </p:sp>
      <p:sp>
        <p:nvSpPr>
          <p:cNvPr id="5" name="Footer Placeholder 4"/>
          <p:cNvSpPr>
            <a:spLocks noGrp="1"/>
          </p:cNvSpPr>
          <p:nvPr>
            <p:ph type="ftr" sz="quarter" idx="11"/>
          </p:nvPr>
        </p:nvSpPr>
        <p:spPr/>
        <p:txBody>
          <a:bodyPr/>
          <a:lstStyle/>
          <a:p>
            <a:pPr>
              <a:defRPr/>
            </a:pPr>
            <a:r>
              <a:rPr lang="en-US"/>
              <a:t>Martina Martinello | LCWS 2017</a:t>
            </a:r>
            <a:endParaRPr lang="en-US" b="1"/>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14</a:t>
            </a:fld>
            <a:endParaRPr lang="en-US"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5" y="2124233"/>
            <a:ext cx="4468529" cy="368617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124233"/>
            <a:ext cx="4408771" cy="3598232"/>
          </a:xfrm>
          <a:prstGeom prst="rect">
            <a:avLst/>
          </a:prstGeom>
        </p:spPr>
      </p:pic>
      <p:sp>
        <p:nvSpPr>
          <p:cNvPr id="10" name="Content Placeholder 2">
            <a:extLst>
              <a:ext uri="{FF2B5EF4-FFF2-40B4-BE49-F238E27FC236}">
                <a16:creationId xmlns:a16="http://schemas.microsoft.com/office/drawing/2014/main" id="{7FE8CED7-12B2-4D1A-B165-836DE80151EC}"/>
              </a:ext>
            </a:extLst>
          </p:cNvPr>
          <p:cNvSpPr txBox="1">
            <a:spLocks/>
          </p:cNvSpPr>
          <p:nvPr/>
        </p:nvSpPr>
        <p:spPr>
          <a:xfrm>
            <a:off x="493139" y="1031653"/>
            <a:ext cx="8157722" cy="496802"/>
          </a:xfrm>
          <a:prstGeom prst="rect">
            <a:avLst/>
          </a:prstGeom>
        </p:spPr>
        <p:txBody>
          <a:bodyPr lIns="0" tIns="0" rIns="0" bIns="0"/>
          <a:lstStyle>
            <a:lvl1pPr marL="342900" indent="-342900" algn="l" defTabSz="457200" rtl="0" eaLnBrk="1" fontAlgn="base" hangingPunct="1">
              <a:spcBef>
                <a:spcPts val="1200"/>
              </a:spcBef>
              <a:spcAft>
                <a:spcPct val="0"/>
              </a:spcAft>
              <a:buFont typeface="Arial" pitchFamily="34" charset="0"/>
              <a:buChar char="•"/>
              <a:defRPr sz="2400" kern="1200">
                <a:solidFill>
                  <a:srgbClr val="404040"/>
                </a:solidFill>
                <a:latin typeface="Helvetica"/>
                <a:ea typeface="MS PGothic" pitchFamily="34" charset="-128"/>
                <a:cs typeface="ＭＳ Ｐゴシック" charset="0"/>
              </a:defRPr>
            </a:lvl1pPr>
            <a:lvl2pPr marL="742950" indent="-285750" algn="l" defTabSz="457200" rtl="0" eaLnBrk="1" fontAlgn="base" hangingPunct="1">
              <a:spcBef>
                <a:spcPts val="200"/>
              </a:spcBef>
              <a:spcAft>
                <a:spcPct val="0"/>
              </a:spcAft>
              <a:buFont typeface="Arial" pitchFamily="34" charset="0"/>
              <a:buChar char="–"/>
              <a:defRPr sz="2200" kern="1200">
                <a:solidFill>
                  <a:srgbClr val="404040"/>
                </a:solidFill>
                <a:latin typeface="Helvetica"/>
                <a:ea typeface="MS PGothic" pitchFamily="34" charset="-128"/>
                <a:cs typeface="ＭＳ Ｐゴシック" charset="0"/>
              </a:defRPr>
            </a:lvl2pPr>
            <a:lvl3pPr marL="1143000" indent="-228600" algn="l" defTabSz="457200" rtl="0" eaLnBrk="1" fontAlgn="base" hangingPunct="1">
              <a:spcBef>
                <a:spcPts val="0"/>
              </a:spcBef>
              <a:spcAft>
                <a:spcPct val="0"/>
              </a:spcAft>
              <a:buFont typeface="Arial" pitchFamily="34" charset="0"/>
              <a:buChar char="•"/>
              <a:defRPr sz="2000" kern="1200">
                <a:solidFill>
                  <a:srgbClr val="404040"/>
                </a:solidFill>
                <a:latin typeface="Helvetica"/>
                <a:ea typeface="MS PGothic" pitchFamily="34" charset="-128"/>
                <a:cs typeface="ＭＳ Ｐゴシック" charset="0"/>
              </a:defRPr>
            </a:lvl3pPr>
            <a:lvl4pPr marL="1600200" indent="-228600" algn="l" defTabSz="457200" rtl="0" eaLnBrk="1" fontAlgn="base" hangingPunct="1">
              <a:spcBef>
                <a:spcPts val="0"/>
              </a:spcBef>
              <a:spcAft>
                <a:spcPct val="0"/>
              </a:spcAft>
              <a:buFont typeface="Arial" pitchFamily="34" charset="0"/>
              <a:buChar char="–"/>
              <a:defRPr sz="1800" kern="1200">
                <a:solidFill>
                  <a:srgbClr val="404040"/>
                </a:solidFill>
                <a:latin typeface="Helvetica"/>
                <a:ea typeface="MS PGothic" pitchFamily="34" charset="-128"/>
                <a:cs typeface="ＭＳ Ｐゴシック" charset="0"/>
              </a:defRPr>
            </a:lvl4pPr>
            <a:lvl5pPr marL="2057400" indent="-228600" algn="l" defTabSz="457200" rtl="0" eaLnBrk="1" fontAlgn="base" hangingPunct="1">
              <a:spcBef>
                <a:spcPts val="0"/>
              </a:spcBef>
              <a:spcAft>
                <a:spcPct val="0"/>
              </a:spcAft>
              <a:buFont typeface="Arial"/>
              <a:buChar char="•"/>
              <a:defRPr sz="1800" kern="1200">
                <a:solidFill>
                  <a:srgbClr val="404040"/>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dirty="0">
                <a:solidFill>
                  <a:schemeClr val="accent6">
                    <a:lumMod val="50000"/>
                  </a:schemeClr>
                </a:solidFill>
              </a:rPr>
              <a:t>Improvement stems from both lower residual and lower BCS surface resistance</a:t>
            </a:r>
          </a:p>
        </p:txBody>
      </p:sp>
      <p:pic>
        <p:nvPicPr>
          <p:cNvPr id="21" name="Picture 20">
            <a:extLst>
              <a:ext uri="{FF2B5EF4-FFF2-40B4-BE49-F238E27FC236}">
                <a16:creationId xmlns:a16="http://schemas.microsoft.com/office/drawing/2014/main" id="{DDBA574A-C003-4DD6-9F5F-2C06CCC8E9F2}"/>
              </a:ext>
            </a:extLst>
          </p:cNvPr>
          <p:cNvPicPr>
            <a:picLocks noChangeAspect="1"/>
          </p:cNvPicPr>
          <p:nvPr/>
        </p:nvPicPr>
        <p:blipFill rotWithShape="1">
          <a:blip r:embed="rId4"/>
          <a:srcRect r="9960" b="17080"/>
          <a:stretch/>
        </p:blipFill>
        <p:spPr>
          <a:xfrm>
            <a:off x="2191832" y="2649479"/>
            <a:ext cx="384391" cy="157331"/>
          </a:xfrm>
          <a:prstGeom prst="rect">
            <a:avLst/>
          </a:prstGeom>
        </p:spPr>
      </p:pic>
      <p:pic>
        <p:nvPicPr>
          <p:cNvPr id="22" name="Picture 21">
            <a:extLst>
              <a:ext uri="{FF2B5EF4-FFF2-40B4-BE49-F238E27FC236}">
                <a16:creationId xmlns:a16="http://schemas.microsoft.com/office/drawing/2014/main" id="{D74A78B0-F6E5-425F-9800-076FFA050345}"/>
              </a:ext>
            </a:extLst>
          </p:cNvPr>
          <p:cNvPicPr>
            <a:picLocks noChangeAspect="1"/>
          </p:cNvPicPr>
          <p:nvPr/>
        </p:nvPicPr>
        <p:blipFill rotWithShape="1">
          <a:blip r:embed="rId4"/>
          <a:srcRect r="9960" b="17080"/>
          <a:stretch/>
        </p:blipFill>
        <p:spPr>
          <a:xfrm>
            <a:off x="8355419" y="2617674"/>
            <a:ext cx="384391" cy="157331"/>
          </a:xfrm>
          <a:prstGeom prst="rect">
            <a:avLst/>
          </a:prstGeom>
        </p:spPr>
      </p:pic>
      <p:sp>
        <p:nvSpPr>
          <p:cNvPr id="14" name="TextBox 13">
            <a:extLst>
              <a:ext uri="{FF2B5EF4-FFF2-40B4-BE49-F238E27FC236}">
                <a16:creationId xmlns:a16="http://schemas.microsoft.com/office/drawing/2014/main" id="{7D3F0FED-28A7-4417-893F-95D3801E787E}"/>
              </a:ext>
            </a:extLst>
          </p:cNvPr>
          <p:cNvSpPr txBox="1"/>
          <p:nvPr/>
        </p:nvSpPr>
        <p:spPr>
          <a:xfrm>
            <a:off x="3670215" y="1696134"/>
            <a:ext cx="2236887" cy="369332"/>
          </a:xfrm>
          <a:prstGeom prst="rect">
            <a:avLst/>
          </a:prstGeom>
          <a:solidFill>
            <a:schemeClr val="bg1"/>
          </a:solidFill>
        </p:spPr>
        <p:txBody>
          <a:bodyPr wrap="square" rtlCol="0">
            <a:spAutoFit/>
          </a:bodyPr>
          <a:lstStyle/>
          <a:p>
            <a:pPr algn="just"/>
            <a:r>
              <a:rPr lang="en-US" sz="1800" dirty="0">
                <a:solidFill>
                  <a:srgbClr val="008000"/>
                </a:solidFill>
              </a:rPr>
              <a:t>120C infused 48h</a:t>
            </a:r>
          </a:p>
        </p:txBody>
      </p:sp>
      <p:cxnSp>
        <p:nvCxnSpPr>
          <p:cNvPr id="15" name="Straight Arrow Connector 14">
            <a:extLst>
              <a:ext uri="{FF2B5EF4-FFF2-40B4-BE49-F238E27FC236}">
                <a16:creationId xmlns:a16="http://schemas.microsoft.com/office/drawing/2014/main" id="{3DE52064-1B9C-4FE5-B3CB-79558A177770}"/>
              </a:ext>
            </a:extLst>
          </p:cNvPr>
          <p:cNvCxnSpPr>
            <a:cxnSpLocks/>
          </p:cNvCxnSpPr>
          <p:nvPr/>
        </p:nvCxnSpPr>
        <p:spPr>
          <a:xfrm flipH="1">
            <a:off x="3940392" y="2065466"/>
            <a:ext cx="347299" cy="709539"/>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a:extLst>
              <a:ext uri="{FF2B5EF4-FFF2-40B4-BE49-F238E27FC236}">
                <a16:creationId xmlns:a16="http://schemas.microsoft.com/office/drawing/2014/main" id="{50708A10-82E5-4813-BB7A-ABDF664561BB}"/>
              </a:ext>
            </a:extLst>
          </p:cNvPr>
          <p:cNvCxnSpPr>
            <a:cxnSpLocks/>
          </p:cNvCxnSpPr>
          <p:nvPr/>
        </p:nvCxnSpPr>
        <p:spPr>
          <a:xfrm>
            <a:off x="5501768" y="2065466"/>
            <a:ext cx="678370" cy="1300141"/>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1090277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gives the Q improvement at high field with longer duration/higher T N-infused?</a:t>
            </a:r>
          </a:p>
        </p:txBody>
      </p:sp>
      <p:sp>
        <p:nvSpPr>
          <p:cNvPr id="5" name="Footer Placeholder 4"/>
          <p:cNvSpPr>
            <a:spLocks noGrp="1"/>
          </p:cNvSpPr>
          <p:nvPr>
            <p:ph type="ftr" sz="quarter" idx="11"/>
          </p:nvPr>
        </p:nvSpPr>
        <p:spPr/>
        <p:txBody>
          <a:bodyPr/>
          <a:lstStyle/>
          <a:p>
            <a:pPr>
              <a:defRPr/>
            </a:pPr>
            <a:r>
              <a:rPr lang="en-US"/>
              <a:t>Martina Martinello | LCWS 2017</a:t>
            </a:r>
            <a:endParaRPr lang="en-US" b="1"/>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15</a:t>
            </a:fld>
            <a:endParaRPr lang="en-US"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5" y="2124233"/>
            <a:ext cx="4468529" cy="368617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124233"/>
            <a:ext cx="4408771" cy="3598232"/>
          </a:xfrm>
          <a:prstGeom prst="rect">
            <a:avLst/>
          </a:prstGeom>
        </p:spPr>
      </p:pic>
      <p:sp>
        <p:nvSpPr>
          <p:cNvPr id="10" name="Content Placeholder 2">
            <a:extLst>
              <a:ext uri="{FF2B5EF4-FFF2-40B4-BE49-F238E27FC236}">
                <a16:creationId xmlns:a16="http://schemas.microsoft.com/office/drawing/2014/main" id="{7FE8CED7-12B2-4D1A-B165-836DE80151EC}"/>
              </a:ext>
            </a:extLst>
          </p:cNvPr>
          <p:cNvSpPr txBox="1">
            <a:spLocks/>
          </p:cNvSpPr>
          <p:nvPr/>
        </p:nvSpPr>
        <p:spPr>
          <a:xfrm>
            <a:off x="493139" y="1031653"/>
            <a:ext cx="8157722" cy="496802"/>
          </a:xfrm>
          <a:prstGeom prst="rect">
            <a:avLst/>
          </a:prstGeom>
        </p:spPr>
        <p:txBody>
          <a:bodyPr lIns="0" tIns="0" rIns="0" bIns="0"/>
          <a:lstStyle>
            <a:lvl1pPr marL="342900" indent="-342900" algn="l" defTabSz="457200" rtl="0" eaLnBrk="1" fontAlgn="base" hangingPunct="1">
              <a:spcBef>
                <a:spcPts val="1200"/>
              </a:spcBef>
              <a:spcAft>
                <a:spcPct val="0"/>
              </a:spcAft>
              <a:buFont typeface="Arial" pitchFamily="34" charset="0"/>
              <a:buChar char="•"/>
              <a:defRPr sz="2400" kern="1200">
                <a:solidFill>
                  <a:srgbClr val="404040"/>
                </a:solidFill>
                <a:latin typeface="Helvetica"/>
                <a:ea typeface="MS PGothic" pitchFamily="34" charset="-128"/>
                <a:cs typeface="ＭＳ Ｐゴシック" charset="0"/>
              </a:defRPr>
            </a:lvl1pPr>
            <a:lvl2pPr marL="742950" indent="-285750" algn="l" defTabSz="457200" rtl="0" eaLnBrk="1" fontAlgn="base" hangingPunct="1">
              <a:spcBef>
                <a:spcPts val="200"/>
              </a:spcBef>
              <a:spcAft>
                <a:spcPct val="0"/>
              </a:spcAft>
              <a:buFont typeface="Arial" pitchFamily="34" charset="0"/>
              <a:buChar char="–"/>
              <a:defRPr sz="2200" kern="1200">
                <a:solidFill>
                  <a:srgbClr val="404040"/>
                </a:solidFill>
                <a:latin typeface="Helvetica"/>
                <a:ea typeface="MS PGothic" pitchFamily="34" charset="-128"/>
                <a:cs typeface="ＭＳ Ｐゴシック" charset="0"/>
              </a:defRPr>
            </a:lvl2pPr>
            <a:lvl3pPr marL="1143000" indent="-228600" algn="l" defTabSz="457200" rtl="0" eaLnBrk="1" fontAlgn="base" hangingPunct="1">
              <a:spcBef>
                <a:spcPts val="0"/>
              </a:spcBef>
              <a:spcAft>
                <a:spcPct val="0"/>
              </a:spcAft>
              <a:buFont typeface="Arial" pitchFamily="34" charset="0"/>
              <a:buChar char="•"/>
              <a:defRPr sz="2000" kern="1200">
                <a:solidFill>
                  <a:srgbClr val="404040"/>
                </a:solidFill>
                <a:latin typeface="Helvetica"/>
                <a:ea typeface="MS PGothic" pitchFamily="34" charset="-128"/>
                <a:cs typeface="ＭＳ Ｐゴシック" charset="0"/>
              </a:defRPr>
            </a:lvl3pPr>
            <a:lvl4pPr marL="1600200" indent="-228600" algn="l" defTabSz="457200" rtl="0" eaLnBrk="1" fontAlgn="base" hangingPunct="1">
              <a:spcBef>
                <a:spcPts val="0"/>
              </a:spcBef>
              <a:spcAft>
                <a:spcPct val="0"/>
              </a:spcAft>
              <a:buFont typeface="Arial" pitchFamily="34" charset="0"/>
              <a:buChar char="–"/>
              <a:defRPr sz="1800" kern="1200">
                <a:solidFill>
                  <a:srgbClr val="404040"/>
                </a:solidFill>
                <a:latin typeface="Helvetica"/>
                <a:ea typeface="MS PGothic" pitchFamily="34" charset="-128"/>
                <a:cs typeface="ＭＳ Ｐゴシック" charset="0"/>
              </a:defRPr>
            </a:lvl4pPr>
            <a:lvl5pPr marL="2057400" indent="-228600" algn="l" defTabSz="457200" rtl="0" eaLnBrk="1" fontAlgn="base" hangingPunct="1">
              <a:spcBef>
                <a:spcPts val="0"/>
              </a:spcBef>
              <a:spcAft>
                <a:spcPct val="0"/>
              </a:spcAft>
              <a:buFont typeface="Arial"/>
              <a:buChar char="•"/>
              <a:defRPr sz="1800" kern="1200">
                <a:solidFill>
                  <a:srgbClr val="404040"/>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dirty="0">
                <a:solidFill>
                  <a:schemeClr val="accent6">
                    <a:lumMod val="50000"/>
                  </a:schemeClr>
                </a:solidFill>
              </a:rPr>
              <a:t>Improvement stems from both lower residual and lower BCS surface resistance</a:t>
            </a:r>
          </a:p>
        </p:txBody>
      </p:sp>
      <p:pic>
        <p:nvPicPr>
          <p:cNvPr id="21" name="Picture 20">
            <a:extLst>
              <a:ext uri="{FF2B5EF4-FFF2-40B4-BE49-F238E27FC236}">
                <a16:creationId xmlns:a16="http://schemas.microsoft.com/office/drawing/2014/main" id="{DDBA574A-C003-4DD6-9F5F-2C06CCC8E9F2}"/>
              </a:ext>
            </a:extLst>
          </p:cNvPr>
          <p:cNvPicPr>
            <a:picLocks noChangeAspect="1"/>
          </p:cNvPicPr>
          <p:nvPr/>
        </p:nvPicPr>
        <p:blipFill rotWithShape="1">
          <a:blip r:embed="rId4"/>
          <a:srcRect r="9960" b="17080"/>
          <a:stretch/>
        </p:blipFill>
        <p:spPr>
          <a:xfrm>
            <a:off x="2191832" y="2649479"/>
            <a:ext cx="384391" cy="157331"/>
          </a:xfrm>
          <a:prstGeom prst="rect">
            <a:avLst/>
          </a:prstGeom>
        </p:spPr>
      </p:pic>
      <p:pic>
        <p:nvPicPr>
          <p:cNvPr id="22" name="Picture 21">
            <a:extLst>
              <a:ext uri="{FF2B5EF4-FFF2-40B4-BE49-F238E27FC236}">
                <a16:creationId xmlns:a16="http://schemas.microsoft.com/office/drawing/2014/main" id="{D74A78B0-F6E5-425F-9800-076FFA050345}"/>
              </a:ext>
            </a:extLst>
          </p:cNvPr>
          <p:cNvPicPr>
            <a:picLocks noChangeAspect="1"/>
          </p:cNvPicPr>
          <p:nvPr/>
        </p:nvPicPr>
        <p:blipFill rotWithShape="1">
          <a:blip r:embed="rId4"/>
          <a:srcRect r="9960" b="17080"/>
          <a:stretch/>
        </p:blipFill>
        <p:spPr>
          <a:xfrm>
            <a:off x="8355419" y="2617674"/>
            <a:ext cx="384391" cy="157331"/>
          </a:xfrm>
          <a:prstGeom prst="rect">
            <a:avLst/>
          </a:prstGeom>
        </p:spPr>
      </p:pic>
      <p:sp>
        <p:nvSpPr>
          <p:cNvPr id="14" name="TextBox 13">
            <a:extLst>
              <a:ext uri="{FF2B5EF4-FFF2-40B4-BE49-F238E27FC236}">
                <a16:creationId xmlns:a16="http://schemas.microsoft.com/office/drawing/2014/main" id="{7D3F0FED-28A7-4417-893F-95D3801E787E}"/>
              </a:ext>
            </a:extLst>
          </p:cNvPr>
          <p:cNvSpPr txBox="1"/>
          <p:nvPr/>
        </p:nvSpPr>
        <p:spPr>
          <a:xfrm>
            <a:off x="3670215" y="1696134"/>
            <a:ext cx="2236887" cy="369332"/>
          </a:xfrm>
          <a:prstGeom prst="rect">
            <a:avLst/>
          </a:prstGeom>
          <a:solidFill>
            <a:schemeClr val="bg1"/>
          </a:solidFill>
        </p:spPr>
        <p:txBody>
          <a:bodyPr wrap="square" rtlCol="0">
            <a:spAutoFit/>
          </a:bodyPr>
          <a:lstStyle/>
          <a:p>
            <a:pPr algn="just"/>
            <a:r>
              <a:rPr lang="en-US" sz="1800" dirty="0">
                <a:solidFill>
                  <a:srgbClr val="008000"/>
                </a:solidFill>
              </a:rPr>
              <a:t>120C infused 48h</a:t>
            </a:r>
          </a:p>
        </p:txBody>
      </p:sp>
      <p:cxnSp>
        <p:nvCxnSpPr>
          <p:cNvPr id="15" name="Straight Arrow Connector 14">
            <a:extLst>
              <a:ext uri="{FF2B5EF4-FFF2-40B4-BE49-F238E27FC236}">
                <a16:creationId xmlns:a16="http://schemas.microsoft.com/office/drawing/2014/main" id="{3DE52064-1B9C-4FE5-B3CB-79558A177770}"/>
              </a:ext>
            </a:extLst>
          </p:cNvPr>
          <p:cNvCxnSpPr>
            <a:cxnSpLocks/>
          </p:cNvCxnSpPr>
          <p:nvPr/>
        </p:nvCxnSpPr>
        <p:spPr>
          <a:xfrm flipH="1">
            <a:off x="3940392" y="2065466"/>
            <a:ext cx="347299" cy="709539"/>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a:extLst>
              <a:ext uri="{FF2B5EF4-FFF2-40B4-BE49-F238E27FC236}">
                <a16:creationId xmlns:a16="http://schemas.microsoft.com/office/drawing/2014/main" id="{50708A10-82E5-4813-BB7A-ABDF664561BB}"/>
              </a:ext>
            </a:extLst>
          </p:cNvPr>
          <p:cNvCxnSpPr>
            <a:cxnSpLocks/>
          </p:cNvCxnSpPr>
          <p:nvPr/>
        </p:nvCxnSpPr>
        <p:spPr>
          <a:xfrm>
            <a:off x="5501768" y="2065466"/>
            <a:ext cx="678370" cy="1300141"/>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18" name="TextBox 17">
            <a:extLst>
              <a:ext uri="{FF2B5EF4-FFF2-40B4-BE49-F238E27FC236}">
                <a16:creationId xmlns:a16="http://schemas.microsoft.com/office/drawing/2014/main" id="{10915245-3AE9-4E7B-8BD5-0FDC03CD8C7C}"/>
              </a:ext>
            </a:extLst>
          </p:cNvPr>
          <p:cNvSpPr txBox="1"/>
          <p:nvPr/>
        </p:nvSpPr>
        <p:spPr>
          <a:xfrm>
            <a:off x="3573702" y="5599072"/>
            <a:ext cx="2236887" cy="369332"/>
          </a:xfrm>
          <a:prstGeom prst="rect">
            <a:avLst/>
          </a:prstGeom>
          <a:solidFill>
            <a:schemeClr val="bg1"/>
          </a:solidFill>
        </p:spPr>
        <p:txBody>
          <a:bodyPr wrap="square" rtlCol="0">
            <a:spAutoFit/>
          </a:bodyPr>
          <a:lstStyle/>
          <a:p>
            <a:pPr algn="just"/>
            <a:r>
              <a:rPr lang="en-US" sz="1800" dirty="0">
                <a:solidFill>
                  <a:schemeClr val="accent2"/>
                </a:solidFill>
              </a:rPr>
              <a:t>120C infused 96h</a:t>
            </a:r>
          </a:p>
        </p:txBody>
      </p:sp>
      <p:cxnSp>
        <p:nvCxnSpPr>
          <p:cNvPr id="19" name="Straight Arrow Connector 18">
            <a:extLst>
              <a:ext uri="{FF2B5EF4-FFF2-40B4-BE49-F238E27FC236}">
                <a16:creationId xmlns:a16="http://schemas.microsoft.com/office/drawing/2014/main" id="{F96281F9-41FC-4B81-8BFD-D24FB5055A44}"/>
              </a:ext>
            </a:extLst>
          </p:cNvPr>
          <p:cNvCxnSpPr>
            <a:cxnSpLocks/>
          </p:cNvCxnSpPr>
          <p:nvPr/>
        </p:nvCxnSpPr>
        <p:spPr>
          <a:xfrm flipH="1" flipV="1">
            <a:off x="2576223" y="4595052"/>
            <a:ext cx="1093992" cy="97139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3" name="Straight Arrow Connector 22">
            <a:extLst>
              <a:ext uri="{FF2B5EF4-FFF2-40B4-BE49-F238E27FC236}">
                <a16:creationId xmlns:a16="http://schemas.microsoft.com/office/drawing/2014/main" id="{4E403B6A-90A5-40E2-AE0C-015DC0032A6D}"/>
              </a:ext>
            </a:extLst>
          </p:cNvPr>
          <p:cNvCxnSpPr>
            <a:cxnSpLocks/>
          </p:cNvCxnSpPr>
          <p:nvPr/>
        </p:nvCxnSpPr>
        <p:spPr>
          <a:xfrm flipV="1">
            <a:off x="5305856" y="4886828"/>
            <a:ext cx="195912" cy="71224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563760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gives the Q improvement at high field with longer duration/higher T N-infused?</a:t>
            </a:r>
          </a:p>
        </p:txBody>
      </p:sp>
      <p:sp>
        <p:nvSpPr>
          <p:cNvPr id="5" name="Footer Placeholder 4"/>
          <p:cNvSpPr>
            <a:spLocks noGrp="1"/>
          </p:cNvSpPr>
          <p:nvPr>
            <p:ph type="ftr" sz="quarter" idx="11"/>
          </p:nvPr>
        </p:nvSpPr>
        <p:spPr/>
        <p:txBody>
          <a:bodyPr/>
          <a:lstStyle/>
          <a:p>
            <a:pPr>
              <a:defRPr/>
            </a:pPr>
            <a:r>
              <a:rPr lang="en-US"/>
              <a:t>Martina Martinello | LCWS 2017</a:t>
            </a:r>
            <a:endParaRPr lang="en-US" b="1"/>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16</a:t>
            </a:fld>
            <a:endParaRPr lang="en-US"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5" y="2124233"/>
            <a:ext cx="4468529" cy="368617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124233"/>
            <a:ext cx="4408771" cy="3598232"/>
          </a:xfrm>
          <a:prstGeom prst="rect">
            <a:avLst/>
          </a:prstGeom>
        </p:spPr>
      </p:pic>
      <p:sp>
        <p:nvSpPr>
          <p:cNvPr id="10" name="Content Placeholder 2">
            <a:extLst>
              <a:ext uri="{FF2B5EF4-FFF2-40B4-BE49-F238E27FC236}">
                <a16:creationId xmlns:a16="http://schemas.microsoft.com/office/drawing/2014/main" id="{7FE8CED7-12B2-4D1A-B165-836DE80151EC}"/>
              </a:ext>
            </a:extLst>
          </p:cNvPr>
          <p:cNvSpPr txBox="1">
            <a:spLocks/>
          </p:cNvSpPr>
          <p:nvPr/>
        </p:nvSpPr>
        <p:spPr>
          <a:xfrm>
            <a:off x="493139" y="1031653"/>
            <a:ext cx="8157722" cy="496802"/>
          </a:xfrm>
          <a:prstGeom prst="rect">
            <a:avLst/>
          </a:prstGeom>
        </p:spPr>
        <p:txBody>
          <a:bodyPr lIns="0" tIns="0" rIns="0" bIns="0"/>
          <a:lstStyle>
            <a:lvl1pPr marL="342900" indent="-342900" algn="l" defTabSz="457200" rtl="0" eaLnBrk="1" fontAlgn="base" hangingPunct="1">
              <a:spcBef>
                <a:spcPts val="1200"/>
              </a:spcBef>
              <a:spcAft>
                <a:spcPct val="0"/>
              </a:spcAft>
              <a:buFont typeface="Arial" pitchFamily="34" charset="0"/>
              <a:buChar char="•"/>
              <a:defRPr sz="2400" kern="1200">
                <a:solidFill>
                  <a:srgbClr val="404040"/>
                </a:solidFill>
                <a:latin typeface="Helvetica"/>
                <a:ea typeface="MS PGothic" pitchFamily="34" charset="-128"/>
                <a:cs typeface="ＭＳ Ｐゴシック" charset="0"/>
              </a:defRPr>
            </a:lvl1pPr>
            <a:lvl2pPr marL="742950" indent="-285750" algn="l" defTabSz="457200" rtl="0" eaLnBrk="1" fontAlgn="base" hangingPunct="1">
              <a:spcBef>
                <a:spcPts val="200"/>
              </a:spcBef>
              <a:spcAft>
                <a:spcPct val="0"/>
              </a:spcAft>
              <a:buFont typeface="Arial" pitchFamily="34" charset="0"/>
              <a:buChar char="–"/>
              <a:defRPr sz="2200" kern="1200">
                <a:solidFill>
                  <a:srgbClr val="404040"/>
                </a:solidFill>
                <a:latin typeface="Helvetica"/>
                <a:ea typeface="MS PGothic" pitchFamily="34" charset="-128"/>
                <a:cs typeface="ＭＳ Ｐゴシック" charset="0"/>
              </a:defRPr>
            </a:lvl2pPr>
            <a:lvl3pPr marL="1143000" indent="-228600" algn="l" defTabSz="457200" rtl="0" eaLnBrk="1" fontAlgn="base" hangingPunct="1">
              <a:spcBef>
                <a:spcPts val="0"/>
              </a:spcBef>
              <a:spcAft>
                <a:spcPct val="0"/>
              </a:spcAft>
              <a:buFont typeface="Arial" pitchFamily="34" charset="0"/>
              <a:buChar char="•"/>
              <a:defRPr sz="2000" kern="1200">
                <a:solidFill>
                  <a:srgbClr val="404040"/>
                </a:solidFill>
                <a:latin typeface="Helvetica"/>
                <a:ea typeface="MS PGothic" pitchFamily="34" charset="-128"/>
                <a:cs typeface="ＭＳ Ｐゴシック" charset="0"/>
              </a:defRPr>
            </a:lvl3pPr>
            <a:lvl4pPr marL="1600200" indent="-228600" algn="l" defTabSz="457200" rtl="0" eaLnBrk="1" fontAlgn="base" hangingPunct="1">
              <a:spcBef>
                <a:spcPts val="0"/>
              </a:spcBef>
              <a:spcAft>
                <a:spcPct val="0"/>
              </a:spcAft>
              <a:buFont typeface="Arial" pitchFamily="34" charset="0"/>
              <a:buChar char="–"/>
              <a:defRPr sz="1800" kern="1200">
                <a:solidFill>
                  <a:srgbClr val="404040"/>
                </a:solidFill>
                <a:latin typeface="Helvetica"/>
                <a:ea typeface="MS PGothic" pitchFamily="34" charset="-128"/>
                <a:cs typeface="ＭＳ Ｐゴシック" charset="0"/>
              </a:defRPr>
            </a:lvl4pPr>
            <a:lvl5pPr marL="2057400" indent="-228600" algn="l" defTabSz="457200" rtl="0" eaLnBrk="1" fontAlgn="base" hangingPunct="1">
              <a:spcBef>
                <a:spcPts val="0"/>
              </a:spcBef>
              <a:spcAft>
                <a:spcPct val="0"/>
              </a:spcAft>
              <a:buFont typeface="Arial"/>
              <a:buChar char="•"/>
              <a:defRPr sz="1800" kern="1200">
                <a:solidFill>
                  <a:srgbClr val="404040"/>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dirty="0">
                <a:solidFill>
                  <a:schemeClr val="accent6">
                    <a:lumMod val="50000"/>
                  </a:schemeClr>
                </a:solidFill>
              </a:rPr>
              <a:t>Improvement stems from both lower residual and lower BCS surface resistance</a:t>
            </a:r>
          </a:p>
        </p:txBody>
      </p:sp>
      <p:pic>
        <p:nvPicPr>
          <p:cNvPr id="21" name="Picture 20">
            <a:extLst>
              <a:ext uri="{FF2B5EF4-FFF2-40B4-BE49-F238E27FC236}">
                <a16:creationId xmlns:a16="http://schemas.microsoft.com/office/drawing/2014/main" id="{DDBA574A-C003-4DD6-9F5F-2C06CCC8E9F2}"/>
              </a:ext>
            </a:extLst>
          </p:cNvPr>
          <p:cNvPicPr>
            <a:picLocks noChangeAspect="1"/>
          </p:cNvPicPr>
          <p:nvPr/>
        </p:nvPicPr>
        <p:blipFill rotWithShape="1">
          <a:blip r:embed="rId4"/>
          <a:srcRect r="9960" b="17080"/>
          <a:stretch/>
        </p:blipFill>
        <p:spPr>
          <a:xfrm>
            <a:off x="2191832" y="2649479"/>
            <a:ext cx="384391" cy="157331"/>
          </a:xfrm>
          <a:prstGeom prst="rect">
            <a:avLst/>
          </a:prstGeom>
        </p:spPr>
      </p:pic>
      <p:pic>
        <p:nvPicPr>
          <p:cNvPr id="22" name="Picture 21">
            <a:extLst>
              <a:ext uri="{FF2B5EF4-FFF2-40B4-BE49-F238E27FC236}">
                <a16:creationId xmlns:a16="http://schemas.microsoft.com/office/drawing/2014/main" id="{D74A78B0-F6E5-425F-9800-076FFA050345}"/>
              </a:ext>
            </a:extLst>
          </p:cNvPr>
          <p:cNvPicPr>
            <a:picLocks noChangeAspect="1"/>
          </p:cNvPicPr>
          <p:nvPr/>
        </p:nvPicPr>
        <p:blipFill rotWithShape="1">
          <a:blip r:embed="rId4"/>
          <a:srcRect r="9960" b="17080"/>
          <a:stretch/>
        </p:blipFill>
        <p:spPr>
          <a:xfrm>
            <a:off x="8355419" y="2617674"/>
            <a:ext cx="384391" cy="157331"/>
          </a:xfrm>
          <a:prstGeom prst="rect">
            <a:avLst/>
          </a:prstGeom>
        </p:spPr>
      </p:pic>
      <p:sp>
        <p:nvSpPr>
          <p:cNvPr id="14" name="TextBox 13">
            <a:extLst>
              <a:ext uri="{FF2B5EF4-FFF2-40B4-BE49-F238E27FC236}">
                <a16:creationId xmlns:a16="http://schemas.microsoft.com/office/drawing/2014/main" id="{7D3F0FED-28A7-4417-893F-95D3801E787E}"/>
              </a:ext>
            </a:extLst>
          </p:cNvPr>
          <p:cNvSpPr txBox="1"/>
          <p:nvPr/>
        </p:nvSpPr>
        <p:spPr>
          <a:xfrm>
            <a:off x="3670215" y="1696134"/>
            <a:ext cx="2236887" cy="369332"/>
          </a:xfrm>
          <a:prstGeom prst="rect">
            <a:avLst/>
          </a:prstGeom>
          <a:solidFill>
            <a:schemeClr val="bg1"/>
          </a:solidFill>
        </p:spPr>
        <p:txBody>
          <a:bodyPr wrap="square" rtlCol="0">
            <a:spAutoFit/>
          </a:bodyPr>
          <a:lstStyle/>
          <a:p>
            <a:pPr algn="just"/>
            <a:r>
              <a:rPr lang="en-US" sz="1800" dirty="0">
                <a:solidFill>
                  <a:srgbClr val="008000"/>
                </a:solidFill>
              </a:rPr>
              <a:t>120C infused 48h</a:t>
            </a:r>
          </a:p>
        </p:txBody>
      </p:sp>
      <p:cxnSp>
        <p:nvCxnSpPr>
          <p:cNvPr id="15" name="Straight Arrow Connector 14">
            <a:extLst>
              <a:ext uri="{FF2B5EF4-FFF2-40B4-BE49-F238E27FC236}">
                <a16:creationId xmlns:a16="http://schemas.microsoft.com/office/drawing/2014/main" id="{3DE52064-1B9C-4FE5-B3CB-79558A177770}"/>
              </a:ext>
            </a:extLst>
          </p:cNvPr>
          <p:cNvCxnSpPr>
            <a:cxnSpLocks/>
          </p:cNvCxnSpPr>
          <p:nvPr/>
        </p:nvCxnSpPr>
        <p:spPr>
          <a:xfrm flipH="1">
            <a:off x="3940392" y="2065466"/>
            <a:ext cx="347299" cy="709539"/>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a:extLst>
              <a:ext uri="{FF2B5EF4-FFF2-40B4-BE49-F238E27FC236}">
                <a16:creationId xmlns:a16="http://schemas.microsoft.com/office/drawing/2014/main" id="{50708A10-82E5-4813-BB7A-ABDF664561BB}"/>
              </a:ext>
            </a:extLst>
          </p:cNvPr>
          <p:cNvCxnSpPr>
            <a:cxnSpLocks/>
          </p:cNvCxnSpPr>
          <p:nvPr/>
        </p:nvCxnSpPr>
        <p:spPr>
          <a:xfrm>
            <a:off x="5501768" y="2065466"/>
            <a:ext cx="678370" cy="1300141"/>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18" name="TextBox 17">
            <a:extLst>
              <a:ext uri="{FF2B5EF4-FFF2-40B4-BE49-F238E27FC236}">
                <a16:creationId xmlns:a16="http://schemas.microsoft.com/office/drawing/2014/main" id="{10915245-3AE9-4E7B-8BD5-0FDC03CD8C7C}"/>
              </a:ext>
            </a:extLst>
          </p:cNvPr>
          <p:cNvSpPr txBox="1"/>
          <p:nvPr/>
        </p:nvSpPr>
        <p:spPr>
          <a:xfrm>
            <a:off x="3573702" y="5599072"/>
            <a:ext cx="2236887" cy="369332"/>
          </a:xfrm>
          <a:prstGeom prst="rect">
            <a:avLst/>
          </a:prstGeom>
          <a:solidFill>
            <a:schemeClr val="bg1"/>
          </a:solidFill>
        </p:spPr>
        <p:txBody>
          <a:bodyPr wrap="square" rtlCol="0">
            <a:spAutoFit/>
          </a:bodyPr>
          <a:lstStyle/>
          <a:p>
            <a:pPr algn="just"/>
            <a:r>
              <a:rPr lang="en-US" sz="1800" dirty="0">
                <a:solidFill>
                  <a:schemeClr val="accent2"/>
                </a:solidFill>
              </a:rPr>
              <a:t>120C infused 96h</a:t>
            </a:r>
          </a:p>
        </p:txBody>
      </p:sp>
      <p:cxnSp>
        <p:nvCxnSpPr>
          <p:cNvPr id="19" name="Straight Arrow Connector 18">
            <a:extLst>
              <a:ext uri="{FF2B5EF4-FFF2-40B4-BE49-F238E27FC236}">
                <a16:creationId xmlns:a16="http://schemas.microsoft.com/office/drawing/2014/main" id="{F96281F9-41FC-4B81-8BFD-D24FB5055A44}"/>
              </a:ext>
            </a:extLst>
          </p:cNvPr>
          <p:cNvCxnSpPr>
            <a:cxnSpLocks/>
          </p:cNvCxnSpPr>
          <p:nvPr/>
        </p:nvCxnSpPr>
        <p:spPr>
          <a:xfrm flipH="1" flipV="1">
            <a:off x="2576223" y="4595052"/>
            <a:ext cx="1093992" cy="97139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3" name="Straight Arrow Connector 22">
            <a:extLst>
              <a:ext uri="{FF2B5EF4-FFF2-40B4-BE49-F238E27FC236}">
                <a16:creationId xmlns:a16="http://schemas.microsoft.com/office/drawing/2014/main" id="{4E403B6A-90A5-40E2-AE0C-015DC0032A6D}"/>
              </a:ext>
            </a:extLst>
          </p:cNvPr>
          <p:cNvCxnSpPr>
            <a:cxnSpLocks/>
          </p:cNvCxnSpPr>
          <p:nvPr/>
        </p:nvCxnSpPr>
        <p:spPr>
          <a:xfrm flipV="1">
            <a:off x="5305856" y="4886828"/>
            <a:ext cx="195912" cy="71224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4" name="TextBox 23">
            <a:extLst>
              <a:ext uri="{FF2B5EF4-FFF2-40B4-BE49-F238E27FC236}">
                <a16:creationId xmlns:a16="http://schemas.microsoft.com/office/drawing/2014/main" id="{04DA1DBA-6497-42E4-9226-6EB7BE72E1A6}"/>
              </a:ext>
            </a:extLst>
          </p:cNvPr>
          <p:cNvSpPr txBox="1"/>
          <p:nvPr/>
        </p:nvSpPr>
        <p:spPr>
          <a:xfrm>
            <a:off x="1693961" y="3005218"/>
            <a:ext cx="1976254" cy="369332"/>
          </a:xfrm>
          <a:prstGeom prst="rect">
            <a:avLst/>
          </a:prstGeom>
          <a:solidFill>
            <a:schemeClr val="bg1"/>
          </a:solidFill>
        </p:spPr>
        <p:txBody>
          <a:bodyPr wrap="square" rtlCol="0">
            <a:spAutoFit/>
          </a:bodyPr>
          <a:lstStyle/>
          <a:p>
            <a:pPr algn="just"/>
            <a:r>
              <a:rPr lang="en-US" sz="1800" dirty="0">
                <a:solidFill>
                  <a:schemeClr val="tx2">
                    <a:lumMod val="75000"/>
                  </a:schemeClr>
                </a:solidFill>
              </a:rPr>
              <a:t>160C infused 48h</a:t>
            </a:r>
          </a:p>
        </p:txBody>
      </p:sp>
      <p:cxnSp>
        <p:nvCxnSpPr>
          <p:cNvPr id="25" name="Straight Arrow Connector 24">
            <a:extLst>
              <a:ext uri="{FF2B5EF4-FFF2-40B4-BE49-F238E27FC236}">
                <a16:creationId xmlns:a16="http://schemas.microsoft.com/office/drawing/2014/main" id="{1192AA29-C95F-4E3D-9DAF-89D3A69CBEEB}"/>
              </a:ext>
            </a:extLst>
          </p:cNvPr>
          <p:cNvCxnSpPr>
            <a:cxnSpLocks/>
          </p:cNvCxnSpPr>
          <p:nvPr/>
        </p:nvCxnSpPr>
        <p:spPr>
          <a:xfrm>
            <a:off x="2758241" y="3374550"/>
            <a:ext cx="263727" cy="51859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EED7AABA-FF59-4136-933A-BB2FA02C98AF}"/>
              </a:ext>
            </a:extLst>
          </p:cNvPr>
          <p:cNvCxnSpPr>
            <a:cxnSpLocks/>
            <a:stCxn id="24" idx="3"/>
          </p:cNvCxnSpPr>
          <p:nvPr/>
        </p:nvCxnSpPr>
        <p:spPr>
          <a:xfrm>
            <a:off x="3670215" y="3189884"/>
            <a:ext cx="1635641" cy="54012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848260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gives the Q improvement at high field with longer duration/higher T N-infused?</a:t>
            </a:r>
          </a:p>
        </p:txBody>
      </p:sp>
      <p:sp>
        <p:nvSpPr>
          <p:cNvPr id="5" name="Footer Placeholder 4"/>
          <p:cNvSpPr>
            <a:spLocks noGrp="1"/>
          </p:cNvSpPr>
          <p:nvPr>
            <p:ph type="ftr" sz="quarter" idx="11"/>
          </p:nvPr>
        </p:nvSpPr>
        <p:spPr/>
        <p:txBody>
          <a:bodyPr/>
          <a:lstStyle/>
          <a:p>
            <a:pPr>
              <a:defRPr/>
            </a:pPr>
            <a:r>
              <a:rPr lang="en-US"/>
              <a:t>Martina Martinello | LCWS 2017</a:t>
            </a:r>
            <a:endParaRPr lang="en-US" b="1"/>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17</a:t>
            </a:fld>
            <a:endParaRPr lang="en-US" alt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5" y="2124233"/>
            <a:ext cx="4468529" cy="368617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124233"/>
            <a:ext cx="4408771" cy="3598232"/>
          </a:xfrm>
          <a:prstGeom prst="rect">
            <a:avLst/>
          </a:prstGeom>
        </p:spPr>
      </p:pic>
      <p:sp>
        <p:nvSpPr>
          <p:cNvPr id="10" name="Content Placeholder 2">
            <a:extLst>
              <a:ext uri="{FF2B5EF4-FFF2-40B4-BE49-F238E27FC236}">
                <a16:creationId xmlns:a16="http://schemas.microsoft.com/office/drawing/2014/main" id="{7FE8CED7-12B2-4D1A-B165-836DE80151EC}"/>
              </a:ext>
            </a:extLst>
          </p:cNvPr>
          <p:cNvSpPr txBox="1">
            <a:spLocks/>
          </p:cNvSpPr>
          <p:nvPr/>
        </p:nvSpPr>
        <p:spPr>
          <a:xfrm>
            <a:off x="493139" y="1031653"/>
            <a:ext cx="8157722" cy="496802"/>
          </a:xfrm>
          <a:prstGeom prst="rect">
            <a:avLst/>
          </a:prstGeom>
        </p:spPr>
        <p:txBody>
          <a:bodyPr lIns="0" tIns="0" rIns="0" bIns="0"/>
          <a:lstStyle>
            <a:lvl1pPr marL="342900" indent="-342900" algn="l" defTabSz="457200" rtl="0" eaLnBrk="1" fontAlgn="base" hangingPunct="1">
              <a:spcBef>
                <a:spcPts val="1200"/>
              </a:spcBef>
              <a:spcAft>
                <a:spcPct val="0"/>
              </a:spcAft>
              <a:buFont typeface="Arial" pitchFamily="34" charset="0"/>
              <a:buChar char="•"/>
              <a:defRPr sz="2400" kern="1200">
                <a:solidFill>
                  <a:srgbClr val="404040"/>
                </a:solidFill>
                <a:latin typeface="Helvetica"/>
                <a:ea typeface="MS PGothic" pitchFamily="34" charset="-128"/>
                <a:cs typeface="ＭＳ Ｐゴシック" charset="0"/>
              </a:defRPr>
            </a:lvl1pPr>
            <a:lvl2pPr marL="742950" indent="-285750" algn="l" defTabSz="457200" rtl="0" eaLnBrk="1" fontAlgn="base" hangingPunct="1">
              <a:spcBef>
                <a:spcPts val="200"/>
              </a:spcBef>
              <a:spcAft>
                <a:spcPct val="0"/>
              </a:spcAft>
              <a:buFont typeface="Arial" pitchFamily="34" charset="0"/>
              <a:buChar char="–"/>
              <a:defRPr sz="2200" kern="1200">
                <a:solidFill>
                  <a:srgbClr val="404040"/>
                </a:solidFill>
                <a:latin typeface="Helvetica"/>
                <a:ea typeface="MS PGothic" pitchFamily="34" charset="-128"/>
                <a:cs typeface="ＭＳ Ｐゴシック" charset="0"/>
              </a:defRPr>
            </a:lvl2pPr>
            <a:lvl3pPr marL="1143000" indent="-228600" algn="l" defTabSz="457200" rtl="0" eaLnBrk="1" fontAlgn="base" hangingPunct="1">
              <a:spcBef>
                <a:spcPts val="0"/>
              </a:spcBef>
              <a:spcAft>
                <a:spcPct val="0"/>
              </a:spcAft>
              <a:buFont typeface="Arial" pitchFamily="34" charset="0"/>
              <a:buChar char="•"/>
              <a:defRPr sz="2000" kern="1200">
                <a:solidFill>
                  <a:srgbClr val="404040"/>
                </a:solidFill>
                <a:latin typeface="Helvetica"/>
                <a:ea typeface="MS PGothic" pitchFamily="34" charset="-128"/>
                <a:cs typeface="ＭＳ Ｐゴシック" charset="0"/>
              </a:defRPr>
            </a:lvl3pPr>
            <a:lvl4pPr marL="1600200" indent="-228600" algn="l" defTabSz="457200" rtl="0" eaLnBrk="1" fontAlgn="base" hangingPunct="1">
              <a:spcBef>
                <a:spcPts val="0"/>
              </a:spcBef>
              <a:spcAft>
                <a:spcPct val="0"/>
              </a:spcAft>
              <a:buFont typeface="Arial" pitchFamily="34" charset="0"/>
              <a:buChar char="–"/>
              <a:defRPr sz="1800" kern="1200">
                <a:solidFill>
                  <a:srgbClr val="404040"/>
                </a:solidFill>
                <a:latin typeface="Helvetica"/>
                <a:ea typeface="MS PGothic" pitchFamily="34" charset="-128"/>
                <a:cs typeface="ＭＳ Ｐゴシック" charset="0"/>
              </a:defRPr>
            </a:lvl4pPr>
            <a:lvl5pPr marL="2057400" indent="-228600" algn="l" defTabSz="457200" rtl="0" eaLnBrk="1" fontAlgn="base" hangingPunct="1">
              <a:spcBef>
                <a:spcPts val="0"/>
              </a:spcBef>
              <a:spcAft>
                <a:spcPct val="0"/>
              </a:spcAft>
              <a:buFont typeface="Arial"/>
              <a:buChar char="•"/>
              <a:defRPr sz="1800" kern="1200">
                <a:solidFill>
                  <a:srgbClr val="404040"/>
                </a:solidFill>
                <a:latin typeface="Helvetica"/>
                <a:ea typeface="MS PGothic" pitchFamily="34" charset="-128"/>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dirty="0">
                <a:solidFill>
                  <a:schemeClr val="accent6">
                    <a:lumMod val="50000"/>
                  </a:schemeClr>
                </a:solidFill>
              </a:rPr>
              <a:t>Improvement stems from both lower residual and lower BCS surface resistance</a:t>
            </a:r>
          </a:p>
        </p:txBody>
      </p:sp>
      <p:cxnSp>
        <p:nvCxnSpPr>
          <p:cNvPr id="12" name="Straight Arrow Connector 11">
            <a:extLst>
              <a:ext uri="{FF2B5EF4-FFF2-40B4-BE49-F238E27FC236}">
                <a16:creationId xmlns:a16="http://schemas.microsoft.com/office/drawing/2014/main" id="{3EE541D0-08C8-4A60-A6D9-12F288B61D2E}"/>
              </a:ext>
            </a:extLst>
          </p:cNvPr>
          <p:cNvCxnSpPr>
            <a:cxnSpLocks/>
          </p:cNvCxnSpPr>
          <p:nvPr/>
        </p:nvCxnSpPr>
        <p:spPr>
          <a:xfrm flipV="1">
            <a:off x="5693869" y="4172431"/>
            <a:ext cx="672589" cy="175543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83B0531D-36DA-4B0C-A76F-5BB4B914054D}"/>
              </a:ext>
            </a:extLst>
          </p:cNvPr>
          <p:cNvCxnSpPr>
            <a:cxnSpLocks/>
          </p:cNvCxnSpPr>
          <p:nvPr/>
        </p:nvCxnSpPr>
        <p:spPr>
          <a:xfrm flipH="1" flipV="1">
            <a:off x="5444494" y="4707679"/>
            <a:ext cx="249374" cy="12201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F8619E7C-314B-403F-9E9E-7C03735346F2}"/>
              </a:ext>
            </a:extLst>
          </p:cNvPr>
          <p:cNvSpPr txBox="1"/>
          <p:nvPr/>
        </p:nvSpPr>
        <p:spPr>
          <a:xfrm>
            <a:off x="1352390" y="5927864"/>
            <a:ext cx="6614245"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dirty="0">
                <a:solidFill>
                  <a:schemeClr val="accent6">
                    <a:lumMod val="50000"/>
                  </a:schemeClr>
                </a:solidFill>
              </a:rPr>
              <a:t>The decreasing of R</a:t>
            </a:r>
            <a:r>
              <a:rPr lang="en-US" sz="2000" baseline="-25000" dirty="0">
                <a:solidFill>
                  <a:schemeClr val="accent6">
                    <a:lumMod val="50000"/>
                  </a:schemeClr>
                </a:solidFill>
              </a:rPr>
              <a:t>BCS</a:t>
            </a:r>
            <a:r>
              <a:rPr lang="en-US" sz="2000" dirty="0">
                <a:solidFill>
                  <a:schemeClr val="accent6">
                    <a:lumMod val="50000"/>
                  </a:schemeClr>
                </a:solidFill>
              </a:rPr>
              <a:t> with the field allows the manifestation of the </a:t>
            </a:r>
            <a:r>
              <a:rPr lang="en-US" sz="2000" b="1" dirty="0">
                <a:solidFill>
                  <a:srgbClr val="C00000"/>
                </a:solidFill>
              </a:rPr>
              <a:t>anti-Q-slope</a:t>
            </a:r>
          </a:p>
        </p:txBody>
      </p:sp>
      <p:pic>
        <p:nvPicPr>
          <p:cNvPr id="21" name="Picture 20">
            <a:extLst>
              <a:ext uri="{FF2B5EF4-FFF2-40B4-BE49-F238E27FC236}">
                <a16:creationId xmlns:a16="http://schemas.microsoft.com/office/drawing/2014/main" id="{DDBA574A-C003-4DD6-9F5F-2C06CCC8E9F2}"/>
              </a:ext>
            </a:extLst>
          </p:cNvPr>
          <p:cNvPicPr>
            <a:picLocks noChangeAspect="1"/>
          </p:cNvPicPr>
          <p:nvPr/>
        </p:nvPicPr>
        <p:blipFill rotWithShape="1">
          <a:blip r:embed="rId4"/>
          <a:srcRect r="9960" b="17080"/>
          <a:stretch/>
        </p:blipFill>
        <p:spPr>
          <a:xfrm>
            <a:off x="2191832" y="2649479"/>
            <a:ext cx="384391" cy="157331"/>
          </a:xfrm>
          <a:prstGeom prst="rect">
            <a:avLst/>
          </a:prstGeom>
        </p:spPr>
      </p:pic>
      <p:pic>
        <p:nvPicPr>
          <p:cNvPr id="22" name="Picture 21">
            <a:extLst>
              <a:ext uri="{FF2B5EF4-FFF2-40B4-BE49-F238E27FC236}">
                <a16:creationId xmlns:a16="http://schemas.microsoft.com/office/drawing/2014/main" id="{D74A78B0-F6E5-425F-9800-076FFA050345}"/>
              </a:ext>
            </a:extLst>
          </p:cNvPr>
          <p:cNvPicPr>
            <a:picLocks noChangeAspect="1"/>
          </p:cNvPicPr>
          <p:nvPr/>
        </p:nvPicPr>
        <p:blipFill rotWithShape="1">
          <a:blip r:embed="rId4"/>
          <a:srcRect r="9960" b="17080"/>
          <a:stretch/>
        </p:blipFill>
        <p:spPr>
          <a:xfrm>
            <a:off x="8355419" y="2617674"/>
            <a:ext cx="384391" cy="157331"/>
          </a:xfrm>
          <a:prstGeom prst="rect">
            <a:avLst/>
          </a:prstGeom>
        </p:spPr>
      </p:pic>
      <p:pic>
        <p:nvPicPr>
          <p:cNvPr id="14" name="Picture 13">
            <a:extLst>
              <a:ext uri="{FF2B5EF4-FFF2-40B4-BE49-F238E27FC236}">
                <a16:creationId xmlns:a16="http://schemas.microsoft.com/office/drawing/2014/main" id="{D239BF27-E408-472B-AF54-C6D7E0FD4A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94" y="2067488"/>
            <a:ext cx="4607624" cy="3654977"/>
          </a:xfrm>
          <a:prstGeom prst="rect">
            <a:avLst/>
          </a:prstGeom>
        </p:spPr>
      </p:pic>
      <p:cxnSp>
        <p:nvCxnSpPr>
          <p:cNvPr id="32" name="Straight Arrow Connector 31">
            <a:extLst>
              <a:ext uri="{FF2B5EF4-FFF2-40B4-BE49-F238E27FC236}">
                <a16:creationId xmlns:a16="http://schemas.microsoft.com/office/drawing/2014/main" id="{005EC7C0-CAF4-4115-BDA3-D1DC4DCED6A8}"/>
              </a:ext>
            </a:extLst>
          </p:cNvPr>
          <p:cNvCxnSpPr>
            <a:cxnSpLocks/>
          </p:cNvCxnSpPr>
          <p:nvPr/>
        </p:nvCxnSpPr>
        <p:spPr>
          <a:xfrm flipV="1">
            <a:off x="1249317" y="2334545"/>
            <a:ext cx="730677" cy="292794"/>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3" name="Straight Arrow Connector 32">
            <a:extLst>
              <a:ext uri="{FF2B5EF4-FFF2-40B4-BE49-F238E27FC236}">
                <a16:creationId xmlns:a16="http://schemas.microsoft.com/office/drawing/2014/main" id="{B0F37BE4-897C-427E-B84C-DCABD3BC204D}"/>
              </a:ext>
            </a:extLst>
          </p:cNvPr>
          <p:cNvCxnSpPr>
            <a:cxnSpLocks/>
          </p:cNvCxnSpPr>
          <p:nvPr/>
        </p:nvCxnSpPr>
        <p:spPr>
          <a:xfrm flipV="1">
            <a:off x="1037479" y="2686341"/>
            <a:ext cx="1346548" cy="293619"/>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41" name="Rectangle 40">
            <a:extLst>
              <a:ext uri="{FF2B5EF4-FFF2-40B4-BE49-F238E27FC236}">
                <a16:creationId xmlns:a16="http://schemas.microsoft.com/office/drawing/2014/main" id="{773223C6-10D2-4212-9158-2B52299B35B5}"/>
              </a:ext>
            </a:extLst>
          </p:cNvPr>
          <p:cNvSpPr/>
          <p:nvPr/>
        </p:nvSpPr>
        <p:spPr>
          <a:xfrm>
            <a:off x="2638315" y="2233146"/>
            <a:ext cx="1531188" cy="369332"/>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r>
              <a:rPr lang="en-US" b="1" dirty="0">
                <a:solidFill>
                  <a:schemeClr val="tx1"/>
                </a:solidFill>
              </a:rPr>
              <a:t>anti-Q-slope</a:t>
            </a:r>
            <a:endParaRPr lang="en-US" dirty="0">
              <a:solidFill>
                <a:schemeClr val="tx1"/>
              </a:solidFill>
            </a:endParaRPr>
          </a:p>
        </p:txBody>
      </p:sp>
    </p:spTree>
    <p:extLst>
      <p:ext uri="{BB962C8B-B14F-4D97-AF65-F5344CB8AC3E}">
        <p14:creationId xmlns:p14="http://schemas.microsoft.com/office/powerpoint/2010/main" val="2389242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dirty="0"/>
              <a:t>Nitrogen role in 120C N-infusion</a:t>
            </a:r>
            <a:endParaRPr lang="en-US" altLang="en-US" dirty="0">
              <a:latin typeface="Helvetica" panose="020B0604020202020204" pitchFamily="34" charset="0"/>
              <a:ea typeface="Geneva" pitchFamily="121"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18</a:t>
            </a:fld>
            <a:endParaRPr lang="en-US" altLang="en-US" sz="1200">
              <a:solidFill>
                <a:srgbClr val="004C97"/>
              </a:solidFill>
              <a:latin typeface="Helvetica" panose="020B0604020202020204" pitchFamily="34" charset="0"/>
            </a:endParaRPr>
          </a:p>
        </p:txBody>
      </p:sp>
      <p:sp>
        <p:nvSpPr>
          <p:cNvPr id="3" name="Footer Placeholder 2"/>
          <p:cNvSpPr>
            <a:spLocks noGrp="1"/>
          </p:cNvSpPr>
          <p:nvPr>
            <p:ph type="ftr" sz="quarter" idx="11"/>
          </p:nvPr>
        </p:nvSpPr>
        <p:spPr/>
        <p:txBody>
          <a:bodyPr/>
          <a:lstStyle/>
          <a:p>
            <a:pPr>
              <a:defRPr/>
            </a:pPr>
            <a:r>
              <a:rPr lang="it-IT"/>
              <a:t>Martina Martinello | LCWS 2017</a:t>
            </a:r>
            <a:endParaRPr lang="en-US" b="1"/>
          </a:p>
        </p:txBody>
      </p:sp>
      <p:sp>
        <p:nvSpPr>
          <p:cNvPr id="6" name="TextBox 5"/>
          <p:cNvSpPr txBox="1"/>
          <p:nvPr/>
        </p:nvSpPr>
        <p:spPr>
          <a:xfrm>
            <a:off x="6354780" y="5033579"/>
            <a:ext cx="2316653" cy="923330"/>
          </a:xfrm>
          <a:prstGeom prst="rect">
            <a:avLst/>
          </a:prstGeom>
          <a:noFill/>
        </p:spPr>
        <p:txBody>
          <a:bodyPr wrap="square" rtlCol="0">
            <a:spAutoFit/>
          </a:bodyPr>
          <a:lstStyle/>
          <a:p>
            <a:pPr algn="ctr"/>
            <a:r>
              <a:rPr lang="en-US" dirty="0">
                <a:solidFill>
                  <a:srgbClr val="C00000"/>
                </a:solidFill>
              </a:rPr>
              <a:t>No (clear) nitrides formation at the RF surface</a:t>
            </a:r>
          </a:p>
        </p:txBody>
      </p:sp>
      <mc:AlternateContent xmlns:mc="http://schemas.openxmlformats.org/markup-compatibility/2006" xmlns:a14="http://schemas.microsoft.com/office/drawing/2010/main">
        <mc:Choice Requires="a14">
          <p:sp>
            <p:nvSpPr>
              <p:cNvPr id="8" name="TextBox 7"/>
              <p:cNvSpPr txBox="1"/>
              <p:nvPr/>
            </p:nvSpPr>
            <p:spPr>
              <a:xfrm>
                <a:off x="5007107" y="579812"/>
                <a:ext cx="3838968" cy="4001095"/>
              </a:xfrm>
              <a:prstGeom prst="rect">
                <a:avLst/>
              </a:prstGeom>
              <a:noFill/>
            </p:spPr>
            <p:txBody>
              <a:bodyPr wrap="square" rtlCol="0">
                <a:spAutoFit/>
              </a:bodyPr>
              <a:lstStyle/>
              <a:p>
                <a:pPr algn="just"/>
                <a:endParaRPr lang="en-US" dirty="0">
                  <a:solidFill>
                    <a:schemeClr val="accent6">
                      <a:lumMod val="50000"/>
                    </a:schemeClr>
                  </a:solidFill>
                </a:endParaRPr>
              </a:p>
              <a:p>
                <a:pPr marL="342900" indent="-342900" algn="just">
                  <a:buFont typeface="Arial" panose="020B0604020202020204" pitchFamily="34" charset="0"/>
                  <a:buChar char="•"/>
                </a:pPr>
                <a:r>
                  <a:rPr lang="en-US" sz="2000" dirty="0">
                    <a:solidFill>
                      <a:schemeClr val="accent6">
                        <a:lumMod val="50000"/>
                      </a:schemeClr>
                    </a:solidFill>
                  </a:rPr>
                  <a:t>Small (</a:t>
                </a:r>
                <a14:m>
                  <m:oMath xmlns:m="http://schemas.openxmlformats.org/officeDocument/2006/math">
                    <m:r>
                      <a:rPr lang="en-US" sz="2000" i="1" dirty="0" smtClean="0">
                        <a:solidFill>
                          <a:schemeClr val="accent6">
                            <a:lumMod val="50000"/>
                          </a:schemeClr>
                        </a:solidFill>
                        <a:latin typeface="Cambria Math" panose="02040503050406030204" pitchFamily="18" charset="0"/>
                      </a:rPr>
                      <m:t>~1</m:t>
                    </m:r>
                    <m:r>
                      <a:rPr lang="en-US" sz="2000" b="0" i="1" dirty="0" smtClean="0">
                        <a:solidFill>
                          <a:schemeClr val="accent6">
                            <a:lumMod val="50000"/>
                          </a:schemeClr>
                        </a:solidFill>
                        <a:latin typeface="Cambria Math" panose="02040503050406030204" pitchFamily="18" charset="0"/>
                      </a:rPr>
                      <m:t>0</m:t>
                    </m:r>
                    <m:r>
                      <a:rPr lang="en-US" sz="2000" i="1" dirty="0" smtClean="0">
                        <a:solidFill>
                          <a:schemeClr val="accent6">
                            <a:lumMod val="50000"/>
                          </a:schemeClr>
                        </a:solidFill>
                        <a:latin typeface="Cambria Math" panose="02040503050406030204" pitchFamily="18" charset="0"/>
                      </a:rPr>
                      <m:t>−</m:t>
                    </m:r>
                    <m:r>
                      <a:rPr lang="en-US" sz="2000" b="0" i="1" dirty="0" smtClean="0">
                        <a:solidFill>
                          <a:schemeClr val="accent6">
                            <a:lumMod val="50000"/>
                          </a:schemeClr>
                        </a:solidFill>
                        <a:latin typeface="Cambria Math" panose="02040503050406030204" pitchFamily="18" charset="0"/>
                      </a:rPr>
                      <m:t>15</m:t>
                    </m:r>
                    <m:r>
                      <a:rPr lang="en-US" sz="2000" i="1" dirty="0" smtClean="0">
                        <a:solidFill>
                          <a:schemeClr val="accent6">
                            <a:lumMod val="50000"/>
                          </a:schemeClr>
                        </a:solidFill>
                        <a:latin typeface="Cambria Math" panose="02040503050406030204" pitchFamily="18" charset="0"/>
                      </a:rPr>
                      <m:t> </m:t>
                    </m:r>
                    <m:r>
                      <a:rPr lang="en-US" sz="2000" i="1" dirty="0" smtClean="0">
                        <a:solidFill>
                          <a:schemeClr val="accent6">
                            <a:lumMod val="50000"/>
                          </a:schemeClr>
                        </a:solidFill>
                        <a:latin typeface="Cambria Math" panose="02040503050406030204" pitchFamily="18" charset="0"/>
                      </a:rPr>
                      <m:t>𝑛𝑚</m:t>
                    </m:r>
                  </m:oMath>
                </a14:m>
                <a:r>
                  <a:rPr lang="en-US" sz="2000" dirty="0">
                    <a:solidFill>
                      <a:schemeClr val="accent6">
                        <a:lumMod val="50000"/>
                      </a:schemeClr>
                    </a:solidFill>
                  </a:rPr>
                  <a:t>) N</a:t>
                </a:r>
                <a:r>
                  <a:rPr lang="en-US" sz="2000" baseline="-25000" dirty="0">
                    <a:solidFill>
                      <a:schemeClr val="accent6">
                        <a:lumMod val="50000"/>
                      </a:schemeClr>
                    </a:solidFill>
                  </a:rPr>
                  <a:t>2</a:t>
                </a:r>
                <a:r>
                  <a:rPr lang="en-US" sz="2000" dirty="0">
                    <a:solidFill>
                      <a:schemeClr val="accent6">
                        <a:lumMod val="50000"/>
                      </a:schemeClr>
                    </a:solidFill>
                  </a:rPr>
                  <a:t> enriched layer below native oxide</a:t>
                </a:r>
              </a:p>
              <a:p>
                <a:pPr marL="342900" indent="-342900" algn="just">
                  <a:buFont typeface="Arial" panose="020B0604020202020204" pitchFamily="34" charset="0"/>
                  <a:buChar char="•"/>
                </a:pPr>
                <a:endParaRPr lang="en-US" dirty="0">
                  <a:solidFill>
                    <a:schemeClr val="accent6">
                      <a:lumMod val="50000"/>
                    </a:schemeClr>
                  </a:solidFill>
                </a:endParaRPr>
              </a:p>
              <a:p>
                <a:pPr marL="342900" indent="-342900" algn="just">
                  <a:buFont typeface="Arial" panose="020B0604020202020204" pitchFamily="34" charset="0"/>
                  <a:buChar char="•"/>
                </a:pPr>
                <a:r>
                  <a:rPr lang="en-US" sz="2000" dirty="0">
                    <a:solidFill>
                      <a:schemeClr val="accent6">
                        <a:lumMod val="50000"/>
                      </a:schemeClr>
                    </a:solidFill>
                  </a:rPr>
                  <a:t>SIMS data suggest that performances are related to the first nm from the RF surface</a:t>
                </a:r>
              </a:p>
              <a:p>
                <a:pPr marL="342900" indent="-342900" algn="just">
                  <a:buFont typeface="Arial" panose="020B0604020202020204" pitchFamily="34" charset="0"/>
                  <a:buChar char="•"/>
                </a:pPr>
                <a:endParaRPr lang="en-US" dirty="0">
                  <a:solidFill>
                    <a:schemeClr val="accent6">
                      <a:lumMod val="50000"/>
                    </a:schemeClr>
                  </a:solidFill>
                </a:endParaRPr>
              </a:p>
              <a:p>
                <a:pPr marL="342900" indent="-342900" algn="just">
                  <a:buFont typeface="Arial" panose="020B0604020202020204" pitchFamily="34" charset="0"/>
                  <a:buChar char="•"/>
                </a:pPr>
                <a:r>
                  <a:rPr lang="en-US" sz="2000" dirty="0">
                    <a:solidFill>
                      <a:schemeClr val="accent6">
                        <a:lumMod val="50000"/>
                      </a:schemeClr>
                    </a:solidFill>
                  </a:rPr>
                  <a:t>Being investigated with subsequent HF rinsing experiment</a:t>
                </a:r>
              </a:p>
            </p:txBody>
          </p:sp>
        </mc:Choice>
        <mc:Fallback xmlns="">
          <p:sp>
            <p:nvSpPr>
              <p:cNvPr id="8" name="TextBox 7"/>
              <p:cNvSpPr txBox="1">
                <a:spLocks noRot="1" noChangeAspect="1" noMove="1" noResize="1" noEditPoints="1" noAdjustHandles="1" noChangeArrowheads="1" noChangeShapeType="1" noTextEdit="1"/>
              </p:cNvSpPr>
              <p:nvPr/>
            </p:nvSpPr>
            <p:spPr>
              <a:xfrm>
                <a:off x="5007107" y="579812"/>
                <a:ext cx="3838968" cy="4001095"/>
              </a:xfrm>
              <a:prstGeom prst="rect">
                <a:avLst/>
              </a:prstGeom>
              <a:blipFill>
                <a:blip r:embed="rId2"/>
                <a:stretch>
                  <a:fillRect l="-1429" r="-1746" b="-1982"/>
                </a:stretch>
              </a:blipFill>
            </p:spPr>
            <p:txBody>
              <a:bodyPr/>
              <a:lstStyle/>
              <a:p>
                <a:r>
                  <a:rPr lang="en-US">
                    <a:noFill/>
                  </a:rPr>
                  <a:t> </a:t>
                </a:r>
              </a:p>
            </p:txBody>
          </p:sp>
        </mc:Fallback>
      </mc:AlternateContent>
      <p:sp>
        <p:nvSpPr>
          <p:cNvPr id="2" name="Rectangle 1">
            <a:extLst>
              <a:ext uri="{FF2B5EF4-FFF2-40B4-BE49-F238E27FC236}">
                <a16:creationId xmlns:a16="http://schemas.microsoft.com/office/drawing/2014/main" id="{3ED11622-AFBA-43BB-B641-183764879EC7}"/>
              </a:ext>
            </a:extLst>
          </p:cNvPr>
          <p:cNvSpPr/>
          <p:nvPr/>
        </p:nvSpPr>
        <p:spPr>
          <a:xfrm>
            <a:off x="4447607" y="3244334"/>
            <a:ext cx="248786" cy="369332"/>
          </a:xfrm>
          <a:prstGeom prst="rect">
            <a:avLst/>
          </a:prstGeom>
        </p:spPr>
        <p:txBody>
          <a:bodyPr wrap="none">
            <a:spAutoFit/>
          </a:bodyPr>
          <a:lstStyle/>
          <a:p>
            <a:r>
              <a:rPr lang="en-US" dirty="0"/>
              <a:t> </a:t>
            </a:r>
          </a:p>
        </p:txBody>
      </p:sp>
      <p:pic>
        <p:nvPicPr>
          <p:cNvPr id="18" name="Picture 17">
            <a:extLst>
              <a:ext uri="{FF2B5EF4-FFF2-40B4-BE49-F238E27FC236}">
                <a16:creationId xmlns:a16="http://schemas.microsoft.com/office/drawing/2014/main" id="{78D02424-8B9B-40BE-A447-831ED7D07248}"/>
              </a:ext>
            </a:extLst>
          </p:cNvPr>
          <p:cNvPicPr>
            <a:picLocks noChangeAspect="1"/>
          </p:cNvPicPr>
          <p:nvPr/>
        </p:nvPicPr>
        <p:blipFill rotWithShape="1">
          <a:blip r:embed="rId3"/>
          <a:srcRect l="7983" t="9421" r="11628" b="5000"/>
          <a:stretch/>
        </p:blipFill>
        <p:spPr>
          <a:xfrm>
            <a:off x="199776" y="905823"/>
            <a:ext cx="4481685" cy="3650955"/>
          </a:xfrm>
          <a:prstGeom prst="rect">
            <a:avLst/>
          </a:prstGeom>
        </p:spPr>
      </p:pic>
      <p:cxnSp>
        <p:nvCxnSpPr>
          <p:cNvPr id="10" name="Straight Arrow Connector 9">
            <a:extLst>
              <a:ext uri="{FF2B5EF4-FFF2-40B4-BE49-F238E27FC236}">
                <a16:creationId xmlns:a16="http://schemas.microsoft.com/office/drawing/2014/main" id="{7AEF9117-8204-4287-872A-6BD8E157983B}"/>
              </a:ext>
            </a:extLst>
          </p:cNvPr>
          <p:cNvCxnSpPr/>
          <p:nvPr/>
        </p:nvCxnSpPr>
        <p:spPr>
          <a:xfrm flipV="1">
            <a:off x="1208598" y="2441888"/>
            <a:ext cx="906449" cy="603462"/>
          </a:xfrm>
          <a:prstGeom prst="straightConnector1">
            <a:avLst/>
          </a:prstGeom>
          <a:ln>
            <a:headEnd type="triangle" w="med" len="med"/>
            <a:tailEnd type="none" w="med" len="med"/>
          </a:ln>
        </p:spPr>
        <p:style>
          <a:lnRef idx="2">
            <a:schemeClr val="accent3"/>
          </a:lnRef>
          <a:fillRef idx="0">
            <a:schemeClr val="accent3"/>
          </a:fillRef>
          <a:effectRef idx="1">
            <a:schemeClr val="accent3"/>
          </a:effectRef>
          <a:fontRef idx="minor">
            <a:schemeClr val="tx1"/>
          </a:fontRef>
        </p:style>
      </p:cxnSp>
      <p:sp>
        <p:nvSpPr>
          <p:cNvPr id="11" name="TextBox 10">
            <a:extLst>
              <a:ext uri="{FF2B5EF4-FFF2-40B4-BE49-F238E27FC236}">
                <a16:creationId xmlns:a16="http://schemas.microsoft.com/office/drawing/2014/main" id="{3F21C927-9674-4354-B85E-54C16458F301}"/>
              </a:ext>
            </a:extLst>
          </p:cNvPr>
          <p:cNvSpPr txBox="1"/>
          <p:nvPr/>
        </p:nvSpPr>
        <p:spPr>
          <a:xfrm>
            <a:off x="2019631" y="2154684"/>
            <a:ext cx="1544012" cy="369332"/>
          </a:xfrm>
          <a:prstGeom prst="rect">
            <a:avLst/>
          </a:prstGeom>
          <a:noFill/>
        </p:spPr>
        <p:txBody>
          <a:bodyPr wrap="none" rtlCol="0">
            <a:spAutoFit/>
          </a:bodyPr>
          <a:lstStyle/>
          <a:p>
            <a:r>
              <a:rPr lang="en-US" dirty="0">
                <a:solidFill>
                  <a:schemeClr val="accent3">
                    <a:lumMod val="75000"/>
                  </a:schemeClr>
                </a:solidFill>
              </a:rPr>
              <a:t>120C infused</a:t>
            </a:r>
          </a:p>
        </p:txBody>
      </p:sp>
      <p:cxnSp>
        <p:nvCxnSpPr>
          <p:cNvPr id="22" name="Straight Arrow Connector 21">
            <a:extLst>
              <a:ext uri="{FF2B5EF4-FFF2-40B4-BE49-F238E27FC236}">
                <a16:creationId xmlns:a16="http://schemas.microsoft.com/office/drawing/2014/main" id="{6E617152-F9CC-436B-A0DD-7111A541B429}"/>
              </a:ext>
            </a:extLst>
          </p:cNvPr>
          <p:cNvCxnSpPr>
            <a:cxnSpLocks/>
          </p:cNvCxnSpPr>
          <p:nvPr/>
        </p:nvCxnSpPr>
        <p:spPr>
          <a:xfrm flipV="1">
            <a:off x="1417242" y="3280964"/>
            <a:ext cx="697805" cy="313492"/>
          </a:xfrm>
          <a:prstGeom prst="straightConnector1">
            <a:avLst/>
          </a:prstGeom>
          <a:ln>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26" name="TextBox 25">
            <a:extLst>
              <a:ext uri="{FF2B5EF4-FFF2-40B4-BE49-F238E27FC236}">
                <a16:creationId xmlns:a16="http://schemas.microsoft.com/office/drawing/2014/main" id="{F42F3283-36A8-4C83-BA18-692FE9146559}"/>
              </a:ext>
            </a:extLst>
          </p:cNvPr>
          <p:cNvSpPr txBox="1"/>
          <p:nvPr/>
        </p:nvSpPr>
        <p:spPr>
          <a:xfrm>
            <a:off x="2071275" y="3075887"/>
            <a:ext cx="1479892" cy="369332"/>
          </a:xfrm>
          <a:prstGeom prst="rect">
            <a:avLst/>
          </a:prstGeom>
          <a:noFill/>
        </p:spPr>
        <p:txBody>
          <a:bodyPr wrap="none" rtlCol="0">
            <a:spAutoFit/>
          </a:bodyPr>
          <a:lstStyle/>
          <a:p>
            <a:r>
              <a:rPr lang="en-US" dirty="0">
                <a:solidFill>
                  <a:srgbClr val="0070C0"/>
                </a:solidFill>
              </a:rPr>
              <a:t>120C baking</a:t>
            </a:r>
          </a:p>
        </p:txBody>
      </p:sp>
      <p:pic>
        <p:nvPicPr>
          <p:cNvPr id="16" name="Picture 15">
            <a:extLst>
              <a:ext uri="{FF2B5EF4-FFF2-40B4-BE49-F238E27FC236}">
                <a16:creationId xmlns:a16="http://schemas.microsoft.com/office/drawing/2014/main" id="{87CC2FF9-8F15-4843-AFC3-F02496BB8F79}"/>
              </a:ext>
            </a:extLst>
          </p:cNvPr>
          <p:cNvPicPr>
            <a:picLocks noChangeAspect="1"/>
          </p:cNvPicPr>
          <p:nvPr/>
        </p:nvPicPr>
        <p:blipFill>
          <a:blip r:embed="rId4"/>
          <a:stretch>
            <a:fillRect/>
          </a:stretch>
        </p:blipFill>
        <p:spPr>
          <a:xfrm>
            <a:off x="3262344" y="4604605"/>
            <a:ext cx="2917794" cy="2122724"/>
          </a:xfrm>
          <a:prstGeom prst="rect">
            <a:avLst/>
          </a:prstGeom>
        </p:spPr>
      </p:pic>
      <p:pic>
        <p:nvPicPr>
          <p:cNvPr id="17" name="Picture 16">
            <a:extLst>
              <a:ext uri="{FF2B5EF4-FFF2-40B4-BE49-F238E27FC236}">
                <a16:creationId xmlns:a16="http://schemas.microsoft.com/office/drawing/2014/main" id="{B67E601A-5D5C-4D0C-9059-435084E5716D}"/>
              </a:ext>
            </a:extLst>
          </p:cNvPr>
          <p:cNvPicPr>
            <a:picLocks noChangeAspect="1"/>
          </p:cNvPicPr>
          <p:nvPr/>
        </p:nvPicPr>
        <p:blipFill>
          <a:blip r:embed="rId5"/>
          <a:stretch>
            <a:fillRect/>
          </a:stretch>
        </p:blipFill>
        <p:spPr>
          <a:xfrm>
            <a:off x="432046" y="4604605"/>
            <a:ext cx="2830298" cy="2122724"/>
          </a:xfrm>
          <a:prstGeom prst="rect">
            <a:avLst/>
          </a:prstGeom>
        </p:spPr>
      </p:pic>
      <p:sp>
        <p:nvSpPr>
          <p:cNvPr id="20" name="TextBox 19">
            <a:extLst>
              <a:ext uri="{FF2B5EF4-FFF2-40B4-BE49-F238E27FC236}">
                <a16:creationId xmlns:a16="http://schemas.microsoft.com/office/drawing/2014/main" id="{249523A0-5E48-4CD1-8D33-87E055DC72F7}"/>
              </a:ext>
            </a:extLst>
          </p:cNvPr>
          <p:cNvSpPr txBox="1"/>
          <p:nvPr/>
        </p:nvSpPr>
        <p:spPr>
          <a:xfrm>
            <a:off x="1781813" y="4558559"/>
            <a:ext cx="2800767" cy="369332"/>
          </a:xfrm>
          <a:prstGeom prst="rect">
            <a:avLst/>
          </a:prstGeom>
          <a:noFill/>
        </p:spPr>
        <p:txBody>
          <a:bodyPr wrap="none" rtlCol="0">
            <a:spAutoFit/>
          </a:bodyPr>
          <a:lstStyle/>
          <a:p>
            <a:r>
              <a:rPr lang="en-US" sz="1800" b="1" dirty="0">
                <a:solidFill>
                  <a:schemeClr val="bg1"/>
                </a:solidFill>
              </a:rPr>
              <a:t>SEM 120C N-infused Nb</a:t>
            </a:r>
          </a:p>
        </p:txBody>
      </p:sp>
      <p:sp>
        <p:nvSpPr>
          <p:cNvPr id="19" name="TextBox 18"/>
          <p:cNvSpPr txBox="1"/>
          <p:nvPr/>
        </p:nvSpPr>
        <p:spPr>
          <a:xfrm>
            <a:off x="449113" y="6283523"/>
            <a:ext cx="2168094" cy="307777"/>
          </a:xfrm>
          <a:prstGeom prst="rect">
            <a:avLst/>
          </a:prstGeom>
          <a:noFill/>
        </p:spPr>
        <p:txBody>
          <a:bodyPr wrap="none" rtlCol="0">
            <a:spAutoFit/>
          </a:bodyPr>
          <a:lstStyle/>
          <a:p>
            <a:r>
              <a:rPr lang="en-US" sz="1400" dirty="0">
                <a:solidFill>
                  <a:schemeClr val="bg1"/>
                </a:solidFill>
              </a:rPr>
              <a:t>Courtesy of Y. Trenikhina</a:t>
            </a:r>
          </a:p>
        </p:txBody>
      </p:sp>
      <p:sp>
        <p:nvSpPr>
          <p:cNvPr id="21" name="TextBox 20"/>
          <p:cNvSpPr txBox="1"/>
          <p:nvPr/>
        </p:nvSpPr>
        <p:spPr>
          <a:xfrm>
            <a:off x="2403906" y="868463"/>
            <a:ext cx="2168094" cy="307777"/>
          </a:xfrm>
          <a:prstGeom prst="rect">
            <a:avLst/>
          </a:prstGeom>
          <a:noFill/>
        </p:spPr>
        <p:txBody>
          <a:bodyPr wrap="none" rtlCol="0">
            <a:spAutoFit/>
          </a:bodyPr>
          <a:lstStyle/>
          <a:p>
            <a:r>
              <a:rPr lang="en-US" sz="1400" dirty="0">
                <a:solidFill>
                  <a:srgbClr val="0000FF"/>
                </a:solidFill>
              </a:rPr>
              <a:t>Courtesy of Y. Trenikhina</a:t>
            </a:r>
          </a:p>
        </p:txBody>
      </p:sp>
    </p:spTree>
    <p:extLst>
      <p:ext uri="{BB962C8B-B14F-4D97-AF65-F5344CB8AC3E}">
        <p14:creationId xmlns:p14="http://schemas.microsoft.com/office/powerpoint/2010/main" val="336264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dirty="0"/>
              <a:t>Nitrogen role in 140/160C N-infusion</a:t>
            </a:r>
            <a:endParaRPr lang="en-US" altLang="en-US" dirty="0">
              <a:latin typeface="Helvetica" panose="020B0604020202020204" pitchFamily="34" charset="0"/>
              <a:ea typeface="Geneva" pitchFamily="121"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19</a:t>
            </a:fld>
            <a:endParaRPr lang="en-US" altLang="en-US" sz="1200">
              <a:solidFill>
                <a:srgbClr val="004C97"/>
              </a:solidFill>
              <a:latin typeface="Helvetica" panose="020B0604020202020204" pitchFamily="34" charset="0"/>
            </a:endParaRPr>
          </a:p>
        </p:txBody>
      </p:sp>
      <p:sp>
        <p:nvSpPr>
          <p:cNvPr id="3" name="Footer Placeholder 2"/>
          <p:cNvSpPr>
            <a:spLocks noGrp="1"/>
          </p:cNvSpPr>
          <p:nvPr>
            <p:ph type="ftr" sz="quarter" idx="11"/>
          </p:nvPr>
        </p:nvSpPr>
        <p:spPr/>
        <p:txBody>
          <a:bodyPr/>
          <a:lstStyle/>
          <a:p>
            <a:pPr>
              <a:defRPr/>
            </a:pPr>
            <a:r>
              <a:rPr lang="it-IT"/>
              <a:t>Martina Martinello | LCWS 2017</a:t>
            </a:r>
            <a:endParaRPr lang="en-US" b="1"/>
          </a:p>
        </p:txBody>
      </p:sp>
      <p:sp>
        <p:nvSpPr>
          <p:cNvPr id="6" name="TextBox 5"/>
          <p:cNvSpPr txBox="1"/>
          <p:nvPr/>
        </p:nvSpPr>
        <p:spPr>
          <a:xfrm>
            <a:off x="3192686" y="4978271"/>
            <a:ext cx="1916783" cy="1200329"/>
          </a:xfrm>
          <a:prstGeom prst="rect">
            <a:avLst/>
          </a:prstGeom>
          <a:noFill/>
        </p:spPr>
        <p:txBody>
          <a:bodyPr wrap="square" rtlCol="0">
            <a:spAutoFit/>
          </a:bodyPr>
          <a:lstStyle/>
          <a:p>
            <a:pPr algn="ctr"/>
            <a:r>
              <a:rPr lang="en-US" dirty="0">
                <a:solidFill>
                  <a:srgbClr val="C00000"/>
                </a:solidFill>
              </a:rPr>
              <a:t>No (clear) nitrides formation at the RF surface</a:t>
            </a:r>
          </a:p>
        </p:txBody>
      </p:sp>
      <p:sp>
        <p:nvSpPr>
          <p:cNvPr id="8" name="TextBox 7"/>
          <p:cNvSpPr txBox="1"/>
          <p:nvPr/>
        </p:nvSpPr>
        <p:spPr>
          <a:xfrm>
            <a:off x="5109469" y="1314863"/>
            <a:ext cx="3838968" cy="4031873"/>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solidFill>
                  <a:schemeClr val="accent6">
                    <a:lumMod val="50000"/>
                  </a:schemeClr>
                </a:solidFill>
              </a:rPr>
              <a:t>Higher N</a:t>
            </a:r>
            <a:r>
              <a:rPr lang="en-US" sz="2000" baseline="-25000" dirty="0">
                <a:solidFill>
                  <a:schemeClr val="accent6">
                    <a:lumMod val="50000"/>
                  </a:schemeClr>
                </a:solidFill>
              </a:rPr>
              <a:t>2</a:t>
            </a:r>
            <a:r>
              <a:rPr lang="en-US" sz="2000" dirty="0">
                <a:solidFill>
                  <a:schemeClr val="accent6">
                    <a:lumMod val="50000"/>
                  </a:schemeClr>
                </a:solidFill>
              </a:rPr>
              <a:t> background than not infused samples, through the whole penetration depth</a:t>
            </a:r>
          </a:p>
          <a:p>
            <a:pPr algn="just"/>
            <a:endParaRPr lang="en-US" dirty="0">
              <a:solidFill>
                <a:schemeClr val="accent6">
                  <a:lumMod val="50000"/>
                </a:schemeClr>
              </a:solidFill>
            </a:endParaRPr>
          </a:p>
          <a:p>
            <a:pPr marL="342900" indent="-342900" algn="just">
              <a:buFont typeface="Arial" panose="020B0604020202020204" pitchFamily="34" charset="0"/>
              <a:buChar char="•"/>
            </a:pPr>
            <a:r>
              <a:rPr lang="en-US" sz="2000" dirty="0">
                <a:solidFill>
                  <a:schemeClr val="accent6">
                    <a:lumMod val="50000"/>
                  </a:schemeClr>
                </a:solidFill>
              </a:rPr>
              <a:t>Very similar to N</a:t>
            </a:r>
            <a:r>
              <a:rPr lang="en-US" sz="2000" baseline="-25000" dirty="0">
                <a:solidFill>
                  <a:schemeClr val="accent6">
                    <a:lumMod val="50000"/>
                  </a:schemeClr>
                </a:solidFill>
              </a:rPr>
              <a:t>2</a:t>
            </a:r>
            <a:r>
              <a:rPr lang="en-US" sz="2000" dirty="0">
                <a:solidFill>
                  <a:schemeClr val="accent6">
                    <a:lumMod val="50000"/>
                  </a:schemeClr>
                </a:solidFill>
              </a:rPr>
              <a:t> signal after EP in N-doped samples</a:t>
            </a:r>
          </a:p>
          <a:p>
            <a:pPr marL="342900" indent="-342900" algn="just">
              <a:buFont typeface="Arial" panose="020B0604020202020204" pitchFamily="34" charset="0"/>
              <a:buChar char="•"/>
            </a:pPr>
            <a:endParaRPr lang="en-US" sz="2000" dirty="0">
              <a:solidFill>
                <a:schemeClr val="accent6">
                  <a:lumMod val="50000"/>
                </a:schemeClr>
              </a:solidFill>
            </a:endParaRPr>
          </a:p>
          <a:p>
            <a:pPr marL="342900" indent="-342900" algn="just">
              <a:buFont typeface="Arial" panose="020B0604020202020204" pitchFamily="34" charset="0"/>
              <a:buChar char="•"/>
            </a:pPr>
            <a:r>
              <a:rPr lang="en-US" sz="2000" dirty="0">
                <a:solidFill>
                  <a:schemeClr val="accent6">
                    <a:lumMod val="50000"/>
                  </a:schemeClr>
                </a:solidFill>
              </a:rPr>
              <a:t>No (clear!) presence of nitrides at the surface</a:t>
            </a:r>
          </a:p>
          <a:p>
            <a:pPr marL="342900" indent="-342900" algn="just">
              <a:buFont typeface="Arial" panose="020B0604020202020204" pitchFamily="34" charset="0"/>
              <a:buChar char="•"/>
            </a:pPr>
            <a:endParaRPr lang="en-US" dirty="0">
              <a:solidFill>
                <a:schemeClr val="accent6">
                  <a:lumMod val="50000"/>
                </a:schemeClr>
              </a:solidFill>
            </a:endParaRPr>
          </a:p>
          <a:p>
            <a:pPr marL="342900" indent="-342900" algn="just">
              <a:buFont typeface="Arial" panose="020B0604020202020204" pitchFamily="34" charset="0"/>
              <a:buChar char="•"/>
            </a:pPr>
            <a:r>
              <a:rPr lang="en-US" sz="2000" dirty="0">
                <a:solidFill>
                  <a:schemeClr val="accent6">
                    <a:lumMod val="50000"/>
                  </a:schemeClr>
                </a:solidFill>
              </a:rPr>
              <a:t>Being investigated with subsequent HF rinsing experiment</a:t>
            </a:r>
          </a:p>
        </p:txBody>
      </p:sp>
      <p:sp>
        <p:nvSpPr>
          <p:cNvPr id="2" name="Rectangle 1">
            <a:extLst>
              <a:ext uri="{FF2B5EF4-FFF2-40B4-BE49-F238E27FC236}">
                <a16:creationId xmlns:a16="http://schemas.microsoft.com/office/drawing/2014/main" id="{3ED11622-AFBA-43BB-B641-183764879EC7}"/>
              </a:ext>
            </a:extLst>
          </p:cNvPr>
          <p:cNvSpPr/>
          <p:nvPr/>
        </p:nvSpPr>
        <p:spPr>
          <a:xfrm>
            <a:off x="4447607" y="3244334"/>
            <a:ext cx="248786" cy="369332"/>
          </a:xfrm>
          <a:prstGeom prst="rect">
            <a:avLst/>
          </a:prstGeom>
        </p:spPr>
        <p:txBody>
          <a:bodyPr wrap="none">
            <a:spAutoFit/>
          </a:bodyPr>
          <a:lstStyle/>
          <a:p>
            <a:r>
              <a:rPr lang="en-US" dirty="0"/>
              <a:t> </a:t>
            </a:r>
          </a:p>
        </p:txBody>
      </p:sp>
      <p:pic>
        <p:nvPicPr>
          <p:cNvPr id="18" name="Picture 17">
            <a:extLst>
              <a:ext uri="{FF2B5EF4-FFF2-40B4-BE49-F238E27FC236}">
                <a16:creationId xmlns:a16="http://schemas.microsoft.com/office/drawing/2014/main" id="{78D02424-8B9B-40BE-A447-831ED7D07248}"/>
              </a:ext>
            </a:extLst>
          </p:cNvPr>
          <p:cNvPicPr>
            <a:picLocks noChangeAspect="1"/>
          </p:cNvPicPr>
          <p:nvPr/>
        </p:nvPicPr>
        <p:blipFill rotWithShape="1">
          <a:blip r:embed="rId2"/>
          <a:srcRect l="7983" t="9421" r="11628" b="5000"/>
          <a:stretch/>
        </p:blipFill>
        <p:spPr>
          <a:xfrm>
            <a:off x="199776" y="905823"/>
            <a:ext cx="4481685" cy="3650955"/>
          </a:xfrm>
          <a:prstGeom prst="rect">
            <a:avLst/>
          </a:prstGeom>
        </p:spPr>
      </p:pic>
      <p:cxnSp>
        <p:nvCxnSpPr>
          <p:cNvPr id="10" name="Straight Arrow Connector 9">
            <a:extLst>
              <a:ext uri="{FF2B5EF4-FFF2-40B4-BE49-F238E27FC236}">
                <a16:creationId xmlns:a16="http://schemas.microsoft.com/office/drawing/2014/main" id="{7AEF9117-8204-4287-872A-6BD8E157983B}"/>
              </a:ext>
            </a:extLst>
          </p:cNvPr>
          <p:cNvCxnSpPr>
            <a:cxnSpLocks/>
          </p:cNvCxnSpPr>
          <p:nvPr/>
        </p:nvCxnSpPr>
        <p:spPr>
          <a:xfrm flipV="1">
            <a:off x="1766144" y="2234317"/>
            <a:ext cx="555637" cy="289699"/>
          </a:xfrm>
          <a:prstGeom prst="straightConnector1">
            <a:avLst/>
          </a:prstGeom>
          <a:ln>
            <a:headEnd type="triangle" w="med" len="med"/>
            <a:tailEnd type="none" w="med" len="med"/>
          </a:ln>
        </p:spPr>
        <p:style>
          <a:lnRef idx="2">
            <a:schemeClr val="accent6"/>
          </a:lnRef>
          <a:fillRef idx="0">
            <a:schemeClr val="accent6"/>
          </a:fillRef>
          <a:effectRef idx="1">
            <a:schemeClr val="accent6"/>
          </a:effectRef>
          <a:fontRef idx="minor">
            <a:schemeClr val="tx1"/>
          </a:fontRef>
        </p:style>
      </p:cxnSp>
      <p:sp>
        <p:nvSpPr>
          <p:cNvPr id="11" name="TextBox 10">
            <a:extLst>
              <a:ext uri="{FF2B5EF4-FFF2-40B4-BE49-F238E27FC236}">
                <a16:creationId xmlns:a16="http://schemas.microsoft.com/office/drawing/2014/main" id="{3F21C927-9674-4354-B85E-54C16458F301}"/>
              </a:ext>
            </a:extLst>
          </p:cNvPr>
          <p:cNvSpPr txBox="1"/>
          <p:nvPr/>
        </p:nvSpPr>
        <p:spPr>
          <a:xfrm>
            <a:off x="2317498" y="2029870"/>
            <a:ext cx="1544012" cy="369332"/>
          </a:xfrm>
          <a:prstGeom prst="rect">
            <a:avLst/>
          </a:prstGeom>
          <a:noFill/>
        </p:spPr>
        <p:txBody>
          <a:bodyPr wrap="none" rtlCol="0">
            <a:spAutoFit/>
          </a:bodyPr>
          <a:lstStyle/>
          <a:p>
            <a:r>
              <a:rPr lang="en-US" dirty="0">
                <a:solidFill>
                  <a:schemeClr val="accent6">
                    <a:lumMod val="50000"/>
                  </a:schemeClr>
                </a:solidFill>
              </a:rPr>
              <a:t>160C infused</a:t>
            </a:r>
          </a:p>
        </p:txBody>
      </p:sp>
      <p:sp>
        <p:nvSpPr>
          <p:cNvPr id="26" name="TextBox 25">
            <a:extLst>
              <a:ext uri="{FF2B5EF4-FFF2-40B4-BE49-F238E27FC236}">
                <a16:creationId xmlns:a16="http://schemas.microsoft.com/office/drawing/2014/main" id="{F42F3283-36A8-4C83-BA18-692FE9146559}"/>
              </a:ext>
            </a:extLst>
          </p:cNvPr>
          <p:cNvSpPr txBox="1"/>
          <p:nvPr/>
        </p:nvSpPr>
        <p:spPr>
          <a:xfrm>
            <a:off x="2651718" y="2353639"/>
            <a:ext cx="1544012" cy="369332"/>
          </a:xfrm>
          <a:prstGeom prst="rect">
            <a:avLst/>
          </a:prstGeom>
          <a:noFill/>
        </p:spPr>
        <p:txBody>
          <a:bodyPr wrap="none" rtlCol="0">
            <a:spAutoFit/>
          </a:bodyPr>
          <a:lstStyle/>
          <a:p>
            <a:r>
              <a:rPr lang="en-US" dirty="0">
                <a:solidFill>
                  <a:srgbClr val="C00000"/>
                </a:solidFill>
              </a:rPr>
              <a:t>140C infused</a:t>
            </a:r>
          </a:p>
        </p:txBody>
      </p:sp>
      <p:pic>
        <p:nvPicPr>
          <p:cNvPr id="16" name="Picture 15">
            <a:extLst>
              <a:ext uri="{FF2B5EF4-FFF2-40B4-BE49-F238E27FC236}">
                <a16:creationId xmlns:a16="http://schemas.microsoft.com/office/drawing/2014/main" id="{34FC1112-87DF-4D54-9E43-7339C2C4F49B}"/>
              </a:ext>
            </a:extLst>
          </p:cNvPr>
          <p:cNvPicPr>
            <a:picLocks noChangeAspect="1"/>
          </p:cNvPicPr>
          <p:nvPr/>
        </p:nvPicPr>
        <p:blipFill>
          <a:blip r:embed="rId3"/>
          <a:stretch>
            <a:fillRect/>
          </a:stretch>
        </p:blipFill>
        <p:spPr>
          <a:xfrm>
            <a:off x="222845" y="4577397"/>
            <a:ext cx="2947139" cy="2116338"/>
          </a:xfrm>
          <a:prstGeom prst="rect">
            <a:avLst/>
          </a:prstGeom>
        </p:spPr>
      </p:pic>
      <p:sp>
        <p:nvSpPr>
          <p:cNvPr id="17" name="TextBox 16">
            <a:extLst>
              <a:ext uri="{FF2B5EF4-FFF2-40B4-BE49-F238E27FC236}">
                <a16:creationId xmlns:a16="http://schemas.microsoft.com/office/drawing/2014/main" id="{18040475-C4DE-4A3C-9A3A-80E134C3FC58}"/>
              </a:ext>
            </a:extLst>
          </p:cNvPr>
          <p:cNvSpPr txBox="1"/>
          <p:nvPr/>
        </p:nvSpPr>
        <p:spPr>
          <a:xfrm>
            <a:off x="365760" y="4558559"/>
            <a:ext cx="2800767" cy="369332"/>
          </a:xfrm>
          <a:prstGeom prst="rect">
            <a:avLst/>
          </a:prstGeom>
          <a:noFill/>
        </p:spPr>
        <p:txBody>
          <a:bodyPr wrap="none" rtlCol="0">
            <a:spAutoFit/>
          </a:bodyPr>
          <a:lstStyle/>
          <a:p>
            <a:r>
              <a:rPr lang="en-US" sz="1800" b="1" dirty="0">
                <a:solidFill>
                  <a:schemeClr val="bg1"/>
                </a:solidFill>
              </a:rPr>
              <a:t>SEM 160C N-infused Nb</a:t>
            </a:r>
          </a:p>
        </p:txBody>
      </p:sp>
      <p:cxnSp>
        <p:nvCxnSpPr>
          <p:cNvPr id="19" name="Straight Arrow Connector 18">
            <a:extLst>
              <a:ext uri="{FF2B5EF4-FFF2-40B4-BE49-F238E27FC236}">
                <a16:creationId xmlns:a16="http://schemas.microsoft.com/office/drawing/2014/main" id="{5587C702-F4F3-4E9B-92A9-9B2B54CED2EE}"/>
              </a:ext>
            </a:extLst>
          </p:cNvPr>
          <p:cNvCxnSpPr>
            <a:cxnSpLocks/>
          </p:cNvCxnSpPr>
          <p:nvPr/>
        </p:nvCxnSpPr>
        <p:spPr>
          <a:xfrm flipV="1">
            <a:off x="2229518" y="2650707"/>
            <a:ext cx="422200" cy="209809"/>
          </a:xfrm>
          <a:prstGeom prst="straightConnector1">
            <a:avLst/>
          </a:prstGeom>
          <a:ln>
            <a:headEnd type="triangle" w="med" len="med"/>
            <a:tailEnd type="none" w="med" len="med"/>
          </a:ln>
        </p:spPr>
        <p:style>
          <a:lnRef idx="2">
            <a:schemeClr val="accent4"/>
          </a:lnRef>
          <a:fillRef idx="0">
            <a:schemeClr val="accent4"/>
          </a:fillRef>
          <a:effectRef idx="1">
            <a:schemeClr val="accent4"/>
          </a:effectRef>
          <a:fontRef idx="minor">
            <a:schemeClr val="tx1"/>
          </a:fontRef>
        </p:style>
      </p:cxnSp>
      <p:sp>
        <p:nvSpPr>
          <p:cNvPr id="4" name="TextBox 3"/>
          <p:cNvSpPr txBox="1"/>
          <p:nvPr/>
        </p:nvSpPr>
        <p:spPr>
          <a:xfrm>
            <a:off x="2403906" y="868463"/>
            <a:ext cx="2168094" cy="307777"/>
          </a:xfrm>
          <a:prstGeom prst="rect">
            <a:avLst/>
          </a:prstGeom>
          <a:noFill/>
        </p:spPr>
        <p:txBody>
          <a:bodyPr wrap="none" rtlCol="0">
            <a:spAutoFit/>
          </a:bodyPr>
          <a:lstStyle/>
          <a:p>
            <a:r>
              <a:rPr lang="en-US" sz="1400" dirty="0">
                <a:solidFill>
                  <a:srgbClr val="0000FF"/>
                </a:solidFill>
              </a:rPr>
              <a:t>Courtesy of Y. Trenikhina</a:t>
            </a:r>
          </a:p>
        </p:txBody>
      </p:sp>
      <p:sp>
        <p:nvSpPr>
          <p:cNvPr id="20" name="TextBox 19"/>
          <p:cNvSpPr txBox="1"/>
          <p:nvPr/>
        </p:nvSpPr>
        <p:spPr>
          <a:xfrm>
            <a:off x="998433" y="6263402"/>
            <a:ext cx="2168094" cy="307777"/>
          </a:xfrm>
          <a:prstGeom prst="rect">
            <a:avLst/>
          </a:prstGeom>
          <a:noFill/>
        </p:spPr>
        <p:txBody>
          <a:bodyPr wrap="none" rtlCol="0">
            <a:spAutoFit/>
          </a:bodyPr>
          <a:lstStyle/>
          <a:p>
            <a:r>
              <a:rPr lang="en-US" sz="1400" dirty="0">
                <a:solidFill>
                  <a:schemeClr val="bg1"/>
                </a:solidFill>
              </a:rPr>
              <a:t>Courtesy of Y. Trenikhina</a:t>
            </a:r>
          </a:p>
        </p:txBody>
      </p:sp>
      <p:cxnSp>
        <p:nvCxnSpPr>
          <p:cNvPr id="21" name="Straight Arrow Connector 20">
            <a:extLst/>
          </p:cNvPr>
          <p:cNvCxnSpPr>
            <a:cxnSpLocks/>
          </p:cNvCxnSpPr>
          <p:nvPr/>
        </p:nvCxnSpPr>
        <p:spPr>
          <a:xfrm flipV="1">
            <a:off x="1417242" y="3280964"/>
            <a:ext cx="697805" cy="313492"/>
          </a:xfrm>
          <a:prstGeom prst="straightConnector1">
            <a:avLst/>
          </a:prstGeom>
          <a:ln>
            <a:headEnd type="triangle" w="med" len="med"/>
            <a:tailEnd type="none" w="med" len="med"/>
          </a:ln>
        </p:spPr>
        <p:style>
          <a:lnRef idx="2">
            <a:schemeClr val="dk1"/>
          </a:lnRef>
          <a:fillRef idx="0">
            <a:schemeClr val="dk1"/>
          </a:fillRef>
          <a:effectRef idx="1">
            <a:schemeClr val="dk1"/>
          </a:effectRef>
          <a:fontRef idx="minor">
            <a:schemeClr val="tx1"/>
          </a:fontRef>
        </p:style>
      </p:cxnSp>
      <p:sp>
        <p:nvSpPr>
          <p:cNvPr id="22" name="TextBox 21">
            <a:extLst/>
          </p:cNvPr>
          <p:cNvSpPr txBox="1"/>
          <p:nvPr/>
        </p:nvSpPr>
        <p:spPr>
          <a:xfrm>
            <a:off x="2071275" y="3075887"/>
            <a:ext cx="1479892" cy="369332"/>
          </a:xfrm>
          <a:prstGeom prst="rect">
            <a:avLst/>
          </a:prstGeom>
          <a:noFill/>
        </p:spPr>
        <p:txBody>
          <a:bodyPr wrap="none" rtlCol="0">
            <a:spAutoFit/>
          </a:bodyPr>
          <a:lstStyle/>
          <a:p>
            <a:r>
              <a:rPr lang="en-US" dirty="0">
                <a:solidFill>
                  <a:srgbClr val="0070C0"/>
                </a:solidFill>
              </a:rPr>
              <a:t>120C baking</a:t>
            </a:r>
          </a:p>
        </p:txBody>
      </p:sp>
    </p:spTree>
    <p:extLst>
      <p:ext uri="{BB962C8B-B14F-4D97-AF65-F5344CB8AC3E}">
        <p14:creationId xmlns:p14="http://schemas.microsoft.com/office/powerpoint/2010/main" val="652171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N-doping vs 120C baking</a:t>
            </a:r>
          </a:p>
        </p:txBody>
      </p:sp>
      <p:graphicFrame>
        <p:nvGraphicFramePr>
          <p:cNvPr id="5" name="Object 4"/>
          <p:cNvGraphicFramePr>
            <a:graphicFrameLocks noChangeAspect="1"/>
          </p:cNvGraphicFramePr>
          <p:nvPr>
            <p:extLst>
              <p:ext uri="{D42A27DB-BD31-4B8C-83A1-F6EECF244321}">
                <p14:modId xmlns:p14="http://schemas.microsoft.com/office/powerpoint/2010/main" val="815880327"/>
              </p:ext>
            </p:extLst>
          </p:nvPr>
        </p:nvGraphicFramePr>
        <p:xfrm>
          <a:off x="89808" y="1255512"/>
          <a:ext cx="6130925" cy="4695391"/>
        </p:xfrm>
        <a:graphic>
          <a:graphicData uri="http://schemas.openxmlformats.org/presentationml/2006/ole">
            <mc:AlternateContent xmlns:mc="http://schemas.openxmlformats.org/markup-compatibility/2006">
              <mc:Choice xmlns:v="urn:schemas-microsoft-com:vml" Requires="v">
                <p:oleObj spid="_x0000_s1054" name="Graph" r:id="rId4" imgW="3906000" imgH="2990520" progId="Origin50.Graph">
                  <p:embed/>
                </p:oleObj>
              </mc:Choice>
              <mc:Fallback>
                <p:oleObj name="Graph" r:id="rId4" imgW="3906000" imgH="2990520" progId="Origin50.Graph">
                  <p:embed/>
                  <p:pic>
                    <p:nvPicPr>
                      <p:cNvPr id="5" name="Object 4"/>
                      <p:cNvPicPr/>
                      <p:nvPr/>
                    </p:nvPicPr>
                    <p:blipFill>
                      <a:blip r:embed="rId5"/>
                      <a:stretch>
                        <a:fillRect/>
                      </a:stretch>
                    </p:blipFill>
                    <p:spPr>
                      <a:xfrm>
                        <a:off x="89808" y="1255512"/>
                        <a:ext cx="6130925" cy="4695391"/>
                      </a:xfrm>
                      <a:prstGeom prst="rect">
                        <a:avLst/>
                      </a:prstGeom>
                    </p:spPr>
                  </p:pic>
                </p:oleObj>
              </mc:Fallback>
            </mc:AlternateContent>
          </a:graphicData>
        </a:graphic>
      </p:graphicFrame>
      <p:cxnSp>
        <p:nvCxnSpPr>
          <p:cNvPr id="15" name="Straight Arrow Connector 14"/>
          <p:cNvCxnSpPr>
            <a:cxnSpLocks/>
          </p:cNvCxnSpPr>
          <p:nvPr/>
        </p:nvCxnSpPr>
        <p:spPr>
          <a:xfrm flipH="1">
            <a:off x="3281082" y="1371738"/>
            <a:ext cx="260384" cy="572049"/>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
        <p:nvSpPr>
          <p:cNvPr id="18" name="TextBox 17"/>
          <p:cNvSpPr txBox="1"/>
          <p:nvPr/>
        </p:nvSpPr>
        <p:spPr>
          <a:xfrm>
            <a:off x="1335884" y="959572"/>
            <a:ext cx="5326173"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chemeClr val="accent6">
                    <a:lumMod val="50000"/>
                  </a:schemeClr>
                </a:solidFill>
              </a:rPr>
              <a:t>N-doping: very high Q-factors at 15-20 MV/m, quench field usually &lt; 30 MV/m</a:t>
            </a:r>
          </a:p>
        </p:txBody>
      </p:sp>
      <p:cxnSp>
        <p:nvCxnSpPr>
          <p:cNvPr id="19" name="Straight Arrow Connector 18"/>
          <p:cNvCxnSpPr/>
          <p:nvPr/>
        </p:nvCxnSpPr>
        <p:spPr>
          <a:xfrm flipH="1">
            <a:off x="4534911" y="2699297"/>
            <a:ext cx="1071562" cy="534363"/>
          </a:xfrm>
          <a:prstGeom prst="straightConnector1">
            <a:avLst/>
          </a:prstGeom>
          <a:ln>
            <a:solidFill>
              <a:srgbClr val="7030A0"/>
            </a:solidFill>
            <a:tailEnd type="triangle"/>
          </a:ln>
        </p:spPr>
        <p:style>
          <a:lnRef idx="2">
            <a:schemeClr val="accent4"/>
          </a:lnRef>
          <a:fillRef idx="1">
            <a:schemeClr val="lt1"/>
          </a:fillRef>
          <a:effectRef idx="0">
            <a:schemeClr val="accent4"/>
          </a:effectRef>
          <a:fontRef idx="minor">
            <a:schemeClr val="dk1"/>
          </a:fontRef>
        </p:style>
      </p:cxnSp>
      <p:sp>
        <p:nvSpPr>
          <p:cNvPr id="20" name="TextBox 19"/>
          <p:cNvSpPr txBox="1"/>
          <p:nvPr/>
        </p:nvSpPr>
        <p:spPr>
          <a:xfrm>
            <a:off x="5606473" y="1963398"/>
            <a:ext cx="3207114" cy="1015663"/>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solidFill>
                  <a:schemeClr val="accent6">
                    <a:lumMod val="50000"/>
                  </a:schemeClr>
                </a:solidFill>
              </a:rPr>
              <a:t>120C baking: capability to reach high gradients 35-45 MV/m with Q &lt; 10</a:t>
            </a:r>
            <a:r>
              <a:rPr lang="en-US" sz="2000" baseline="30000" dirty="0">
                <a:solidFill>
                  <a:schemeClr val="accent6">
                    <a:lumMod val="50000"/>
                  </a:schemeClr>
                </a:solidFill>
              </a:rPr>
              <a:t>10</a:t>
            </a:r>
          </a:p>
        </p:txBody>
      </p:sp>
      <p:cxnSp>
        <p:nvCxnSpPr>
          <p:cNvPr id="17" name="Straight Arrow Connector 16"/>
          <p:cNvCxnSpPr/>
          <p:nvPr/>
        </p:nvCxnSpPr>
        <p:spPr>
          <a:xfrm flipV="1">
            <a:off x="1525591" y="2154624"/>
            <a:ext cx="953618" cy="43945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1" name="TextBox 20"/>
          <p:cNvSpPr txBox="1"/>
          <p:nvPr/>
        </p:nvSpPr>
        <p:spPr>
          <a:xfrm>
            <a:off x="2070894" y="2313876"/>
            <a:ext cx="1759136" cy="461665"/>
          </a:xfrm>
          <a:prstGeom prst="rect">
            <a:avLst/>
          </a:prstGeom>
          <a:noFill/>
          <a:ln>
            <a:noFill/>
          </a:ln>
        </p:spPr>
        <p:txBody>
          <a:bodyPr wrap="none" rtlCol="0">
            <a:spAutoFit/>
          </a:bodyPr>
          <a:lstStyle/>
          <a:p>
            <a:r>
              <a:rPr lang="en-US" dirty="0">
                <a:solidFill>
                  <a:srgbClr val="C00000"/>
                </a:solidFill>
              </a:rPr>
              <a:t>Anti-Q-slope</a:t>
            </a:r>
          </a:p>
        </p:txBody>
      </p:sp>
      <p:sp>
        <p:nvSpPr>
          <p:cNvPr id="22" name="TextBox 21"/>
          <p:cNvSpPr txBox="1"/>
          <p:nvPr/>
        </p:nvSpPr>
        <p:spPr>
          <a:xfrm>
            <a:off x="241300" y="6006844"/>
            <a:ext cx="6600333" cy="307777"/>
          </a:xfrm>
          <a:prstGeom prst="rect">
            <a:avLst/>
          </a:prstGeom>
          <a:solidFill>
            <a:schemeClr val="bg1"/>
          </a:solidFill>
        </p:spPr>
        <p:txBody>
          <a:bodyPr wrap="none" rtlCol="0">
            <a:spAutoFit/>
          </a:bodyPr>
          <a:lstStyle/>
          <a:p>
            <a:r>
              <a:rPr lang="en-US" sz="1400" dirty="0">
                <a:solidFill>
                  <a:srgbClr val="0000FF"/>
                </a:solidFill>
              </a:rPr>
              <a:t>A. Grassellino et al., </a:t>
            </a:r>
            <a:r>
              <a:rPr lang="en-US" sz="1400" dirty="0" err="1">
                <a:solidFill>
                  <a:srgbClr val="0000FF"/>
                </a:solidFill>
              </a:rPr>
              <a:t>Supercond</a:t>
            </a:r>
            <a:r>
              <a:rPr lang="en-US" sz="1400" dirty="0">
                <a:solidFill>
                  <a:srgbClr val="0000FF"/>
                </a:solidFill>
              </a:rPr>
              <a:t>. Sci. Technol. </a:t>
            </a:r>
            <a:r>
              <a:rPr lang="en-US" sz="1400" b="1" dirty="0">
                <a:solidFill>
                  <a:srgbClr val="0000FF"/>
                </a:solidFill>
              </a:rPr>
              <a:t>26</a:t>
            </a:r>
            <a:r>
              <a:rPr lang="en-US" sz="1400" dirty="0">
                <a:solidFill>
                  <a:srgbClr val="0000FF"/>
                </a:solidFill>
              </a:rPr>
              <a:t>, 102001 (2013) – Rapid Communications</a:t>
            </a:r>
          </a:p>
        </p:txBody>
      </p:sp>
      <p:sp>
        <p:nvSpPr>
          <p:cNvPr id="3" name="Footer Placeholder 2"/>
          <p:cNvSpPr>
            <a:spLocks noGrp="1"/>
          </p:cNvSpPr>
          <p:nvPr>
            <p:ph type="ftr" sz="quarter" idx="11"/>
          </p:nvPr>
        </p:nvSpPr>
        <p:spPr/>
        <p:txBody>
          <a:bodyPr/>
          <a:lstStyle/>
          <a:p>
            <a:pPr>
              <a:defRPr/>
            </a:pPr>
            <a:r>
              <a:rPr lang="en-US" sz="1200"/>
              <a:t>Martina Martinello | LCWS 2017</a:t>
            </a:r>
            <a:endParaRPr lang="en-US" sz="1200" b="1"/>
          </a:p>
        </p:txBody>
      </p:sp>
      <p:sp>
        <p:nvSpPr>
          <p:cNvPr id="6" name="Slide Number Placeholder 5">
            <a:extLst>
              <a:ext uri="{FF2B5EF4-FFF2-40B4-BE49-F238E27FC236}">
                <a16:creationId xmlns:a16="http://schemas.microsoft.com/office/drawing/2014/main" id="{ABD8A56E-BA29-42AD-AA93-39D85CB7649F}"/>
              </a:ext>
            </a:extLst>
          </p:cNvPr>
          <p:cNvSpPr>
            <a:spLocks noGrp="1"/>
          </p:cNvSpPr>
          <p:nvPr>
            <p:ph type="sldNum" sz="quarter" idx="12"/>
          </p:nvPr>
        </p:nvSpPr>
        <p:spPr/>
        <p:txBody>
          <a:bodyPr/>
          <a:lstStyle/>
          <a:p>
            <a:fld id="{0CB70BF4-04C1-49D2-AF55-3B7C212EEADB}" type="slidenum">
              <a:rPr lang="en-US" smtClean="0"/>
              <a:pPr/>
              <a:t>2</a:t>
            </a:fld>
            <a:endParaRPr lang="en-US"/>
          </a:p>
        </p:txBody>
      </p:sp>
    </p:spTree>
    <p:extLst>
      <p:ext uri="{BB962C8B-B14F-4D97-AF65-F5344CB8AC3E}">
        <p14:creationId xmlns:p14="http://schemas.microsoft.com/office/powerpoint/2010/main" val="416221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577" name="Title 28"/>
              <p:cNvSpPr>
                <a:spLocks noGrp="1"/>
              </p:cNvSpPr>
              <p:nvPr>
                <p:ph type="title"/>
              </p:nvPr>
            </p:nvSpPr>
            <p:spPr bwMode="auto">
              <a:xfrm>
                <a:off x="228600" y="103188"/>
                <a:ext cx="8686800" cy="642937"/>
              </a:xfrm>
              <a:noFill/>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120 C N-infusion: high </a:t>
                </a:r>
                <a14:m>
                  <m:oMath xmlns:m="http://schemas.openxmlformats.org/officeDocument/2006/math">
                    <m:sSub>
                      <m:sSubPr>
                        <m:ctrlPr>
                          <a:rPr lang="en-US" altLang="en-US" i="1" smtClean="0">
                            <a:latin typeface="Cambria Math" panose="02040503050406030204" pitchFamily="18" charset="0"/>
                            <a:ea typeface="Geneva" pitchFamily="121" charset="-128"/>
                          </a:rPr>
                        </m:ctrlPr>
                      </m:sSubPr>
                      <m:e>
                        <m:r>
                          <a:rPr lang="en-US" altLang="en-US" b="1" i="1" smtClean="0">
                            <a:latin typeface="Cambria Math" panose="02040503050406030204" pitchFamily="18" charset="0"/>
                            <a:ea typeface="Geneva" pitchFamily="121" charset="-128"/>
                          </a:rPr>
                          <m:t>𝑸</m:t>
                        </m:r>
                      </m:e>
                      <m:sub>
                        <m:r>
                          <a:rPr lang="en-US" altLang="en-US" b="1" i="1" smtClean="0">
                            <a:latin typeface="Cambria Math" panose="02040503050406030204" pitchFamily="18" charset="0"/>
                            <a:ea typeface="Geneva" pitchFamily="121" charset="-128"/>
                          </a:rPr>
                          <m:t>𝟎</m:t>
                        </m:r>
                      </m:sub>
                    </m:sSub>
                  </m:oMath>
                </a14:m>
                <a:r>
                  <a:rPr lang="en-US" altLang="en-US" dirty="0">
                    <a:latin typeface="Helvetica" panose="020B0604020202020204" pitchFamily="34" charset="0"/>
                    <a:ea typeface="Geneva" pitchFamily="121" charset="-128"/>
                  </a:rPr>
                  <a:t> at high gradients</a:t>
                </a:r>
              </a:p>
            </p:txBody>
          </p:sp>
        </mc:Choice>
        <mc:Fallback xmlns="">
          <p:sp>
            <p:nvSpPr>
              <p:cNvPr id="24577" name="Title 28"/>
              <p:cNvSpPr>
                <a:spLocks noGrp="1" noRot="1" noChangeAspect="1" noMove="1" noResize="1" noEditPoints="1" noAdjustHandles="1" noChangeArrowheads="1" noChangeShapeType="1" noTextEdit="1"/>
              </p:cNvSpPr>
              <p:nvPr>
                <p:ph type="title"/>
              </p:nvPr>
            </p:nvSpPr>
            <p:spPr bwMode="auto">
              <a:xfrm>
                <a:off x="228600" y="103188"/>
                <a:ext cx="8686800" cy="642937"/>
              </a:xfrm>
              <a:blipFill>
                <a:blip r:embed="rId3"/>
                <a:stretch>
                  <a:fillRect l="-2175" b="-30476"/>
                </a:stretch>
              </a:blip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4580"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it-IT"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3" name="Slide Number Placeholder 2"/>
          <p:cNvSpPr>
            <a:spLocks noGrp="1"/>
          </p:cNvSpPr>
          <p:nvPr>
            <p:ph type="sldNum" sz="quarter" idx="12"/>
          </p:nvPr>
        </p:nvSpPr>
        <p:spPr/>
        <p:txBody>
          <a:bodyPr/>
          <a:lstStyle/>
          <a:p>
            <a:fld id="{52E9C158-AEF1-41A2-A6CE-6F0BAB305EFD}" type="slidenum">
              <a:rPr lang="en-US" altLang="en-US" smtClean="0"/>
              <a:pPr/>
              <a:t>20</a:t>
            </a:fld>
            <a:endParaRPr lang="en-US" altLang="en-US"/>
          </a:p>
        </p:txBody>
      </p:sp>
      <p:pic>
        <p:nvPicPr>
          <p:cNvPr id="2" name="Picture 1"/>
          <p:cNvPicPr>
            <a:picLocks noChangeAspect="1"/>
          </p:cNvPicPr>
          <p:nvPr/>
        </p:nvPicPr>
        <p:blipFill>
          <a:blip r:embed="rId4"/>
          <a:stretch>
            <a:fillRect/>
          </a:stretch>
        </p:blipFill>
        <p:spPr>
          <a:xfrm>
            <a:off x="72574" y="1309964"/>
            <a:ext cx="4382578" cy="3634578"/>
          </a:xfrm>
          <a:prstGeom prst="rect">
            <a:avLst/>
          </a:prstGeom>
        </p:spPr>
      </p:pic>
      <p:sp>
        <p:nvSpPr>
          <p:cNvPr id="4" name="TextBox 3"/>
          <p:cNvSpPr txBox="1"/>
          <p:nvPr/>
        </p:nvSpPr>
        <p:spPr>
          <a:xfrm>
            <a:off x="1011300" y="5106969"/>
            <a:ext cx="7497909" cy="400110"/>
          </a:xfrm>
          <a:prstGeom prst="rect">
            <a:avLst/>
          </a:prstGeom>
          <a:noFill/>
          <a:ln w="28575">
            <a:solidFill>
              <a:srgbClr val="C00000"/>
            </a:solidFill>
          </a:ln>
        </p:spPr>
        <p:txBody>
          <a:bodyPr wrap="square" rtlCol="0">
            <a:spAutoFit/>
          </a:bodyPr>
          <a:lstStyle/>
          <a:p>
            <a:pPr algn="ctr"/>
            <a:r>
              <a:rPr lang="en-US" sz="2000" dirty="0">
                <a:solidFill>
                  <a:schemeClr val="accent6">
                    <a:lumMod val="50000"/>
                  </a:schemeClr>
                </a:solidFill>
              </a:rPr>
              <a:t>N-Infusion successful also on 9-cell cavities!</a:t>
            </a:r>
          </a:p>
        </p:txBody>
      </p:sp>
      <p:sp>
        <p:nvSpPr>
          <p:cNvPr id="6" name="TextBox 5"/>
          <p:cNvSpPr txBox="1"/>
          <p:nvPr/>
        </p:nvSpPr>
        <p:spPr>
          <a:xfrm>
            <a:off x="1823076" y="906219"/>
            <a:ext cx="1845377" cy="523220"/>
          </a:xfrm>
          <a:prstGeom prst="rect">
            <a:avLst/>
          </a:prstGeom>
          <a:noFill/>
        </p:spPr>
        <p:txBody>
          <a:bodyPr wrap="none" rtlCol="0">
            <a:spAutoFit/>
          </a:bodyPr>
          <a:lstStyle/>
          <a:p>
            <a:r>
              <a:rPr lang="en-US" sz="2800" u="sng" dirty="0">
                <a:solidFill>
                  <a:schemeClr val="accent6">
                    <a:lumMod val="50000"/>
                  </a:schemeClr>
                </a:solidFill>
              </a:rPr>
              <a:t>Single-cell</a:t>
            </a:r>
          </a:p>
        </p:txBody>
      </p:sp>
      <p:cxnSp>
        <p:nvCxnSpPr>
          <p:cNvPr id="16" name="Straight Arrow Connector 15"/>
          <p:cNvCxnSpPr/>
          <p:nvPr/>
        </p:nvCxnSpPr>
        <p:spPr>
          <a:xfrm>
            <a:off x="3634740" y="2514600"/>
            <a:ext cx="0" cy="426720"/>
          </a:xfrm>
          <a:prstGeom prst="straightConnector1">
            <a:avLst/>
          </a:prstGeom>
          <a:ln w="57150">
            <a:solidFill>
              <a:srgbClr val="C00000"/>
            </a:solidFill>
            <a:headEnd type="triangle"/>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90553" y="6016169"/>
            <a:ext cx="8074667" cy="523220"/>
          </a:xfrm>
          <a:prstGeom prst="rect">
            <a:avLst/>
          </a:prstGeom>
          <a:noFill/>
        </p:spPr>
        <p:txBody>
          <a:bodyPr wrap="square" rtlCol="0">
            <a:spAutoFit/>
          </a:bodyPr>
          <a:lstStyle/>
          <a:p>
            <a:r>
              <a:rPr lang="en-US" sz="1400" dirty="0">
                <a:solidFill>
                  <a:srgbClr val="0000FF"/>
                </a:solidFill>
              </a:rPr>
              <a:t>A. Grassellino et al 2017 </a:t>
            </a:r>
            <a:r>
              <a:rPr lang="en-US" sz="1400" dirty="0" err="1">
                <a:solidFill>
                  <a:srgbClr val="0000FF"/>
                </a:solidFill>
              </a:rPr>
              <a:t>Supercond</a:t>
            </a:r>
            <a:r>
              <a:rPr lang="en-US" sz="1400" dirty="0">
                <a:solidFill>
                  <a:srgbClr val="0000FF"/>
                </a:solidFill>
              </a:rPr>
              <a:t>. Sci. Technol. </a:t>
            </a:r>
            <a:r>
              <a:rPr lang="en-US" sz="1400" b="1" dirty="0">
                <a:solidFill>
                  <a:srgbClr val="0000FF"/>
                </a:solidFill>
              </a:rPr>
              <a:t>30</a:t>
            </a:r>
            <a:r>
              <a:rPr lang="en-US" sz="1400" dirty="0">
                <a:solidFill>
                  <a:srgbClr val="0000FF"/>
                </a:solidFill>
              </a:rPr>
              <a:t> 094004</a:t>
            </a:r>
          </a:p>
          <a:p>
            <a:endParaRPr lang="en-US" sz="1400" dirty="0">
              <a:solidFill>
                <a:srgbClr val="0000FF"/>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62685" y="1298084"/>
            <a:ext cx="4382578" cy="3634578"/>
          </a:xfrm>
          <a:prstGeom prst="rect">
            <a:avLst/>
          </a:prstGeom>
        </p:spPr>
      </p:pic>
      <p:sp>
        <p:nvSpPr>
          <p:cNvPr id="18" name="TextBox 17"/>
          <p:cNvSpPr txBox="1"/>
          <p:nvPr/>
        </p:nvSpPr>
        <p:spPr>
          <a:xfrm>
            <a:off x="3831412" y="1721153"/>
            <a:ext cx="1032696" cy="707886"/>
          </a:xfrm>
          <a:prstGeom prst="rect">
            <a:avLst/>
          </a:prstGeom>
          <a:solidFill>
            <a:schemeClr val="bg1"/>
          </a:solidFill>
          <a:ln w="19050">
            <a:solidFill>
              <a:srgbClr val="C00000"/>
            </a:solidFill>
          </a:ln>
        </p:spPr>
        <p:txBody>
          <a:bodyPr wrap="square" rtlCol="0">
            <a:spAutoFit/>
          </a:bodyPr>
          <a:lstStyle/>
          <a:p>
            <a:pPr algn="ctr"/>
            <a:r>
              <a:rPr lang="en-US" sz="2000" dirty="0">
                <a:solidFill>
                  <a:srgbClr val="C00000"/>
                </a:solidFill>
              </a:rPr>
              <a:t>2 times higher!</a:t>
            </a:r>
          </a:p>
        </p:txBody>
      </p:sp>
      <p:sp>
        <p:nvSpPr>
          <p:cNvPr id="9" name="TextBox 8"/>
          <p:cNvSpPr txBox="1"/>
          <p:nvPr/>
        </p:nvSpPr>
        <p:spPr>
          <a:xfrm>
            <a:off x="6491222" y="908710"/>
            <a:ext cx="1225015" cy="523220"/>
          </a:xfrm>
          <a:prstGeom prst="rect">
            <a:avLst/>
          </a:prstGeom>
          <a:noFill/>
        </p:spPr>
        <p:txBody>
          <a:bodyPr wrap="none" rtlCol="0">
            <a:spAutoFit/>
          </a:bodyPr>
          <a:lstStyle/>
          <a:p>
            <a:r>
              <a:rPr lang="en-US" sz="2800" u="sng" dirty="0">
                <a:solidFill>
                  <a:schemeClr val="accent6">
                    <a:lumMod val="50000"/>
                  </a:schemeClr>
                </a:solidFill>
              </a:rPr>
              <a:t>9-cells</a:t>
            </a:r>
          </a:p>
        </p:txBody>
      </p:sp>
      <p:sp>
        <p:nvSpPr>
          <p:cNvPr id="19" name="5-Point Star 6">
            <a:extLst>
              <a:ext uri="{FF2B5EF4-FFF2-40B4-BE49-F238E27FC236}">
                <a16:creationId xmlns:a16="http://schemas.microsoft.com/office/drawing/2014/main" id="{74CE4618-BE50-41A0-925A-832EE339D4B7}"/>
              </a:ext>
            </a:extLst>
          </p:cNvPr>
          <p:cNvSpPr/>
          <p:nvPr/>
        </p:nvSpPr>
        <p:spPr>
          <a:xfrm>
            <a:off x="2814329" y="2913649"/>
            <a:ext cx="276045" cy="209135"/>
          </a:xfrm>
          <a:prstGeom prst="star5">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4E9F66B-6CDD-4A55-B1F2-4A59733D63DA}"/>
              </a:ext>
            </a:extLst>
          </p:cNvPr>
          <p:cNvSpPr/>
          <p:nvPr/>
        </p:nvSpPr>
        <p:spPr>
          <a:xfrm>
            <a:off x="3150853" y="2952215"/>
            <a:ext cx="183443" cy="209135"/>
          </a:xfrm>
          <a:prstGeom prst="rect">
            <a:avLst/>
          </a:prstGeom>
          <a:solidFill>
            <a:schemeClr val="bg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D9B6FD-6C3E-4B34-9847-11BDEB21BDC9}"/>
              </a:ext>
            </a:extLst>
          </p:cNvPr>
          <p:cNvSpPr/>
          <p:nvPr/>
        </p:nvSpPr>
        <p:spPr>
          <a:xfrm>
            <a:off x="806450" y="2562347"/>
            <a:ext cx="648639" cy="180853"/>
          </a:xfrm>
          <a:prstGeom prst="rect">
            <a:avLst/>
          </a:prstGeom>
          <a:solidFill>
            <a:schemeClr val="bg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4BFA672-36A0-47CF-9A52-428E49449188}"/>
              </a:ext>
            </a:extLst>
          </p:cNvPr>
          <p:cNvSpPr/>
          <p:nvPr/>
        </p:nvSpPr>
        <p:spPr>
          <a:xfrm>
            <a:off x="1455089" y="2637136"/>
            <a:ext cx="207533" cy="90162"/>
          </a:xfrm>
          <a:prstGeom prst="rect">
            <a:avLst/>
          </a:prstGeom>
          <a:solidFill>
            <a:schemeClr val="bg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5072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577" name="Title 28"/>
              <p:cNvSpPr>
                <a:spLocks noGrp="1"/>
              </p:cNvSpPr>
              <p:nvPr>
                <p:ph type="title"/>
              </p:nvPr>
            </p:nvSpPr>
            <p:spPr bwMode="auto">
              <a:xfrm>
                <a:off x="228600" y="103188"/>
                <a:ext cx="8686800" cy="642937"/>
              </a:xfrm>
              <a:noFill/>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120 C N-infusion: high </a:t>
                </a:r>
                <a14:m>
                  <m:oMath xmlns:m="http://schemas.openxmlformats.org/officeDocument/2006/math">
                    <m:sSub>
                      <m:sSubPr>
                        <m:ctrlPr>
                          <a:rPr lang="en-US" altLang="en-US" i="1" smtClean="0">
                            <a:latin typeface="Cambria Math" panose="02040503050406030204" pitchFamily="18" charset="0"/>
                            <a:ea typeface="Geneva" pitchFamily="121" charset="-128"/>
                          </a:rPr>
                        </m:ctrlPr>
                      </m:sSubPr>
                      <m:e>
                        <m:r>
                          <a:rPr lang="en-US" altLang="en-US" b="1" i="1" smtClean="0">
                            <a:latin typeface="Cambria Math" panose="02040503050406030204" pitchFamily="18" charset="0"/>
                            <a:ea typeface="Geneva" pitchFamily="121" charset="-128"/>
                          </a:rPr>
                          <m:t>𝑸</m:t>
                        </m:r>
                      </m:e>
                      <m:sub>
                        <m:r>
                          <a:rPr lang="en-US" altLang="en-US" b="1" i="1" smtClean="0">
                            <a:latin typeface="Cambria Math" panose="02040503050406030204" pitchFamily="18" charset="0"/>
                            <a:ea typeface="Geneva" pitchFamily="121" charset="-128"/>
                          </a:rPr>
                          <m:t>𝟎</m:t>
                        </m:r>
                      </m:sub>
                    </m:sSub>
                  </m:oMath>
                </a14:m>
                <a:r>
                  <a:rPr lang="en-US" altLang="en-US" dirty="0">
                    <a:latin typeface="Helvetica" panose="020B0604020202020204" pitchFamily="34" charset="0"/>
                    <a:ea typeface="Geneva" pitchFamily="121" charset="-128"/>
                  </a:rPr>
                  <a:t> at high gradients</a:t>
                </a:r>
              </a:p>
            </p:txBody>
          </p:sp>
        </mc:Choice>
        <mc:Fallback xmlns="">
          <p:sp>
            <p:nvSpPr>
              <p:cNvPr id="24577" name="Title 28"/>
              <p:cNvSpPr>
                <a:spLocks noGrp="1" noRot="1" noChangeAspect="1" noMove="1" noResize="1" noEditPoints="1" noAdjustHandles="1" noChangeArrowheads="1" noChangeShapeType="1" noTextEdit="1"/>
              </p:cNvSpPr>
              <p:nvPr>
                <p:ph type="title"/>
              </p:nvPr>
            </p:nvSpPr>
            <p:spPr bwMode="auto">
              <a:xfrm>
                <a:off x="228600" y="103188"/>
                <a:ext cx="8686800" cy="642937"/>
              </a:xfrm>
              <a:blipFill>
                <a:blip r:embed="rId3"/>
                <a:stretch>
                  <a:fillRect l="-2175" b="-30476"/>
                </a:stretch>
              </a:blip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4580"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it-IT"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3" name="Slide Number Placeholder 2"/>
          <p:cNvSpPr>
            <a:spLocks noGrp="1"/>
          </p:cNvSpPr>
          <p:nvPr>
            <p:ph type="sldNum" sz="quarter" idx="12"/>
          </p:nvPr>
        </p:nvSpPr>
        <p:spPr/>
        <p:txBody>
          <a:bodyPr/>
          <a:lstStyle/>
          <a:p>
            <a:fld id="{52E9C158-AEF1-41A2-A6CE-6F0BAB305EFD}" type="slidenum">
              <a:rPr lang="en-US" altLang="en-US" smtClean="0"/>
              <a:pPr/>
              <a:t>21</a:t>
            </a:fld>
            <a:endParaRPr lang="en-US" altLang="en-US"/>
          </a:p>
        </p:txBody>
      </p:sp>
      <p:cxnSp>
        <p:nvCxnSpPr>
          <p:cNvPr id="16" name="Straight Arrow Connector 15"/>
          <p:cNvCxnSpPr/>
          <p:nvPr/>
        </p:nvCxnSpPr>
        <p:spPr>
          <a:xfrm>
            <a:off x="3634740" y="2514600"/>
            <a:ext cx="0" cy="426720"/>
          </a:xfrm>
          <a:prstGeom prst="straightConnector1">
            <a:avLst/>
          </a:prstGeom>
          <a:ln w="57150">
            <a:solidFill>
              <a:srgbClr val="C00000"/>
            </a:solidFill>
            <a:headEnd type="triangle"/>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62685" y="1298084"/>
            <a:ext cx="4382578" cy="3634578"/>
          </a:xfrm>
          <a:prstGeom prst="rect">
            <a:avLst/>
          </a:prstGeom>
        </p:spPr>
      </p:pic>
      <p:sp>
        <p:nvSpPr>
          <p:cNvPr id="9" name="TextBox 8"/>
          <p:cNvSpPr txBox="1"/>
          <p:nvPr/>
        </p:nvSpPr>
        <p:spPr>
          <a:xfrm>
            <a:off x="6491222" y="908710"/>
            <a:ext cx="1225015" cy="523220"/>
          </a:xfrm>
          <a:prstGeom prst="rect">
            <a:avLst/>
          </a:prstGeom>
          <a:noFill/>
        </p:spPr>
        <p:txBody>
          <a:bodyPr wrap="none" rtlCol="0">
            <a:spAutoFit/>
          </a:bodyPr>
          <a:lstStyle/>
          <a:p>
            <a:r>
              <a:rPr lang="en-US" sz="2800" u="sng" dirty="0">
                <a:solidFill>
                  <a:schemeClr val="accent6">
                    <a:lumMod val="50000"/>
                  </a:schemeClr>
                </a:solidFill>
              </a:rPr>
              <a:t>9-cells</a:t>
            </a:r>
          </a:p>
        </p:txBody>
      </p:sp>
      <p:pic>
        <p:nvPicPr>
          <p:cNvPr id="10" name="Picture 9">
            <a:extLst>
              <a:ext uri="{FF2B5EF4-FFF2-40B4-BE49-F238E27FC236}">
                <a16:creationId xmlns:a16="http://schemas.microsoft.com/office/drawing/2014/main" id="{58264797-5240-43B5-A80C-5AB924B0D37F}"/>
              </a:ext>
            </a:extLst>
          </p:cNvPr>
          <p:cNvPicPr>
            <a:picLocks noChangeAspect="1"/>
          </p:cNvPicPr>
          <p:nvPr/>
        </p:nvPicPr>
        <p:blipFill>
          <a:blip r:embed="rId5"/>
          <a:stretch>
            <a:fillRect/>
          </a:stretch>
        </p:blipFill>
        <p:spPr>
          <a:xfrm>
            <a:off x="0" y="1667716"/>
            <a:ext cx="4693667" cy="2488115"/>
          </a:xfrm>
          <a:prstGeom prst="rect">
            <a:avLst/>
          </a:prstGeom>
        </p:spPr>
      </p:pic>
      <p:sp>
        <p:nvSpPr>
          <p:cNvPr id="19" name="TextBox 18">
            <a:extLst>
              <a:ext uri="{FF2B5EF4-FFF2-40B4-BE49-F238E27FC236}">
                <a16:creationId xmlns:a16="http://schemas.microsoft.com/office/drawing/2014/main" id="{2561E071-6A79-4500-B839-4B5A9124411C}"/>
              </a:ext>
            </a:extLst>
          </p:cNvPr>
          <p:cNvSpPr txBox="1"/>
          <p:nvPr/>
        </p:nvSpPr>
        <p:spPr>
          <a:xfrm>
            <a:off x="952075" y="5076191"/>
            <a:ext cx="7239849"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2400" dirty="0">
                <a:solidFill>
                  <a:schemeClr val="accent6">
                    <a:lumMod val="50000"/>
                  </a:schemeClr>
                </a:solidFill>
              </a:rPr>
              <a:t>Compared to this table values for E-XFEL, results of 9-cell N-infused cavities would lay in top 1%</a:t>
            </a:r>
          </a:p>
        </p:txBody>
      </p:sp>
      <p:sp>
        <p:nvSpPr>
          <p:cNvPr id="22" name="Rectangle 21">
            <a:extLst>
              <a:ext uri="{FF2B5EF4-FFF2-40B4-BE49-F238E27FC236}">
                <a16:creationId xmlns:a16="http://schemas.microsoft.com/office/drawing/2014/main" id="{A9EE2C46-BD1A-4CCC-9782-A36E83E43600}"/>
              </a:ext>
            </a:extLst>
          </p:cNvPr>
          <p:cNvSpPr/>
          <p:nvPr/>
        </p:nvSpPr>
        <p:spPr>
          <a:xfrm>
            <a:off x="8018585" y="2429039"/>
            <a:ext cx="490624" cy="1931946"/>
          </a:xfrm>
          <a:prstGeom prst="rect">
            <a:avLst/>
          </a:prstGeom>
          <a:gradFill>
            <a:gsLst>
              <a:gs pos="0">
                <a:schemeClr val="tx2">
                  <a:lumMod val="60000"/>
                  <a:lumOff val="40000"/>
                </a:schemeClr>
              </a:gs>
              <a:gs pos="0">
                <a:schemeClr val="tx2">
                  <a:lumMod val="60000"/>
                  <a:lumOff val="40000"/>
                  <a:alpha val="2100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2BA76CD-9564-4F87-AE0C-041366F1666C}"/>
              </a:ext>
            </a:extLst>
          </p:cNvPr>
          <p:cNvSpPr/>
          <p:nvPr/>
        </p:nvSpPr>
        <p:spPr>
          <a:xfrm rot="16200000">
            <a:off x="6773230" y="942426"/>
            <a:ext cx="241684" cy="3214907"/>
          </a:xfrm>
          <a:prstGeom prst="rect">
            <a:avLst/>
          </a:prstGeom>
          <a:gradFill>
            <a:gsLst>
              <a:gs pos="0">
                <a:schemeClr val="tx2">
                  <a:lumMod val="60000"/>
                  <a:lumOff val="40000"/>
                </a:schemeClr>
              </a:gs>
              <a:gs pos="0">
                <a:schemeClr val="tx1">
                  <a:lumMod val="60000"/>
                  <a:lumOff val="40000"/>
                  <a:alpha val="2100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77041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p:nvPr/>
        </p:nvPicPr>
        <p:blipFill rotWithShape="1">
          <a:blip r:embed="rId3"/>
          <a:srcRect l="7146" t="3544" r="3718" b="8002"/>
          <a:stretch/>
        </p:blipFill>
        <p:spPr bwMode="auto">
          <a:xfrm>
            <a:off x="4727787" y="643908"/>
            <a:ext cx="4416213" cy="3218318"/>
          </a:xfrm>
          <a:prstGeom prst="rect">
            <a:avLst/>
          </a:prstGeom>
          <a:ln>
            <a:noFill/>
          </a:ln>
          <a:extLst>
            <a:ext uri="{53640926-AAD7-44d8-BBD7-CCE9431645EC}">
              <a14:shadowObscured xmlns:a14="http://schemas.microsoft.com/office/drawing/2010/main" xmlns=""/>
            </a:ext>
          </a:extLst>
        </p:spPr>
      </p:pic>
      <p:sp>
        <p:nvSpPr>
          <p:cNvPr id="3" name="Title 2"/>
          <p:cNvSpPr>
            <a:spLocks noGrp="1"/>
          </p:cNvSpPr>
          <p:nvPr>
            <p:ph type="title"/>
          </p:nvPr>
        </p:nvSpPr>
        <p:spPr>
          <a:xfrm>
            <a:off x="228600" y="337816"/>
            <a:ext cx="8686800" cy="427877"/>
          </a:xfrm>
        </p:spPr>
        <p:txBody>
          <a:bodyPr/>
          <a:lstStyle/>
          <a:p>
            <a:br>
              <a:rPr lang="en-US" dirty="0"/>
            </a:br>
            <a:r>
              <a:rPr lang="en-US" dirty="0"/>
              <a:t>ILC possibility of cost reduction</a:t>
            </a:r>
          </a:p>
        </p:txBody>
      </p:sp>
      <p:pic>
        <p:nvPicPr>
          <p:cNvPr id="10" name="Picture 9" descr="International Linear Collider, somewhere in the Japanese mountai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267" y="750184"/>
            <a:ext cx="4526280" cy="2744058"/>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1" name="Straight Connector 10"/>
          <p:cNvCxnSpPr/>
          <p:nvPr/>
        </p:nvCxnSpPr>
        <p:spPr bwMode="auto">
          <a:xfrm flipV="1">
            <a:off x="186267" y="2578984"/>
            <a:ext cx="2138680" cy="3695403"/>
          </a:xfrm>
          <a:prstGeom prst="line">
            <a:avLst/>
          </a:prstGeom>
          <a:solidFill>
            <a:srgbClr val="5B9BD5"/>
          </a:solidFill>
          <a:ln w="25400" cap="flat" cmpd="sng" algn="ctr">
            <a:solidFill>
              <a:srgbClr val="00B0F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 name="Straight Connector 11"/>
          <p:cNvCxnSpPr>
            <a:endCxn id="16" idx="3"/>
          </p:cNvCxnSpPr>
          <p:nvPr/>
        </p:nvCxnSpPr>
        <p:spPr bwMode="auto">
          <a:xfrm flipH="1" flipV="1">
            <a:off x="2408767" y="2553584"/>
            <a:ext cx="2311400" cy="3704034"/>
          </a:xfrm>
          <a:prstGeom prst="line">
            <a:avLst/>
          </a:prstGeom>
          <a:solidFill>
            <a:srgbClr val="5B9BD5"/>
          </a:solidFill>
          <a:ln w="25400" cap="flat" cmpd="sng" algn="ctr">
            <a:solidFill>
              <a:srgbClr val="00B0F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pic>
        <p:nvPicPr>
          <p:cNvPr id="13" name="Picture 3" descr="C:\Users\nvalles\Documents\Research\Projects\PhD_Thesis\presentation\200806.jp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6601"/>
          <a:stretch/>
        </p:blipFill>
        <p:spPr bwMode="auto">
          <a:xfrm>
            <a:off x="186267" y="3721116"/>
            <a:ext cx="4526280" cy="2536502"/>
          </a:xfrm>
          <a:prstGeom prst="rect">
            <a:avLst/>
          </a:prstGeom>
          <a:solidFill>
            <a:sysClr val="window" lastClr="FFFFFF"/>
          </a:solidFill>
          <a:ln w="25400">
            <a:solidFill>
              <a:srgbClr val="00B0F0"/>
            </a:solidFill>
            <a:prstDash val="dash"/>
          </a:ln>
          <a:extLst/>
        </p:spPr>
      </p:pic>
      <p:cxnSp>
        <p:nvCxnSpPr>
          <p:cNvPr id="14" name="Straight Arrow Connector 13"/>
          <p:cNvCxnSpPr/>
          <p:nvPr/>
        </p:nvCxnSpPr>
        <p:spPr bwMode="auto">
          <a:xfrm>
            <a:off x="719667" y="3799042"/>
            <a:ext cx="3933518" cy="1243086"/>
          </a:xfrm>
          <a:prstGeom prst="straightConnector1">
            <a:avLst/>
          </a:prstGeom>
          <a:solidFill>
            <a:srgbClr val="5B9BD5"/>
          </a:solidFill>
          <a:ln w="38100" cap="flat" cmpd="sng" algn="ctr">
            <a:solidFill>
              <a:sysClr val="window" lastClr="FFFFFF"/>
            </a:solidFill>
            <a:prstDash val="solid"/>
            <a:round/>
            <a:headEnd type="stealth" w="lg" len="lg"/>
            <a:tailEnd type="stealth" w="lg" len="lg"/>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5" name="TextBox 14"/>
          <p:cNvSpPr txBox="1"/>
          <p:nvPr/>
        </p:nvSpPr>
        <p:spPr>
          <a:xfrm>
            <a:off x="2243667" y="3672444"/>
            <a:ext cx="2236797" cy="1077218"/>
          </a:xfrm>
          <a:prstGeom prst="rect">
            <a:avLst/>
          </a:prstGeom>
          <a:noFill/>
        </p:spPr>
        <p:txBody>
          <a:bodyPr wrap="square" rtlCol="0">
            <a:spAutoFit/>
          </a:bodyPr>
          <a:lstStyle/>
          <a:p>
            <a:pPr algn="r" defTabSz="914400"/>
            <a:r>
              <a:rPr lang="en-US" sz="3200" dirty="0">
                <a:solidFill>
                  <a:prstClr val="black"/>
                </a:solidFill>
                <a:latin typeface="Calibri" panose="020F0502020204030204"/>
                <a:ea typeface="ヒラギノ角ゴ ProN W3" charset="-128"/>
                <a:cs typeface="+mn-cs"/>
                <a:sym typeface="Gill Sans" charset="0"/>
              </a:rPr>
              <a:t>8 cavities	</a:t>
            </a:r>
          </a:p>
          <a:p>
            <a:pPr algn="r" defTabSz="914400"/>
            <a:r>
              <a:rPr lang="en-US" sz="3200" dirty="0">
                <a:solidFill>
                  <a:prstClr val="black"/>
                </a:solidFill>
                <a:latin typeface="Calibri" panose="020F0502020204030204"/>
                <a:ea typeface="ヒラギノ角ゴ ProN W3" charset="-128"/>
                <a:cs typeface="+mn-cs"/>
                <a:sym typeface="Gill Sans" charset="0"/>
              </a:rPr>
              <a:t>~10 m</a:t>
            </a:r>
          </a:p>
        </p:txBody>
      </p:sp>
      <p:sp>
        <p:nvSpPr>
          <p:cNvPr id="16" name="Rectangle 15"/>
          <p:cNvSpPr/>
          <p:nvPr/>
        </p:nvSpPr>
        <p:spPr bwMode="auto">
          <a:xfrm>
            <a:off x="2332567" y="2515484"/>
            <a:ext cx="76200" cy="76200"/>
          </a:xfrm>
          <a:prstGeom prst="rect">
            <a:avLst/>
          </a:prstGeom>
          <a:noFill/>
          <a:ln w="25400" cap="flat" cmpd="sng" algn="ctr">
            <a:solidFill>
              <a:srgbClr val="00B0F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algn="ctr" defTabSz="914400"/>
            <a:endParaRPr lang="en-US" sz="4200">
              <a:solidFill>
                <a:srgbClr val="000000"/>
              </a:solidFill>
              <a:latin typeface="Gill Sans" charset="0"/>
              <a:ea typeface="ヒラギノ角ゴ ProN W3" charset="0"/>
              <a:cs typeface="ヒラギノ角ゴ ProN W3" charset="0"/>
              <a:sym typeface="Gill Sans" charset="0"/>
            </a:endParaRPr>
          </a:p>
        </p:txBody>
      </p:sp>
      <p:cxnSp>
        <p:nvCxnSpPr>
          <p:cNvPr id="17" name="Straight Connector 16"/>
          <p:cNvCxnSpPr/>
          <p:nvPr/>
        </p:nvCxnSpPr>
        <p:spPr bwMode="auto">
          <a:xfrm flipV="1">
            <a:off x="186267" y="2515484"/>
            <a:ext cx="2146300" cy="1205632"/>
          </a:xfrm>
          <a:prstGeom prst="line">
            <a:avLst/>
          </a:prstGeom>
          <a:solidFill>
            <a:srgbClr val="5B9BD5"/>
          </a:solidFill>
          <a:ln w="25400" cap="flat" cmpd="sng" algn="ctr">
            <a:solidFill>
              <a:srgbClr val="00B0F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Straight Connector 17"/>
          <p:cNvCxnSpPr/>
          <p:nvPr/>
        </p:nvCxnSpPr>
        <p:spPr bwMode="auto">
          <a:xfrm flipH="1" flipV="1">
            <a:off x="2416387" y="2515484"/>
            <a:ext cx="2296160" cy="1205632"/>
          </a:xfrm>
          <a:prstGeom prst="line">
            <a:avLst/>
          </a:prstGeom>
          <a:solidFill>
            <a:srgbClr val="5B9BD5"/>
          </a:solidFill>
          <a:ln w="25400" cap="flat" cmpd="sng" algn="ctr">
            <a:solidFill>
              <a:srgbClr val="00B0F0"/>
            </a:solidFill>
            <a:prstDash val="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pic>
        <p:nvPicPr>
          <p:cNvPr id="9" name="Picture 8" descr="wKvxltH - Imgu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24779" y="3862226"/>
            <a:ext cx="4106333" cy="2304108"/>
          </a:xfrm>
          <a:prstGeom prst="rect">
            <a:avLst/>
          </a:prstGeom>
        </p:spPr>
      </p:pic>
      <p:sp>
        <p:nvSpPr>
          <p:cNvPr id="8" name="Rectangle 7"/>
          <p:cNvSpPr/>
          <p:nvPr/>
        </p:nvSpPr>
        <p:spPr>
          <a:xfrm>
            <a:off x="3149022" y="1576021"/>
            <a:ext cx="1504163" cy="1015663"/>
          </a:xfrm>
          <a:prstGeom prst="rect">
            <a:avLst/>
          </a:prstGeom>
        </p:spPr>
        <p:txBody>
          <a:bodyPr wrap="square">
            <a:spAutoFit/>
          </a:bodyPr>
          <a:lstStyle/>
          <a:p>
            <a:pPr marL="0" lvl="1" eaLnBrk="0" hangingPunct="0">
              <a:spcBef>
                <a:spcPts val="0"/>
              </a:spcBef>
              <a:buClr>
                <a:srgbClr val="FFFFFF"/>
              </a:buClr>
              <a:buSzPct val="100000"/>
            </a:pPr>
            <a:r>
              <a:rPr lang="en-US" sz="2000" kern="0" dirty="0">
                <a:solidFill>
                  <a:schemeClr val="bg1"/>
                </a:solidFill>
                <a:latin typeface="Calibri"/>
                <a:sym typeface="Calibri" panose="020F0502020204030204" pitchFamily="34" charset="0"/>
              </a:rPr>
              <a:t>ILC: </a:t>
            </a:r>
            <a:r>
              <a:rPr lang="en-US" sz="2000" kern="0" dirty="0">
                <a:solidFill>
                  <a:srgbClr val="00B0F0"/>
                </a:solidFill>
                <a:latin typeface="Calibri"/>
                <a:sym typeface="Calibri" panose="020F0502020204030204" pitchFamily="34" charset="0"/>
              </a:rPr>
              <a:t>16,000 cavities</a:t>
            </a:r>
            <a:r>
              <a:rPr lang="en-US" sz="2000" kern="0" dirty="0">
                <a:solidFill>
                  <a:srgbClr val="FFFFFF"/>
                </a:solidFill>
                <a:latin typeface="Calibri"/>
                <a:sym typeface="Calibri" panose="020F0502020204030204" pitchFamily="34" charset="0"/>
              </a:rPr>
              <a:t> in 31 km </a:t>
            </a:r>
            <a:r>
              <a:rPr lang="en-US" sz="2000" kern="0" dirty="0" err="1">
                <a:solidFill>
                  <a:srgbClr val="FFFFFF"/>
                </a:solidFill>
                <a:latin typeface="Calibri"/>
                <a:sym typeface="Calibri" panose="020F0502020204030204" pitchFamily="34" charset="0"/>
              </a:rPr>
              <a:t>linac</a:t>
            </a:r>
            <a:endParaRPr lang="en-US" sz="2000" kern="0" dirty="0">
              <a:solidFill>
                <a:srgbClr val="FFFFFF"/>
              </a:solidFill>
              <a:latin typeface="Calibri"/>
              <a:sym typeface="Calibri" panose="020F0502020204030204" pitchFamily="34" charset="0"/>
            </a:endParaRPr>
          </a:p>
        </p:txBody>
      </p:sp>
      <p:sp>
        <p:nvSpPr>
          <p:cNvPr id="19" name="Rectangle 18"/>
          <p:cNvSpPr/>
          <p:nvPr/>
        </p:nvSpPr>
        <p:spPr>
          <a:xfrm>
            <a:off x="5305776" y="5921444"/>
            <a:ext cx="2271888" cy="276999"/>
          </a:xfrm>
          <a:prstGeom prst="rect">
            <a:avLst/>
          </a:prstGeom>
        </p:spPr>
        <p:txBody>
          <a:bodyPr wrap="square">
            <a:spAutoFit/>
          </a:bodyPr>
          <a:lstStyle/>
          <a:p>
            <a:pPr marL="0" lvl="1" eaLnBrk="0" hangingPunct="0">
              <a:spcBef>
                <a:spcPts val="0"/>
              </a:spcBef>
              <a:buClr>
                <a:srgbClr val="FFFFFF"/>
              </a:buClr>
              <a:buSzPct val="100000"/>
            </a:pPr>
            <a:r>
              <a:rPr lang="en-US" sz="1200" kern="0" dirty="0">
                <a:solidFill>
                  <a:schemeClr val="bg1"/>
                </a:solidFill>
                <a:latin typeface="Calibri"/>
                <a:sym typeface="Calibri" panose="020F0502020204030204" pitchFamily="34" charset="0"/>
              </a:rPr>
              <a:t>European XFEL</a:t>
            </a:r>
            <a:endParaRPr lang="en-US" sz="1200" kern="0" dirty="0">
              <a:solidFill>
                <a:srgbClr val="FFFFFF"/>
              </a:solidFill>
              <a:latin typeface="Calibri"/>
              <a:sym typeface="Calibri" panose="020F0502020204030204" pitchFamily="34" charset="0"/>
            </a:endParaRPr>
          </a:p>
        </p:txBody>
      </p:sp>
      <p:sp>
        <p:nvSpPr>
          <p:cNvPr id="2" name="5-Point Star 1"/>
          <p:cNvSpPr/>
          <p:nvPr/>
        </p:nvSpPr>
        <p:spPr>
          <a:xfrm>
            <a:off x="5981177" y="1848258"/>
            <a:ext cx="256583" cy="256583"/>
          </a:xfrm>
          <a:prstGeom prst="star5">
            <a:avLst/>
          </a:prstGeom>
          <a:solidFill>
            <a:srgbClr val="FFFF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316683" y="986532"/>
            <a:ext cx="1926959" cy="338554"/>
          </a:xfrm>
          <a:prstGeom prst="rect">
            <a:avLst/>
          </a:prstGeom>
          <a:solidFill>
            <a:schemeClr val="bg1"/>
          </a:solidFill>
          <a:ln>
            <a:solidFill>
              <a:srgbClr val="000000"/>
            </a:solidFill>
          </a:ln>
        </p:spPr>
        <p:txBody>
          <a:bodyPr wrap="square" rtlCol="0">
            <a:spAutoFit/>
          </a:bodyPr>
          <a:lstStyle/>
          <a:p>
            <a:pPr algn="ctr"/>
            <a:r>
              <a:rPr lang="en-US" sz="1600" dirty="0">
                <a:solidFill>
                  <a:srgbClr val="000000"/>
                </a:solidFill>
              </a:rPr>
              <a:t>Baseline design</a:t>
            </a:r>
          </a:p>
        </p:txBody>
      </p:sp>
      <p:cxnSp>
        <p:nvCxnSpPr>
          <p:cNvPr id="26" name="Straight Arrow Connector 25"/>
          <p:cNvCxnSpPr/>
          <p:nvPr/>
        </p:nvCxnSpPr>
        <p:spPr>
          <a:xfrm>
            <a:off x="5965937" y="1422127"/>
            <a:ext cx="129366" cy="473804"/>
          </a:xfrm>
          <a:prstGeom prst="straightConnector1">
            <a:avLst/>
          </a:prstGeom>
          <a:ln>
            <a:solidFill>
              <a:srgbClr val="00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8251204" y="1195240"/>
            <a:ext cx="159288" cy="400041"/>
          </a:xfrm>
          <a:prstGeom prst="straightConnector1">
            <a:avLst/>
          </a:prstGeom>
          <a:ln>
            <a:solidFill>
              <a:srgbClr val="000000"/>
            </a:solidFill>
            <a:tailEnd type="stealth" w="lg" len="lg"/>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416387" y="6578798"/>
            <a:ext cx="6727613" cy="307777"/>
          </a:xfrm>
          <a:prstGeom prst="rect">
            <a:avLst/>
          </a:prstGeom>
          <a:noFill/>
        </p:spPr>
        <p:txBody>
          <a:bodyPr wrap="square" rtlCol="0">
            <a:spAutoFit/>
          </a:bodyPr>
          <a:lstStyle/>
          <a:p>
            <a:pPr algn="ctr" fontAlgn="base">
              <a:spcBef>
                <a:spcPct val="0"/>
              </a:spcBef>
              <a:spcAft>
                <a:spcPct val="0"/>
              </a:spcAft>
            </a:pPr>
            <a:r>
              <a:rPr lang="en-US" sz="1400" i="1" dirty="0">
                <a:solidFill>
                  <a:srgbClr val="000000"/>
                </a:solidFill>
                <a:latin typeface="Calibri Light"/>
                <a:ea typeface="Geneva" charset="0"/>
                <a:cs typeface="Calibri Light"/>
              </a:rPr>
              <a:t>Image from </a:t>
            </a:r>
            <a:r>
              <a:rPr lang="en-US" sz="1400" i="1" dirty="0" err="1">
                <a:solidFill>
                  <a:srgbClr val="000000"/>
                </a:solidFill>
                <a:latin typeface="Calibri Light"/>
                <a:ea typeface="Geneva" charset="0"/>
                <a:cs typeface="Calibri Light"/>
              </a:rPr>
              <a:t>linearcollider.org</a:t>
            </a:r>
            <a:r>
              <a:rPr lang="en-US" sz="1400" i="1" dirty="0">
                <a:solidFill>
                  <a:srgbClr val="000000"/>
                </a:solidFill>
                <a:latin typeface="Calibri Light"/>
                <a:ea typeface="Geneva" charset="0"/>
                <a:cs typeface="Calibri Light"/>
              </a:rPr>
              <a:t>. </a:t>
            </a:r>
            <a:r>
              <a:rPr lang="en-US" sz="1400" i="1" dirty="0" err="1">
                <a:solidFill>
                  <a:srgbClr val="000000"/>
                </a:solidFill>
                <a:latin typeface="Calibri Light"/>
                <a:ea typeface="Geneva" charset="0"/>
                <a:cs typeface="Calibri Light"/>
              </a:rPr>
              <a:t>Tunnelflug</a:t>
            </a:r>
            <a:r>
              <a:rPr lang="en-US" sz="1400" i="1" dirty="0">
                <a:solidFill>
                  <a:srgbClr val="000000"/>
                </a:solidFill>
                <a:latin typeface="Calibri Light"/>
                <a:ea typeface="Geneva" charset="0"/>
                <a:cs typeface="Calibri Light"/>
              </a:rPr>
              <a:t> video by European XFEL. Cost analysis by N. </a:t>
            </a:r>
            <a:r>
              <a:rPr lang="en-US" sz="1400" i="1" dirty="0" err="1">
                <a:solidFill>
                  <a:srgbClr val="000000"/>
                </a:solidFill>
                <a:latin typeface="Calibri Light"/>
                <a:ea typeface="Geneva" charset="0"/>
                <a:cs typeface="Calibri Light"/>
              </a:rPr>
              <a:t>Solyak</a:t>
            </a:r>
            <a:r>
              <a:rPr lang="en-US" sz="1400" i="1" dirty="0">
                <a:solidFill>
                  <a:srgbClr val="000000"/>
                </a:solidFill>
                <a:latin typeface="Calibri Light"/>
                <a:ea typeface="Geneva" charset="0"/>
                <a:cs typeface="Calibri Light"/>
              </a:rPr>
              <a:t> </a:t>
            </a:r>
          </a:p>
        </p:txBody>
      </p:sp>
      <p:sp>
        <p:nvSpPr>
          <p:cNvPr id="29" name="TextBox 28"/>
          <p:cNvSpPr txBox="1"/>
          <p:nvPr/>
        </p:nvSpPr>
        <p:spPr>
          <a:xfrm>
            <a:off x="8161553" y="521428"/>
            <a:ext cx="1050181" cy="738664"/>
          </a:xfrm>
          <a:prstGeom prst="rect">
            <a:avLst/>
          </a:prstGeom>
          <a:solidFill>
            <a:schemeClr val="bg1"/>
          </a:solidFill>
          <a:ln>
            <a:solidFill>
              <a:srgbClr val="000000"/>
            </a:solidFill>
          </a:ln>
        </p:spPr>
        <p:txBody>
          <a:bodyPr wrap="square" rtlCol="0">
            <a:spAutoFit/>
          </a:bodyPr>
          <a:lstStyle/>
          <a:p>
            <a:pPr algn="ctr"/>
            <a:r>
              <a:rPr lang="en-US" sz="1400" i="1" dirty="0">
                <a:solidFill>
                  <a:srgbClr val="000000"/>
                </a:solidFill>
              </a:rPr>
              <a:t>Q</a:t>
            </a:r>
            <a:r>
              <a:rPr lang="en-US" sz="1400" i="1" baseline="-25000" dirty="0">
                <a:solidFill>
                  <a:srgbClr val="000000"/>
                </a:solidFill>
              </a:rPr>
              <a:t>0</a:t>
            </a:r>
            <a:r>
              <a:rPr lang="en-US" sz="1400" dirty="0">
                <a:solidFill>
                  <a:srgbClr val="000000"/>
                </a:solidFill>
              </a:rPr>
              <a:t> still very important!</a:t>
            </a:r>
          </a:p>
        </p:txBody>
      </p:sp>
      <p:sp>
        <p:nvSpPr>
          <p:cNvPr id="4" name="Slide Number Placeholder 3">
            <a:extLst>
              <a:ext uri="{FF2B5EF4-FFF2-40B4-BE49-F238E27FC236}">
                <a16:creationId xmlns:a16="http://schemas.microsoft.com/office/drawing/2014/main" id="{EEB8BEF5-F26E-442F-B803-974019D27E68}"/>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pic>
        <p:nvPicPr>
          <p:cNvPr id="21" name="Picture 20">
            <a:extLst>
              <a:ext uri="{FF2B5EF4-FFF2-40B4-BE49-F238E27FC236}">
                <a16:creationId xmlns:a16="http://schemas.microsoft.com/office/drawing/2014/main" id="{062AEB87-4D78-47B4-A28F-0FFD478EC6F6}"/>
              </a:ext>
            </a:extLst>
          </p:cNvPr>
          <p:cNvPicPr>
            <a:picLocks noChangeAspect="1"/>
          </p:cNvPicPr>
          <p:nvPr/>
        </p:nvPicPr>
        <p:blipFill>
          <a:blip r:embed="rId7"/>
          <a:stretch>
            <a:fillRect/>
          </a:stretch>
        </p:blipFill>
        <p:spPr>
          <a:xfrm>
            <a:off x="5271004" y="2447263"/>
            <a:ext cx="1066864" cy="997069"/>
          </a:xfrm>
          <a:prstGeom prst="rect">
            <a:avLst/>
          </a:prstGeom>
        </p:spPr>
      </p:pic>
      <p:sp>
        <p:nvSpPr>
          <p:cNvPr id="22" name="Rectangle 21">
            <a:extLst>
              <a:ext uri="{FF2B5EF4-FFF2-40B4-BE49-F238E27FC236}">
                <a16:creationId xmlns:a16="http://schemas.microsoft.com/office/drawing/2014/main" id="{C813FCA1-3EE7-4316-95C0-61CB6D361AA8}"/>
              </a:ext>
            </a:extLst>
          </p:cNvPr>
          <p:cNvSpPr/>
          <p:nvPr/>
        </p:nvSpPr>
        <p:spPr>
          <a:xfrm>
            <a:off x="6093566" y="2447263"/>
            <a:ext cx="243640" cy="131721"/>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0" name="Rectangle 29">
            <a:extLst>
              <a:ext uri="{FF2B5EF4-FFF2-40B4-BE49-F238E27FC236}">
                <a16:creationId xmlns:a16="http://schemas.microsoft.com/office/drawing/2014/main" id="{1BA56A0A-95E3-4BD4-8C61-77C4C4BCBBB4}"/>
              </a:ext>
            </a:extLst>
          </p:cNvPr>
          <p:cNvSpPr/>
          <p:nvPr/>
        </p:nvSpPr>
        <p:spPr>
          <a:xfrm>
            <a:off x="6377622" y="3196512"/>
            <a:ext cx="64097" cy="106321"/>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6" name="TextBox 5"/>
          <p:cNvSpPr txBox="1"/>
          <p:nvPr/>
        </p:nvSpPr>
        <p:spPr>
          <a:xfrm>
            <a:off x="295275" y="6359664"/>
            <a:ext cx="8915400" cy="307777"/>
          </a:xfrm>
          <a:prstGeom prst="rect">
            <a:avLst/>
          </a:prstGeom>
          <a:noFill/>
        </p:spPr>
        <p:txBody>
          <a:bodyPr wrap="square" rtlCol="0">
            <a:spAutoFit/>
          </a:bodyPr>
          <a:lstStyle/>
          <a:p>
            <a:r>
              <a:rPr lang="en-US" sz="1400" dirty="0"/>
              <a:t>*N-infusion cost reduction takes into account also the difference cost of the processing chain </a:t>
            </a:r>
          </a:p>
        </p:txBody>
      </p:sp>
    </p:spTree>
    <p:extLst>
      <p:ext uri="{BB962C8B-B14F-4D97-AF65-F5344CB8AC3E}">
        <p14:creationId xmlns:p14="http://schemas.microsoft.com/office/powerpoint/2010/main" val="1813531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37816"/>
            <a:ext cx="8915400" cy="427877"/>
          </a:xfrm>
        </p:spPr>
        <p:txBody>
          <a:bodyPr/>
          <a:lstStyle/>
          <a:p>
            <a:br>
              <a:rPr lang="en-US" dirty="0"/>
            </a:br>
            <a:r>
              <a:rPr lang="en-US" dirty="0"/>
              <a:t>N-infusion easily affected by furnace contamination</a:t>
            </a:r>
          </a:p>
        </p:txBody>
      </p:sp>
      <p:sp>
        <p:nvSpPr>
          <p:cNvPr id="4" name="Slide Number Placeholder 3">
            <a:extLst>
              <a:ext uri="{FF2B5EF4-FFF2-40B4-BE49-F238E27FC236}">
                <a16:creationId xmlns:a16="http://schemas.microsoft.com/office/drawing/2014/main" id="{EEB8BEF5-F26E-442F-B803-974019D27E68}"/>
              </a:ext>
            </a:extLst>
          </p:cNvPr>
          <p:cNvSpPr>
            <a:spLocks noGrp="1"/>
          </p:cNvSpPr>
          <p:nvPr>
            <p:ph type="sldNum" sz="quarter" idx="4"/>
          </p:nvPr>
        </p:nvSpPr>
        <p:spPr/>
        <p:txBody>
          <a:bodyPr/>
          <a:lstStyle/>
          <a:p>
            <a:pPr>
              <a:defRPr/>
            </a:pPr>
            <a:fld id="{148C009B-CB69-E04A-B9B3-34B26D69E9CF}" type="slidenum">
              <a:rPr lang="en-US" smtClean="0"/>
              <a:pPr>
                <a:defRPr/>
              </a:pPr>
              <a:t>23</a:t>
            </a:fld>
            <a:endParaRPr lang="en-US" dirty="0"/>
          </a:p>
        </p:txBody>
      </p:sp>
      <p:sp>
        <p:nvSpPr>
          <p:cNvPr id="6" name="Footer Placeholder 5">
            <a:extLst>
              <a:ext uri="{FF2B5EF4-FFF2-40B4-BE49-F238E27FC236}">
                <a16:creationId xmlns:a16="http://schemas.microsoft.com/office/drawing/2014/main" id="{8BB25FFA-6759-4ACA-94DC-A3E17AAA24D8}"/>
              </a:ext>
            </a:extLst>
          </p:cNvPr>
          <p:cNvSpPr>
            <a:spLocks noGrp="1"/>
          </p:cNvSpPr>
          <p:nvPr>
            <p:ph type="ftr" sz="quarter" idx="3"/>
          </p:nvPr>
        </p:nvSpPr>
        <p:spPr/>
        <p:txBody>
          <a:bodyPr/>
          <a:lstStyle/>
          <a:p>
            <a:pPr>
              <a:defRPr/>
            </a:pPr>
            <a:r>
              <a:rPr lang="en-US"/>
              <a:t>Martina Martinello | LCWS 2017</a:t>
            </a:r>
            <a:endParaRPr lang="en-US" b="1" dirty="0"/>
          </a:p>
        </p:txBody>
      </p:sp>
      <p:pic>
        <p:nvPicPr>
          <p:cNvPr id="2" name="Picture 1">
            <a:extLst>
              <a:ext uri="{FF2B5EF4-FFF2-40B4-BE49-F238E27FC236}">
                <a16:creationId xmlns:a16="http://schemas.microsoft.com/office/drawing/2014/main" id="{B4FFB4A3-0A3E-4968-A8BC-BAF6A8BB8415}"/>
              </a:ext>
            </a:extLst>
          </p:cNvPr>
          <p:cNvPicPr>
            <a:picLocks noChangeAspect="1"/>
          </p:cNvPicPr>
          <p:nvPr/>
        </p:nvPicPr>
        <p:blipFill>
          <a:blip r:embed="rId3"/>
          <a:stretch>
            <a:fillRect/>
          </a:stretch>
        </p:blipFill>
        <p:spPr>
          <a:xfrm>
            <a:off x="0" y="988071"/>
            <a:ext cx="6352381" cy="5122313"/>
          </a:xfrm>
          <a:prstGeom prst="rect">
            <a:avLst/>
          </a:prstGeom>
        </p:spPr>
      </p:pic>
      <p:sp>
        <p:nvSpPr>
          <p:cNvPr id="5" name="TextBox 4">
            <a:extLst>
              <a:ext uri="{FF2B5EF4-FFF2-40B4-BE49-F238E27FC236}">
                <a16:creationId xmlns:a16="http://schemas.microsoft.com/office/drawing/2014/main" id="{87ED8C93-10AA-4AA6-A6BA-54E2039BFB68}"/>
              </a:ext>
            </a:extLst>
          </p:cNvPr>
          <p:cNvSpPr txBox="1"/>
          <p:nvPr/>
        </p:nvSpPr>
        <p:spPr>
          <a:xfrm>
            <a:off x="904875" y="1844156"/>
            <a:ext cx="4629150" cy="646331"/>
          </a:xfrm>
          <a:prstGeom prst="rect">
            <a:avLst/>
          </a:prstGeom>
          <a:noFill/>
        </p:spPr>
        <p:txBody>
          <a:bodyPr wrap="square" rtlCol="0">
            <a:spAutoFit/>
          </a:bodyPr>
          <a:lstStyle/>
          <a:p>
            <a:r>
              <a:rPr lang="en-US" dirty="0">
                <a:solidFill>
                  <a:schemeClr val="accent6">
                    <a:lumMod val="50000"/>
                  </a:schemeClr>
                </a:solidFill>
              </a:rPr>
              <a:t>Example of N-infused cavity contaminated by furnace environment</a:t>
            </a:r>
          </a:p>
        </p:txBody>
      </p:sp>
      <p:pic>
        <p:nvPicPr>
          <p:cNvPr id="7" name="Picture 6">
            <a:extLst>
              <a:ext uri="{FF2B5EF4-FFF2-40B4-BE49-F238E27FC236}">
                <a16:creationId xmlns:a16="http://schemas.microsoft.com/office/drawing/2014/main" id="{9A825EFB-DBE6-4332-A693-B10ADF82DCAE}"/>
              </a:ext>
            </a:extLst>
          </p:cNvPr>
          <p:cNvPicPr>
            <a:picLocks noChangeAspect="1"/>
          </p:cNvPicPr>
          <p:nvPr/>
        </p:nvPicPr>
        <p:blipFill>
          <a:blip r:embed="rId4"/>
          <a:stretch>
            <a:fillRect/>
          </a:stretch>
        </p:blipFill>
        <p:spPr>
          <a:xfrm>
            <a:off x="5449443" y="1926841"/>
            <a:ext cx="3694557" cy="2839461"/>
          </a:xfrm>
          <a:prstGeom prst="rect">
            <a:avLst/>
          </a:prstGeom>
          <a:ln>
            <a:solidFill>
              <a:schemeClr val="accent6">
                <a:lumMod val="50000"/>
              </a:schemeClr>
            </a:solidFill>
          </a:ln>
        </p:spPr>
      </p:pic>
      <p:cxnSp>
        <p:nvCxnSpPr>
          <p:cNvPr id="9" name="Straight Arrow Connector 8">
            <a:extLst>
              <a:ext uri="{FF2B5EF4-FFF2-40B4-BE49-F238E27FC236}">
                <a16:creationId xmlns:a16="http://schemas.microsoft.com/office/drawing/2014/main" id="{B6466CBB-8C3E-4D48-A0E8-9CEAB58BAAC3}"/>
              </a:ext>
            </a:extLst>
          </p:cNvPr>
          <p:cNvCxnSpPr>
            <a:cxnSpLocks/>
          </p:cNvCxnSpPr>
          <p:nvPr/>
        </p:nvCxnSpPr>
        <p:spPr>
          <a:xfrm flipH="1" flipV="1">
            <a:off x="6867525" y="1753933"/>
            <a:ext cx="109008" cy="14888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0" name="TextBox 9">
            <a:extLst>
              <a:ext uri="{FF2B5EF4-FFF2-40B4-BE49-F238E27FC236}">
                <a16:creationId xmlns:a16="http://schemas.microsoft.com/office/drawing/2014/main" id="{2DAFAA56-1B4F-4580-8903-79E8039239E4}"/>
              </a:ext>
            </a:extLst>
          </p:cNvPr>
          <p:cNvSpPr txBox="1"/>
          <p:nvPr/>
        </p:nvSpPr>
        <p:spPr>
          <a:xfrm>
            <a:off x="6325077" y="878375"/>
            <a:ext cx="2667000" cy="923330"/>
          </a:xfrm>
          <a:prstGeom prst="rect">
            <a:avLst/>
          </a:prstGeom>
          <a:noFill/>
        </p:spPr>
        <p:txBody>
          <a:bodyPr wrap="square" rtlCol="0">
            <a:spAutoFit/>
          </a:bodyPr>
          <a:lstStyle/>
          <a:p>
            <a:pPr algn="just"/>
            <a:r>
              <a:rPr lang="en-US" dirty="0">
                <a:solidFill>
                  <a:schemeClr val="accent6">
                    <a:lumMod val="50000"/>
                  </a:schemeClr>
                </a:solidFill>
              </a:rPr>
              <a:t>Quite high level of hydrocarbons may be absorbed by the cavity</a:t>
            </a:r>
          </a:p>
        </p:txBody>
      </p:sp>
    </p:spTree>
    <p:extLst>
      <p:ext uri="{BB962C8B-B14F-4D97-AF65-F5344CB8AC3E}">
        <p14:creationId xmlns:p14="http://schemas.microsoft.com/office/powerpoint/2010/main" val="3047960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37816"/>
            <a:ext cx="8915400" cy="427877"/>
          </a:xfrm>
        </p:spPr>
        <p:txBody>
          <a:bodyPr/>
          <a:lstStyle/>
          <a:p>
            <a:br>
              <a:rPr lang="en-US" dirty="0"/>
            </a:br>
            <a:r>
              <a:rPr lang="en-US" dirty="0"/>
              <a:t>N-infusion easily affected by furnace contamination</a:t>
            </a:r>
          </a:p>
        </p:txBody>
      </p:sp>
      <p:sp>
        <p:nvSpPr>
          <p:cNvPr id="4" name="Slide Number Placeholder 3">
            <a:extLst>
              <a:ext uri="{FF2B5EF4-FFF2-40B4-BE49-F238E27FC236}">
                <a16:creationId xmlns:a16="http://schemas.microsoft.com/office/drawing/2014/main" id="{EEB8BEF5-F26E-442F-B803-974019D27E68}"/>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
        <p:nvSpPr>
          <p:cNvPr id="6" name="Footer Placeholder 5">
            <a:extLst>
              <a:ext uri="{FF2B5EF4-FFF2-40B4-BE49-F238E27FC236}">
                <a16:creationId xmlns:a16="http://schemas.microsoft.com/office/drawing/2014/main" id="{8BB25FFA-6759-4ACA-94DC-A3E17AAA24D8}"/>
              </a:ext>
            </a:extLst>
          </p:cNvPr>
          <p:cNvSpPr>
            <a:spLocks noGrp="1"/>
          </p:cNvSpPr>
          <p:nvPr>
            <p:ph type="ftr" sz="quarter" idx="3"/>
          </p:nvPr>
        </p:nvSpPr>
        <p:spPr/>
        <p:txBody>
          <a:bodyPr/>
          <a:lstStyle/>
          <a:p>
            <a:pPr>
              <a:defRPr/>
            </a:pPr>
            <a:r>
              <a:rPr lang="en-US"/>
              <a:t>Martina Martinello | LCWS 2017</a:t>
            </a:r>
            <a:endParaRPr lang="en-US" b="1" dirty="0"/>
          </a:p>
        </p:txBody>
      </p:sp>
      <p:pic>
        <p:nvPicPr>
          <p:cNvPr id="2" name="Picture 1">
            <a:extLst>
              <a:ext uri="{FF2B5EF4-FFF2-40B4-BE49-F238E27FC236}">
                <a16:creationId xmlns:a16="http://schemas.microsoft.com/office/drawing/2014/main" id="{B4FFB4A3-0A3E-4968-A8BC-BAF6A8BB8415}"/>
              </a:ext>
            </a:extLst>
          </p:cNvPr>
          <p:cNvPicPr>
            <a:picLocks noChangeAspect="1"/>
          </p:cNvPicPr>
          <p:nvPr/>
        </p:nvPicPr>
        <p:blipFill>
          <a:blip r:embed="rId3"/>
          <a:stretch>
            <a:fillRect/>
          </a:stretch>
        </p:blipFill>
        <p:spPr>
          <a:xfrm>
            <a:off x="0" y="988071"/>
            <a:ext cx="6352381" cy="5122313"/>
          </a:xfrm>
          <a:prstGeom prst="rect">
            <a:avLst/>
          </a:prstGeom>
        </p:spPr>
      </p:pic>
      <p:sp>
        <p:nvSpPr>
          <p:cNvPr id="5" name="TextBox 4">
            <a:extLst>
              <a:ext uri="{FF2B5EF4-FFF2-40B4-BE49-F238E27FC236}">
                <a16:creationId xmlns:a16="http://schemas.microsoft.com/office/drawing/2014/main" id="{87ED8C93-10AA-4AA6-A6BA-54E2039BFB68}"/>
              </a:ext>
            </a:extLst>
          </p:cNvPr>
          <p:cNvSpPr txBox="1"/>
          <p:nvPr/>
        </p:nvSpPr>
        <p:spPr>
          <a:xfrm>
            <a:off x="904875" y="1844156"/>
            <a:ext cx="4629150" cy="646331"/>
          </a:xfrm>
          <a:prstGeom prst="rect">
            <a:avLst/>
          </a:prstGeom>
          <a:noFill/>
        </p:spPr>
        <p:txBody>
          <a:bodyPr wrap="square" rtlCol="0">
            <a:spAutoFit/>
          </a:bodyPr>
          <a:lstStyle/>
          <a:p>
            <a:r>
              <a:rPr lang="en-US" dirty="0">
                <a:solidFill>
                  <a:schemeClr val="accent6">
                    <a:lumMod val="50000"/>
                  </a:schemeClr>
                </a:solidFill>
              </a:rPr>
              <a:t>Example of N-infused cavity contaminated by furnace environment</a:t>
            </a:r>
          </a:p>
        </p:txBody>
      </p:sp>
      <p:pic>
        <p:nvPicPr>
          <p:cNvPr id="7" name="Picture 6">
            <a:extLst>
              <a:ext uri="{FF2B5EF4-FFF2-40B4-BE49-F238E27FC236}">
                <a16:creationId xmlns:a16="http://schemas.microsoft.com/office/drawing/2014/main" id="{9A825EFB-DBE6-4332-A693-B10ADF82DCAE}"/>
              </a:ext>
            </a:extLst>
          </p:cNvPr>
          <p:cNvPicPr>
            <a:picLocks noChangeAspect="1"/>
          </p:cNvPicPr>
          <p:nvPr/>
        </p:nvPicPr>
        <p:blipFill>
          <a:blip r:embed="rId4"/>
          <a:stretch>
            <a:fillRect/>
          </a:stretch>
        </p:blipFill>
        <p:spPr>
          <a:xfrm>
            <a:off x="5449443" y="1926841"/>
            <a:ext cx="3694557" cy="2839461"/>
          </a:xfrm>
          <a:prstGeom prst="rect">
            <a:avLst/>
          </a:prstGeom>
          <a:ln>
            <a:solidFill>
              <a:schemeClr val="accent6">
                <a:lumMod val="50000"/>
              </a:schemeClr>
            </a:solidFill>
          </a:ln>
        </p:spPr>
      </p:pic>
      <p:cxnSp>
        <p:nvCxnSpPr>
          <p:cNvPr id="9" name="Straight Arrow Connector 8">
            <a:extLst>
              <a:ext uri="{FF2B5EF4-FFF2-40B4-BE49-F238E27FC236}">
                <a16:creationId xmlns:a16="http://schemas.microsoft.com/office/drawing/2014/main" id="{B6466CBB-8C3E-4D48-A0E8-9CEAB58BAAC3}"/>
              </a:ext>
            </a:extLst>
          </p:cNvPr>
          <p:cNvCxnSpPr>
            <a:cxnSpLocks/>
          </p:cNvCxnSpPr>
          <p:nvPr/>
        </p:nvCxnSpPr>
        <p:spPr>
          <a:xfrm flipH="1" flipV="1">
            <a:off x="6867525" y="1753933"/>
            <a:ext cx="87842" cy="14761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0" name="TextBox 9">
            <a:extLst>
              <a:ext uri="{FF2B5EF4-FFF2-40B4-BE49-F238E27FC236}">
                <a16:creationId xmlns:a16="http://schemas.microsoft.com/office/drawing/2014/main" id="{2DAFAA56-1B4F-4580-8903-79E8039239E4}"/>
              </a:ext>
            </a:extLst>
          </p:cNvPr>
          <p:cNvSpPr txBox="1"/>
          <p:nvPr/>
        </p:nvSpPr>
        <p:spPr>
          <a:xfrm>
            <a:off x="6325077" y="878375"/>
            <a:ext cx="2667000" cy="923330"/>
          </a:xfrm>
          <a:prstGeom prst="rect">
            <a:avLst/>
          </a:prstGeom>
          <a:noFill/>
        </p:spPr>
        <p:txBody>
          <a:bodyPr wrap="square" rtlCol="0">
            <a:spAutoFit/>
          </a:bodyPr>
          <a:lstStyle/>
          <a:p>
            <a:pPr algn="just"/>
            <a:r>
              <a:rPr lang="en-US" dirty="0">
                <a:solidFill>
                  <a:schemeClr val="accent6">
                    <a:lumMod val="50000"/>
                  </a:schemeClr>
                </a:solidFill>
              </a:rPr>
              <a:t>Quite high level of hydrocarbons may be absorbed by the cavity</a:t>
            </a:r>
          </a:p>
        </p:txBody>
      </p:sp>
      <p:pic>
        <p:nvPicPr>
          <p:cNvPr id="8" name="Picture 7">
            <a:extLst>
              <a:ext uri="{FF2B5EF4-FFF2-40B4-BE49-F238E27FC236}">
                <a16:creationId xmlns:a16="http://schemas.microsoft.com/office/drawing/2014/main" id="{F3285FB6-7A75-4107-B808-EC833BA10D53}"/>
              </a:ext>
            </a:extLst>
          </p:cNvPr>
          <p:cNvPicPr>
            <a:picLocks noChangeAspect="1"/>
          </p:cNvPicPr>
          <p:nvPr/>
        </p:nvPicPr>
        <p:blipFill>
          <a:blip r:embed="rId5"/>
          <a:stretch>
            <a:fillRect/>
          </a:stretch>
        </p:blipFill>
        <p:spPr>
          <a:xfrm>
            <a:off x="314250" y="4042691"/>
            <a:ext cx="4372050" cy="226460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577014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337816"/>
            <a:ext cx="8915400" cy="427877"/>
          </a:xfrm>
        </p:spPr>
        <p:txBody>
          <a:bodyPr/>
          <a:lstStyle/>
          <a:p>
            <a:br>
              <a:rPr lang="en-US" dirty="0"/>
            </a:br>
            <a:r>
              <a:rPr lang="en-US" dirty="0"/>
              <a:t>Strategies to implement the N-infusion technology</a:t>
            </a:r>
          </a:p>
        </p:txBody>
      </p:sp>
      <p:sp>
        <p:nvSpPr>
          <p:cNvPr id="11" name="TextBox 10">
            <a:extLst>
              <a:ext uri="{FF2B5EF4-FFF2-40B4-BE49-F238E27FC236}">
                <a16:creationId xmlns:a16="http://schemas.microsoft.com/office/drawing/2014/main" id="{6BF1DA70-2416-4A60-AFDE-CEF219D92235}"/>
              </a:ext>
            </a:extLst>
          </p:cNvPr>
          <p:cNvSpPr txBox="1"/>
          <p:nvPr/>
        </p:nvSpPr>
        <p:spPr>
          <a:xfrm>
            <a:off x="228600" y="800100"/>
            <a:ext cx="8915400" cy="3662541"/>
          </a:xfrm>
          <a:prstGeom prst="rect">
            <a:avLst/>
          </a:prstGeom>
          <a:noFill/>
        </p:spPr>
        <p:txBody>
          <a:bodyPr wrap="square" rtlCol="0">
            <a:spAutoFit/>
          </a:bodyPr>
          <a:lstStyle/>
          <a:p>
            <a:r>
              <a:rPr lang="en-US" sz="2800" dirty="0">
                <a:solidFill>
                  <a:srgbClr val="C00000"/>
                </a:solidFill>
              </a:rPr>
              <a:t>1. Very clean furnace environment </a:t>
            </a:r>
          </a:p>
          <a:p>
            <a:pPr marL="514350" indent="-514350">
              <a:buAutoNum type="arabicPeriod"/>
            </a:pPr>
            <a:endParaRPr lang="en-US" sz="2800" dirty="0">
              <a:solidFill>
                <a:schemeClr val="accent6">
                  <a:lumMod val="50000"/>
                </a:schemeClr>
              </a:solidFill>
            </a:endParaRPr>
          </a:p>
          <a:p>
            <a:pPr marL="514350" indent="-514350">
              <a:buAutoNum type="arabicPeriod"/>
            </a:pPr>
            <a:endParaRPr lang="en-US" sz="2800" dirty="0">
              <a:solidFill>
                <a:schemeClr val="accent6">
                  <a:lumMod val="50000"/>
                </a:schemeClr>
              </a:solidFill>
            </a:endParaRPr>
          </a:p>
          <a:p>
            <a:pPr marL="514350" indent="-514350">
              <a:buAutoNum type="arabicPeriod"/>
            </a:pPr>
            <a:endParaRPr lang="en-US" sz="2800" dirty="0">
              <a:solidFill>
                <a:schemeClr val="accent6">
                  <a:lumMod val="50000"/>
                </a:schemeClr>
              </a:solidFill>
            </a:endParaRPr>
          </a:p>
          <a:p>
            <a:pPr marL="514350" indent="-514350">
              <a:buAutoNum type="arabicPeriod"/>
            </a:pPr>
            <a:endParaRPr lang="en-US" sz="2800" dirty="0">
              <a:solidFill>
                <a:schemeClr val="accent6">
                  <a:lumMod val="50000"/>
                </a:schemeClr>
              </a:solidFill>
            </a:endParaRPr>
          </a:p>
          <a:p>
            <a:endParaRPr lang="en-US" sz="3600" dirty="0">
              <a:solidFill>
                <a:schemeClr val="accent6">
                  <a:lumMod val="50000"/>
                </a:schemeClr>
              </a:solidFill>
            </a:endParaRPr>
          </a:p>
          <a:p>
            <a:r>
              <a:rPr lang="en-US" sz="2800" dirty="0">
                <a:solidFill>
                  <a:srgbClr val="C00000"/>
                </a:solidFill>
              </a:rPr>
              <a:t>2. R&amp;D to investigate other regime that are less affected by contamination</a:t>
            </a:r>
          </a:p>
        </p:txBody>
      </p:sp>
      <p:pic>
        <p:nvPicPr>
          <p:cNvPr id="13" name="Picture 12">
            <a:extLst>
              <a:ext uri="{FF2B5EF4-FFF2-40B4-BE49-F238E27FC236}">
                <a16:creationId xmlns:a16="http://schemas.microsoft.com/office/drawing/2014/main" id="{813EB0DF-C312-4020-9960-2962EB7B75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1750" y="1314451"/>
            <a:ext cx="2879725" cy="2159794"/>
          </a:xfrm>
          <a:prstGeom prst="rect">
            <a:avLst/>
          </a:prstGeom>
        </p:spPr>
      </p:pic>
      <p:pic>
        <p:nvPicPr>
          <p:cNvPr id="17" name="Picture 16">
            <a:extLst>
              <a:ext uri="{FF2B5EF4-FFF2-40B4-BE49-F238E27FC236}">
                <a16:creationId xmlns:a16="http://schemas.microsoft.com/office/drawing/2014/main" id="{9D26107B-95E5-4D22-A5EE-7CB343A26E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49760" y="1314451"/>
            <a:ext cx="3239691" cy="2159794"/>
          </a:xfrm>
          <a:prstGeom prst="rect">
            <a:avLst/>
          </a:prstGeom>
        </p:spPr>
      </p:pic>
      <p:sp>
        <p:nvSpPr>
          <p:cNvPr id="18" name="TextBox 17">
            <a:extLst>
              <a:ext uri="{FF2B5EF4-FFF2-40B4-BE49-F238E27FC236}">
                <a16:creationId xmlns:a16="http://schemas.microsoft.com/office/drawing/2014/main" id="{6F872A22-7DEA-4BB0-BCFC-D03E9657CD6C}"/>
              </a:ext>
            </a:extLst>
          </p:cNvPr>
          <p:cNvSpPr txBox="1"/>
          <p:nvPr/>
        </p:nvSpPr>
        <p:spPr>
          <a:xfrm>
            <a:off x="800101" y="4462641"/>
            <a:ext cx="4627332" cy="1754326"/>
          </a:xfrm>
          <a:prstGeom prst="rect">
            <a:avLst/>
          </a:prstGeom>
          <a:solidFill>
            <a:schemeClr val="bg2"/>
          </a:solidFill>
        </p:spPr>
        <p:txBody>
          <a:bodyPr wrap="square" rtlCol="0">
            <a:spAutoFit/>
          </a:bodyPr>
          <a:lstStyle/>
          <a:p>
            <a:pPr marL="285750" indent="-285750" algn="just">
              <a:buFont typeface="Arial" panose="020B0604020202020204" pitchFamily="34" charset="0"/>
              <a:buChar char="•"/>
            </a:pPr>
            <a:r>
              <a:rPr lang="en-US" dirty="0">
                <a:solidFill>
                  <a:schemeClr val="accent6">
                    <a:lumMod val="50000"/>
                  </a:schemeClr>
                </a:solidFill>
              </a:rPr>
              <a:t>High-T N treatment that allows post chemistry and capable to create a thin N-enriched layer </a:t>
            </a:r>
          </a:p>
          <a:p>
            <a:pPr marL="285750" indent="-285750" algn="just">
              <a:buFont typeface="Arial" panose="020B0604020202020204" pitchFamily="34" charset="0"/>
              <a:buChar char="•"/>
            </a:pPr>
            <a:r>
              <a:rPr lang="en-US" dirty="0">
                <a:solidFill>
                  <a:schemeClr val="accent6">
                    <a:lumMod val="50000"/>
                  </a:schemeClr>
                </a:solidFill>
              </a:rPr>
              <a:t>Probe the parameter space to find an optimal spot for N diffusion rather than C</a:t>
            </a:r>
          </a:p>
          <a:p>
            <a:pPr marL="285750" indent="-285750" algn="just">
              <a:buFont typeface="Arial" panose="020B0604020202020204" pitchFamily="34" charset="0"/>
              <a:buChar char="•"/>
            </a:pPr>
            <a:r>
              <a:rPr lang="en-US" dirty="0">
                <a:solidFill>
                  <a:schemeClr val="accent6">
                    <a:lumMod val="50000"/>
                  </a:schemeClr>
                </a:solidFill>
              </a:rPr>
              <a:t>Etc..</a:t>
            </a:r>
          </a:p>
        </p:txBody>
      </p:sp>
      <p:pic>
        <p:nvPicPr>
          <p:cNvPr id="19" name="Picture 18">
            <a:extLst>
              <a:ext uri="{FF2B5EF4-FFF2-40B4-BE49-F238E27FC236}">
                <a16:creationId xmlns:a16="http://schemas.microsoft.com/office/drawing/2014/main" id="{C8D4109C-C5E4-4A80-8FC5-AF8BAD99B133}"/>
              </a:ext>
            </a:extLst>
          </p:cNvPr>
          <p:cNvPicPr>
            <a:picLocks noChangeAspect="1"/>
          </p:cNvPicPr>
          <p:nvPr/>
        </p:nvPicPr>
        <p:blipFill rotWithShape="1">
          <a:blip r:embed="rId5"/>
          <a:srcRect t="8242"/>
          <a:stretch/>
        </p:blipFill>
        <p:spPr>
          <a:xfrm>
            <a:off x="5427432" y="4086225"/>
            <a:ext cx="3687993" cy="2409825"/>
          </a:xfrm>
          <a:prstGeom prst="rect">
            <a:avLst/>
          </a:prstGeom>
        </p:spPr>
      </p:pic>
    </p:spTree>
    <p:extLst>
      <p:ext uri="{BB962C8B-B14F-4D97-AF65-F5344CB8AC3E}">
        <p14:creationId xmlns:p14="http://schemas.microsoft.com/office/powerpoint/2010/main" val="32055761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E-XFEL 120C baked cavities results</a:t>
            </a:r>
          </a:p>
        </p:txBody>
      </p:sp>
      <p:sp>
        <p:nvSpPr>
          <p:cNvPr id="24580"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it-IT"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3" name="Slide Number Placeholder 2"/>
          <p:cNvSpPr>
            <a:spLocks noGrp="1"/>
          </p:cNvSpPr>
          <p:nvPr>
            <p:ph type="sldNum" sz="quarter" idx="12"/>
          </p:nvPr>
        </p:nvSpPr>
        <p:spPr/>
        <p:txBody>
          <a:bodyPr/>
          <a:lstStyle/>
          <a:p>
            <a:fld id="{52E9C158-AEF1-41A2-A6CE-6F0BAB305EFD}" type="slidenum">
              <a:rPr lang="en-US" altLang="en-US" smtClean="0"/>
              <a:pPr/>
              <a:t>26</a:t>
            </a:fld>
            <a:endParaRPr lang="en-US" altLang="en-US"/>
          </a:p>
        </p:txBody>
      </p:sp>
      <mc:AlternateContent xmlns:mc="http://schemas.openxmlformats.org/markup-compatibility/2006">
        <mc:Choice xmlns:a14="http://schemas.microsoft.com/office/drawing/2010/main" Requires="a14">
          <p:sp>
            <p:nvSpPr>
              <p:cNvPr id="19" name="TextBox 18">
                <a:extLst>
                  <a:ext uri="{FF2B5EF4-FFF2-40B4-BE49-F238E27FC236}">
                    <a16:creationId xmlns:a16="http://schemas.microsoft.com/office/drawing/2014/main" id="{2561E071-6A79-4500-B839-4B5A9124411C}"/>
                  </a:ext>
                </a:extLst>
              </p:cNvPr>
              <p:cNvSpPr txBox="1"/>
              <p:nvPr/>
            </p:nvSpPr>
            <p:spPr>
              <a:xfrm>
                <a:off x="619300" y="5093820"/>
                <a:ext cx="7668666" cy="830997"/>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2400" dirty="0">
                    <a:solidFill>
                      <a:schemeClr val="accent6">
                        <a:lumMod val="50000"/>
                      </a:schemeClr>
                    </a:solidFill>
                  </a:rPr>
                  <a:t>Only about 30% of the E-XFEL production cavities reach 1</a:t>
                </a:r>
                <a14:m>
                  <m:oMath xmlns:m="http://schemas.openxmlformats.org/officeDocument/2006/math">
                    <m:r>
                      <a:rPr lang="en-US" sz="2400" i="1" smtClean="0">
                        <a:solidFill>
                          <a:schemeClr val="accent6">
                            <a:lumMod val="50000"/>
                          </a:schemeClr>
                        </a:solidFill>
                        <a:latin typeface="Cambria Math" panose="02040503050406030204" pitchFamily="18" charset="0"/>
                        <a:ea typeface="Cambria Math" panose="02040503050406030204" pitchFamily="18" charset="0"/>
                      </a:rPr>
                      <m:t>∙</m:t>
                    </m:r>
                  </m:oMath>
                </a14:m>
                <a:r>
                  <a:rPr lang="en-US" sz="2400" dirty="0">
                    <a:solidFill>
                      <a:schemeClr val="accent6">
                        <a:lumMod val="50000"/>
                      </a:schemeClr>
                    </a:solidFill>
                  </a:rPr>
                  <a:t>10</a:t>
                </a:r>
                <a:r>
                  <a:rPr lang="en-US" sz="2400" baseline="30000" dirty="0">
                    <a:solidFill>
                      <a:schemeClr val="accent6">
                        <a:lumMod val="50000"/>
                      </a:schemeClr>
                    </a:solidFill>
                  </a:rPr>
                  <a:t>10</a:t>
                </a:r>
                <a:r>
                  <a:rPr lang="en-US" sz="2400" dirty="0">
                    <a:solidFill>
                      <a:schemeClr val="accent6">
                        <a:lumMod val="50000"/>
                      </a:schemeClr>
                    </a:solidFill>
                  </a:rPr>
                  <a:t> above 20 MV/m. Why?</a:t>
                </a:r>
              </a:p>
            </p:txBody>
          </p:sp>
        </mc:Choice>
        <mc:Fallback>
          <p:sp>
            <p:nvSpPr>
              <p:cNvPr id="19" name="TextBox 18">
                <a:extLst>
                  <a:ext uri="{FF2B5EF4-FFF2-40B4-BE49-F238E27FC236}">
                    <a16:creationId xmlns:a16="http://schemas.microsoft.com/office/drawing/2014/main" id="{2561E071-6A79-4500-B839-4B5A9124411C}"/>
                  </a:ext>
                </a:extLst>
              </p:cNvPr>
              <p:cNvSpPr txBox="1">
                <a:spLocks noRot="1" noChangeAspect="1" noMove="1" noResize="1" noEditPoints="1" noAdjustHandles="1" noChangeArrowheads="1" noChangeShapeType="1" noTextEdit="1"/>
              </p:cNvSpPr>
              <p:nvPr/>
            </p:nvSpPr>
            <p:spPr>
              <a:xfrm>
                <a:off x="619300" y="5093820"/>
                <a:ext cx="7668666" cy="830997"/>
              </a:xfrm>
              <a:prstGeom prst="rect">
                <a:avLst/>
              </a:prstGeom>
              <a:blipFill>
                <a:blip r:embed="rId3"/>
                <a:stretch>
                  <a:fillRect t="-5147" b="-16912"/>
                </a:stretch>
              </a:blipFill>
              <a:ln>
                <a:noFill/>
              </a:ln>
            </p:spPr>
            <p:txBody>
              <a:bodyPr/>
              <a:lstStyle/>
              <a:p>
                <a:r>
                  <a:rPr lang="en-US">
                    <a:noFill/>
                  </a:rPr>
                  <a:t> </a:t>
                </a:r>
              </a:p>
            </p:txBody>
          </p:sp>
        </mc:Fallback>
      </mc:AlternateContent>
      <p:pic>
        <p:nvPicPr>
          <p:cNvPr id="8" name="Picture 7"/>
          <p:cNvPicPr>
            <a:picLocks noChangeAspect="1"/>
          </p:cNvPicPr>
          <p:nvPr/>
        </p:nvPicPr>
        <p:blipFill rotWithShape="1">
          <a:blip r:embed="rId4"/>
          <a:srcRect r="1916"/>
          <a:stretch/>
        </p:blipFill>
        <p:spPr>
          <a:xfrm>
            <a:off x="0" y="1660180"/>
            <a:ext cx="4735875" cy="2545332"/>
          </a:xfrm>
          <a:prstGeom prst="rect">
            <a:avLst/>
          </a:prstGeom>
        </p:spPr>
      </p:pic>
      <p:pic>
        <p:nvPicPr>
          <p:cNvPr id="9" name="Picture 8"/>
          <p:cNvPicPr>
            <a:picLocks noChangeAspect="1"/>
          </p:cNvPicPr>
          <p:nvPr/>
        </p:nvPicPr>
        <p:blipFill>
          <a:blip r:embed="rId5"/>
          <a:stretch>
            <a:fillRect/>
          </a:stretch>
        </p:blipFill>
        <p:spPr>
          <a:xfrm>
            <a:off x="4708189" y="1336408"/>
            <a:ext cx="4382578" cy="3634578"/>
          </a:xfrm>
          <a:prstGeom prst="rect">
            <a:avLst/>
          </a:prstGeom>
        </p:spPr>
      </p:pic>
      <p:sp>
        <p:nvSpPr>
          <p:cNvPr id="10" name="Rectangle 9">
            <a:extLst/>
          </p:cNvPr>
          <p:cNvSpPr/>
          <p:nvPr/>
        </p:nvSpPr>
        <p:spPr>
          <a:xfrm>
            <a:off x="6822082" y="2748062"/>
            <a:ext cx="1067049" cy="1645214"/>
          </a:xfrm>
          <a:prstGeom prst="rect">
            <a:avLst/>
          </a:prstGeom>
          <a:gradFill>
            <a:gsLst>
              <a:gs pos="0">
                <a:schemeClr val="tx2">
                  <a:lumMod val="60000"/>
                  <a:lumOff val="40000"/>
                </a:schemeClr>
              </a:gs>
              <a:gs pos="0">
                <a:schemeClr val="tx2">
                  <a:lumMod val="60000"/>
                  <a:lumOff val="40000"/>
                  <a:alpha val="2100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5389123" y="1964988"/>
            <a:ext cx="486383" cy="18482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822082" y="2258365"/>
            <a:ext cx="1757714" cy="26472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889131" y="2310828"/>
            <a:ext cx="953312" cy="33509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962088" y="3113369"/>
            <a:ext cx="953312" cy="65475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8002869" y="2645918"/>
            <a:ext cx="168366" cy="14447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482517" y="2603592"/>
            <a:ext cx="168366" cy="14447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370120" y="2177858"/>
            <a:ext cx="953312" cy="23376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5804421" y="1971776"/>
            <a:ext cx="953312" cy="23376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955947" y="2012030"/>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966933" y="2067760"/>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6094261" y="2115575"/>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6270363" y="2146976"/>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5360947" y="2007520"/>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5368564" y="2597917"/>
            <a:ext cx="901799" cy="9040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p:cNvPr>
          <p:cNvSpPr/>
          <p:nvPr/>
        </p:nvSpPr>
        <p:spPr>
          <a:xfrm rot="16200000">
            <a:off x="6500510" y="1549128"/>
            <a:ext cx="189688" cy="2587557"/>
          </a:xfrm>
          <a:prstGeom prst="rect">
            <a:avLst/>
          </a:prstGeom>
          <a:gradFill>
            <a:gsLst>
              <a:gs pos="0">
                <a:schemeClr val="tx2">
                  <a:lumMod val="60000"/>
                  <a:lumOff val="40000"/>
                </a:schemeClr>
              </a:gs>
              <a:gs pos="0">
                <a:schemeClr val="tx1">
                  <a:lumMod val="60000"/>
                  <a:lumOff val="40000"/>
                  <a:alpha val="2100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7939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E-XFEL 120C baked cavities results</a:t>
            </a:r>
          </a:p>
        </p:txBody>
      </p:sp>
      <p:sp>
        <p:nvSpPr>
          <p:cNvPr id="24580"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it-IT"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3" name="Slide Number Placeholder 2"/>
          <p:cNvSpPr>
            <a:spLocks noGrp="1"/>
          </p:cNvSpPr>
          <p:nvPr>
            <p:ph type="sldNum" sz="quarter" idx="12"/>
          </p:nvPr>
        </p:nvSpPr>
        <p:spPr/>
        <p:txBody>
          <a:bodyPr/>
          <a:lstStyle/>
          <a:p>
            <a:fld id="{52E9C158-AEF1-41A2-A6CE-6F0BAB305EFD}" type="slidenum">
              <a:rPr lang="en-US" altLang="en-US" smtClean="0"/>
              <a:pPr/>
              <a:t>27</a:t>
            </a:fld>
            <a:endParaRPr lang="en-US" altLang="en-US"/>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561E071-6A79-4500-B839-4B5A9124411C}"/>
                  </a:ext>
                </a:extLst>
              </p:cNvPr>
              <p:cNvSpPr txBox="1"/>
              <p:nvPr/>
            </p:nvSpPr>
            <p:spPr>
              <a:xfrm>
                <a:off x="619300" y="5093820"/>
                <a:ext cx="7668666" cy="830997"/>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2400" dirty="0">
                    <a:solidFill>
                      <a:schemeClr val="accent6">
                        <a:lumMod val="50000"/>
                      </a:schemeClr>
                    </a:solidFill>
                  </a:rPr>
                  <a:t>Only about 30% of the EXFEL production cavities reach 1</a:t>
                </a:r>
                <a14:m>
                  <m:oMath xmlns:m="http://schemas.openxmlformats.org/officeDocument/2006/math">
                    <m:r>
                      <a:rPr lang="en-US" sz="2400" i="1" smtClean="0">
                        <a:solidFill>
                          <a:schemeClr val="accent6">
                            <a:lumMod val="50000"/>
                          </a:schemeClr>
                        </a:solidFill>
                        <a:latin typeface="Cambria Math" panose="02040503050406030204" pitchFamily="18" charset="0"/>
                        <a:ea typeface="Cambria Math" panose="02040503050406030204" pitchFamily="18" charset="0"/>
                      </a:rPr>
                      <m:t>∙</m:t>
                    </m:r>
                  </m:oMath>
                </a14:m>
                <a:r>
                  <a:rPr lang="en-US" sz="2400" dirty="0">
                    <a:solidFill>
                      <a:schemeClr val="accent6">
                        <a:lumMod val="50000"/>
                      </a:schemeClr>
                    </a:solidFill>
                  </a:rPr>
                  <a:t>10</a:t>
                </a:r>
                <a:r>
                  <a:rPr lang="en-US" sz="2400" baseline="30000" dirty="0">
                    <a:solidFill>
                      <a:schemeClr val="accent6">
                        <a:lumMod val="50000"/>
                      </a:schemeClr>
                    </a:solidFill>
                  </a:rPr>
                  <a:t>10</a:t>
                </a:r>
                <a:r>
                  <a:rPr lang="en-US" sz="2400" dirty="0">
                    <a:solidFill>
                      <a:schemeClr val="accent6">
                        <a:lumMod val="50000"/>
                      </a:schemeClr>
                    </a:solidFill>
                  </a:rPr>
                  <a:t> above 20 MV/m. Why?</a:t>
                </a:r>
              </a:p>
            </p:txBody>
          </p:sp>
        </mc:Choice>
        <mc:Fallback xmlns="">
          <p:sp>
            <p:nvSpPr>
              <p:cNvPr id="19" name="TextBox 18">
                <a:extLst>
                  <a:ext uri="{FF2B5EF4-FFF2-40B4-BE49-F238E27FC236}">
                    <a16:creationId xmlns:a16="http://schemas.microsoft.com/office/drawing/2014/main" id="{2561E071-6A79-4500-B839-4B5A9124411C}"/>
                  </a:ext>
                </a:extLst>
              </p:cNvPr>
              <p:cNvSpPr txBox="1">
                <a:spLocks noRot="1" noChangeAspect="1" noMove="1" noResize="1" noEditPoints="1" noAdjustHandles="1" noChangeArrowheads="1" noChangeShapeType="1" noTextEdit="1"/>
              </p:cNvSpPr>
              <p:nvPr/>
            </p:nvSpPr>
            <p:spPr>
              <a:xfrm>
                <a:off x="619300" y="5093820"/>
                <a:ext cx="7668666" cy="830997"/>
              </a:xfrm>
              <a:prstGeom prst="rect">
                <a:avLst/>
              </a:prstGeom>
              <a:blipFill>
                <a:blip r:embed="rId3"/>
                <a:stretch>
                  <a:fillRect t="-5147" b="-16912"/>
                </a:stretch>
              </a:blipFill>
              <a:ln>
                <a:noFill/>
              </a:ln>
            </p:spPr>
            <p:txBody>
              <a:bodyPr/>
              <a:lstStyle/>
              <a:p>
                <a:r>
                  <a:rPr lang="en-US">
                    <a:noFill/>
                  </a:rPr>
                  <a:t> </a:t>
                </a:r>
              </a:p>
            </p:txBody>
          </p:sp>
        </mc:Fallback>
      </mc:AlternateContent>
      <p:pic>
        <p:nvPicPr>
          <p:cNvPr id="8" name="Picture 7"/>
          <p:cNvPicPr>
            <a:picLocks noChangeAspect="1"/>
          </p:cNvPicPr>
          <p:nvPr/>
        </p:nvPicPr>
        <p:blipFill rotWithShape="1">
          <a:blip r:embed="rId4"/>
          <a:srcRect r="1916"/>
          <a:stretch/>
        </p:blipFill>
        <p:spPr>
          <a:xfrm>
            <a:off x="0" y="1660180"/>
            <a:ext cx="4735875" cy="2545332"/>
          </a:xfrm>
          <a:prstGeom prst="rect">
            <a:avLst/>
          </a:prstGeom>
        </p:spPr>
      </p:pic>
      <p:pic>
        <p:nvPicPr>
          <p:cNvPr id="9" name="Picture 8"/>
          <p:cNvPicPr>
            <a:picLocks noChangeAspect="1"/>
          </p:cNvPicPr>
          <p:nvPr/>
        </p:nvPicPr>
        <p:blipFill>
          <a:blip r:embed="rId5"/>
          <a:stretch>
            <a:fillRect/>
          </a:stretch>
        </p:blipFill>
        <p:spPr>
          <a:xfrm>
            <a:off x="4708189" y="1336408"/>
            <a:ext cx="4382578" cy="3634578"/>
          </a:xfrm>
          <a:prstGeom prst="rect">
            <a:avLst/>
          </a:prstGeom>
        </p:spPr>
      </p:pic>
      <p:sp>
        <p:nvSpPr>
          <p:cNvPr id="10" name="Rectangle 9">
            <a:extLst/>
          </p:cNvPr>
          <p:cNvSpPr/>
          <p:nvPr/>
        </p:nvSpPr>
        <p:spPr>
          <a:xfrm>
            <a:off x="6822082" y="2748062"/>
            <a:ext cx="1067049" cy="1645214"/>
          </a:xfrm>
          <a:prstGeom prst="rect">
            <a:avLst/>
          </a:prstGeom>
          <a:gradFill>
            <a:gsLst>
              <a:gs pos="0">
                <a:schemeClr val="tx2">
                  <a:lumMod val="60000"/>
                  <a:lumOff val="40000"/>
                </a:schemeClr>
              </a:gs>
              <a:gs pos="0">
                <a:schemeClr val="tx2">
                  <a:lumMod val="60000"/>
                  <a:lumOff val="40000"/>
                  <a:alpha val="2100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5389123" y="1964988"/>
            <a:ext cx="486383" cy="18482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822082" y="2258365"/>
            <a:ext cx="1757714" cy="26472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889131" y="2310828"/>
            <a:ext cx="953312" cy="33509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962088" y="3113369"/>
            <a:ext cx="953312" cy="65475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8002869" y="2645918"/>
            <a:ext cx="168366" cy="14447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482517" y="2603592"/>
            <a:ext cx="168366" cy="14447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370120" y="2177858"/>
            <a:ext cx="953312" cy="23376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5804421" y="1971776"/>
            <a:ext cx="953312" cy="23376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955947" y="2012030"/>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966933" y="2067760"/>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6094261" y="2115575"/>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6270363" y="2146976"/>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5360947" y="2007520"/>
            <a:ext cx="600493" cy="19351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5368564" y="2597917"/>
            <a:ext cx="901799" cy="90403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p:cNvPr>
          <p:cNvSpPr/>
          <p:nvPr/>
        </p:nvSpPr>
        <p:spPr>
          <a:xfrm rot="16200000">
            <a:off x="6500510" y="1549128"/>
            <a:ext cx="189688" cy="2587557"/>
          </a:xfrm>
          <a:prstGeom prst="rect">
            <a:avLst/>
          </a:prstGeom>
          <a:gradFill>
            <a:gsLst>
              <a:gs pos="0">
                <a:schemeClr val="tx2">
                  <a:lumMod val="60000"/>
                  <a:lumOff val="40000"/>
                </a:schemeClr>
              </a:gs>
              <a:gs pos="0">
                <a:schemeClr val="tx1">
                  <a:lumMod val="60000"/>
                  <a:lumOff val="40000"/>
                  <a:alpha val="2100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p:cNvPr>
          <p:cNvSpPr/>
          <p:nvPr/>
        </p:nvSpPr>
        <p:spPr>
          <a:xfrm>
            <a:off x="749596" y="5933368"/>
            <a:ext cx="7929843" cy="83099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en-US" sz="2400" dirty="0">
                <a:solidFill>
                  <a:schemeClr val="accent6">
                    <a:lumMod val="50000"/>
                  </a:schemeClr>
                </a:solidFill>
              </a:rPr>
              <a:t>New understanding of flux expulsion/dissipation could explain the mismatch</a:t>
            </a:r>
          </a:p>
        </p:txBody>
      </p:sp>
    </p:spTree>
    <p:extLst>
      <p:ext uri="{BB962C8B-B14F-4D97-AF65-F5344CB8AC3E}">
        <p14:creationId xmlns:p14="http://schemas.microsoft.com/office/powerpoint/2010/main" val="35558102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Fast Cooldown Helps Flux Expulsion</a:t>
            </a:r>
          </a:p>
        </p:txBody>
      </p:sp>
      <p:sp>
        <p:nvSpPr>
          <p:cNvPr id="59" name="TextBox 58"/>
          <p:cNvSpPr txBox="1"/>
          <p:nvPr/>
        </p:nvSpPr>
        <p:spPr>
          <a:xfrm>
            <a:off x="538342" y="1411375"/>
            <a:ext cx="5772072" cy="1723549"/>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solidFill>
                  <a:srgbClr val="C00000"/>
                </a:solidFill>
              </a:rPr>
              <a:t>Fast cool-down </a:t>
            </a:r>
            <a:r>
              <a:rPr lang="en-US" dirty="0">
                <a:solidFill>
                  <a:schemeClr val="accent6">
                    <a:lumMod val="50000"/>
                  </a:schemeClr>
                </a:solidFill>
              </a:rPr>
              <a:t>lead to </a:t>
            </a:r>
            <a:r>
              <a:rPr lang="en-US" b="1" u="sng" dirty="0">
                <a:solidFill>
                  <a:schemeClr val="accent6">
                    <a:lumMod val="50000"/>
                  </a:schemeClr>
                </a:solidFill>
              </a:rPr>
              <a:t>large thermal gradients </a:t>
            </a:r>
            <a:r>
              <a:rPr lang="en-US" dirty="0">
                <a:solidFill>
                  <a:schemeClr val="accent6">
                    <a:lumMod val="50000"/>
                  </a:schemeClr>
                </a:solidFill>
              </a:rPr>
              <a:t>which promote efficient flux expulsion</a:t>
            </a:r>
          </a:p>
          <a:p>
            <a:pPr algn="just"/>
            <a:endParaRPr lang="en-US" sz="1000" dirty="0">
              <a:solidFill>
                <a:schemeClr val="accent6">
                  <a:lumMod val="50000"/>
                </a:schemeClr>
              </a:solidFill>
            </a:endParaRPr>
          </a:p>
          <a:p>
            <a:pPr marL="285750" indent="-285750" algn="just">
              <a:buFont typeface="Arial" panose="020B0604020202020204" pitchFamily="34" charset="0"/>
              <a:buChar char="•"/>
            </a:pPr>
            <a:r>
              <a:rPr lang="en-US" dirty="0">
                <a:solidFill>
                  <a:srgbClr val="C00000"/>
                </a:solidFill>
              </a:rPr>
              <a:t>Slow cool-down </a:t>
            </a:r>
            <a:r>
              <a:rPr lang="en-US" dirty="0">
                <a:solidFill>
                  <a:schemeClr val="accent6">
                    <a:lumMod val="50000"/>
                  </a:schemeClr>
                </a:solidFill>
              </a:rPr>
              <a:t>→ poor flux expulsion</a:t>
            </a:r>
          </a:p>
        </p:txBody>
      </p:sp>
      <p:sp>
        <p:nvSpPr>
          <p:cNvPr id="28" name="TextBox 8"/>
          <p:cNvSpPr txBox="1">
            <a:spLocks noChangeArrowheads="1"/>
          </p:cNvSpPr>
          <p:nvPr/>
        </p:nvSpPr>
        <p:spPr bwMode="auto">
          <a:xfrm>
            <a:off x="306" y="6029371"/>
            <a:ext cx="3803064" cy="830997"/>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200" dirty="0">
                <a:solidFill>
                  <a:srgbClr val="0000FF"/>
                </a:solidFill>
              </a:rPr>
              <a:t>A. Romanenko et al., Appl. Phys. Lett. </a:t>
            </a:r>
            <a:r>
              <a:rPr lang="en-US" sz="1200" b="1" dirty="0">
                <a:solidFill>
                  <a:srgbClr val="0000FF"/>
                </a:solidFill>
              </a:rPr>
              <a:t>105</a:t>
            </a:r>
            <a:r>
              <a:rPr lang="en-US" sz="1200" dirty="0">
                <a:solidFill>
                  <a:srgbClr val="0000FF"/>
                </a:solidFill>
              </a:rPr>
              <a:t>, 234103 (2014)</a:t>
            </a:r>
          </a:p>
          <a:p>
            <a:pPr eaLnBrk="1" hangingPunct="1"/>
            <a:r>
              <a:rPr lang="en-US" sz="1200" dirty="0">
                <a:solidFill>
                  <a:srgbClr val="0000FF"/>
                </a:solidFill>
              </a:rPr>
              <a:t>A. Romanenko et al., J. Appl. Phys. </a:t>
            </a:r>
            <a:r>
              <a:rPr lang="en-US" sz="1200" b="1" dirty="0">
                <a:solidFill>
                  <a:srgbClr val="0000FF"/>
                </a:solidFill>
              </a:rPr>
              <a:t>115</a:t>
            </a:r>
            <a:r>
              <a:rPr lang="en-US" sz="1200" dirty="0">
                <a:solidFill>
                  <a:srgbClr val="0000FF"/>
                </a:solidFill>
              </a:rPr>
              <a:t>, 184903 (2014)</a:t>
            </a:r>
          </a:p>
          <a:p>
            <a:pPr eaLnBrk="1" hangingPunct="1"/>
            <a:r>
              <a:rPr lang="en-US" sz="1200" dirty="0">
                <a:solidFill>
                  <a:srgbClr val="0000FF"/>
                </a:solidFill>
              </a:rPr>
              <a:t>M. Martinello et al., J. Appl. Phys. </a:t>
            </a:r>
            <a:r>
              <a:rPr lang="en-US" sz="1200" b="1" dirty="0">
                <a:solidFill>
                  <a:srgbClr val="0000FF"/>
                </a:solidFill>
              </a:rPr>
              <a:t>118</a:t>
            </a:r>
            <a:r>
              <a:rPr lang="en-US" sz="1200" dirty="0">
                <a:solidFill>
                  <a:srgbClr val="0000FF"/>
                </a:solidFill>
              </a:rPr>
              <a:t>, 044505 (2015)</a:t>
            </a:r>
          </a:p>
          <a:p>
            <a:pPr eaLnBrk="1" hangingPunct="1"/>
            <a:r>
              <a:rPr lang="en-US" sz="1200" dirty="0">
                <a:solidFill>
                  <a:srgbClr val="0000FF"/>
                </a:solidFill>
              </a:rPr>
              <a:t>S. Posen et al., J. Appl. Phys. </a:t>
            </a:r>
            <a:r>
              <a:rPr lang="en-US" sz="1200" b="1" dirty="0">
                <a:solidFill>
                  <a:srgbClr val="0000FF"/>
                </a:solidFill>
              </a:rPr>
              <a:t>119</a:t>
            </a:r>
            <a:r>
              <a:rPr lang="en-US" sz="1200" dirty="0">
                <a:solidFill>
                  <a:srgbClr val="0000FF"/>
                </a:solidFill>
              </a:rPr>
              <a:t>, 213903 (2016)</a:t>
            </a:r>
          </a:p>
        </p:txBody>
      </p:sp>
      <p:pic>
        <p:nvPicPr>
          <p:cNvPr id="45" name="Picture 44"/>
          <p:cNvPicPr>
            <a:picLocks noChangeAspect="1"/>
          </p:cNvPicPr>
          <p:nvPr/>
        </p:nvPicPr>
        <p:blipFill>
          <a:blip r:embed="rId2"/>
          <a:stretch>
            <a:fillRect/>
          </a:stretch>
        </p:blipFill>
        <p:spPr>
          <a:xfrm>
            <a:off x="4707121" y="2763615"/>
            <a:ext cx="4120461" cy="3526349"/>
          </a:xfrm>
          <a:prstGeom prst="rect">
            <a:avLst/>
          </a:prstGeom>
        </p:spPr>
      </p:pic>
      <p:grpSp>
        <p:nvGrpSpPr>
          <p:cNvPr id="5" name="Group 4"/>
          <p:cNvGrpSpPr/>
          <p:nvPr/>
        </p:nvGrpSpPr>
        <p:grpSpPr>
          <a:xfrm>
            <a:off x="6489369" y="983650"/>
            <a:ext cx="2322746" cy="1754718"/>
            <a:chOff x="-21233" y="2330952"/>
            <a:chExt cx="2322746" cy="1754718"/>
          </a:xfrm>
        </p:grpSpPr>
        <p:pic>
          <p:nvPicPr>
            <p:cNvPr id="18" name="Picture 2" descr="image of FIG. 2."/>
            <p:cNvPicPr>
              <a:picLocks noChangeAspect="1" noChangeArrowheads="1"/>
            </p:cNvPicPr>
            <p:nvPr/>
          </p:nvPicPr>
          <p:blipFill rotWithShape="1">
            <a:blip r:embed="rId3">
              <a:extLst>
                <a:ext uri="{28A0092B-C50C-407E-A947-70E740481C1C}">
                  <a14:useLocalDpi xmlns:a14="http://schemas.microsoft.com/office/drawing/2010/main" val="0"/>
                </a:ext>
              </a:extLst>
            </a:blip>
            <a:srcRect t="27306" r="64752" b="22208"/>
            <a:stretch/>
          </p:blipFill>
          <p:spPr bwMode="auto">
            <a:xfrm>
              <a:off x="418311" y="2390174"/>
              <a:ext cx="1883202" cy="1695496"/>
            </a:xfrm>
            <a:prstGeom prst="rect">
              <a:avLst/>
            </a:prstGeom>
            <a:noFill/>
            <a:extLst>
              <a:ext uri="{909E8E84-426E-40dd-AFC4-6F175D3DCCD1}">
                <a14:hiddenFill xmlns="" xmlns:a14="http://schemas.microsoft.com/office/drawing/2010/main">
                  <a:solidFill>
                    <a:srgbClr val="FFFFFF"/>
                  </a:solidFill>
                </a14:hiddenFill>
              </a:ext>
            </a:extLst>
          </p:spPr>
        </p:pic>
        <p:sp>
          <p:nvSpPr>
            <p:cNvPr id="19" name="TextBox 18"/>
            <p:cNvSpPr txBox="1"/>
            <p:nvPr/>
          </p:nvSpPr>
          <p:spPr>
            <a:xfrm>
              <a:off x="501298" y="2330952"/>
              <a:ext cx="439544" cy="461665"/>
            </a:xfrm>
            <a:prstGeom prst="rect">
              <a:avLst/>
            </a:prstGeom>
            <a:noFill/>
          </p:spPr>
          <p:txBody>
            <a:bodyPr wrap="none" rtlCol="0">
              <a:spAutoFit/>
            </a:bodyPr>
            <a:lstStyle/>
            <a:p>
              <a:r>
                <a:rPr lang="en-US" dirty="0">
                  <a:solidFill>
                    <a:srgbClr val="C00000"/>
                  </a:solidFill>
                </a:rPr>
                <a:t>T</a:t>
              </a:r>
              <a:r>
                <a:rPr lang="en-US" baseline="-25000" dirty="0">
                  <a:solidFill>
                    <a:srgbClr val="C00000"/>
                  </a:solidFill>
                </a:rPr>
                <a:t>1</a:t>
              </a:r>
            </a:p>
          </p:txBody>
        </p:sp>
        <p:sp>
          <p:nvSpPr>
            <p:cNvPr id="20" name="TextBox 19"/>
            <p:cNvSpPr txBox="1"/>
            <p:nvPr/>
          </p:nvSpPr>
          <p:spPr>
            <a:xfrm>
              <a:off x="-21233" y="2939572"/>
              <a:ext cx="439544" cy="461665"/>
            </a:xfrm>
            <a:prstGeom prst="rect">
              <a:avLst/>
            </a:prstGeom>
            <a:noFill/>
          </p:spPr>
          <p:txBody>
            <a:bodyPr wrap="none" rtlCol="0">
              <a:spAutoFit/>
            </a:bodyPr>
            <a:lstStyle/>
            <a:p>
              <a:r>
                <a:rPr lang="en-US" dirty="0">
                  <a:solidFill>
                    <a:srgbClr val="C00000"/>
                  </a:solidFill>
                </a:rPr>
                <a:t>T</a:t>
              </a:r>
              <a:r>
                <a:rPr lang="en-US" baseline="-25000" dirty="0">
                  <a:solidFill>
                    <a:srgbClr val="C00000"/>
                  </a:solidFill>
                </a:rPr>
                <a:t>2</a:t>
              </a:r>
            </a:p>
          </p:txBody>
        </p:sp>
        <p:cxnSp>
          <p:nvCxnSpPr>
            <p:cNvPr id="11" name="Straight Connector 10"/>
            <p:cNvCxnSpPr/>
            <p:nvPr/>
          </p:nvCxnSpPr>
          <p:spPr>
            <a:xfrm>
              <a:off x="482117" y="3233789"/>
              <a:ext cx="1710325" cy="20735"/>
            </a:xfrm>
            <a:prstGeom prst="line">
              <a:avLst/>
            </a:prstGeom>
            <a:ln>
              <a:prstDash val="dash"/>
            </a:ln>
          </p:spPr>
          <p:style>
            <a:lnRef idx="2">
              <a:schemeClr val="accent4"/>
            </a:lnRef>
            <a:fillRef idx="0">
              <a:schemeClr val="accent4"/>
            </a:fillRef>
            <a:effectRef idx="1">
              <a:schemeClr val="accent4"/>
            </a:effectRef>
            <a:fontRef idx="minor">
              <a:schemeClr val="tx1"/>
            </a:fontRef>
          </p:style>
        </p:cxnSp>
        <p:cxnSp>
          <p:nvCxnSpPr>
            <p:cNvPr id="32" name="Straight Connector 31"/>
            <p:cNvCxnSpPr/>
            <p:nvPr/>
          </p:nvCxnSpPr>
          <p:spPr>
            <a:xfrm>
              <a:off x="996062" y="2685122"/>
              <a:ext cx="646510" cy="12676"/>
            </a:xfrm>
            <a:prstGeom prst="line">
              <a:avLst/>
            </a:prstGeom>
            <a:ln>
              <a:prstDash val="dash"/>
            </a:ln>
          </p:spPr>
          <p:style>
            <a:lnRef idx="2">
              <a:schemeClr val="accent4"/>
            </a:lnRef>
            <a:fillRef idx="0">
              <a:schemeClr val="accent4"/>
            </a:fillRef>
            <a:effectRef idx="1">
              <a:schemeClr val="accent4"/>
            </a:effectRef>
            <a:fontRef idx="minor">
              <a:schemeClr val="tx1"/>
            </a:fontRef>
          </p:style>
        </p:cxnSp>
      </p:grpSp>
      <p:sp>
        <p:nvSpPr>
          <p:cNvPr id="23" name="Rectangle 22"/>
          <p:cNvSpPr/>
          <p:nvPr/>
        </p:nvSpPr>
        <p:spPr>
          <a:xfrm rot="16200000">
            <a:off x="4558788" y="4129321"/>
            <a:ext cx="418704" cy="369332"/>
          </a:xfrm>
          <a:prstGeom prst="rect">
            <a:avLst/>
          </a:prstGeom>
          <a:solidFill>
            <a:schemeClr val="bg1"/>
          </a:solidFill>
        </p:spPr>
        <p:txBody>
          <a:bodyPr wrap="none">
            <a:spAutoFit/>
          </a:bodyPr>
          <a:lstStyle/>
          <a:p>
            <a:r>
              <a:rPr lang="en-US" sz="1800" dirty="0">
                <a:solidFill>
                  <a:schemeClr val="accent6">
                    <a:lumMod val="50000"/>
                  </a:schemeClr>
                </a:solidFill>
              </a:rPr>
              <a:t>Q</a:t>
            </a:r>
            <a:r>
              <a:rPr lang="en-US" sz="1800" baseline="-25000" dirty="0">
                <a:solidFill>
                  <a:schemeClr val="accent6">
                    <a:lumMod val="50000"/>
                  </a:schemeClr>
                </a:solidFill>
              </a:rPr>
              <a:t>0</a:t>
            </a:r>
            <a:endParaRPr lang="en-US" sz="1800" baseline="-25000" dirty="0"/>
          </a:p>
        </p:txBody>
      </p:sp>
      <p:grpSp>
        <p:nvGrpSpPr>
          <p:cNvPr id="27" name="Group 26"/>
          <p:cNvGrpSpPr/>
          <p:nvPr/>
        </p:nvGrpSpPr>
        <p:grpSpPr>
          <a:xfrm>
            <a:off x="366781" y="2937296"/>
            <a:ext cx="3850218" cy="3041001"/>
            <a:chOff x="366781" y="2983476"/>
            <a:chExt cx="3850218" cy="3041001"/>
          </a:xfrm>
        </p:grpSpPr>
        <p:grpSp>
          <p:nvGrpSpPr>
            <p:cNvPr id="9" name="Group 8"/>
            <p:cNvGrpSpPr/>
            <p:nvPr/>
          </p:nvGrpSpPr>
          <p:grpSpPr>
            <a:xfrm>
              <a:off x="366781" y="2983476"/>
              <a:ext cx="3850218" cy="3041001"/>
              <a:chOff x="833920" y="3560922"/>
              <a:chExt cx="3356854" cy="2555788"/>
            </a:xfrm>
          </p:grpSpPr>
          <p:grpSp>
            <p:nvGrpSpPr>
              <p:cNvPr id="4" name="Group 3"/>
              <p:cNvGrpSpPr/>
              <p:nvPr/>
            </p:nvGrpSpPr>
            <p:grpSpPr>
              <a:xfrm>
                <a:off x="833920" y="3560923"/>
                <a:ext cx="3356854" cy="2555787"/>
                <a:chOff x="2246297" y="3074188"/>
                <a:chExt cx="3356854" cy="2555787"/>
              </a:xfrm>
            </p:grpSpPr>
            <p:pic>
              <p:nvPicPr>
                <p:cNvPr id="24" name="Picture 23"/>
                <p:cNvPicPr>
                  <a:picLocks noChangeAspect="1"/>
                </p:cNvPicPr>
                <p:nvPr/>
              </p:nvPicPr>
              <p:blipFill>
                <a:blip r:embed="rId4"/>
                <a:stretch>
                  <a:fillRect/>
                </a:stretch>
              </p:blipFill>
              <p:spPr>
                <a:xfrm>
                  <a:off x="2246297" y="3074188"/>
                  <a:ext cx="3356854" cy="2555787"/>
                </a:xfrm>
                <a:prstGeom prst="rect">
                  <a:avLst/>
                </a:prstGeom>
              </p:spPr>
            </p:pic>
            <p:sp>
              <p:nvSpPr>
                <p:cNvPr id="38" name="Rectangle 37"/>
                <p:cNvSpPr/>
                <p:nvPr/>
              </p:nvSpPr>
              <p:spPr>
                <a:xfrm>
                  <a:off x="3551720" y="3853174"/>
                  <a:ext cx="1510442" cy="55399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Rectangle 21"/>
              <p:cNvSpPr/>
              <p:nvPr/>
            </p:nvSpPr>
            <p:spPr>
              <a:xfrm rot="16200000">
                <a:off x="564711" y="3863089"/>
                <a:ext cx="942888" cy="338554"/>
              </a:xfrm>
              <a:prstGeom prst="rect">
                <a:avLst/>
              </a:prstGeom>
              <a:solidFill>
                <a:schemeClr val="bg1"/>
              </a:solidFill>
            </p:spPr>
            <p:txBody>
              <a:bodyPr wrap="square">
                <a:spAutoFit/>
              </a:bodyPr>
              <a:lstStyle/>
              <a:p>
                <a:r>
                  <a:rPr lang="en-US" sz="1600" dirty="0">
                    <a:solidFill>
                      <a:schemeClr val="accent6">
                        <a:lumMod val="50000"/>
                      </a:schemeClr>
                    </a:solidFill>
                  </a:rPr>
                  <a:t>B</a:t>
                </a:r>
                <a:r>
                  <a:rPr lang="en-US" sz="1600" baseline="-25000" dirty="0">
                    <a:solidFill>
                      <a:schemeClr val="accent6">
                        <a:lumMod val="50000"/>
                      </a:schemeClr>
                    </a:solidFill>
                  </a:rPr>
                  <a:t>SC</a:t>
                </a:r>
                <a:r>
                  <a:rPr lang="en-US" sz="1600" dirty="0">
                    <a:solidFill>
                      <a:schemeClr val="accent6">
                        <a:lumMod val="50000"/>
                      </a:schemeClr>
                    </a:solidFill>
                  </a:rPr>
                  <a:t>/B</a:t>
                </a:r>
                <a:r>
                  <a:rPr lang="en-US" sz="1600" baseline="-25000" dirty="0">
                    <a:solidFill>
                      <a:schemeClr val="accent6">
                        <a:lumMod val="50000"/>
                      </a:schemeClr>
                    </a:solidFill>
                  </a:rPr>
                  <a:t>NC</a:t>
                </a:r>
                <a:endParaRPr lang="en-US" sz="1600" baseline="-25000" dirty="0"/>
              </a:p>
            </p:txBody>
          </p:sp>
        </p:grpSp>
        <p:sp>
          <p:nvSpPr>
            <p:cNvPr id="26" name="Rectangle 25"/>
            <p:cNvSpPr/>
            <p:nvPr/>
          </p:nvSpPr>
          <p:spPr>
            <a:xfrm>
              <a:off x="2971796" y="5000113"/>
              <a:ext cx="905164" cy="36021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1" name="Rectangle 60"/>
          <p:cNvSpPr/>
          <p:nvPr/>
        </p:nvSpPr>
        <p:spPr>
          <a:xfrm>
            <a:off x="1739761" y="3656052"/>
            <a:ext cx="283003" cy="65916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Content Placeholder 2"/>
          <p:cNvSpPr>
            <a:spLocks noGrp="1"/>
          </p:cNvSpPr>
          <p:nvPr>
            <p:ph idx="1"/>
          </p:nvPr>
        </p:nvSpPr>
        <p:spPr>
          <a:xfrm>
            <a:off x="228600" y="912416"/>
            <a:ext cx="5521353" cy="1417125"/>
          </a:xfrm>
        </p:spPr>
        <p:txBody>
          <a:bodyPr/>
          <a:lstStyle/>
          <a:p>
            <a:r>
              <a:rPr lang="en-US" dirty="0"/>
              <a:t>New understanding of expulsion</a:t>
            </a:r>
            <a:endParaRPr lang="en-US" dirty="0"/>
          </a:p>
        </p:txBody>
      </p:sp>
    </p:spTree>
    <p:extLst>
      <p:ext uri="{BB962C8B-B14F-4D97-AF65-F5344CB8AC3E}">
        <p14:creationId xmlns:p14="http://schemas.microsoft.com/office/powerpoint/2010/main" val="26547551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8" y="166162"/>
            <a:ext cx="8686800" cy="574186"/>
          </a:xfrm>
        </p:spPr>
        <p:txBody>
          <a:bodyPr/>
          <a:lstStyle/>
          <a:p>
            <a:r>
              <a:rPr lang="en-US" dirty="0"/>
              <a:t>High-T Treatment to Promote Expulsion</a:t>
            </a:r>
          </a:p>
        </p:txBody>
      </p:sp>
      <p:sp>
        <p:nvSpPr>
          <p:cNvPr id="3" name="Content Placeholder 2"/>
          <p:cNvSpPr>
            <a:spLocks noGrp="1"/>
          </p:cNvSpPr>
          <p:nvPr>
            <p:ph idx="1"/>
          </p:nvPr>
        </p:nvSpPr>
        <p:spPr>
          <a:xfrm>
            <a:off x="228600" y="912416"/>
            <a:ext cx="5521353" cy="1417125"/>
          </a:xfrm>
        </p:spPr>
        <p:txBody>
          <a:bodyPr/>
          <a:lstStyle/>
          <a:p>
            <a:r>
              <a:rPr lang="en-US" dirty="0"/>
              <a:t>New understanding of expulsion</a:t>
            </a:r>
            <a:endParaRPr lang="en-US" dirty="0"/>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29</a:t>
            </a:fld>
            <a:endParaRPr lang="en-US" altLang="en-US"/>
          </a:p>
        </p:txBody>
      </p:sp>
      <p:sp>
        <p:nvSpPr>
          <p:cNvPr id="10" name="Down Arrow 9"/>
          <p:cNvSpPr/>
          <p:nvPr/>
        </p:nvSpPr>
        <p:spPr>
          <a:xfrm rot="16200000">
            <a:off x="4338702" y="3266064"/>
            <a:ext cx="850738" cy="75782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rgbClr val="FFFFFF"/>
              </a:solidFill>
            </a:endParaRPr>
          </a:p>
        </p:txBody>
      </p:sp>
      <p:pic>
        <p:nvPicPr>
          <p:cNvPr id="12" name="Picture 11"/>
          <p:cNvPicPr>
            <a:picLocks noChangeAspect="1"/>
          </p:cNvPicPr>
          <p:nvPr/>
        </p:nvPicPr>
        <p:blipFill rotWithShape="1">
          <a:blip r:embed="rId3"/>
          <a:srcRect l="-3049" t="2323" r="3049" b="-2323"/>
          <a:stretch/>
        </p:blipFill>
        <p:spPr>
          <a:xfrm>
            <a:off x="189537" y="2543696"/>
            <a:ext cx="4082145" cy="3061609"/>
          </a:xfrm>
          <a:prstGeom prst="rect">
            <a:avLst/>
          </a:prstGeom>
          <a:solidFill>
            <a:srgbClr val="FFFFFF"/>
          </a:solidFill>
          <a:ln w="12700" cmpd="sng">
            <a:solidFill>
              <a:srgbClr val="000000"/>
            </a:solidFill>
          </a:ln>
        </p:spPr>
      </p:pic>
      <p:pic>
        <p:nvPicPr>
          <p:cNvPr id="13" name="Picture 12"/>
          <p:cNvPicPr>
            <a:picLocks noChangeAspect="1"/>
          </p:cNvPicPr>
          <p:nvPr/>
        </p:nvPicPr>
        <p:blipFill rotWithShape="1">
          <a:blip r:embed="rId4"/>
          <a:srcRect l="-1501" t="1001" r="1501" b="-1001"/>
          <a:stretch/>
        </p:blipFill>
        <p:spPr>
          <a:xfrm>
            <a:off x="5256461" y="2540465"/>
            <a:ext cx="3856148" cy="2892111"/>
          </a:xfrm>
          <a:prstGeom prst="rect">
            <a:avLst/>
          </a:prstGeom>
          <a:solidFill>
            <a:srgbClr val="FFFFFF"/>
          </a:solidFill>
          <a:ln w="12700" cmpd="sng">
            <a:solidFill>
              <a:srgbClr val="000000"/>
            </a:solidFill>
          </a:ln>
        </p:spPr>
      </p:pic>
      <p:grpSp>
        <p:nvGrpSpPr>
          <p:cNvPr id="14" name="Group 13"/>
          <p:cNvGrpSpPr>
            <a:grpSpLocks noChangeAspect="1"/>
          </p:cNvGrpSpPr>
          <p:nvPr/>
        </p:nvGrpSpPr>
        <p:grpSpPr>
          <a:xfrm rot="5400000">
            <a:off x="2243357" y="1520082"/>
            <a:ext cx="1120113" cy="786725"/>
            <a:chOff x="5351322" y="1464280"/>
            <a:chExt cx="2669743" cy="1875128"/>
          </a:xfrm>
        </p:grpSpPr>
        <p:pic>
          <p:nvPicPr>
            <p:cNvPr id="15" name="Picture 6"/>
            <p:cNvPicPr>
              <a:picLocks noChangeAspect="1" noChangeArrowheads="1"/>
            </p:cNvPicPr>
            <p:nvPr/>
          </p:nvPicPr>
          <p:blipFill rotWithShape="1">
            <a:blip r:embed="rId5" cstate="print">
              <a:clrChange>
                <a:clrFrom>
                  <a:srgbClr val="FFFFFF"/>
                </a:clrFrom>
                <a:clrTo>
                  <a:srgbClr val="FFFFFF">
                    <a:alpha val="0"/>
                  </a:srgbClr>
                </a:clrTo>
              </a:clrChange>
            </a:blip>
            <a:srcRect l="45342" t="40637" r="28571" b="42986"/>
            <a:stretch/>
          </p:blipFill>
          <p:spPr bwMode="auto">
            <a:xfrm>
              <a:off x="5351322" y="1767089"/>
              <a:ext cx="2669743" cy="1290780"/>
            </a:xfrm>
            <a:prstGeom prst="rect">
              <a:avLst/>
            </a:prstGeom>
            <a:noFill/>
            <a:ln w="9525">
              <a:noFill/>
              <a:miter lim="800000"/>
              <a:headEnd/>
              <a:tailEnd/>
            </a:ln>
          </p:spPr>
        </p:pic>
        <p:cxnSp>
          <p:nvCxnSpPr>
            <p:cNvPr id="16" name="Straight Arrow Connector 15"/>
            <p:cNvCxnSpPr/>
            <p:nvPr/>
          </p:nvCxnSpPr>
          <p:spPr>
            <a:xfrm flipV="1">
              <a:off x="5672334"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17" name="Straight Arrow Connector 16"/>
            <p:cNvCxnSpPr/>
            <p:nvPr/>
          </p:nvCxnSpPr>
          <p:spPr>
            <a:xfrm flipV="1">
              <a:off x="6157508"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18" name="Straight Arrow Connector 17"/>
            <p:cNvCxnSpPr/>
            <p:nvPr/>
          </p:nvCxnSpPr>
          <p:spPr>
            <a:xfrm flipV="1">
              <a:off x="7298320"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19" name="Straight Arrow Connector 18"/>
            <p:cNvCxnSpPr/>
            <p:nvPr/>
          </p:nvCxnSpPr>
          <p:spPr>
            <a:xfrm flipV="1">
              <a:off x="7744155"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0" name="Straight Arrow Connector 19"/>
            <p:cNvCxnSpPr/>
            <p:nvPr/>
          </p:nvCxnSpPr>
          <p:spPr>
            <a:xfrm flipV="1">
              <a:off x="6695132"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grpSp>
      <p:sp>
        <p:nvSpPr>
          <p:cNvPr id="21" name="TextBox 20"/>
          <p:cNvSpPr txBox="1"/>
          <p:nvPr/>
        </p:nvSpPr>
        <p:spPr>
          <a:xfrm>
            <a:off x="806450" y="1488158"/>
            <a:ext cx="1419114" cy="584775"/>
          </a:xfrm>
          <a:prstGeom prst="rect">
            <a:avLst/>
          </a:prstGeom>
          <a:noFill/>
        </p:spPr>
        <p:txBody>
          <a:bodyPr wrap="square" rtlCol="0">
            <a:spAutoFit/>
          </a:bodyPr>
          <a:lstStyle/>
          <a:p>
            <a:pPr algn="ctr">
              <a:defRPr/>
            </a:pPr>
            <a:r>
              <a:rPr lang="en-US" sz="1600" kern="0" dirty="0">
                <a:solidFill>
                  <a:srgbClr val="AF272F"/>
                </a:solidFill>
              </a:rPr>
              <a:t>Magnetic Flux</a:t>
            </a:r>
          </a:p>
          <a:p>
            <a:pPr algn="ctr">
              <a:defRPr/>
            </a:pPr>
            <a:r>
              <a:rPr lang="en-US" sz="1600" kern="0" dirty="0">
                <a:solidFill>
                  <a:srgbClr val="AF272F"/>
                </a:solidFill>
              </a:rPr>
              <a:t>Trapping</a:t>
            </a:r>
            <a:endParaRPr lang="en-US" sz="1600" kern="0" baseline="-25000" dirty="0">
              <a:solidFill>
                <a:srgbClr val="AF272F"/>
              </a:solidFill>
            </a:endParaRPr>
          </a:p>
        </p:txBody>
      </p:sp>
      <p:grpSp>
        <p:nvGrpSpPr>
          <p:cNvPr id="22" name="Group 21"/>
          <p:cNvGrpSpPr>
            <a:grpSpLocks noChangeAspect="1"/>
          </p:cNvGrpSpPr>
          <p:nvPr/>
        </p:nvGrpSpPr>
        <p:grpSpPr>
          <a:xfrm rot="5400000">
            <a:off x="6757855" y="1536803"/>
            <a:ext cx="1048890" cy="747511"/>
            <a:chOff x="826428" y="1471682"/>
            <a:chExt cx="2530247" cy="1803229"/>
          </a:xfrm>
        </p:grpSpPr>
        <p:pic>
          <p:nvPicPr>
            <p:cNvPr id="23" name="Picture 6"/>
            <p:cNvPicPr>
              <a:picLocks noChangeAspect="1" noChangeArrowheads="1"/>
            </p:cNvPicPr>
            <p:nvPr/>
          </p:nvPicPr>
          <p:blipFill rotWithShape="1">
            <a:blip r:embed="rId5" cstate="print">
              <a:clrChange>
                <a:clrFrom>
                  <a:srgbClr val="FFFFFF"/>
                </a:clrFrom>
                <a:clrTo>
                  <a:srgbClr val="FFFFFF">
                    <a:alpha val="0"/>
                  </a:srgbClr>
                </a:clrTo>
              </a:clrChange>
            </a:blip>
            <a:srcRect l="45342" t="40637" r="28571" b="42986"/>
            <a:stretch/>
          </p:blipFill>
          <p:spPr bwMode="auto">
            <a:xfrm>
              <a:off x="826428" y="1789373"/>
              <a:ext cx="2530247" cy="1223337"/>
            </a:xfrm>
            <a:prstGeom prst="rect">
              <a:avLst/>
            </a:prstGeom>
            <a:noFill/>
            <a:ln w="38100" cmpd="sng">
              <a:noFill/>
              <a:miter lim="800000"/>
              <a:headEnd/>
              <a:tailEnd/>
            </a:ln>
          </p:spPr>
        </p:pic>
        <p:cxnSp>
          <p:nvCxnSpPr>
            <p:cNvPr id="24" name="Straight Arrow Connector 23"/>
            <p:cNvCxnSpPr/>
            <p:nvPr/>
          </p:nvCxnSpPr>
          <p:spPr>
            <a:xfrm flipV="1">
              <a:off x="2080578" y="1471682"/>
              <a:ext cx="0" cy="1777154"/>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5" name="Curved Connector 24"/>
            <p:cNvCxnSpPr/>
            <p:nvPr/>
          </p:nvCxnSpPr>
          <p:spPr>
            <a:xfrm rot="5400000" flipH="1" flipV="1">
              <a:off x="2723907" y="2650709"/>
              <a:ext cx="857875" cy="379811"/>
            </a:xfrm>
            <a:prstGeom prst="curvedConnector3">
              <a:avLst>
                <a:gd name="adj1" fmla="val 50000"/>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26" name="Curved Connector 25"/>
            <p:cNvCxnSpPr/>
            <p:nvPr/>
          </p:nvCxnSpPr>
          <p:spPr>
            <a:xfrm rot="16200000" flipV="1">
              <a:off x="2719530" y="1788458"/>
              <a:ext cx="888577" cy="357856"/>
            </a:xfrm>
            <a:prstGeom prst="curvedConnector3">
              <a:avLst>
                <a:gd name="adj1" fmla="val 5000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7" name="Curved Connector 26"/>
            <p:cNvCxnSpPr/>
            <p:nvPr/>
          </p:nvCxnSpPr>
          <p:spPr>
            <a:xfrm rot="5400000" flipH="1" flipV="1">
              <a:off x="2463843" y="2430779"/>
              <a:ext cx="873230" cy="793600"/>
            </a:xfrm>
            <a:prstGeom prst="curvedConnector3">
              <a:avLst>
                <a:gd name="adj1" fmla="val 36361"/>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28" name="Curved Connector 27"/>
            <p:cNvCxnSpPr/>
            <p:nvPr/>
          </p:nvCxnSpPr>
          <p:spPr>
            <a:xfrm rot="16200000" flipV="1">
              <a:off x="2467762" y="1575588"/>
              <a:ext cx="888578" cy="772877"/>
            </a:xfrm>
            <a:prstGeom prst="curvedConnector3">
              <a:avLst>
                <a:gd name="adj1" fmla="val 5641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9" name="Curved Connector 28"/>
            <p:cNvCxnSpPr/>
            <p:nvPr/>
          </p:nvCxnSpPr>
          <p:spPr>
            <a:xfrm rot="16200000" flipV="1">
              <a:off x="645480" y="2653214"/>
              <a:ext cx="857875" cy="385519"/>
            </a:xfrm>
            <a:prstGeom prst="curvedConnector3">
              <a:avLst>
                <a:gd name="adj1" fmla="val 50000"/>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30" name="Curved Connector 29"/>
            <p:cNvCxnSpPr/>
            <p:nvPr/>
          </p:nvCxnSpPr>
          <p:spPr>
            <a:xfrm rot="5400000" flipH="1" flipV="1">
              <a:off x="618991" y="1791128"/>
              <a:ext cx="888577" cy="363235"/>
            </a:xfrm>
            <a:prstGeom prst="curvedConnector3">
              <a:avLst>
                <a:gd name="adj1" fmla="val 5000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31" name="Curved Connector 30"/>
            <p:cNvCxnSpPr/>
            <p:nvPr/>
          </p:nvCxnSpPr>
          <p:spPr>
            <a:xfrm rot="16200000" flipV="1">
              <a:off x="893983" y="2430174"/>
              <a:ext cx="873230" cy="805528"/>
            </a:xfrm>
            <a:prstGeom prst="curvedConnector3">
              <a:avLst>
                <a:gd name="adj1" fmla="val 36361"/>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32" name="Curved Connector 31"/>
            <p:cNvCxnSpPr/>
            <p:nvPr/>
          </p:nvCxnSpPr>
          <p:spPr>
            <a:xfrm rot="5400000" flipH="1" flipV="1">
              <a:off x="874540" y="1575140"/>
              <a:ext cx="888578" cy="784494"/>
            </a:xfrm>
            <a:prstGeom prst="curvedConnector3">
              <a:avLst>
                <a:gd name="adj1" fmla="val 5641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grpSp>
      <p:sp>
        <p:nvSpPr>
          <p:cNvPr id="33" name="TextBox 32"/>
          <p:cNvSpPr txBox="1"/>
          <p:nvPr/>
        </p:nvSpPr>
        <p:spPr>
          <a:xfrm>
            <a:off x="5103151" y="1585492"/>
            <a:ext cx="1662578" cy="584775"/>
          </a:xfrm>
          <a:prstGeom prst="rect">
            <a:avLst/>
          </a:prstGeom>
          <a:noFill/>
          <a:ln w="38100" cmpd="sng">
            <a:noFill/>
          </a:ln>
        </p:spPr>
        <p:txBody>
          <a:bodyPr wrap="square" rtlCol="0">
            <a:spAutoFit/>
          </a:bodyPr>
          <a:lstStyle/>
          <a:p>
            <a:pPr algn="ctr">
              <a:defRPr/>
            </a:pPr>
            <a:r>
              <a:rPr lang="en-US" sz="1600" kern="0" dirty="0">
                <a:solidFill>
                  <a:srgbClr val="AF272F"/>
                </a:solidFill>
              </a:rPr>
              <a:t>Magnetic Flux</a:t>
            </a:r>
          </a:p>
          <a:p>
            <a:pPr algn="ctr">
              <a:defRPr/>
            </a:pPr>
            <a:r>
              <a:rPr lang="en-US" sz="1600" kern="0" dirty="0">
                <a:solidFill>
                  <a:srgbClr val="AF272F"/>
                </a:solidFill>
              </a:rPr>
              <a:t>Expulsion</a:t>
            </a:r>
            <a:endParaRPr lang="en-US" sz="1600" kern="0" baseline="-25000" dirty="0">
              <a:solidFill>
                <a:srgbClr val="AF272F"/>
              </a:solidFill>
            </a:endParaRPr>
          </a:p>
        </p:txBody>
      </p:sp>
      <p:sp>
        <p:nvSpPr>
          <p:cNvPr id="37" name="TextBox 36"/>
          <p:cNvSpPr txBox="1"/>
          <p:nvPr/>
        </p:nvSpPr>
        <p:spPr>
          <a:xfrm>
            <a:off x="485775" y="5942286"/>
            <a:ext cx="8727381" cy="261610"/>
          </a:xfrm>
          <a:prstGeom prst="rect">
            <a:avLst/>
          </a:prstGeom>
          <a:noFill/>
        </p:spPr>
        <p:txBody>
          <a:bodyPr wrap="square" rtlCol="0">
            <a:spAutoFit/>
          </a:bodyPr>
          <a:lstStyle/>
          <a:p>
            <a:pPr algn="ctr"/>
            <a:r>
              <a:rPr lang="en-US" sz="1100" dirty="0">
                <a:solidFill>
                  <a:srgbClr val="114AFF"/>
                </a:solidFill>
                <a:latin typeface="Calibri Light" charset="0"/>
                <a:ea typeface="Calibri Light" charset="0"/>
                <a:cs typeface="Calibri Light" charset="0"/>
              </a:rPr>
              <a:t>S. Posen et al. “Efficient expulsion of magnetic flux in SRF cavities for high Q0 applications,” </a:t>
            </a:r>
            <a:r>
              <a:rPr lang="en-US" sz="1100" dirty="0">
                <a:solidFill>
                  <a:srgbClr val="114AFF"/>
                </a:solidFill>
              </a:rPr>
              <a:t>Journal of Applied Physics </a:t>
            </a:r>
            <a:r>
              <a:rPr lang="en-US" sz="1100" b="1" dirty="0">
                <a:solidFill>
                  <a:srgbClr val="114AFF"/>
                </a:solidFill>
              </a:rPr>
              <a:t>119</a:t>
            </a:r>
            <a:r>
              <a:rPr lang="en-US" sz="1100" dirty="0">
                <a:solidFill>
                  <a:srgbClr val="114AFF"/>
                </a:solidFill>
              </a:rPr>
              <a:t>, 213903 (2016)</a:t>
            </a:r>
            <a:endParaRPr lang="en-US" sz="1100" dirty="0">
              <a:solidFill>
                <a:srgbClr val="114AFF"/>
              </a:solidFill>
              <a:latin typeface="Calibri Light" charset="0"/>
              <a:ea typeface="Calibri Light" charset="0"/>
              <a:cs typeface="Calibri Light" charset="0"/>
            </a:endParaRPr>
          </a:p>
        </p:txBody>
      </p:sp>
      <p:sp>
        <p:nvSpPr>
          <p:cNvPr id="41" name="Footer Placeholder 40">
            <a:extLst>
              <a:ext uri="{FF2B5EF4-FFF2-40B4-BE49-F238E27FC236}">
                <a16:creationId xmlns:a16="http://schemas.microsoft.com/office/drawing/2014/main" id="{CC22A43D-82C5-49B1-A43D-18C6850AFF71}"/>
              </a:ext>
            </a:extLst>
          </p:cNvPr>
          <p:cNvSpPr>
            <a:spLocks noGrp="1"/>
          </p:cNvSpPr>
          <p:nvPr>
            <p:ph type="ftr" sz="quarter" idx="11"/>
          </p:nvPr>
        </p:nvSpPr>
        <p:spPr/>
        <p:txBody>
          <a:bodyPr/>
          <a:lstStyle/>
          <a:p>
            <a:r>
              <a:rPr lang="it-IT"/>
              <a:t>Martina Martinello | LCWS 2017</a:t>
            </a:r>
            <a:endParaRPr lang="en-US"/>
          </a:p>
        </p:txBody>
      </p:sp>
      <p:sp>
        <p:nvSpPr>
          <p:cNvPr id="11" name="TextBox 10"/>
          <p:cNvSpPr txBox="1"/>
          <p:nvPr/>
        </p:nvSpPr>
        <p:spPr>
          <a:xfrm>
            <a:off x="3840238" y="4184171"/>
            <a:ext cx="1712115" cy="646331"/>
          </a:xfrm>
          <a:prstGeom prst="rect">
            <a:avLst/>
          </a:prstGeom>
          <a:solidFill>
            <a:schemeClr val="bg2"/>
          </a:solid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rtlCol="0">
            <a:spAutoFit/>
          </a:bodyPr>
          <a:lstStyle/>
          <a:p>
            <a:pPr algn="ctr">
              <a:defRPr/>
            </a:pPr>
            <a:r>
              <a:rPr lang="en-US" kern="0" dirty="0">
                <a:solidFill>
                  <a:srgbClr val="003087">
                    <a:lumMod val="95000"/>
                    <a:lumOff val="5000"/>
                  </a:srgbClr>
                </a:solidFill>
              </a:rPr>
              <a:t>900°C furnace treatment</a:t>
            </a:r>
            <a:endParaRPr lang="en-US" kern="0" baseline="-25000" dirty="0">
              <a:solidFill>
                <a:srgbClr val="003087">
                  <a:lumMod val="95000"/>
                  <a:lumOff val="5000"/>
                </a:srgbClr>
              </a:solidFill>
            </a:endParaRPr>
          </a:p>
        </p:txBody>
      </p:sp>
    </p:spTree>
    <p:extLst>
      <p:ext uri="{BB962C8B-B14F-4D97-AF65-F5344CB8AC3E}">
        <p14:creationId xmlns:p14="http://schemas.microsoft.com/office/powerpoint/2010/main" val="4140056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N-doping vs 120C baking</a:t>
            </a:r>
          </a:p>
        </p:txBody>
      </p:sp>
      <p:graphicFrame>
        <p:nvGraphicFramePr>
          <p:cNvPr id="5" name="Object 4"/>
          <p:cNvGraphicFramePr>
            <a:graphicFrameLocks noChangeAspect="1"/>
          </p:cNvGraphicFramePr>
          <p:nvPr>
            <p:extLst/>
          </p:nvPr>
        </p:nvGraphicFramePr>
        <p:xfrm>
          <a:off x="89808" y="1255512"/>
          <a:ext cx="6130925" cy="4695391"/>
        </p:xfrm>
        <a:graphic>
          <a:graphicData uri="http://schemas.openxmlformats.org/presentationml/2006/ole">
            <mc:AlternateContent xmlns:mc="http://schemas.openxmlformats.org/markup-compatibility/2006">
              <mc:Choice xmlns:v="urn:schemas-microsoft-com:vml" Requires="v">
                <p:oleObj spid="_x0000_s2078" name="Graph" r:id="rId4" imgW="3906000" imgH="2990520" progId="Origin50.Graph">
                  <p:embed/>
                </p:oleObj>
              </mc:Choice>
              <mc:Fallback>
                <p:oleObj name="Graph" r:id="rId4" imgW="3906000" imgH="2990520" progId="Origin50.Graph">
                  <p:embed/>
                  <p:pic>
                    <p:nvPicPr>
                      <p:cNvPr id="5" name="Object 4"/>
                      <p:cNvPicPr/>
                      <p:nvPr/>
                    </p:nvPicPr>
                    <p:blipFill>
                      <a:blip r:embed="rId5"/>
                      <a:stretch>
                        <a:fillRect/>
                      </a:stretch>
                    </p:blipFill>
                    <p:spPr>
                      <a:xfrm>
                        <a:off x="89808" y="1255512"/>
                        <a:ext cx="6130925" cy="4695391"/>
                      </a:xfrm>
                      <a:prstGeom prst="rect">
                        <a:avLst/>
                      </a:prstGeom>
                    </p:spPr>
                  </p:pic>
                </p:oleObj>
              </mc:Fallback>
            </mc:AlternateContent>
          </a:graphicData>
        </a:graphic>
      </p:graphicFrame>
      <p:cxnSp>
        <p:nvCxnSpPr>
          <p:cNvPr id="15" name="Straight Arrow Connector 14"/>
          <p:cNvCxnSpPr>
            <a:cxnSpLocks/>
          </p:cNvCxnSpPr>
          <p:nvPr/>
        </p:nvCxnSpPr>
        <p:spPr>
          <a:xfrm flipH="1">
            <a:off x="3281082" y="1371738"/>
            <a:ext cx="260384" cy="572049"/>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
        <p:nvSpPr>
          <p:cNvPr id="18" name="TextBox 17"/>
          <p:cNvSpPr txBox="1"/>
          <p:nvPr/>
        </p:nvSpPr>
        <p:spPr>
          <a:xfrm>
            <a:off x="1335884" y="959572"/>
            <a:ext cx="5326173"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chemeClr val="accent6">
                    <a:lumMod val="50000"/>
                  </a:schemeClr>
                </a:solidFill>
              </a:rPr>
              <a:t>N-doping: very high Q-factors at 15-20 MV/m, quench field usually &lt; 30 MV/m</a:t>
            </a:r>
          </a:p>
        </p:txBody>
      </p:sp>
      <p:cxnSp>
        <p:nvCxnSpPr>
          <p:cNvPr id="19" name="Straight Arrow Connector 18"/>
          <p:cNvCxnSpPr/>
          <p:nvPr/>
        </p:nvCxnSpPr>
        <p:spPr>
          <a:xfrm flipH="1">
            <a:off x="4534911" y="2699297"/>
            <a:ext cx="1071562" cy="534363"/>
          </a:xfrm>
          <a:prstGeom prst="straightConnector1">
            <a:avLst/>
          </a:prstGeom>
          <a:ln>
            <a:solidFill>
              <a:srgbClr val="7030A0"/>
            </a:solidFill>
            <a:tailEnd type="triangle"/>
          </a:ln>
        </p:spPr>
        <p:style>
          <a:lnRef idx="2">
            <a:schemeClr val="accent4"/>
          </a:lnRef>
          <a:fillRef idx="1">
            <a:schemeClr val="lt1"/>
          </a:fillRef>
          <a:effectRef idx="0">
            <a:schemeClr val="accent4"/>
          </a:effectRef>
          <a:fontRef idx="minor">
            <a:schemeClr val="dk1"/>
          </a:fontRef>
        </p:style>
      </p:cxnSp>
      <p:sp>
        <p:nvSpPr>
          <p:cNvPr id="20" name="TextBox 19"/>
          <p:cNvSpPr txBox="1"/>
          <p:nvPr/>
        </p:nvSpPr>
        <p:spPr>
          <a:xfrm>
            <a:off x="5606473" y="1963398"/>
            <a:ext cx="3207114" cy="1015663"/>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solidFill>
                  <a:schemeClr val="accent6">
                    <a:lumMod val="50000"/>
                  </a:schemeClr>
                </a:solidFill>
              </a:rPr>
              <a:t>120C baking: capability to reach high gradients 35-45 MV/m with Q &lt; 10</a:t>
            </a:r>
            <a:r>
              <a:rPr lang="en-US" sz="2000" baseline="30000" dirty="0">
                <a:solidFill>
                  <a:schemeClr val="accent6">
                    <a:lumMod val="50000"/>
                  </a:schemeClr>
                </a:solidFill>
              </a:rPr>
              <a:t>10</a:t>
            </a:r>
          </a:p>
        </p:txBody>
      </p:sp>
      <p:cxnSp>
        <p:nvCxnSpPr>
          <p:cNvPr id="17" name="Straight Arrow Connector 16"/>
          <p:cNvCxnSpPr/>
          <p:nvPr/>
        </p:nvCxnSpPr>
        <p:spPr>
          <a:xfrm flipV="1">
            <a:off x="1525591" y="2154624"/>
            <a:ext cx="953618" cy="43945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1" name="TextBox 20"/>
          <p:cNvSpPr txBox="1"/>
          <p:nvPr/>
        </p:nvSpPr>
        <p:spPr>
          <a:xfrm>
            <a:off x="2070894" y="2313876"/>
            <a:ext cx="1759136" cy="461665"/>
          </a:xfrm>
          <a:prstGeom prst="rect">
            <a:avLst/>
          </a:prstGeom>
          <a:noFill/>
          <a:ln>
            <a:noFill/>
          </a:ln>
        </p:spPr>
        <p:txBody>
          <a:bodyPr wrap="none" rtlCol="0">
            <a:spAutoFit/>
          </a:bodyPr>
          <a:lstStyle/>
          <a:p>
            <a:r>
              <a:rPr lang="en-US" dirty="0">
                <a:solidFill>
                  <a:srgbClr val="C00000"/>
                </a:solidFill>
              </a:rPr>
              <a:t>Anti-Q-slope</a:t>
            </a:r>
          </a:p>
        </p:txBody>
      </p:sp>
      <p:sp>
        <p:nvSpPr>
          <p:cNvPr id="22" name="TextBox 21"/>
          <p:cNvSpPr txBox="1"/>
          <p:nvPr/>
        </p:nvSpPr>
        <p:spPr>
          <a:xfrm>
            <a:off x="241300" y="6006844"/>
            <a:ext cx="6600333" cy="307777"/>
          </a:xfrm>
          <a:prstGeom prst="rect">
            <a:avLst/>
          </a:prstGeom>
          <a:solidFill>
            <a:schemeClr val="bg1"/>
          </a:solidFill>
        </p:spPr>
        <p:txBody>
          <a:bodyPr wrap="none" rtlCol="0">
            <a:spAutoFit/>
          </a:bodyPr>
          <a:lstStyle/>
          <a:p>
            <a:r>
              <a:rPr lang="en-US" sz="1400" dirty="0">
                <a:solidFill>
                  <a:srgbClr val="0000FF"/>
                </a:solidFill>
              </a:rPr>
              <a:t>A. Grassellino et al., </a:t>
            </a:r>
            <a:r>
              <a:rPr lang="en-US" sz="1400" dirty="0" err="1">
                <a:solidFill>
                  <a:srgbClr val="0000FF"/>
                </a:solidFill>
              </a:rPr>
              <a:t>Supercond</a:t>
            </a:r>
            <a:r>
              <a:rPr lang="en-US" sz="1400" dirty="0">
                <a:solidFill>
                  <a:srgbClr val="0000FF"/>
                </a:solidFill>
              </a:rPr>
              <a:t>. Sci. Technol. </a:t>
            </a:r>
            <a:r>
              <a:rPr lang="en-US" sz="1400" b="1" dirty="0">
                <a:solidFill>
                  <a:srgbClr val="0000FF"/>
                </a:solidFill>
              </a:rPr>
              <a:t>26</a:t>
            </a:r>
            <a:r>
              <a:rPr lang="en-US" sz="1400" dirty="0">
                <a:solidFill>
                  <a:srgbClr val="0000FF"/>
                </a:solidFill>
              </a:rPr>
              <a:t>, 102001 (2013) – Rapid Communications</a:t>
            </a:r>
          </a:p>
        </p:txBody>
      </p:sp>
      <p:sp>
        <p:nvSpPr>
          <p:cNvPr id="25" name="Rectangle 24">
            <a:extLst>
              <a:ext uri="{FF2B5EF4-FFF2-40B4-BE49-F238E27FC236}">
                <a16:creationId xmlns:a16="http://schemas.microsoft.com/office/drawing/2014/main" id="{309E8D02-0506-4D33-BECD-D02E854389FB}"/>
              </a:ext>
            </a:extLst>
          </p:cNvPr>
          <p:cNvSpPr/>
          <p:nvPr/>
        </p:nvSpPr>
        <p:spPr>
          <a:xfrm>
            <a:off x="4741049" y="1567543"/>
            <a:ext cx="4333795" cy="4611836"/>
          </a:xfrm>
          <a:prstGeom prst="rect">
            <a:avLst/>
          </a:prstGeom>
          <a:solidFill>
            <a:schemeClr val="bg1"/>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pPr>
              <a:defRPr/>
            </a:pPr>
            <a:r>
              <a:rPr lang="en-US" sz="1200"/>
              <a:t>Martina Martinello | LCWS 2017</a:t>
            </a:r>
            <a:endParaRPr lang="en-US" sz="1200" b="1"/>
          </a:p>
        </p:txBody>
      </p:sp>
      <p:sp>
        <p:nvSpPr>
          <p:cNvPr id="14" name="TextBox 13">
            <a:extLst>
              <a:ext uri="{FF2B5EF4-FFF2-40B4-BE49-F238E27FC236}">
                <a16:creationId xmlns:a16="http://schemas.microsoft.com/office/drawing/2014/main" id="{5AF86DFF-94CC-42B5-9806-310D5357EA5E}"/>
              </a:ext>
            </a:extLst>
          </p:cNvPr>
          <p:cNvSpPr txBox="1"/>
          <p:nvPr/>
        </p:nvSpPr>
        <p:spPr>
          <a:xfrm>
            <a:off x="4800056" y="2578237"/>
            <a:ext cx="4195818" cy="307777"/>
          </a:xfrm>
          <a:prstGeom prst="rect">
            <a:avLst/>
          </a:prstGeom>
          <a:solidFill>
            <a:schemeClr val="bg1"/>
          </a:solidFill>
        </p:spPr>
        <p:txBody>
          <a:bodyPr wrap="square" rtlCol="0">
            <a:spAutoFit/>
          </a:bodyPr>
          <a:lstStyle/>
          <a:p>
            <a:r>
              <a:rPr lang="en-US" sz="1400" b="1" u="sng" dirty="0"/>
              <a:t>N doping: nitrogen throughout several microns</a:t>
            </a:r>
          </a:p>
        </p:txBody>
      </p:sp>
      <p:sp>
        <p:nvSpPr>
          <p:cNvPr id="16" name="TextBox 15">
            <a:extLst>
              <a:ext uri="{FF2B5EF4-FFF2-40B4-BE49-F238E27FC236}">
                <a16:creationId xmlns:a16="http://schemas.microsoft.com/office/drawing/2014/main" id="{DF8E5AC7-FA94-4096-AFF9-377DBBE47238}"/>
              </a:ext>
            </a:extLst>
          </p:cNvPr>
          <p:cNvSpPr txBox="1"/>
          <p:nvPr/>
        </p:nvSpPr>
        <p:spPr>
          <a:xfrm>
            <a:off x="5310637" y="5879131"/>
            <a:ext cx="3316934" cy="276999"/>
          </a:xfrm>
          <a:prstGeom prst="rect">
            <a:avLst/>
          </a:prstGeom>
          <a:solidFill>
            <a:schemeClr val="bg1"/>
          </a:solidFill>
        </p:spPr>
        <p:txBody>
          <a:bodyPr wrap="none" rtlCol="0">
            <a:spAutoFit/>
          </a:bodyPr>
          <a:lstStyle/>
          <a:p>
            <a:r>
              <a:rPr lang="hu-HU" sz="1200" dirty="0">
                <a:solidFill>
                  <a:srgbClr val="0000FF"/>
                </a:solidFill>
              </a:rPr>
              <a:t>A. Grassellino et al, Proceedings of SRF 2015</a:t>
            </a:r>
            <a:endParaRPr lang="en-US" sz="1200" dirty="0">
              <a:solidFill>
                <a:srgbClr val="0000FF"/>
              </a:solidFill>
            </a:endParaRPr>
          </a:p>
        </p:txBody>
      </p:sp>
      <p:pic>
        <p:nvPicPr>
          <p:cNvPr id="23" name="Picture 22">
            <a:extLst>
              <a:ext uri="{FF2B5EF4-FFF2-40B4-BE49-F238E27FC236}">
                <a16:creationId xmlns:a16="http://schemas.microsoft.com/office/drawing/2014/main" id="{F62A83AD-A04F-4BD5-A46F-0DFB1B9C3145}"/>
              </a:ext>
            </a:extLst>
          </p:cNvPr>
          <p:cNvPicPr>
            <a:picLocks noChangeAspect="1"/>
          </p:cNvPicPr>
          <p:nvPr/>
        </p:nvPicPr>
        <p:blipFill rotWithShape="1">
          <a:blip r:embed="rId6">
            <a:extLst>
              <a:ext uri="{28A0092B-C50C-407E-A947-70E740481C1C}">
                <a14:useLocalDpi xmlns:a14="http://schemas.microsoft.com/office/drawing/2010/main" val="0"/>
              </a:ext>
            </a:extLst>
          </a:blip>
          <a:srcRect l="3984" t="10170" r="10866" b="2709"/>
          <a:stretch/>
        </p:blipFill>
        <p:spPr>
          <a:xfrm>
            <a:off x="5048268" y="2924613"/>
            <a:ext cx="3699394" cy="2885142"/>
          </a:xfrm>
          <a:prstGeom prst="rect">
            <a:avLst/>
          </a:prstGeom>
          <a:solidFill>
            <a:schemeClr val="bg1"/>
          </a:solidFill>
          <a:ln>
            <a:noFill/>
          </a:ln>
          <a:effectLst>
            <a:softEdge rad="0"/>
          </a:effectLst>
        </p:spPr>
      </p:pic>
      <p:sp>
        <p:nvSpPr>
          <p:cNvPr id="24" name="Rectangle 23">
            <a:extLst>
              <a:ext uri="{FF2B5EF4-FFF2-40B4-BE49-F238E27FC236}">
                <a16:creationId xmlns:a16="http://schemas.microsoft.com/office/drawing/2014/main" id="{7BA550E6-52A0-47CD-A929-DABC0F9C9319}"/>
              </a:ext>
            </a:extLst>
          </p:cNvPr>
          <p:cNvSpPr/>
          <p:nvPr/>
        </p:nvSpPr>
        <p:spPr>
          <a:xfrm>
            <a:off x="4800056" y="1629311"/>
            <a:ext cx="4123841" cy="923330"/>
          </a:xfrm>
          <a:prstGeom prst="rect">
            <a:avLst/>
          </a:prstGeom>
          <a:solidFill>
            <a:schemeClr val="bg1"/>
          </a:solidFill>
        </p:spPr>
        <p:txBody>
          <a:bodyPr wrap="square">
            <a:spAutoFit/>
          </a:bodyPr>
          <a:lstStyle/>
          <a:p>
            <a:pPr algn="just">
              <a:spcBef>
                <a:spcPts val="600"/>
              </a:spcBef>
            </a:pPr>
            <a:r>
              <a:rPr lang="en-US" b="1" dirty="0">
                <a:solidFill>
                  <a:srgbClr val="C00000"/>
                </a:solidFill>
              </a:rPr>
              <a:t>N Doping</a:t>
            </a:r>
            <a:r>
              <a:rPr lang="en-US" dirty="0">
                <a:solidFill>
                  <a:srgbClr val="C00000"/>
                </a:solidFill>
              </a:rPr>
              <a:t> </a:t>
            </a:r>
            <a:r>
              <a:rPr lang="en-US" dirty="0">
                <a:solidFill>
                  <a:schemeClr val="accent6">
                    <a:lumMod val="50000"/>
                  </a:schemeClr>
                </a:solidFill>
              </a:rPr>
              <a:t>at T&gt; 800C manipulate mean free path constantly throughout several microns, </a:t>
            </a:r>
            <a:r>
              <a:rPr lang="en-US" b="1" dirty="0">
                <a:solidFill>
                  <a:schemeClr val="accent6">
                    <a:lumMod val="50000"/>
                  </a:schemeClr>
                </a:solidFill>
              </a:rPr>
              <a:t>giving the highest Q </a:t>
            </a:r>
          </a:p>
        </p:txBody>
      </p:sp>
      <p:sp>
        <p:nvSpPr>
          <p:cNvPr id="4" name="Slide Number Placeholder 3">
            <a:extLst>
              <a:ext uri="{FF2B5EF4-FFF2-40B4-BE49-F238E27FC236}">
                <a16:creationId xmlns:a16="http://schemas.microsoft.com/office/drawing/2014/main" id="{6BDFD7C7-FBCC-402E-8F4B-BF2F0855D0BC}"/>
              </a:ext>
            </a:extLst>
          </p:cNvPr>
          <p:cNvSpPr>
            <a:spLocks noGrp="1"/>
          </p:cNvSpPr>
          <p:nvPr>
            <p:ph type="sldNum" sz="quarter" idx="12"/>
          </p:nvPr>
        </p:nvSpPr>
        <p:spPr/>
        <p:txBody>
          <a:bodyPr/>
          <a:lstStyle/>
          <a:p>
            <a:fld id="{0CB70BF4-04C1-49D2-AF55-3B7C212EEADB}" type="slidenum">
              <a:rPr lang="en-US" smtClean="0"/>
              <a:pPr/>
              <a:t>3</a:t>
            </a:fld>
            <a:endParaRPr lang="en-US"/>
          </a:p>
        </p:txBody>
      </p:sp>
    </p:spTree>
    <p:extLst>
      <p:ext uri="{BB962C8B-B14F-4D97-AF65-F5344CB8AC3E}">
        <p14:creationId xmlns:p14="http://schemas.microsoft.com/office/powerpoint/2010/main" val="25252722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2" descr="age6image24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1579" y="951305"/>
            <a:ext cx="6640322" cy="5091228"/>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p:cNvSpPr txBox="1"/>
          <p:nvPr/>
        </p:nvSpPr>
        <p:spPr>
          <a:xfrm>
            <a:off x="5202313" y="2510900"/>
            <a:ext cx="1773128" cy="276999"/>
          </a:xfrm>
          <a:prstGeom prst="rect">
            <a:avLst/>
          </a:prstGeom>
          <a:noFill/>
        </p:spPr>
        <p:txBody>
          <a:bodyPr wrap="square" rtlCol="0">
            <a:spAutoFit/>
          </a:bodyPr>
          <a:lstStyle/>
          <a:p>
            <a:pPr algn="ctr">
              <a:defRPr/>
            </a:pPr>
            <a:r>
              <a:rPr lang="en-US" sz="1200" kern="0" dirty="0">
                <a:solidFill>
                  <a:srgbClr val="000000"/>
                </a:solidFill>
              </a:rPr>
              <a:t>2 K, 16 MV/m, 1.3 GHz</a:t>
            </a:r>
            <a:endParaRPr lang="en-US" sz="1200" kern="0" baseline="-25000" dirty="0">
              <a:solidFill>
                <a:srgbClr val="000000"/>
              </a:solidFill>
            </a:endParaRPr>
          </a:p>
        </p:txBody>
      </p:sp>
      <p:sp>
        <p:nvSpPr>
          <p:cNvPr id="2" name="Title 1"/>
          <p:cNvSpPr>
            <a:spLocks noGrp="1"/>
          </p:cNvSpPr>
          <p:nvPr>
            <p:ph type="title"/>
          </p:nvPr>
        </p:nvSpPr>
        <p:spPr>
          <a:xfrm>
            <a:off x="206828" y="166162"/>
            <a:ext cx="8686800" cy="574186"/>
          </a:xfrm>
        </p:spPr>
        <p:txBody>
          <a:bodyPr/>
          <a:lstStyle/>
          <a:p>
            <a:r>
              <a:rPr lang="en-US" dirty="0"/>
              <a:t>Q Degradation due to Trapped Flux</a:t>
            </a:r>
            <a:endParaRPr lang="en-US" dirty="0"/>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30</a:t>
            </a:fld>
            <a:endParaRPr lang="en-US" altLang="en-US"/>
          </a:p>
        </p:txBody>
      </p:sp>
      <p:sp>
        <p:nvSpPr>
          <p:cNvPr id="36" name="TextBox 35"/>
          <p:cNvSpPr txBox="1"/>
          <p:nvPr/>
        </p:nvSpPr>
        <p:spPr>
          <a:xfrm>
            <a:off x="0" y="6042533"/>
            <a:ext cx="9277350" cy="261610"/>
          </a:xfrm>
          <a:prstGeom prst="rect">
            <a:avLst/>
          </a:prstGeom>
          <a:noFill/>
        </p:spPr>
        <p:txBody>
          <a:bodyPr wrap="square" rtlCol="0">
            <a:spAutoFit/>
          </a:bodyPr>
          <a:lstStyle/>
          <a:p>
            <a:r>
              <a:rPr lang="en-US" sz="1100" dirty="0">
                <a:solidFill>
                  <a:srgbClr val="114AFF"/>
                </a:solidFill>
                <a:latin typeface="Calibri Light" charset="0"/>
                <a:ea typeface="Calibri Light" charset="0"/>
                <a:cs typeface="Calibri Light" charset="0"/>
              </a:rPr>
              <a:t>M. Martinello et al., </a:t>
            </a:r>
            <a:r>
              <a:rPr lang="hu-HU" sz="1100" dirty="0" err="1">
                <a:solidFill>
                  <a:srgbClr val="114AFF"/>
                </a:solidFill>
              </a:rPr>
              <a:t>Appl</a:t>
            </a:r>
            <a:r>
              <a:rPr lang="hu-HU" sz="1100" dirty="0">
                <a:solidFill>
                  <a:srgbClr val="114AFF"/>
                </a:solidFill>
              </a:rPr>
              <a:t>. </a:t>
            </a:r>
            <a:r>
              <a:rPr lang="hu-HU" sz="1100" dirty="0" err="1">
                <a:solidFill>
                  <a:srgbClr val="114AFF"/>
                </a:solidFill>
              </a:rPr>
              <a:t>Phys</a:t>
            </a:r>
            <a:r>
              <a:rPr lang="hu-HU" sz="1100" dirty="0">
                <a:solidFill>
                  <a:srgbClr val="114AFF"/>
                </a:solidFill>
              </a:rPr>
              <a:t>. Lett. </a:t>
            </a:r>
            <a:r>
              <a:rPr lang="hu-HU" sz="1100" b="1" dirty="0">
                <a:solidFill>
                  <a:srgbClr val="114AFF"/>
                </a:solidFill>
              </a:rPr>
              <a:t>109</a:t>
            </a:r>
            <a:r>
              <a:rPr lang="hu-HU" sz="1100" dirty="0">
                <a:solidFill>
                  <a:srgbClr val="114AFF"/>
                </a:solidFill>
              </a:rPr>
              <a:t>, 062601 (2016)</a:t>
            </a:r>
            <a:endParaRPr lang="en-US" sz="1100" dirty="0">
              <a:solidFill>
                <a:srgbClr val="114AFF"/>
              </a:solidFill>
              <a:latin typeface="Calibri Light" charset="0"/>
              <a:ea typeface="Calibri Light" charset="0"/>
              <a:cs typeface="Calibri Light" charset="0"/>
            </a:endParaRPr>
          </a:p>
        </p:txBody>
      </p:sp>
      <p:sp>
        <p:nvSpPr>
          <p:cNvPr id="41" name="Footer Placeholder 40">
            <a:extLst>
              <a:ext uri="{FF2B5EF4-FFF2-40B4-BE49-F238E27FC236}">
                <a16:creationId xmlns:a16="http://schemas.microsoft.com/office/drawing/2014/main" id="{CC22A43D-82C5-49B1-A43D-18C6850AFF71}"/>
              </a:ext>
            </a:extLst>
          </p:cNvPr>
          <p:cNvSpPr>
            <a:spLocks noGrp="1"/>
          </p:cNvSpPr>
          <p:nvPr>
            <p:ph type="ftr" sz="quarter" idx="11"/>
          </p:nvPr>
        </p:nvSpPr>
        <p:spPr/>
        <p:txBody>
          <a:bodyPr/>
          <a:lstStyle/>
          <a:p>
            <a:r>
              <a:rPr lang="it-IT"/>
              <a:t>Martina Martinello | LCWS 2017</a:t>
            </a:r>
            <a:endParaRPr lang="en-US"/>
          </a:p>
        </p:txBody>
      </p:sp>
      <p:cxnSp>
        <p:nvCxnSpPr>
          <p:cNvPr id="39" name="Straight Arrow Connector 38">
            <a:extLst/>
          </p:cNvPr>
          <p:cNvCxnSpPr>
            <a:cxnSpLocks/>
          </p:cNvCxnSpPr>
          <p:nvPr/>
        </p:nvCxnSpPr>
        <p:spPr>
          <a:xfrm flipH="1" flipV="1">
            <a:off x="5622580" y="4819650"/>
            <a:ext cx="557558" cy="101192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40" name="TextBox 39">
            <a:extLst/>
          </p:cNvPr>
          <p:cNvSpPr txBox="1"/>
          <p:nvPr/>
        </p:nvSpPr>
        <p:spPr>
          <a:xfrm>
            <a:off x="5622580" y="5842478"/>
            <a:ext cx="3435986"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just"/>
            <a:r>
              <a:rPr lang="en-US" dirty="0">
                <a:solidFill>
                  <a:schemeClr val="accent6">
                    <a:lumMod val="75000"/>
                  </a:schemeClr>
                </a:solidFill>
              </a:rPr>
              <a:t>15 </a:t>
            </a:r>
            <a:r>
              <a:rPr lang="en-US" dirty="0" err="1">
                <a:solidFill>
                  <a:schemeClr val="accent6">
                    <a:lumMod val="75000"/>
                  </a:schemeClr>
                </a:solidFill>
              </a:rPr>
              <a:t>mG</a:t>
            </a:r>
            <a:r>
              <a:rPr lang="en-US" dirty="0">
                <a:solidFill>
                  <a:schemeClr val="accent6">
                    <a:lumMod val="75000"/>
                  </a:schemeClr>
                </a:solidFill>
              </a:rPr>
              <a:t> of trapped flux can degrade performance, lowering Q below 10</a:t>
            </a:r>
            <a:r>
              <a:rPr lang="en-US" baseline="30000" dirty="0">
                <a:solidFill>
                  <a:schemeClr val="accent6">
                    <a:lumMod val="75000"/>
                  </a:schemeClr>
                </a:solidFill>
              </a:rPr>
              <a:t>10</a:t>
            </a:r>
          </a:p>
        </p:txBody>
      </p:sp>
    </p:spTree>
    <p:extLst>
      <p:ext uri="{BB962C8B-B14F-4D97-AF65-F5344CB8AC3E}">
        <p14:creationId xmlns:p14="http://schemas.microsoft.com/office/powerpoint/2010/main" val="356935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8" y="166162"/>
            <a:ext cx="8686800" cy="574186"/>
          </a:xfrm>
        </p:spPr>
        <p:txBody>
          <a:bodyPr/>
          <a:lstStyle/>
          <a:p>
            <a:r>
              <a:rPr lang="en-US" dirty="0"/>
              <a:t>Q Degradation due to Trapped Flux</a:t>
            </a:r>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31</a:t>
            </a:fld>
            <a:endParaRPr lang="en-US" altLang="en-US"/>
          </a:p>
        </p:txBody>
      </p:sp>
      <p:pic>
        <p:nvPicPr>
          <p:cNvPr id="1026" name="Picture 2" descr="age6image24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1579" y="951305"/>
            <a:ext cx="6640322" cy="5091228"/>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5202313" y="2510900"/>
            <a:ext cx="1773128" cy="276999"/>
          </a:xfrm>
          <a:prstGeom prst="rect">
            <a:avLst/>
          </a:prstGeom>
          <a:noFill/>
        </p:spPr>
        <p:txBody>
          <a:bodyPr wrap="square" rtlCol="0">
            <a:spAutoFit/>
          </a:bodyPr>
          <a:lstStyle/>
          <a:p>
            <a:pPr algn="ctr">
              <a:defRPr/>
            </a:pPr>
            <a:r>
              <a:rPr lang="en-US" sz="1200" kern="0" dirty="0">
                <a:solidFill>
                  <a:srgbClr val="000000"/>
                </a:solidFill>
              </a:rPr>
              <a:t>2 K, 16 MV/m, 1.3 GHz</a:t>
            </a:r>
            <a:endParaRPr lang="en-US" sz="1200" kern="0" baseline="-25000" dirty="0">
              <a:solidFill>
                <a:srgbClr val="000000"/>
              </a:solidFill>
            </a:endParaRPr>
          </a:p>
        </p:txBody>
      </p:sp>
      <p:sp>
        <p:nvSpPr>
          <p:cNvPr id="41" name="Footer Placeholder 40">
            <a:extLst>
              <a:ext uri="{FF2B5EF4-FFF2-40B4-BE49-F238E27FC236}">
                <a16:creationId xmlns:a16="http://schemas.microsoft.com/office/drawing/2014/main" id="{CC22A43D-82C5-49B1-A43D-18C6850AFF71}"/>
              </a:ext>
            </a:extLst>
          </p:cNvPr>
          <p:cNvSpPr>
            <a:spLocks noGrp="1"/>
          </p:cNvSpPr>
          <p:nvPr>
            <p:ph type="ftr" sz="quarter" idx="11"/>
          </p:nvPr>
        </p:nvSpPr>
        <p:spPr/>
        <p:txBody>
          <a:bodyPr/>
          <a:lstStyle/>
          <a:p>
            <a:r>
              <a:rPr lang="it-IT"/>
              <a:t>Martina Martinello | LCWS 2017</a:t>
            </a:r>
            <a:endParaRPr lang="en-US"/>
          </a:p>
        </p:txBody>
      </p:sp>
      <p:cxnSp>
        <p:nvCxnSpPr>
          <p:cNvPr id="11" name="Straight Arrow Connector 10">
            <a:extLst/>
          </p:cNvPr>
          <p:cNvCxnSpPr>
            <a:cxnSpLocks/>
          </p:cNvCxnSpPr>
          <p:nvPr/>
        </p:nvCxnSpPr>
        <p:spPr>
          <a:xfrm flipH="1" flipV="1">
            <a:off x="5676900" y="4305300"/>
            <a:ext cx="503238" cy="1526277"/>
          </a:xfrm>
          <a:prstGeom prst="straightConnector1">
            <a:avLst/>
          </a:prstGeom>
          <a:ln>
            <a:solidFill>
              <a:srgbClr val="B71FA5"/>
            </a:solidFill>
            <a:tailEnd type="triangle"/>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mc:Choice xmlns:a14="http://schemas.microsoft.com/office/drawing/2010/main" Requires="a14">
          <p:sp>
            <p:nvSpPr>
              <p:cNvPr id="12" name="TextBox 11">
                <a:extLst/>
              </p:cNvPr>
              <p:cNvSpPr txBox="1"/>
              <p:nvPr/>
            </p:nvSpPr>
            <p:spPr>
              <a:xfrm>
                <a:off x="5590582" y="5871046"/>
                <a:ext cx="3427012" cy="923330"/>
              </a:xfrm>
              <a:prstGeom prst="rect">
                <a:avLst/>
              </a:prstGeom>
              <a:ln>
                <a:solidFill>
                  <a:srgbClr val="B71FA5"/>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dirty="0">
                    <a:solidFill>
                      <a:schemeClr val="accent6">
                        <a:lumMod val="75000"/>
                      </a:schemeClr>
                    </a:solidFill>
                  </a:rPr>
                  <a:t>15 </a:t>
                </a:r>
                <a:r>
                  <a:rPr lang="en-US" dirty="0" err="1">
                    <a:solidFill>
                      <a:schemeClr val="accent6">
                        <a:lumMod val="75000"/>
                      </a:schemeClr>
                    </a:solidFill>
                  </a:rPr>
                  <a:t>mG</a:t>
                </a:r>
                <a:r>
                  <a:rPr lang="en-US" dirty="0">
                    <a:solidFill>
                      <a:schemeClr val="accent6">
                        <a:lumMod val="75000"/>
                      </a:schemeClr>
                    </a:solidFill>
                  </a:rPr>
                  <a:t> of trapped flux degrades performance, but Q still higher than 1.5</a:t>
                </a:r>
                <a14:m>
                  <m:oMath xmlns:m="http://schemas.openxmlformats.org/officeDocument/2006/math">
                    <m:r>
                      <a:rPr lang="en-US" i="1" smtClean="0">
                        <a:solidFill>
                          <a:schemeClr val="accent6">
                            <a:lumMod val="75000"/>
                          </a:schemeClr>
                        </a:solidFill>
                        <a:latin typeface="Cambria Math" panose="02040503050406030204" pitchFamily="18" charset="0"/>
                        <a:ea typeface="Cambria Math" panose="02040503050406030204" pitchFamily="18" charset="0"/>
                      </a:rPr>
                      <m:t>∙</m:t>
                    </m:r>
                  </m:oMath>
                </a14:m>
                <a:r>
                  <a:rPr lang="en-US" dirty="0">
                    <a:solidFill>
                      <a:schemeClr val="accent6">
                        <a:lumMod val="75000"/>
                      </a:schemeClr>
                    </a:solidFill>
                  </a:rPr>
                  <a:t>10</a:t>
                </a:r>
                <a:r>
                  <a:rPr lang="en-US" baseline="30000" dirty="0">
                    <a:solidFill>
                      <a:schemeClr val="accent6">
                        <a:lumMod val="75000"/>
                      </a:schemeClr>
                    </a:solidFill>
                  </a:rPr>
                  <a:t>10</a:t>
                </a:r>
              </a:p>
            </p:txBody>
          </p:sp>
        </mc:Choice>
        <mc:Fallback>
          <p:sp>
            <p:nvSpPr>
              <p:cNvPr id="12" name="TextBox 11">
                <a:extLst/>
              </p:cNvPr>
              <p:cNvSpPr txBox="1">
                <a:spLocks noRot="1" noChangeAspect="1" noMove="1" noResize="1" noEditPoints="1" noAdjustHandles="1" noChangeArrowheads="1" noChangeShapeType="1" noTextEdit="1"/>
              </p:cNvSpPr>
              <p:nvPr/>
            </p:nvSpPr>
            <p:spPr>
              <a:xfrm>
                <a:off x="5590582" y="5871046"/>
                <a:ext cx="3427012" cy="923330"/>
              </a:xfrm>
              <a:prstGeom prst="rect">
                <a:avLst/>
              </a:prstGeom>
              <a:blipFill>
                <a:blip r:embed="rId4"/>
                <a:stretch>
                  <a:fillRect l="-1060" t="-1923" r="-2120" b="-7692"/>
                </a:stretch>
              </a:blipFill>
              <a:ln>
                <a:solidFill>
                  <a:srgbClr val="B71FA5"/>
                </a:solidFill>
              </a:ln>
            </p:spPr>
            <p:txBody>
              <a:bodyPr/>
              <a:lstStyle/>
              <a:p>
                <a:r>
                  <a:rPr lang="en-US">
                    <a:noFill/>
                  </a:rPr>
                  <a:t> </a:t>
                </a:r>
              </a:p>
            </p:txBody>
          </p:sp>
        </mc:Fallback>
      </mc:AlternateContent>
      <p:sp>
        <p:nvSpPr>
          <p:cNvPr id="16" name="TextBox 15"/>
          <p:cNvSpPr txBox="1"/>
          <p:nvPr/>
        </p:nvSpPr>
        <p:spPr>
          <a:xfrm>
            <a:off x="0" y="6042533"/>
            <a:ext cx="9277350" cy="261610"/>
          </a:xfrm>
          <a:prstGeom prst="rect">
            <a:avLst/>
          </a:prstGeom>
          <a:noFill/>
        </p:spPr>
        <p:txBody>
          <a:bodyPr wrap="square" rtlCol="0">
            <a:spAutoFit/>
          </a:bodyPr>
          <a:lstStyle/>
          <a:p>
            <a:r>
              <a:rPr lang="en-US" sz="1100" dirty="0">
                <a:solidFill>
                  <a:srgbClr val="114AFF"/>
                </a:solidFill>
                <a:latin typeface="Calibri Light" charset="0"/>
                <a:ea typeface="Calibri Light" charset="0"/>
                <a:cs typeface="Calibri Light" charset="0"/>
              </a:rPr>
              <a:t>M. Martinello et al., </a:t>
            </a:r>
            <a:r>
              <a:rPr lang="hu-HU" sz="1100" dirty="0" err="1">
                <a:solidFill>
                  <a:srgbClr val="114AFF"/>
                </a:solidFill>
              </a:rPr>
              <a:t>Appl</a:t>
            </a:r>
            <a:r>
              <a:rPr lang="hu-HU" sz="1100" dirty="0">
                <a:solidFill>
                  <a:srgbClr val="114AFF"/>
                </a:solidFill>
              </a:rPr>
              <a:t>. </a:t>
            </a:r>
            <a:r>
              <a:rPr lang="hu-HU" sz="1100" dirty="0" err="1">
                <a:solidFill>
                  <a:srgbClr val="114AFF"/>
                </a:solidFill>
              </a:rPr>
              <a:t>Phys</a:t>
            </a:r>
            <a:r>
              <a:rPr lang="hu-HU" sz="1100" dirty="0">
                <a:solidFill>
                  <a:srgbClr val="114AFF"/>
                </a:solidFill>
              </a:rPr>
              <a:t>. Lett. </a:t>
            </a:r>
            <a:r>
              <a:rPr lang="hu-HU" sz="1100" b="1" dirty="0">
                <a:solidFill>
                  <a:srgbClr val="114AFF"/>
                </a:solidFill>
              </a:rPr>
              <a:t>109</a:t>
            </a:r>
            <a:r>
              <a:rPr lang="hu-HU" sz="1100" dirty="0">
                <a:solidFill>
                  <a:srgbClr val="114AFF"/>
                </a:solidFill>
              </a:rPr>
              <a:t>, 062601 (2016)</a:t>
            </a:r>
            <a:endParaRPr lang="en-US" sz="1100" dirty="0">
              <a:solidFill>
                <a:srgbClr val="114AFF"/>
              </a:solidFill>
              <a:latin typeface="Calibri Light" charset="0"/>
              <a:ea typeface="Calibri Light" charset="0"/>
              <a:cs typeface="Calibri Light" charset="0"/>
            </a:endParaRPr>
          </a:p>
        </p:txBody>
      </p:sp>
    </p:spTree>
    <p:extLst>
      <p:ext uri="{BB962C8B-B14F-4D97-AF65-F5344CB8AC3E}">
        <p14:creationId xmlns:p14="http://schemas.microsoft.com/office/powerpoint/2010/main" val="140830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8" y="166162"/>
            <a:ext cx="8686800" cy="574186"/>
          </a:xfrm>
        </p:spPr>
        <p:txBody>
          <a:bodyPr/>
          <a:lstStyle/>
          <a:p>
            <a:r>
              <a:rPr lang="en-US" dirty="0"/>
              <a:t>Magnetic Flux – Sensitivity and Expulsion</a:t>
            </a:r>
          </a:p>
        </p:txBody>
      </p:sp>
      <p:sp>
        <p:nvSpPr>
          <p:cNvPr id="3" name="Content Placeholder 2"/>
          <p:cNvSpPr>
            <a:spLocks noGrp="1"/>
          </p:cNvSpPr>
          <p:nvPr>
            <p:ph idx="1"/>
          </p:nvPr>
        </p:nvSpPr>
        <p:spPr>
          <a:xfrm>
            <a:off x="228600" y="912416"/>
            <a:ext cx="5521353" cy="1417125"/>
          </a:xfrm>
        </p:spPr>
        <p:txBody>
          <a:bodyPr/>
          <a:lstStyle/>
          <a:p>
            <a:r>
              <a:rPr lang="en-US" dirty="0"/>
              <a:t>Flux expulsion</a:t>
            </a:r>
            <a:endParaRPr lang="en-US" dirty="0"/>
          </a:p>
          <a:p>
            <a:r>
              <a:rPr lang="en-US" dirty="0"/>
              <a:t>Sensitivity to trapped flux</a:t>
            </a:r>
          </a:p>
          <a:p>
            <a:r>
              <a:rPr lang="en-US" dirty="0"/>
              <a:t>Preservation of Q in CM environment</a:t>
            </a:r>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32</a:t>
            </a:fld>
            <a:endParaRPr lang="en-US" altLang="en-US"/>
          </a:p>
        </p:txBody>
      </p:sp>
      <p:pic>
        <p:nvPicPr>
          <p:cNvPr id="1026" name="Picture 2" descr="age6image24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419" y="2370938"/>
            <a:ext cx="4496485" cy="3447518"/>
          </a:xfrm>
          <a:prstGeom prst="rect">
            <a:avLst/>
          </a:prstGeom>
          <a:noFill/>
          <a:extLst>
            <a:ext uri="{909E8E84-426E-40DD-AFC4-6F175D3DCCD1}">
              <a14:hiddenFill xmlns:a14="http://schemas.microsoft.com/office/drawing/2010/main">
                <a:solidFill>
                  <a:srgbClr val="FFFFFF"/>
                </a:solidFill>
              </a14:hiddenFill>
            </a:ext>
          </a:extLst>
        </p:spPr>
      </p:pic>
      <p:sp>
        <p:nvSpPr>
          <p:cNvPr id="10" name="Down Arrow 9"/>
          <p:cNvSpPr/>
          <p:nvPr/>
        </p:nvSpPr>
        <p:spPr>
          <a:xfrm>
            <a:off x="6286041" y="2910925"/>
            <a:ext cx="850738" cy="75782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rgbClr val="FFFFFF"/>
              </a:solidFill>
            </a:endParaRPr>
          </a:p>
        </p:txBody>
      </p:sp>
      <p:sp>
        <p:nvSpPr>
          <p:cNvPr id="11" name="TextBox 10"/>
          <p:cNvSpPr txBox="1"/>
          <p:nvPr/>
        </p:nvSpPr>
        <p:spPr>
          <a:xfrm>
            <a:off x="7213491" y="2905645"/>
            <a:ext cx="1712115" cy="646331"/>
          </a:xfrm>
          <a:prstGeom prst="rect">
            <a:avLst/>
          </a:prstGeom>
          <a:noFill/>
          <a:ln>
            <a:noFill/>
          </a:ln>
        </p:spPr>
        <p:txBody>
          <a:bodyPr wrap="square" rtlCol="0">
            <a:spAutoFit/>
          </a:bodyPr>
          <a:lstStyle/>
          <a:p>
            <a:pPr algn="ctr">
              <a:defRPr/>
            </a:pPr>
            <a:r>
              <a:rPr lang="en-US" kern="0" dirty="0">
                <a:solidFill>
                  <a:srgbClr val="003087">
                    <a:lumMod val="95000"/>
                    <a:lumOff val="5000"/>
                  </a:srgbClr>
                </a:solidFill>
              </a:rPr>
              <a:t>900°C furnace treatment</a:t>
            </a:r>
            <a:endParaRPr lang="en-US" kern="0" baseline="-25000" dirty="0">
              <a:solidFill>
                <a:srgbClr val="003087">
                  <a:lumMod val="95000"/>
                  <a:lumOff val="5000"/>
                </a:srgbClr>
              </a:solidFill>
            </a:endParaRPr>
          </a:p>
        </p:txBody>
      </p:sp>
      <p:pic>
        <p:nvPicPr>
          <p:cNvPr id="12" name="Picture 11"/>
          <p:cNvPicPr>
            <a:picLocks noChangeAspect="1"/>
          </p:cNvPicPr>
          <p:nvPr/>
        </p:nvPicPr>
        <p:blipFill rotWithShape="1">
          <a:blip r:embed="rId4"/>
          <a:srcRect l="-3049" t="2323" r="3049" b="-2323"/>
          <a:stretch/>
        </p:blipFill>
        <p:spPr>
          <a:xfrm>
            <a:off x="6141971" y="723634"/>
            <a:ext cx="2783636" cy="2087727"/>
          </a:xfrm>
          <a:prstGeom prst="rect">
            <a:avLst/>
          </a:prstGeom>
          <a:solidFill>
            <a:srgbClr val="FFFFFF"/>
          </a:solidFill>
          <a:ln w="12700" cmpd="sng">
            <a:solidFill>
              <a:srgbClr val="000000"/>
            </a:solidFill>
          </a:ln>
        </p:spPr>
      </p:pic>
      <p:pic>
        <p:nvPicPr>
          <p:cNvPr id="13" name="Picture 12"/>
          <p:cNvPicPr>
            <a:picLocks noChangeAspect="1"/>
          </p:cNvPicPr>
          <p:nvPr/>
        </p:nvPicPr>
        <p:blipFill rotWithShape="1">
          <a:blip r:embed="rId5"/>
          <a:srcRect l="-1501" t="1001" r="1501" b="-1001"/>
          <a:stretch/>
        </p:blipFill>
        <p:spPr>
          <a:xfrm>
            <a:off x="6141971" y="3759734"/>
            <a:ext cx="2783636" cy="2087727"/>
          </a:xfrm>
          <a:prstGeom prst="rect">
            <a:avLst/>
          </a:prstGeom>
          <a:solidFill>
            <a:srgbClr val="FFFFFF"/>
          </a:solidFill>
          <a:ln w="12700" cmpd="sng">
            <a:solidFill>
              <a:srgbClr val="000000"/>
            </a:solidFill>
          </a:ln>
        </p:spPr>
      </p:pic>
      <p:grpSp>
        <p:nvGrpSpPr>
          <p:cNvPr id="14" name="Group 13"/>
          <p:cNvGrpSpPr>
            <a:grpSpLocks noChangeAspect="1"/>
          </p:cNvGrpSpPr>
          <p:nvPr/>
        </p:nvGrpSpPr>
        <p:grpSpPr>
          <a:xfrm rot="5400000">
            <a:off x="7802192" y="698781"/>
            <a:ext cx="1120113" cy="786725"/>
            <a:chOff x="5351322" y="1464280"/>
            <a:chExt cx="2669743" cy="1875128"/>
          </a:xfrm>
        </p:grpSpPr>
        <p:pic>
          <p:nvPicPr>
            <p:cNvPr id="15" name="Picture 6"/>
            <p:cNvPicPr>
              <a:picLocks noChangeAspect="1" noChangeArrowheads="1"/>
            </p:cNvPicPr>
            <p:nvPr/>
          </p:nvPicPr>
          <p:blipFill rotWithShape="1">
            <a:blip r:embed="rId6" cstate="print">
              <a:clrChange>
                <a:clrFrom>
                  <a:srgbClr val="FFFFFF"/>
                </a:clrFrom>
                <a:clrTo>
                  <a:srgbClr val="FFFFFF">
                    <a:alpha val="0"/>
                  </a:srgbClr>
                </a:clrTo>
              </a:clrChange>
            </a:blip>
            <a:srcRect l="45342" t="40637" r="28571" b="42986"/>
            <a:stretch/>
          </p:blipFill>
          <p:spPr bwMode="auto">
            <a:xfrm>
              <a:off x="5351322" y="1767089"/>
              <a:ext cx="2669743" cy="1290780"/>
            </a:xfrm>
            <a:prstGeom prst="rect">
              <a:avLst/>
            </a:prstGeom>
            <a:noFill/>
            <a:ln w="9525">
              <a:noFill/>
              <a:miter lim="800000"/>
              <a:headEnd/>
              <a:tailEnd/>
            </a:ln>
          </p:spPr>
        </p:pic>
        <p:cxnSp>
          <p:nvCxnSpPr>
            <p:cNvPr id="16" name="Straight Arrow Connector 15"/>
            <p:cNvCxnSpPr/>
            <p:nvPr/>
          </p:nvCxnSpPr>
          <p:spPr>
            <a:xfrm flipV="1">
              <a:off x="5672334"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17" name="Straight Arrow Connector 16"/>
            <p:cNvCxnSpPr/>
            <p:nvPr/>
          </p:nvCxnSpPr>
          <p:spPr>
            <a:xfrm flipV="1">
              <a:off x="6157508"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18" name="Straight Arrow Connector 17"/>
            <p:cNvCxnSpPr/>
            <p:nvPr/>
          </p:nvCxnSpPr>
          <p:spPr>
            <a:xfrm flipV="1">
              <a:off x="7298320"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19" name="Straight Arrow Connector 18"/>
            <p:cNvCxnSpPr/>
            <p:nvPr/>
          </p:nvCxnSpPr>
          <p:spPr>
            <a:xfrm flipV="1">
              <a:off x="7744155"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0" name="Straight Arrow Connector 19"/>
            <p:cNvCxnSpPr/>
            <p:nvPr/>
          </p:nvCxnSpPr>
          <p:spPr>
            <a:xfrm flipV="1">
              <a:off x="6695132" y="1464280"/>
              <a:ext cx="0" cy="1875128"/>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grpSp>
      <p:sp>
        <p:nvSpPr>
          <p:cNvPr id="21" name="TextBox 20"/>
          <p:cNvSpPr txBox="1"/>
          <p:nvPr/>
        </p:nvSpPr>
        <p:spPr>
          <a:xfrm>
            <a:off x="6636858" y="799757"/>
            <a:ext cx="1419114" cy="584775"/>
          </a:xfrm>
          <a:prstGeom prst="rect">
            <a:avLst/>
          </a:prstGeom>
          <a:noFill/>
        </p:spPr>
        <p:txBody>
          <a:bodyPr wrap="square" rtlCol="0">
            <a:spAutoFit/>
          </a:bodyPr>
          <a:lstStyle/>
          <a:p>
            <a:pPr algn="ctr">
              <a:defRPr/>
            </a:pPr>
            <a:r>
              <a:rPr lang="en-US" sz="1600" kern="0" dirty="0">
                <a:solidFill>
                  <a:srgbClr val="AF272F"/>
                </a:solidFill>
              </a:rPr>
              <a:t>Magnetic Flux</a:t>
            </a:r>
          </a:p>
          <a:p>
            <a:pPr algn="ctr">
              <a:defRPr/>
            </a:pPr>
            <a:r>
              <a:rPr lang="en-US" sz="1600" kern="0" dirty="0">
                <a:solidFill>
                  <a:srgbClr val="AF272F"/>
                </a:solidFill>
              </a:rPr>
              <a:t>Trapping</a:t>
            </a:r>
            <a:endParaRPr lang="en-US" sz="1600" kern="0" baseline="-25000" dirty="0">
              <a:solidFill>
                <a:srgbClr val="AF272F"/>
              </a:solidFill>
            </a:endParaRPr>
          </a:p>
        </p:txBody>
      </p:sp>
      <p:grpSp>
        <p:nvGrpSpPr>
          <p:cNvPr id="22" name="Group 21"/>
          <p:cNvGrpSpPr>
            <a:grpSpLocks noChangeAspect="1"/>
          </p:cNvGrpSpPr>
          <p:nvPr/>
        </p:nvGrpSpPr>
        <p:grpSpPr>
          <a:xfrm rot="5400000">
            <a:off x="7944496" y="3706137"/>
            <a:ext cx="1048890" cy="747511"/>
            <a:chOff x="826428" y="1471682"/>
            <a:chExt cx="2530247" cy="1803229"/>
          </a:xfrm>
        </p:grpSpPr>
        <p:pic>
          <p:nvPicPr>
            <p:cNvPr id="23" name="Picture 6"/>
            <p:cNvPicPr>
              <a:picLocks noChangeAspect="1" noChangeArrowheads="1"/>
            </p:cNvPicPr>
            <p:nvPr/>
          </p:nvPicPr>
          <p:blipFill rotWithShape="1">
            <a:blip r:embed="rId6" cstate="print">
              <a:clrChange>
                <a:clrFrom>
                  <a:srgbClr val="FFFFFF"/>
                </a:clrFrom>
                <a:clrTo>
                  <a:srgbClr val="FFFFFF">
                    <a:alpha val="0"/>
                  </a:srgbClr>
                </a:clrTo>
              </a:clrChange>
            </a:blip>
            <a:srcRect l="45342" t="40637" r="28571" b="42986"/>
            <a:stretch/>
          </p:blipFill>
          <p:spPr bwMode="auto">
            <a:xfrm>
              <a:off x="826428" y="1789373"/>
              <a:ext cx="2530247" cy="1223337"/>
            </a:xfrm>
            <a:prstGeom prst="rect">
              <a:avLst/>
            </a:prstGeom>
            <a:noFill/>
            <a:ln w="38100" cmpd="sng">
              <a:noFill/>
              <a:miter lim="800000"/>
              <a:headEnd/>
              <a:tailEnd/>
            </a:ln>
          </p:spPr>
        </p:pic>
        <p:cxnSp>
          <p:nvCxnSpPr>
            <p:cNvPr id="24" name="Straight Arrow Connector 23"/>
            <p:cNvCxnSpPr/>
            <p:nvPr/>
          </p:nvCxnSpPr>
          <p:spPr>
            <a:xfrm flipV="1">
              <a:off x="2080578" y="1471682"/>
              <a:ext cx="0" cy="1777154"/>
            </a:xfrm>
            <a:prstGeom prst="straightConnector1">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5" name="Curved Connector 24"/>
            <p:cNvCxnSpPr/>
            <p:nvPr/>
          </p:nvCxnSpPr>
          <p:spPr>
            <a:xfrm rot="5400000" flipH="1" flipV="1">
              <a:off x="2723907" y="2650709"/>
              <a:ext cx="857875" cy="379811"/>
            </a:xfrm>
            <a:prstGeom prst="curvedConnector3">
              <a:avLst>
                <a:gd name="adj1" fmla="val 50000"/>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26" name="Curved Connector 25"/>
            <p:cNvCxnSpPr/>
            <p:nvPr/>
          </p:nvCxnSpPr>
          <p:spPr>
            <a:xfrm rot="16200000" flipV="1">
              <a:off x="2719530" y="1788458"/>
              <a:ext cx="888577" cy="357856"/>
            </a:xfrm>
            <a:prstGeom prst="curvedConnector3">
              <a:avLst>
                <a:gd name="adj1" fmla="val 5000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7" name="Curved Connector 26"/>
            <p:cNvCxnSpPr/>
            <p:nvPr/>
          </p:nvCxnSpPr>
          <p:spPr>
            <a:xfrm rot="5400000" flipH="1" flipV="1">
              <a:off x="2463843" y="2430779"/>
              <a:ext cx="873230" cy="793600"/>
            </a:xfrm>
            <a:prstGeom prst="curvedConnector3">
              <a:avLst>
                <a:gd name="adj1" fmla="val 36361"/>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28" name="Curved Connector 27"/>
            <p:cNvCxnSpPr/>
            <p:nvPr/>
          </p:nvCxnSpPr>
          <p:spPr>
            <a:xfrm rot="16200000" flipV="1">
              <a:off x="2467762" y="1575588"/>
              <a:ext cx="888578" cy="772877"/>
            </a:xfrm>
            <a:prstGeom prst="curvedConnector3">
              <a:avLst>
                <a:gd name="adj1" fmla="val 5641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29" name="Curved Connector 28"/>
            <p:cNvCxnSpPr/>
            <p:nvPr/>
          </p:nvCxnSpPr>
          <p:spPr>
            <a:xfrm rot="16200000" flipV="1">
              <a:off x="645480" y="2653214"/>
              <a:ext cx="857875" cy="385519"/>
            </a:xfrm>
            <a:prstGeom prst="curvedConnector3">
              <a:avLst>
                <a:gd name="adj1" fmla="val 50000"/>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30" name="Curved Connector 29"/>
            <p:cNvCxnSpPr/>
            <p:nvPr/>
          </p:nvCxnSpPr>
          <p:spPr>
            <a:xfrm rot="5400000" flipH="1" flipV="1">
              <a:off x="618991" y="1791128"/>
              <a:ext cx="888577" cy="363235"/>
            </a:xfrm>
            <a:prstGeom prst="curvedConnector3">
              <a:avLst>
                <a:gd name="adj1" fmla="val 5000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cxnSp>
          <p:nvCxnSpPr>
            <p:cNvPr id="31" name="Curved Connector 30"/>
            <p:cNvCxnSpPr/>
            <p:nvPr/>
          </p:nvCxnSpPr>
          <p:spPr>
            <a:xfrm rot="16200000" flipV="1">
              <a:off x="893983" y="2430174"/>
              <a:ext cx="873230" cy="805528"/>
            </a:xfrm>
            <a:prstGeom prst="curvedConnector3">
              <a:avLst>
                <a:gd name="adj1" fmla="val 36361"/>
              </a:avLst>
            </a:prstGeom>
            <a:noFill/>
            <a:ln w="38100" cap="flat" cmpd="sng" algn="ctr">
              <a:solidFill>
                <a:srgbClr val="AF272F"/>
              </a:solidFill>
              <a:prstDash val="solid"/>
              <a:tailEnd type="none"/>
            </a:ln>
            <a:effectLst>
              <a:outerShdw blurRad="40000" dist="20000" dir="5400000" rotWithShape="0">
                <a:srgbClr val="000000">
                  <a:alpha val="38000"/>
                </a:srgbClr>
              </a:outerShdw>
            </a:effectLst>
          </p:spPr>
        </p:cxnSp>
        <p:cxnSp>
          <p:nvCxnSpPr>
            <p:cNvPr id="32" name="Curved Connector 31"/>
            <p:cNvCxnSpPr/>
            <p:nvPr/>
          </p:nvCxnSpPr>
          <p:spPr>
            <a:xfrm rot="5400000" flipH="1" flipV="1">
              <a:off x="874540" y="1575140"/>
              <a:ext cx="888578" cy="784494"/>
            </a:xfrm>
            <a:prstGeom prst="curvedConnector3">
              <a:avLst>
                <a:gd name="adj1" fmla="val 56410"/>
              </a:avLst>
            </a:prstGeom>
            <a:noFill/>
            <a:ln w="38100" cap="flat" cmpd="sng" algn="ctr">
              <a:solidFill>
                <a:srgbClr val="AF272F"/>
              </a:solidFill>
              <a:prstDash val="solid"/>
              <a:tailEnd type="triangle"/>
            </a:ln>
            <a:effectLst>
              <a:outerShdw blurRad="40000" dist="20000" dir="5400000" rotWithShape="0">
                <a:srgbClr val="000000">
                  <a:alpha val="38000"/>
                </a:srgbClr>
              </a:outerShdw>
            </a:effectLst>
          </p:spPr>
        </p:cxnSp>
      </p:grpSp>
      <p:sp>
        <p:nvSpPr>
          <p:cNvPr id="33" name="TextBox 32"/>
          <p:cNvSpPr txBox="1"/>
          <p:nvPr/>
        </p:nvSpPr>
        <p:spPr>
          <a:xfrm>
            <a:off x="6472282" y="3864951"/>
            <a:ext cx="1662578" cy="584775"/>
          </a:xfrm>
          <a:prstGeom prst="rect">
            <a:avLst/>
          </a:prstGeom>
          <a:noFill/>
          <a:ln w="38100" cmpd="sng">
            <a:noFill/>
          </a:ln>
        </p:spPr>
        <p:txBody>
          <a:bodyPr wrap="square" rtlCol="0">
            <a:spAutoFit/>
          </a:bodyPr>
          <a:lstStyle/>
          <a:p>
            <a:pPr algn="ctr">
              <a:defRPr/>
            </a:pPr>
            <a:r>
              <a:rPr lang="en-US" sz="1600" kern="0" dirty="0">
                <a:solidFill>
                  <a:srgbClr val="AF272F"/>
                </a:solidFill>
              </a:rPr>
              <a:t>Magnetic Flux</a:t>
            </a:r>
          </a:p>
          <a:p>
            <a:pPr algn="ctr">
              <a:defRPr/>
            </a:pPr>
            <a:r>
              <a:rPr lang="en-US" sz="1600" kern="0" dirty="0">
                <a:solidFill>
                  <a:srgbClr val="AF272F"/>
                </a:solidFill>
              </a:rPr>
              <a:t>Expulsion</a:t>
            </a:r>
            <a:endParaRPr lang="en-US" sz="1600" kern="0" baseline="-25000" dirty="0">
              <a:solidFill>
                <a:srgbClr val="AF272F"/>
              </a:solidFill>
            </a:endParaRPr>
          </a:p>
        </p:txBody>
      </p:sp>
      <p:sp>
        <p:nvSpPr>
          <p:cNvPr id="7" name="Bent Arrow 6"/>
          <p:cNvSpPr/>
          <p:nvPr/>
        </p:nvSpPr>
        <p:spPr>
          <a:xfrm rot="10800000" flipH="1">
            <a:off x="206828" y="1932287"/>
            <a:ext cx="320900" cy="284925"/>
          </a:xfrm>
          <a:prstGeom prst="ben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rgbClr val="003087"/>
              </a:solidFill>
            </a:endParaRPr>
          </a:p>
        </p:txBody>
      </p:sp>
      <p:sp>
        <p:nvSpPr>
          <p:cNvPr id="36" name="TextBox 35"/>
          <p:cNvSpPr txBox="1"/>
          <p:nvPr/>
        </p:nvSpPr>
        <p:spPr>
          <a:xfrm>
            <a:off x="0" y="5873256"/>
            <a:ext cx="4916563" cy="430887"/>
          </a:xfrm>
          <a:prstGeom prst="rect">
            <a:avLst/>
          </a:prstGeom>
          <a:noFill/>
        </p:spPr>
        <p:txBody>
          <a:bodyPr wrap="square" rtlCol="0">
            <a:spAutoFit/>
          </a:bodyPr>
          <a:lstStyle/>
          <a:p>
            <a:r>
              <a:rPr lang="en-US" sz="1100" dirty="0">
                <a:solidFill>
                  <a:srgbClr val="003087"/>
                </a:solidFill>
                <a:latin typeface="Calibri Light" charset="0"/>
                <a:ea typeface="Calibri Light" charset="0"/>
                <a:cs typeface="Calibri Light" charset="0"/>
              </a:rPr>
              <a:t>M. </a:t>
            </a:r>
            <a:r>
              <a:rPr lang="en-US" sz="1100" dirty="0" err="1">
                <a:solidFill>
                  <a:srgbClr val="003087"/>
                </a:solidFill>
                <a:latin typeface="Calibri Light" charset="0"/>
                <a:ea typeface="Calibri Light" charset="0"/>
                <a:cs typeface="Calibri Light" charset="0"/>
              </a:rPr>
              <a:t>Martinello</a:t>
            </a:r>
            <a:r>
              <a:rPr lang="en-US" sz="1100" dirty="0">
                <a:solidFill>
                  <a:srgbClr val="003087"/>
                </a:solidFill>
                <a:latin typeface="Calibri Light" charset="0"/>
                <a:ea typeface="Calibri Light" charset="0"/>
                <a:cs typeface="Calibri Light" charset="0"/>
              </a:rPr>
              <a:t> et al. “Effect of interstitial impurities on the field dependent microwave surface resistance of niobium,” </a:t>
            </a:r>
            <a:r>
              <a:rPr lang="hu-HU" sz="1100" dirty="0" err="1">
                <a:solidFill>
                  <a:srgbClr val="003087"/>
                </a:solidFill>
              </a:rPr>
              <a:t>Appl</a:t>
            </a:r>
            <a:r>
              <a:rPr lang="hu-HU" sz="1100" dirty="0">
                <a:solidFill>
                  <a:srgbClr val="003087"/>
                </a:solidFill>
              </a:rPr>
              <a:t>. </a:t>
            </a:r>
            <a:r>
              <a:rPr lang="hu-HU" sz="1100" dirty="0" err="1">
                <a:solidFill>
                  <a:srgbClr val="003087"/>
                </a:solidFill>
              </a:rPr>
              <a:t>Phys</a:t>
            </a:r>
            <a:r>
              <a:rPr lang="hu-HU" sz="1100" dirty="0">
                <a:solidFill>
                  <a:srgbClr val="003087"/>
                </a:solidFill>
              </a:rPr>
              <a:t>. Lett. </a:t>
            </a:r>
            <a:r>
              <a:rPr lang="hu-HU" sz="1100" b="1" dirty="0">
                <a:solidFill>
                  <a:srgbClr val="003087"/>
                </a:solidFill>
              </a:rPr>
              <a:t>109</a:t>
            </a:r>
            <a:r>
              <a:rPr lang="hu-HU" sz="1100" dirty="0">
                <a:solidFill>
                  <a:srgbClr val="003087"/>
                </a:solidFill>
              </a:rPr>
              <a:t>, 062601 (2016)</a:t>
            </a:r>
            <a:endParaRPr lang="en-US" sz="1100" dirty="0">
              <a:solidFill>
                <a:srgbClr val="003087"/>
              </a:solidFill>
              <a:latin typeface="Calibri Light" charset="0"/>
              <a:ea typeface="Calibri Light" charset="0"/>
              <a:cs typeface="Calibri Light" charset="0"/>
            </a:endParaRPr>
          </a:p>
        </p:txBody>
      </p:sp>
      <p:sp>
        <p:nvSpPr>
          <p:cNvPr id="37" name="TextBox 36"/>
          <p:cNvSpPr txBox="1"/>
          <p:nvPr/>
        </p:nvSpPr>
        <p:spPr>
          <a:xfrm>
            <a:off x="4848625" y="5856561"/>
            <a:ext cx="4364531" cy="430887"/>
          </a:xfrm>
          <a:prstGeom prst="rect">
            <a:avLst/>
          </a:prstGeom>
          <a:noFill/>
        </p:spPr>
        <p:txBody>
          <a:bodyPr wrap="square" rtlCol="0">
            <a:spAutoFit/>
          </a:bodyPr>
          <a:lstStyle/>
          <a:p>
            <a:pPr algn="ctr"/>
            <a:r>
              <a:rPr lang="en-US" sz="1100" dirty="0">
                <a:solidFill>
                  <a:srgbClr val="003087"/>
                </a:solidFill>
                <a:latin typeface="Calibri Light" charset="0"/>
                <a:ea typeface="Calibri Light" charset="0"/>
                <a:cs typeface="Calibri Light" charset="0"/>
              </a:rPr>
              <a:t>S. Posen et al. “Efficient expulsion of magnetic flux in SRF cavities for high Q0 applications,” </a:t>
            </a:r>
            <a:r>
              <a:rPr lang="en-US" sz="1100" dirty="0">
                <a:solidFill>
                  <a:srgbClr val="003087"/>
                </a:solidFill>
              </a:rPr>
              <a:t>Journal of Applied Physics </a:t>
            </a:r>
            <a:r>
              <a:rPr lang="en-US" sz="1100" b="1" dirty="0">
                <a:solidFill>
                  <a:srgbClr val="003087"/>
                </a:solidFill>
              </a:rPr>
              <a:t>119</a:t>
            </a:r>
            <a:r>
              <a:rPr lang="en-US" sz="1100" dirty="0">
                <a:solidFill>
                  <a:srgbClr val="003087"/>
                </a:solidFill>
              </a:rPr>
              <a:t>, 213903 (2016)</a:t>
            </a:r>
            <a:endParaRPr lang="en-US" sz="1100" dirty="0">
              <a:solidFill>
                <a:srgbClr val="003087"/>
              </a:solidFill>
              <a:latin typeface="Calibri Light" charset="0"/>
              <a:ea typeface="Calibri Light" charset="0"/>
              <a:cs typeface="Calibri Light" charset="0"/>
            </a:endParaRPr>
          </a:p>
        </p:txBody>
      </p:sp>
      <p:sp>
        <p:nvSpPr>
          <p:cNvPr id="35" name="TextBox 34"/>
          <p:cNvSpPr txBox="1"/>
          <p:nvPr/>
        </p:nvSpPr>
        <p:spPr>
          <a:xfrm>
            <a:off x="2862470" y="3431243"/>
            <a:ext cx="1773128" cy="276999"/>
          </a:xfrm>
          <a:prstGeom prst="rect">
            <a:avLst/>
          </a:prstGeom>
          <a:noFill/>
        </p:spPr>
        <p:txBody>
          <a:bodyPr wrap="square" rtlCol="0">
            <a:spAutoFit/>
          </a:bodyPr>
          <a:lstStyle/>
          <a:p>
            <a:pPr algn="ctr">
              <a:defRPr/>
            </a:pPr>
            <a:r>
              <a:rPr lang="en-US" sz="1200" kern="0" dirty="0">
                <a:solidFill>
                  <a:srgbClr val="000000"/>
                </a:solidFill>
              </a:rPr>
              <a:t>2 K, 16 MV/m, 1.3 GHz</a:t>
            </a:r>
            <a:endParaRPr lang="en-US" sz="1200" kern="0" baseline="-25000" dirty="0">
              <a:solidFill>
                <a:srgbClr val="000000"/>
              </a:solidFill>
            </a:endParaRPr>
          </a:p>
        </p:txBody>
      </p:sp>
      <p:sp>
        <p:nvSpPr>
          <p:cNvPr id="34" name="TextBox 33">
            <a:extLst>
              <a:ext uri="{FF2B5EF4-FFF2-40B4-BE49-F238E27FC236}">
                <a16:creationId xmlns:a16="http://schemas.microsoft.com/office/drawing/2014/main" id="{E001F7BB-5AA2-436A-A8A2-0A877531AEFD}"/>
              </a:ext>
            </a:extLst>
          </p:cNvPr>
          <p:cNvSpPr txBox="1"/>
          <p:nvPr/>
        </p:nvSpPr>
        <p:spPr>
          <a:xfrm>
            <a:off x="676275" y="5804262"/>
            <a:ext cx="7997051" cy="1015663"/>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n-US" sz="2000" dirty="0">
                <a:solidFill>
                  <a:schemeClr val="accent6">
                    <a:lumMod val="75000"/>
                  </a:schemeClr>
                </a:solidFill>
              </a:rPr>
              <a:t>In order to maintain </a:t>
            </a:r>
            <a:r>
              <a:rPr lang="en-US" sz="2000" b="1" dirty="0">
                <a:solidFill>
                  <a:srgbClr val="C00000"/>
                </a:solidFill>
              </a:rPr>
              <a:t>high-Q at high gradient </a:t>
            </a:r>
            <a:r>
              <a:rPr lang="en-US" sz="2000" dirty="0">
                <a:solidFill>
                  <a:schemeClr val="accent6">
                    <a:lumMod val="75000"/>
                  </a:schemeClr>
                </a:solidFill>
              </a:rPr>
              <a:t>in a cryomodule, it is extremely important to </a:t>
            </a:r>
            <a:r>
              <a:rPr lang="en-US" sz="2000" b="1" dirty="0">
                <a:solidFill>
                  <a:schemeClr val="accent6">
                    <a:lumMod val="75000"/>
                  </a:schemeClr>
                </a:solidFill>
              </a:rPr>
              <a:t>maximize flux expulsion </a:t>
            </a:r>
            <a:r>
              <a:rPr lang="en-US" sz="2000" dirty="0">
                <a:solidFill>
                  <a:schemeClr val="accent6">
                    <a:lumMod val="75000"/>
                  </a:schemeClr>
                </a:solidFill>
              </a:rPr>
              <a:t>and to </a:t>
            </a:r>
            <a:r>
              <a:rPr lang="en-US" sz="2000" b="1" dirty="0">
                <a:solidFill>
                  <a:schemeClr val="accent6">
                    <a:lumMod val="75000"/>
                  </a:schemeClr>
                </a:solidFill>
              </a:rPr>
              <a:t>minimize remnant field</a:t>
            </a:r>
            <a:endParaRPr lang="en-US" sz="2000" b="1" baseline="30000" dirty="0">
              <a:solidFill>
                <a:schemeClr val="accent6">
                  <a:lumMod val="75000"/>
                </a:schemeClr>
              </a:solidFill>
            </a:endParaRPr>
          </a:p>
        </p:txBody>
      </p:sp>
    </p:spTree>
    <p:extLst>
      <p:ext uri="{BB962C8B-B14F-4D97-AF65-F5344CB8AC3E}">
        <p14:creationId xmlns:p14="http://schemas.microsoft.com/office/powerpoint/2010/main" val="138767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p:bldP spid="3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47637" y="833523"/>
            <a:ext cx="8996363" cy="5059363"/>
          </a:xfrm>
        </p:spPr>
        <p:txBody>
          <a:bodyPr/>
          <a:lstStyle/>
          <a:p>
            <a:r>
              <a:rPr lang="en-US" sz="2000" dirty="0"/>
              <a:t>Funds for ILC cost reduction for US collaboration have recently been received ($1M for one year) from DOE HEP</a:t>
            </a:r>
          </a:p>
          <a:p>
            <a:endParaRPr lang="en-US" sz="900" dirty="0"/>
          </a:p>
          <a:p>
            <a:r>
              <a:rPr lang="en-US" sz="2000" dirty="0"/>
              <a:t>FNAL-lead collaboration, includes: FNAL, ANL, </a:t>
            </a:r>
            <a:r>
              <a:rPr lang="en-US" sz="2000" dirty="0" err="1"/>
              <a:t>Jlab</a:t>
            </a:r>
            <a:r>
              <a:rPr lang="en-US" sz="2000" dirty="0"/>
              <a:t>, Cornell</a:t>
            </a:r>
          </a:p>
          <a:p>
            <a:endParaRPr lang="en-US" sz="900" dirty="0"/>
          </a:p>
          <a:p>
            <a:r>
              <a:rPr lang="en-US" sz="2000" dirty="0"/>
              <a:t>Agreed on the </a:t>
            </a:r>
            <a:r>
              <a:rPr lang="en-US" sz="2000" b="1" dirty="0"/>
              <a:t>first year plan</a:t>
            </a:r>
            <a:r>
              <a:rPr lang="en-US" sz="2000" dirty="0"/>
              <a:t>:</a:t>
            </a:r>
          </a:p>
          <a:p>
            <a:pPr lvl="1"/>
            <a:r>
              <a:rPr lang="en-US" sz="1800" dirty="0"/>
              <a:t> Demonstrate increase in Q at 35 MV/m via </a:t>
            </a:r>
            <a:r>
              <a:rPr lang="en-US" sz="1800" u="sng" dirty="0">
                <a:solidFill>
                  <a:srgbClr val="C00000"/>
                </a:solidFill>
              </a:rPr>
              <a:t>flux expulsion </a:t>
            </a:r>
          </a:p>
          <a:p>
            <a:pPr lvl="2"/>
            <a:r>
              <a:rPr lang="en-US" sz="1600" dirty="0"/>
              <a:t>FNAL owns about a dozen of cavities that were ILC qualified, dressed ready for </a:t>
            </a:r>
            <a:r>
              <a:rPr lang="en-US" sz="1600" dirty="0" err="1"/>
              <a:t>cryomodule</a:t>
            </a:r>
            <a:r>
              <a:rPr lang="en-US" sz="1600" dirty="0"/>
              <a:t>; we will undress them, re-baseline them, then apply the treatment pioneered at FNAL (and now applied to all LCLS-2 cavities) to increase magnetic flux expulsion (900C bake); re-test to demonstrate on ~10 nine cell cavities Q ~1.5e10 at 35 MV/m – Fermilab, ANL and </a:t>
            </a:r>
            <a:r>
              <a:rPr lang="en-US" sz="1600" dirty="0" err="1"/>
              <a:t>Jlab</a:t>
            </a:r>
            <a:endParaRPr lang="en-US" sz="1600" dirty="0"/>
          </a:p>
          <a:p>
            <a:pPr lvl="1"/>
            <a:r>
              <a:rPr lang="en-US" sz="1800" dirty="0"/>
              <a:t>In parallel continue to push </a:t>
            </a:r>
            <a:r>
              <a:rPr lang="en-US" sz="1800" u="sng" dirty="0">
                <a:solidFill>
                  <a:srgbClr val="C00000"/>
                </a:solidFill>
              </a:rPr>
              <a:t>single cell R&amp;D for high Q at high gradient via doping/infusion</a:t>
            </a:r>
            <a:r>
              <a:rPr lang="en-US" sz="1800" dirty="0"/>
              <a:t> – FNAL, ANL, </a:t>
            </a:r>
            <a:r>
              <a:rPr lang="en-US" sz="1800" dirty="0" err="1"/>
              <a:t>Jlab</a:t>
            </a:r>
            <a:r>
              <a:rPr lang="en-US" sz="1800" dirty="0"/>
              <a:t>, Cornell</a:t>
            </a:r>
          </a:p>
          <a:p>
            <a:pPr lvl="1"/>
            <a:r>
              <a:rPr lang="en-US" sz="1800" dirty="0"/>
              <a:t>Apply best High Q/high gradient recipe </a:t>
            </a:r>
            <a:r>
              <a:rPr lang="en-US" sz="1800" u="sng" dirty="0">
                <a:solidFill>
                  <a:srgbClr val="C00000"/>
                </a:solidFill>
              </a:rPr>
              <a:t>to several nine cells </a:t>
            </a:r>
            <a:r>
              <a:rPr lang="en-US" sz="1800" dirty="0"/>
              <a:t>– FNAL, </a:t>
            </a:r>
            <a:r>
              <a:rPr lang="en-US" sz="1800" dirty="0" err="1"/>
              <a:t>Jlab</a:t>
            </a:r>
            <a:endParaRPr lang="en-US" sz="1800" dirty="0"/>
          </a:p>
          <a:p>
            <a:pPr lvl="1"/>
            <a:r>
              <a:rPr lang="en-US" sz="1800" dirty="0"/>
              <a:t>Dress best nine cell cavity and </a:t>
            </a:r>
            <a:r>
              <a:rPr lang="en-US" sz="1800" u="sng" dirty="0">
                <a:solidFill>
                  <a:srgbClr val="C00000"/>
                </a:solidFill>
              </a:rPr>
              <a:t>demonstrate high Q at 35 MV/m in </a:t>
            </a:r>
            <a:r>
              <a:rPr lang="en-US" sz="1800" u="sng" dirty="0" err="1">
                <a:solidFill>
                  <a:srgbClr val="C00000"/>
                </a:solidFill>
              </a:rPr>
              <a:t>cryomodule</a:t>
            </a:r>
            <a:r>
              <a:rPr lang="en-US" sz="1800" u="sng" dirty="0">
                <a:solidFill>
                  <a:srgbClr val="C00000"/>
                </a:solidFill>
              </a:rPr>
              <a:t> configuration</a:t>
            </a:r>
            <a:r>
              <a:rPr lang="en-US" sz="1800" dirty="0"/>
              <a:t> (horizontal test stand)</a:t>
            </a:r>
          </a:p>
          <a:p>
            <a:pPr lvl="1"/>
            <a:r>
              <a:rPr lang="en-US" sz="1800" dirty="0"/>
              <a:t>Install high power klystron at FNAL Vertical test Facility to study </a:t>
            </a:r>
            <a:r>
              <a:rPr lang="en-US" sz="1800" u="sng" dirty="0">
                <a:solidFill>
                  <a:srgbClr val="C00000"/>
                </a:solidFill>
              </a:rPr>
              <a:t>field emission reduction via high power pulsing (HPP)</a:t>
            </a:r>
          </a:p>
          <a:p>
            <a:pPr lvl="1"/>
            <a:endParaRPr lang="en-US" sz="1800" dirty="0"/>
          </a:p>
          <a:p>
            <a:pPr lvl="2"/>
            <a:endParaRPr lang="en-US" sz="1600" dirty="0"/>
          </a:p>
          <a:p>
            <a:pPr lvl="2"/>
            <a:endParaRPr lang="en-US" sz="1600" dirty="0"/>
          </a:p>
        </p:txBody>
      </p:sp>
      <p:sp>
        <p:nvSpPr>
          <p:cNvPr id="7" name="Title 6"/>
          <p:cNvSpPr>
            <a:spLocks noGrp="1"/>
          </p:cNvSpPr>
          <p:nvPr>
            <p:ph type="title"/>
          </p:nvPr>
        </p:nvSpPr>
        <p:spPr>
          <a:xfrm>
            <a:off x="147637" y="313921"/>
            <a:ext cx="9144000" cy="427877"/>
          </a:xfrm>
        </p:spPr>
        <p:txBody>
          <a:bodyPr/>
          <a:lstStyle/>
          <a:p>
            <a:r>
              <a:rPr lang="en-US" sz="2300" dirty="0"/>
              <a:t>ILC cost reduction – SRF R&amp;D in US (FNAL, ANL, </a:t>
            </a:r>
            <a:r>
              <a:rPr lang="en-US" sz="2300" dirty="0" err="1"/>
              <a:t>Jlab</a:t>
            </a:r>
            <a:r>
              <a:rPr lang="en-US" sz="2300" dirty="0"/>
              <a:t>, Cornell)</a:t>
            </a:r>
          </a:p>
        </p:txBody>
      </p:sp>
      <p:sp>
        <p:nvSpPr>
          <p:cNvPr id="4" name="Footer Placeholder 3"/>
          <p:cNvSpPr>
            <a:spLocks noGrp="1"/>
          </p:cNvSpPr>
          <p:nvPr>
            <p:ph type="ftr" sz="quarter" idx="3"/>
          </p:nvPr>
        </p:nvSpPr>
        <p:spPr/>
        <p:txBody>
          <a:bodyPr/>
          <a:lstStyle/>
          <a:p>
            <a:pPr>
              <a:defRPr/>
            </a:pPr>
            <a:r>
              <a:rPr lang="en-US"/>
              <a:t>Anna Grassellino, ILC cost reduction R&amp;D update</a:t>
            </a:r>
            <a:endParaRPr lang="en-US" b="1" dirty="0"/>
          </a:p>
        </p:txBody>
      </p:sp>
    </p:spTree>
    <p:extLst>
      <p:ext uri="{BB962C8B-B14F-4D97-AF65-F5344CB8AC3E}">
        <p14:creationId xmlns:p14="http://schemas.microsoft.com/office/powerpoint/2010/main" val="12488983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Conclusions</a:t>
            </a:r>
          </a:p>
        </p:txBody>
      </p:sp>
      <p:sp>
        <p:nvSpPr>
          <p:cNvPr id="4" name="Footer Placeholder 3"/>
          <p:cNvSpPr>
            <a:spLocks noGrp="1"/>
          </p:cNvSpPr>
          <p:nvPr>
            <p:ph type="ftr" sz="quarter" idx="11"/>
          </p:nvPr>
        </p:nvSpPr>
        <p:spPr/>
        <p:txBody>
          <a:bodyPr/>
          <a:lstStyle/>
          <a:p>
            <a:r>
              <a:rPr lang="it-IT" dirty="0"/>
              <a:t>Martina Martinello | LCWS 2017</a:t>
            </a:r>
            <a:endParaRPr lang="en-US" dirty="0"/>
          </a:p>
        </p:txBody>
      </p:sp>
      <p:sp>
        <p:nvSpPr>
          <p:cNvPr id="5" name="Slide Number Placeholder 4"/>
          <p:cNvSpPr>
            <a:spLocks noGrp="1"/>
          </p:cNvSpPr>
          <p:nvPr>
            <p:ph type="sldNum" sz="quarter" idx="12"/>
          </p:nvPr>
        </p:nvSpPr>
        <p:spPr/>
        <p:txBody>
          <a:bodyPr/>
          <a:lstStyle/>
          <a:p>
            <a:fld id="{0CB70BF4-04C1-49D2-AF55-3B7C212EEADB}" type="slidenum">
              <a:rPr lang="en-US" smtClean="0"/>
              <a:t>34</a:t>
            </a:fld>
            <a:endParaRPr lang="en-US"/>
          </a:p>
        </p:txBody>
      </p:sp>
      <p:sp>
        <p:nvSpPr>
          <p:cNvPr id="2" name="TextBox 1"/>
          <p:cNvSpPr txBox="1"/>
          <p:nvPr/>
        </p:nvSpPr>
        <p:spPr>
          <a:xfrm>
            <a:off x="228600" y="1143000"/>
            <a:ext cx="8562974"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chemeClr val="accent6">
                    <a:lumMod val="50000"/>
                  </a:schemeClr>
                </a:solidFill>
              </a:rPr>
              <a:t>N-infusion suitable treatment to obtain high-Q at high gradient</a:t>
            </a:r>
          </a:p>
          <a:p>
            <a:pPr marL="285750" indent="-285750">
              <a:buFont typeface="Arial" panose="020B0604020202020204" pitchFamily="34" charset="0"/>
              <a:buChar char="•"/>
            </a:pPr>
            <a:endParaRPr lang="en-US" sz="2200" dirty="0">
              <a:solidFill>
                <a:schemeClr val="accent6">
                  <a:lumMod val="50000"/>
                </a:schemeClr>
              </a:solidFill>
            </a:endParaRPr>
          </a:p>
          <a:p>
            <a:pPr marL="285750" indent="-285750">
              <a:buFont typeface="Arial" panose="020B0604020202020204" pitchFamily="34" charset="0"/>
              <a:buChar char="•"/>
            </a:pPr>
            <a:r>
              <a:rPr lang="en-US" sz="2200" dirty="0">
                <a:solidFill>
                  <a:schemeClr val="accent6">
                    <a:lumMod val="50000"/>
                  </a:schemeClr>
                </a:solidFill>
              </a:rPr>
              <a:t>Modification of the superficial mean-free-path at the nanometer scale</a:t>
            </a:r>
          </a:p>
          <a:p>
            <a:pPr marL="285750" indent="-285750">
              <a:buFont typeface="Arial" panose="020B0604020202020204" pitchFamily="34" charset="0"/>
              <a:buChar char="•"/>
            </a:pPr>
            <a:endParaRPr lang="en-US" sz="2200" dirty="0">
              <a:solidFill>
                <a:schemeClr val="accent6">
                  <a:lumMod val="50000"/>
                </a:schemeClr>
              </a:solidFill>
            </a:endParaRPr>
          </a:p>
          <a:p>
            <a:pPr marL="285750" indent="-285750">
              <a:buFont typeface="Arial" panose="020B0604020202020204" pitchFamily="34" charset="0"/>
              <a:buChar char="•"/>
            </a:pPr>
            <a:r>
              <a:rPr lang="en-US" sz="2200" dirty="0">
                <a:solidFill>
                  <a:schemeClr val="accent6">
                    <a:lumMod val="50000"/>
                  </a:schemeClr>
                </a:solidFill>
              </a:rPr>
              <a:t>Successful results obtained also on 9-cell cavities, potentially useful for ILC cost reduction</a:t>
            </a:r>
          </a:p>
          <a:p>
            <a:pPr marL="285750" indent="-285750">
              <a:buFont typeface="Arial" panose="020B0604020202020204" pitchFamily="34" charset="0"/>
              <a:buChar char="•"/>
            </a:pPr>
            <a:endParaRPr lang="en-US" sz="2200" dirty="0">
              <a:solidFill>
                <a:schemeClr val="accent6">
                  <a:lumMod val="50000"/>
                </a:schemeClr>
              </a:solidFill>
            </a:endParaRPr>
          </a:p>
          <a:p>
            <a:pPr marL="285750" indent="-285750">
              <a:buFont typeface="Arial" panose="020B0604020202020204" pitchFamily="34" charset="0"/>
              <a:buChar char="•"/>
            </a:pPr>
            <a:r>
              <a:rPr lang="en-US" sz="2200" dirty="0">
                <a:solidFill>
                  <a:schemeClr val="accent6">
                    <a:lumMod val="50000"/>
                  </a:schemeClr>
                </a:solidFill>
              </a:rPr>
              <a:t>More R&amp;D needed to increase reliability of the process</a:t>
            </a:r>
          </a:p>
          <a:p>
            <a:pPr marL="285750" indent="-285750">
              <a:buFont typeface="Arial" panose="020B0604020202020204" pitchFamily="34" charset="0"/>
              <a:buChar char="•"/>
            </a:pPr>
            <a:endParaRPr lang="en-US" sz="2200" dirty="0">
              <a:solidFill>
                <a:schemeClr val="accent6">
                  <a:lumMod val="50000"/>
                </a:schemeClr>
              </a:solidFill>
            </a:endParaRPr>
          </a:p>
          <a:p>
            <a:pPr marL="285750" indent="-285750">
              <a:buFont typeface="Arial" panose="020B0604020202020204" pitchFamily="34" charset="0"/>
              <a:buChar char="•"/>
            </a:pPr>
            <a:r>
              <a:rPr lang="en-US" sz="2200" dirty="0">
                <a:solidFill>
                  <a:schemeClr val="accent6">
                    <a:lumMod val="50000"/>
                  </a:schemeClr>
                </a:solidFill>
              </a:rPr>
              <a:t>US collaboration (FNAL, ANL, JLAB, Cornell) on SRF R&amp;D effort for ILC cost reduction</a:t>
            </a:r>
          </a:p>
        </p:txBody>
      </p:sp>
    </p:spTree>
    <p:extLst>
      <p:ext uri="{BB962C8B-B14F-4D97-AF65-F5344CB8AC3E}">
        <p14:creationId xmlns:p14="http://schemas.microsoft.com/office/powerpoint/2010/main" val="17209661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6549" y="1507440"/>
            <a:ext cx="4064476" cy="2979787"/>
          </a:xfrm>
        </p:spPr>
        <p:txBody>
          <a:bodyPr/>
          <a:lstStyle/>
          <a:p>
            <a:r>
              <a:rPr lang="en-US" dirty="0"/>
              <a:t>Results shown here are due to many hardworking people</a:t>
            </a:r>
          </a:p>
          <a:p>
            <a:endParaRPr lang="en-US" dirty="0"/>
          </a:p>
          <a:p>
            <a:r>
              <a:rPr lang="en-US" dirty="0"/>
              <a:t>Thanks to SRF department for contributions with graphs, slides, etc.</a:t>
            </a:r>
          </a:p>
        </p:txBody>
      </p:sp>
      <p:sp>
        <p:nvSpPr>
          <p:cNvPr id="3" name="Title 2"/>
          <p:cNvSpPr>
            <a:spLocks noGrp="1"/>
          </p:cNvSpPr>
          <p:nvPr>
            <p:ph type="title"/>
          </p:nvPr>
        </p:nvSpPr>
        <p:spPr/>
        <p:txBody>
          <a:bodyPr/>
          <a:lstStyle/>
          <a:p>
            <a:r>
              <a:rPr lang="en-US" dirty="0"/>
              <a:t>Team Effort</a:t>
            </a:r>
          </a:p>
        </p:txBody>
      </p:sp>
      <p:pic>
        <p:nvPicPr>
          <p:cNvPr id="9" name="Picture 8"/>
          <p:cNvPicPr>
            <a:picLocks noChangeAspect="1"/>
          </p:cNvPicPr>
          <p:nvPr/>
        </p:nvPicPr>
        <p:blipFill>
          <a:blip r:embed="rId2"/>
          <a:stretch>
            <a:fillRect/>
          </a:stretch>
        </p:blipFill>
        <p:spPr>
          <a:xfrm>
            <a:off x="4711780" y="424306"/>
            <a:ext cx="4214973" cy="6317192"/>
          </a:xfrm>
          <a:prstGeom prst="rect">
            <a:avLst/>
          </a:prstGeom>
        </p:spPr>
      </p:pic>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35</a:t>
            </a:fld>
            <a:endParaRPr lang="en-US" dirty="0"/>
          </a:p>
        </p:txBody>
      </p:sp>
      <p:sp>
        <p:nvSpPr>
          <p:cNvPr id="5" name="Footer Placeholder 4">
            <a:extLst>
              <a:ext uri="{FF2B5EF4-FFF2-40B4-BE49-F238E27FC236}">
                <a16:creationId xmlns:a16="http://schemas.microsoft.com/office/drawing/2014/main" id="{66519A58-3B81-427E-A4DB-3E865362F1A5}"/>
              </a:ext>
            </a:extLst>
          </p:cNvPr>
          <p:cNvSpPr>
            <a:spLocks noGrp="1"/>
          </p:cNvSpPr>
          <p:nvPr>
            <p:ph type="ftr" sz="quarter" idx="3"/>
          </p:nvPr>
        </p:nvSpPr>
        <p:spPr/>
        <p:txBody>
          <a:bodyPr/>
          <a:lstStyle/>
          <a:p>
            <a:pPr>
              <a:defRPr/>
            </a:pPr>
            <a:r>
              <a:rPr lang="pt-BR"/>
              <a:t>Martina Martinello | LCWS 2017</a:t>
            </a:r>
            <a:endParaRPr lang="en-US" b="1" dirty="0"/>
          </a:p>
        </p:txBody>
      </p:sp>
    </p:spTree>
    <p:extLst>
      <p:ext uri="{BB962C8B-B14F-4D97-AF65-F5344CB8AC3E}">
        <p14:creationId xmlns:p14="http://schemas.microsoft.com/office/powerpoint/2010/main" val="5252526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228601" y="428522"/>
            <a:ext cx="8717642" cy="2448395"/>
          </a:xfrm>
          <a:solidFill>
            <a:schemeClr val="bg2"/>
          </a:solidFill>
        </p:spPr>
        <p:txBody>
          <a:bodyPr/>
          <a:lstStyle/>
          <a:p>
            <a:pPr algn="ctr"/>
            <a:r>
              <a:rPr lang="en-US" sz="6000" b="1" dirty="0"/>
              <a:t>Thank you for your attention!</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6959"/>
          <a:stretch/>
        </p:blipFill>
        <p:spPr>
          <a:xfrm>
            <a:off x="-11154" y="2534016"/>
            <a:ext cx="4407927" cy="3981084"/>
          </a:xfrm>
          <a:prstGeom prst="rect">
            <a:avLst/>
          </a:prstGeom>
        </p:spPr>
      </p:pic>
      <p:sp>
        <p:nvSpPr>
          <p:cNvPr id="4" name="Slide Number Placeholder 3"/>
          <p:cNvSpPr>
            <a:spLocks noGrp="1"/>
          </p:cNvSpPr>
          <p:nvPr>
            <p:ph type="sldNum" sz="quarter" idx="16"/>
          </p:nvPr>
        </p:nvSpPr>
        <p:spPr/>
        <p:txBody>
          <a:bodyPr/>
          <a:lstStyle/>
          <a:p>
            <a:fld id="{C2BC038B-CA57-479E-BFA9-9E819877A5DF}" type="slidenum">
              <a:rPr lang="en-US" altLang="en-US" smtClean="0"/>
              <a:pPr/>
              <a:t>36</a:t>
            </a:fld>
            <a:endParaRPr lang="en-US" altLang="en-US"/>
          </a:p>
        </p:txBody>
      </p:sp>
      <p:pic>
        <p:nvPicPr>
          <p:cNvPr id="7" name="Picture 6"/>
          <p:cNvPicPr>
            <a:picLocks noChangeAspect="1"/>
          </p:cNvPicPr>
          <p:nvPr/>
        </p:nvPicPr>
        <p:blipFill rotWithShape="1">
          <a:blip r:embed="rId3"/>
          <a:srcRect l="20771" r="18708"/>
          <a:stretch/>
        </p:blipFill>
        <p:spPr>
          <a:xfrm>
            <a:off x="4396773" y="2534016"/>
            <a:ext cx="4747227" cy="3981084"/>
          </a:xfrm>
          <a:prstGeom prst="rect">
            <a:avLst/>
          </a:prstGeom>
        </p:spPr>
      </p:pic>
    </p:spTree>
    <p:extLst>
      <p:ext uri="{BB962C8B-B14F-4D97-AF65-F5344CB8AC3E}">
        <p14:creationId xmlns:p14="http://schemas.microsoft.com/office/powerpoint/2010/main" val="2840327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N-doping vs 120C baking</a:t>
            </a:r>
          </a:p>
        </p:txBody>
      </p:sp>
      <p:graphicFrame>
        <p:nvGraphicFramePr>
          <p:cNvPr id="5" name="Object 4"/>
          <p:cNvGraphicFramePr>
            <a:graphicFrameLocks noChangeAspect="1"/>
          </p:cNvGraphicFramePr>
          <p:nvPr>
            <p:extLst/>
          </p:nvPr>
        </p:nvGraphicFramePr>
        <p:xfrm>
          <a:off x="89808" y="1255512"/>
          <a:ext cx="6130925" cy="4695391"/>
        </p:xfrm>
        <a:graphic>
          <a:graphicData uri="http://schemas.openxmlformats.org/presentationml/2006/ole">
            <mc:AlternateContent xmlns:mc="http://schemas.openxmlformats.org/markup-compatibility/2006">
              <mc:Choice xmlns:v="urn:schemas-microsoft-com:vml" Requires="v">
                <p:oleObj spid="_x0000_s3102" name="Graph" r:id="rId4" imgW="3906000" imgH="2990520" progId="Origin50.Graph">
                  <p:embed/>
                </p:oleObj>
              </mc:Choice>
              <mc:Fallback>
                <p:oleObj name="Graph" r:id="rId4" imgW="3906000" imgH="2990520" progId="Origin50.Graph">
                  <p:embed/>
                  <p:pic>
                    <p:nvPicPr>
                      <p:cNvPr id="5" name="Object 4"/>
                      <p:cNvPicPr/>
                      <p:nvPr/>
                    </p:nvPicPr>
                    <p:blipFill>
                      <a:blip r:embed="rId5"/>
                      <a:stretch>
                        <a:fillRect/>
                      </a:stretch>
                    </p:blipFill>
                    <p:spPr>
                      <a:xfrm>
                        <a:off x="89808" y="1255512"/>
                        <a:ext cx="6130925" cy="4695391"/>
                      </a:xfrm>
                      <a:prstGeom prst="rect">
                        <a:avLst/>
                      </a:prstGeom>
                    </p:spPr>
                  </p:pic>
                </p:oleObj>
              </mc:Fallback>
            </mc:AlternateContent>
          </a:graphicData>
        </a:graphic>
      </p:graphicFrame>
      <p:cxnSp>
        <p:nvCxnSpPr>
          <p:cNvPr id="15" name="Straight Arrow Connector 14"/>
          <p:cNvCxnSpPr>
            <a:cxnSpLocks/>
          </p:cNvCxnSpPr>
          <p:nvPr/>
        </p:nvCxnSpPr>
        <p:spPr>
          <a:xfrm flipH="1">
            <a:off x="3281082" y="1371738"/>
            <a:ext cx="260384" cy="572049"/>
          </a:xfrm>
          <a:prstGeom prst="straightConnector1">
            <a:avLst/>
          </a:prstGeom>
          <a:ln>
            <a:tailEnd type="triangle"/>
          </a:ln>
        </p:spPr>
        <p:style>
          <a:lnRef idx="2">
            <a:schemeClr val="dk1"/>
          </a:lnRef>
          <a:fillRef idx="1">
            <a:schemeClr val="lt1"/>
          </a:fillRef>
          <a:effectRef idx="0">
            <a:schemeClr val="dk1"/>
          </a:effectRef>
          <a:fontRef idx="minor">
            <a:schemeClr val="dk1"/>
          </a:fontRef>
        </p:style>
      </p:cxnSp>
      <p:sp>
        <p:nvSpPr>
          <p:cNvPr id="18" name="TextBox 17"/>
          <p:cNvSpPr txBox="1"/>
          <p:nvPr/>
        </p:nvSpPr>
        <p:spPr>
          <a:xfrm>
            <a:off x="1335884" y="959572"/>
            <a:ext cx="5326173"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a:solidFill>
                  <a:schemeClr val="accent6">
                    <a:lumMod val="50000"/>
                  </a:schemeClr>
                </a:solidFill>
              </a:rPr>
              <a:t>N-doping: very high Q-factors at 15-20 MV/m, quench field usually &lt; 30 MV/m</a:t>
            </a:r>
          </a:p>
        </p:txBody>
      </p:sp>
      <p:cxnSp>
        <p:nvCxnSpPr>
          <p:cNvPr id="19" name="Straight Arrow Connector 18"/>
          <p:cNvCxnSpPr>
            <a:cxnSpLocks/>
          </p:cNvCxnSpPr>
          <p:nvPr/>
        </p:nvCxnSpPr>
        <p:spPr>
          <a:xfrm flipV="1">
            <a:off x="3281082" y="3336778"/>
            <a:ext cx="778165" cy="352387"/>
          </a:xfrm>
          <a:prstGeom prst="straightConnector1">
            <a:avLst/>
          </a:prstGeom>
          <a:ln>
            <a:solidFill>
              <a:srgbClr val="7030A0"/>
            </a:solidFill>
            <a:tailEnd type="triangle"/>
          </a:ln>
        </p:spPr>
        <p:style>
          <a:lnRef idx="2">
            <a:schemeClr val="accent4"/>
          </a:lnRef>
          <a:fillRef idx="1">
            <a:schemeClr val="lt1"/>
          </a:fillRef>
          <a:effectRef idx="0">
            <a:schemeClr val="accent4"/>
          </a:effectRef>
          <a:fontRef idx="minor">
            <a:schemeClr val="dk1"/>
          </a:fontRef>
        </p:style>
      </p:cxnSp>
      <p:sp>
        <p:nvSpPr>
          <p:cNvPr id="20" name="TextBox 19"/>
          <p:cNvSpPr txBox="1"/>
          <p:nvPr/>
        </p:nvSpPr>
        <p:spPr>
          <a:xfrm>
            <a:off x="1310467" y="3724365"/>
            <a:ext cx="3207114" cy="1015663"/>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dirty="0">
                <a:solidFill>
                  <a:schemeClr val="accent6">
                    <a:lumMod val="50000"/>
                  </a:schemeClr>
                </a:solidFill>
              </a:rPr>
              <a:t>120C baking: capability to reach high gradients 35-45 MV/m with Q &lt; 10</a:t>
            </a:r>
            <a:r>
              <a:rPr lang="en-US" sz="2000" baseline="30000" dirty="0">
                <a:solidFill>
                  <a:schemeClr val="accent6">
                    <a:lumMod val="50000"/>
                  </a:schemeClr>
                </a:solidFill>
              </a:rPr>
              <a:t>10</a:t>
            </a:r>
          </a:p>
        </p:txBody>
      </p:sp>
      <p:cxnSp>
        <p:nvCxnSpPr>
          <p:cNvPr id="17" name="Straight Arrow Connector 16"/>
          <p:cNvCxnSpPr/>
          <p:nvPr/>
        </p:nvCxnSpPr>
        <p:spPr>
          <a:xfrm flipV="1">
            <a:off x="1525591" y="2154624"/>
            <a:ext cx="953618" cy="43945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sp>
        <p:nvSpPr>
          <p:cNvPr id="21" name="TextBox 20"/>
          <p:cNvSpPr txBox="1"/>
          <p:nvPr/>
        </p:nvSpPr>
        <p:spPr>
          <a:xfrm>
            <a:off x="2070894" y="2313876"/>
            <a:ext cx="1759136" cy="461665"/>
          </a:xfrm>
          <a:prstGeom prst="rect">
            <a:avLst/>
          </a:prstGeom>
          <a:noFill/>
          <a:ln>
            <a:noFill/>
          </a:ln>
        </p:spPr>
        <p:txBody>
          <a:bodyPr wrap="none" rtlCol="0">
            <a:spAutoFit/>
          </a:bodyPr>
          <a:lstStyle/>
          <a:p>
            <a:r>
              <a:rPr lang="en-US" dirty="0">
                <a:solidFill>
                  <a:srgbClr val="C00000"/>
                </a:solidFill>
              </a:rPr>
              <a:t>Anti-Q-slope</a:t>
            </a:r>
          </a:p>
        </p:txBody>
      </p:sp>
      <p:sp>
        <p:nvSpPr>
          <p:cNvPr id="22" name="TextBox 21"/>
          <p:cNvSpPr txBox="1"/>
          <p:nvPr/>
        </p:nvSpPr>
        <p:spPr>
          <a:xfrm>
            <a:off x="241300" y="6006844"/>
            <a:ext cx="6600333" cy="307777"/>
          </a:xfrm>
          <a:prstGeom prst="rect">
            <a:avLst/>
          </a:prstGeom>
          <a:solidFill>
            <a:schemeClr val="bg1"/>
          </a:solidFill>
        </p:spPr>
        <p:txBody>
          <a:bodyPr wrap="none" rtlCol="0">
            <a:spAutoFit/>
          </a:bodyPr>
          <a:lstStyle/>
          <a:p>
            <a:r>
              <a:rPr lang="en-US" sz="1400" dirty="0">
                <a:solidFill>
                  <a:srgbClr val="0000FF"/>
                </a:solidFill>
              </a:rPr>
              <a:t>A. Grassellino et al., </a:t>
            </a:r>
            <a:r>
              <a:rPr lang="en-US" sz="1400" dirty="0" err="1">
                <a:solidFill>
                  <a:srgbClr val="0000FF"/>
                </a:solidFill>
              </a:rPr>
              <a:t>Supercond</a:t>
            </a:r>
            <a:r>
              <a:rPr lang="en-US" sz="1400" dirty="0">
                <a:solidFill>
                  <a:srgbClr val="0000FF"/>
                </a:solidFill>
              </a:rPr>
              <a:t>. Sci. Technol. </a:t>
            </a:r>
            <a:r>
              <a:rPr lang="en-US" sz="1400" b="1" dirty="0">
                <a:solidFill>
                  <a:srgbClr val="0000FF"/>
                </a:solidFill>
              </a:rPr>
              <a:t>26</a:t>
            </a:r>
            <a:r>
              <a:rPr lang="en-US" sz="1400" dirty="0">
                <a:solidFill>
                  <a:srgbClr val="0000FF"/>
                </a:solidFill>
              </a:rPr>
              <a:t>, 102001 (2013) – Rapid Communications</a:t>
            </a:r>
          </a:p>
        </p:txBody>
      </p:sp>
      <p:sp>
        <p:nvSpPr>
          <p:cNvPr id="3" name="Footer Placeholder 2"/>
          <p:cNvSpPr>
            <a:spLocks noGrp="1"/>
          </p:cNvSpPr>
          <p:nvPr>
            <p:ph type="ftr" sz="quarter" idx="11"/>
          </p:nvPr>
        </p:nvSpPr>
        <p:spPr/>
        <p:txBody>
          <a:bodyPr/>
          <a:lstStyle/>
          <a:p>
            <a:pPr>
              <a:defRPr/>
            </a:pPr>
            <a:r>
              <a:rPr lang="en-US" sz="1200"/>
              <a:t>Martina Martinello | LCWS 2017</a:t>
            </a:r>
            <a:endParaRPr lang="en-US" sz="1200" b="1"/>
          </a:p>
        </p:txBody>
      </p:sp>
      <p:sp>
        <p:nvSpPr>
          <p:cNvPr id="14" name="Rectangle 13">
            <a:extLst>
              <a:ext uri="{FF2B5EF4-FFF2-40B4-BE49-F238E27FC236}">
                <a16:creationId xmlns:a16="http://schemas.microsoft.com/office/drawing/2014/main" id="{580B8E62-5844-45B5-9A4E-154283BF37DA}"/>
              </a:ext>
            </a:extLst>
          </p:cNvPr>
          <p:cNvSpPr/>
          <p:nvPr/>
        </p:nvSpPr>
        <p:spPr>
          <a:xfrm>
            <a:off x="4738788" y="1533577"/>
            <a:ext cx="4314712" cy="4617805"/>
          </a:xfrm>
          <a:prstGeom prst="rect">
            <a:avLst/>
          </a:prstGeom>
          <a:solidFill>
            <a:schemeClr val="bg2"/>
          </a:solid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D86E32DA-1B78-4C7B-A59C-3FF5B791DF42}"/>
              </a:ext>
            </a:extLst>
          </p:cNvPr>
          <p:cNvGrpSpPr/>
          <p:nvPr/>
        </p:nvGrpSpPr>
        <p:grpSpPr>
          <a:xfrm>
            <a:off x="4871103" y="2560626"/>
            <a:ext cx="4156154" cy="3378845"/>
            <a:chOff x="239961" y="2525773"/>
            <a:chExt cx="4156154" cy="3378845"/>
          </a:xfrm>
          <a:solidFill>
            <a:schemeClr val="bg2"/>
          </a:solidFill>
        </p:grpSpPr>
        <p:sp>
          <p:nvSpPr>
            <p:cNvPr id="23" name="TextBox 22">
              <a:extLst>
                <a:ext uri="{FF2B5EF4-FFF2-40B4-BE49-F238E27FC236}">
                  <a16:creationId xmlns:a16="http://schemas.microsoft.com/office/drawing/2014/main" id="{F02DA9C8-A9BF-45EC-99D1-7FB0A6B3F10F}"/>
                </a:ext>
              </a:extLst>
            </p:cNvPr>
            <p:cNvSpPr txBox="1"/>
            <p:nvPr/>
          </p:nvSpPr>
          <p:spPr>
            <a:xfrm>
              <a:off x="260046" y="2525773"/>
              <a:ext cx="4136069" cy="307777"/>
            </a:xfrm>
            <a:prstGeom prst="rect">
              <a:avLst/>
            </a:prstGeom>
            <a:grpFill/>
          </p:spPr>
          <p:txBody>
            <a:bodyPr wrap="none" rtlCol="0">
              <a:spAutoFit/>
            </a:bodyPr>
            <a:lstStyle/>
            <a:p>
              <a:r>
                <a:rPr lang="en-US" sz="1400" b="1" u="sng" dirty="0"/>
                <a:t>120C bake, vacancies in first ~ 60 nanometers </a:t>
              </a:r>
            </a:p>
          </p:txBody>
        </p:sp>
        <p:pic>
          <p:nvPicPr>
            <p:cNvPr id="24" name="Picture 23">
              <a:extLst>
                <a:ext uri="{FF2B5EF4-FFF2-40B4-BE49-F238E27FC236}">
                  <a16:creationId xmlns:a16="http://schemas.microsoft.com/office/drawing/2014/main" id="{0524528F-5D2C-4AF4-B92A-A6B232F1E2E8}"/>
                </a:ext>
              </a:extLst>
            </p:cNvPr>
            <p:cNvPicPr>
              <a:picLocks noChangeAspect="1"/>
            </p:cNvPicPr>
            <p:nvPr/>
          </p:nvPicPr>
          <p:blipFill>
            <a:blip r:embed="rId6"/>
            <a:stretch>
              <a:fillRect/>
            </a:stretch>
          </p:blipFill>
          <p:spPr>
            <a:xfrm>
              <a:off x="239961" y="2858729"/>
              <a:ext cx="3977113" cy="3045889"/>
            </a:xfrm>
            <a:prstGeom prst="rect">
              <a:avLst/>
            </a:prstGeom>
            <a:grpFill/>
          </p:spPr>
        </p:pic>
        <p:sp>
          <p:nvSpPr>
            <p:cNvPr id="25" name="TextBox 24">
              <a:extLst>
                <a:ext uri="{FF2B5EF4-FFF2-40B4-BE49-F238E27FC236}">
                  <a16:creationId xmlns:a16="http://schemas.microsoft.com/office/drawing/2014/main" id="{CDD8BCF0-9B67-4148-A1E5-0761335087CF}"/>
                </a:ext>
              </a:extLst>
            </p:cNvPr>
            <p:cNvSpPr txBox="1"/>
            <p:nvPr/>
          </p:nvSpPr>
          <p:spPr>
            <a:xfrm>
              <a:off x="2802722" y="3609892"/>
              <a:ext cx="1503848" cy="343619"/>
            </a:xfrm>
            <a:prstGeom prst="rect">
              <a:avLst/>
            </a:prstGeom>
            <a:grpFill/>
          </p:spPr>
          <p:txBody>
            <a:bodyPr wrap="square" rtlCol="0">
              <a:noAutofit/>
            </a:bodyPr>
            <a:lstStyle/>
            <a:p>
              <a:pPr fontAlgn="auto">
                <a:spcBef>
                  <a:spcPts val="0"/>
                </a:spcBef>
                <a:spcAft>
                  <a:spcPts val="0"/>
                </a:spcAft>
              </a:pPr>
              <a:r>
                <a:rPr lang="en-US" sz="1600" dirty="0" err="1">
                  <a:solidFill>
                    <a:schemeClr val="accent3">
                      <a:lumMod val="75000"/>
                    </a:schemeClr>
                  </a:solidFill>
                  <a:latin typeface="Arial"/>
                  <a:ea typeface="ＭＳ Ｐゴシック" charset="0"/>
                  <a:cs typeface="Arial"/>
                </a:rPr>
                <a:t>mfp</a:t>
              </a:r>
              <a:r>
                <a:rPr lang="en-US" sz="1600" dirty="0">
                  <a:solidFill>
                    <a:schemeClr val="accent3">
                      <a:lumMod val="75000"/>
                    </a:schemeClr>
                  </a:solidFill>
                  <a:latin typeface="Arial"/>
                  <a:ea typeface="ＭＳ Ｐゴシック" charset="0"/>
                  <a:cs typeface="Arial"/>
                </a:rPr>
                <a:t> ~ 2-16 nm</a:t>
              </a:r>
            </a:p>
          </p:txBody>
        </p:sp>
        <p:cxnSp>
          <p:nvCxnSpPr>
            <p:cNvPr id="26" name="Straight Arrow Connector 25">
              <a:extLst>
                <a:ext uri="{FF2B5EF4-FFF2-40B4-BE49-F238E27FC236}">
                  <a16:creationId xmlns:a16="http://schemas.microsoft.com/office/drawing/2014/main" id="{266FD9D9-3E18-40EC-B98C-94E99056E112}"/>
                </a:ext>
              </a:extLst>
            </p:cNvPr>
            <p:cNvCxnSpPr/>
            <p:nvPr/>
          </p:nvCxnSpPr>
          <p:spPr>
            <a:xfrm flipV="1">
              <a:off x="2296635" y="3816446"/>
              <a:ext cx="506087" cy="22448"/>
            </a:xfrm>
            <a:prstGeom prst="straightConnector1">
              <a:avLst/>
            </a:prstGeom>
            <a:grpFill/>
            <a:ln>
              <a:tailEnd type="arrow"/>
            </a:ln>
          </p:spPr>
          <p:style>
            <a:lnRef idx="2">
              <a:schemeClr val="accent3"/>
            </a:lnRef>
            <a:fillRef idx="0">
              <a:schemeClr val="accent3"/>
            </a:fillRef>
            <a:effectRef idx="1">
              <a:schemeClr val="accent3"/>
            </a:effectRef>
            <a:fontRef idx="minor">
              <a:schemeClr val="tx1"/>
            </a:fontRef>
          </p:style>
        </p:cxnSp>
        <p:cxnSp>
          <p:nvCxnSpPr>
            <p:cNvPr id="27" name="Straight Arrow Connector 26">
              <a:extLst>
                <a:ext uri="{FF2B5EF4-FFF2-40B4-BE49-F238E27FC236}">
                  <a16:creationId xmlns:a16="http://schemas.microsoft.com/office/drawing/2014/main" id="{D2885E7F-3E99-4D91-B5D0-AC94C5F04E22}"/>
                </a:ext>
              </a:extLst>
            </p:cNvPr>
            <p:cNvCxnSpPr/>
            <p:nvPr/>
          </p:nvCxnSpPr>
          <p:spPr>
            <a:xfrm flipH="1">
              <a:off x="1771406" y="4381673"/>
              <a:ext cx="447524" cy="547306"/>
            </a:xfrm>
            <a:prstGeom prst="straightConnector1">
              <a:avLst/>
            </a:prstGeom>
            <a:grpFill/>
            <a:ln>
              <a:tailEnd type="arrow"/>
            </a:ln>
          </p:spPr>
          <p:style>
            <a:lnRef idx="2">
              <a:schemeClr val="dk1"/>
            </a:lnRef>
            <a:fillRef idx="0">
              <a:schemeClr val="dk1"/>
            </a:fillRef>
            <a:effectRef idx="1">
              <a:schemeClr val="dk1"/>
            </a:effectRef>
            <a:fontRef idx="minor">
              <a:schemeClr val="tx1"/>
            </a:fontRef>
          </p:style>
        </p:cxnSp>
        <p:sp>
          <p:nvSpPr>
            <p:cNvPr id="28" name="TextBox 27">
              <a:extLst>
                <a:ext uri="{FF2B5EF4-FFF2-40B4-BE49-F238E27FC236}">
                  <a16:creationId xmlns:a16="http://schemas.microsoft.com/office/drawing/2014/main" id="{F1A0756D-4D88-489A-B436-345EC7617742}"/>
                </a:ext>
              </a:extLst>
            </p:cNvPr>
            <p:cNvSpPr txBox="1"/>
            <p:nvPr/>
          </p:nvSpPr>
          <p:spPr>
            <a:xfrm>
              <a:off x="1045831" y="4925030"/>
              <a:ext cx="1503848" cy="343619"/>
            </a:xfrm>
            <a:prstGeom prst="rect">
              <a:avLst/>
            </a:prstGeom>
            <a:grpFill/>
          </p:spPr>
          <p:txBody>
            <a:bodyPr wrap="square" rtlCol="0">
              <a:noAutofit/>
            </a:bodyPr>
            <a:lstStyle/>
            <a:p>
              <a:pPr fontAlgn="auto">
                <a:spcBef>
                  <a:spcPts val="0"/>
                </a:spcBef>
                <a:spcAft>
                  <a:spcPts val="0"/>
                </a:spcAft>
              </a:pPr>
              <a:r>
                <a:rPr lang="en-US" sz="1600" dirty="0" err="1">
                  <a:solidFill>
                    <a:srgbClr val="004C97"/>
                  </a:solidFill>
                  <a:latin typeface="Arial"/>
                  <a:ea typeface="ＭＳ Ｐゴシック" charset="0"/>
                  <a:cs typeface="Arial"/>
                </a:rPr>
                <a:t>mfp</a:t>
              </a:r>
              <a:r>
                <a:rPr lang="en-US" sz="1600" dirty="0">
                  <a:solidFill>
                    <a:srgbClr val="004C97"/>
                  </a:solidFill>
                  <a:latin typeface="Arial"/>
                  <a:ea typeface="ＭＳ Ｐゴシック" charset="0"/>
                  <a:cs typeface="Arial"/>
                </a:rPr>
                <a:t> ~ 70 nm</a:t>
              </a:r>
            </a:p>
          </p:txBody>
        </p:sp>
      </p:grpSp>
      <p:sp>
        <p:nvSpPr>
          <p:cNvPr id="29" name="Rectangle 28">
            <a:extLst>
              <a:ext uri="{FF2B5EF4-FFF2-40B4-BE49-F238E27FC236}">
                <a16:creationId xmlns:a16="http://schemas.microsoft.com/office/drawing/2014/main" id="{AFF391B4-62E7-448B-8360-B23D94221740}"/>
              </a:ext>
            </a:extLst>
          </p:cNvPr>
          <p:cNvSpPr/>
          <p:nvPr/>
        </p:nvSpPr>
        <p:spPr>
          <a:xfrm>
            <a:off x="4812117" y="1597611"/>
            <a:ext cx="4125595" cy="923330"/>
          </a:xfrm>
          <a:prstGeom prst="rect">
            <a:avLst/>
          </a:prstGeom>
          <a:solidFill>
            <a:schemeClr val="bg2"/>
          </a:solidFill>
        </p:spPr>
        <p:txBody>
          <a:bodyPr wrap="square">
            <a:spAutoFit/>
          </a:bodyPr>
          <a:lstStyle/>
          <a:p>
            <a:pPr algn="just">
              <a:spcBef>
                <a:spcPts val="600"/>
              </a:spcBef>
            </a:pPr>
            <a:r>
              <a:rPr lang="en-US" b="1" dirty="0">
                <a:solidFill>
                  <a:srgbClr val="C00000"/>
                </a:solidFill>
              </a:rPr>
              <a:t>120C bake </a:t>
            </a:r>
            <a:r>
              <a:rPr lang="en-US" dirty="0">
                <a:solidFill>
                  <a:schemeClr val="accent6">
                    <a:lumMod val="50000"/>
                  </a:schemeClr>
                </a:solidFill>
              </a:rPr>
              <a:t>known to manipulate mean free path at very near surface on clean bulk, </a:t>
            </a:r>
            <a:r>
              <a:rPr lang="en-US" b="1" dirty="0">
                <a:solidFill>
                  <a:schemeClr val="accent6">
                    <a:lumMod val="50000"/>
                  </a:schemeClr>
                </a:solidFill>
              </a:rPr>
              <a:t>giving the highest gradients</a:t>
            </a:r>
          </a:p>
        </p:txBody>
      </p:sp>
      <p:sp>
        <p:nvSpPr>
          <p:cNvPr id="30" name="TextBox 29">
            <a:extLst>
              <a:ext uri="{FF2B5EF4-FFF2-40B4-BE49-F238E27FC236}">
                <a16:creationId xmlns:a16="http://schemas.microsoft.com/office/drawing/2014/main" id="{16869519-DC65-4879-83A9-7CBD41345CD0}"/>
              </a:ext>
            </a:extLst>
          </p:cNvPr>
          <p:cNvSpPr txBox="1"/>
          <p:nvPr/>
        </p:nvSpPr>
        <p:spPr>
          <a:xfrm>
            <a:off x="4879746" y="5819705"/>
            <a:ext cx="4139212" cy="276999"/>
          </a:xfrm>
          <a:prstGeom prst="rect">
            <a:avLst/>
          </a:prstGeom>
          <a:solidFill>
            <a:schemeClr val="bg2"/>
          </a:solidFill>
        </p:spPr>
        <p:txBody>
          <a:bodyPr wrap="square" rtlCol="0">
            <a:spAutoFit/>
          </a:bodyPr>
          <a:lstStyle>
            <a:defPPr>
              <a:defRPr lang="en-US"/>
            </a:defPPr>
            <a:lvl1pPr>
              <a:defRPr sz="1400">
                <a:solidFill>
                  <a:srgbClr val="0000FF"/>
                </a:solidFill>
              </a:defRPr>
            </a:lvl1pPr>
          </a:lstStyle>
          <a:p>
            <a:r>
              <a:rPr lang="hu-HU" sz="1200" dirty="0"/>
              <a:t>A. Romanenko et al, Appl. Phys. Lett. 102, 232601 (2013)</a:t>
            </a:r>
            <a:endParaRPr lang="en-US" sz="1200" dirty="0"/>
          </a:p>
        </p:txBody>
      </p:sp>
      <p:sp>
        <p:nvSpPr>
          <p:cNvPr id="6" name="Slide Number Placeholder 5">
            <a:extLst>
              <a:ext uri="{FF2B5EF4-FFF2-40B4-BE49-F238E27FC236}">
                <a16:creationId xmlns:a16="http://schemas.microsoft.com/office/drawing/2014/main" id="{C7D4B1F2-3E16-4182-86E7-3C5CE7A4DFE2}"/>
              </a:ext>
            </a:extLst>
          </p:cNvPr>
          <p:cNvSpPr>
            <a:spLocks noGrp="1"/>
          </p:cNvSpPr>
          <p:nvPr>
            <p:ph type="sldNum" sz="quarter" idx="12"/>
          </p:nvPr>
        </p:nvSpPr>
        <p:spPr/>
        <p:txBody>
          <a:bodyPr/>
          <a:lstStyle/>
          <a:p>
            <a:fld id="{0CB70BF4-04C1-49D2-AF55-3B7C212EEADB}" type="slidenum">
              <a:rPr lang="en-US" smtClean="0"/>
              <a:pPr/>
              <a:t>4</a:t>
            </a:fld>
            <a:endParaRPr lang="en-US"/>
          </a:p>
        </p:txBody>
      </p:sp>
    </p:spTree>
    <p:extLst>
      <p:ext uri="{BB962C8B-B14F-4D97-AF65-F5344CB8AC3E}">
        <p14:creationId xmlns:p14="http://schemas.microsoft.com/office/powerpoint/2010/main" val="655559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 behind experiments</a:t>
            </a:r>
          </a:p>
        </p:txBody>
      </p:sp>
      <p:sp>
        <p:nvSpPr>
          <p:cNvPr id="3" name="Content Placeholder 2"/>
          <p:cNvSpPr>
            <a:spLocks noGrp="1"/>
          </p:cNvSpPr>
          <p:nvPr>
            <p:ph idx="1"/>
          </p:nvPr>
        </p:nvSpPr>
        <p:spPr>
          <a:xfrm>
            <a:off x="228600" y="865089"/>
            <a:ext cx="8672513" cy="674142"/>
          </a:xfrm>
        </p:spPr>
        <p:txBody>
          <a:bodyPr/>
          <a:lstStyle/>
          <a:p>
            <a:pPr marL="0" indent="0" algn="ctr">
              <a:spcBef>
                <a:spcPts val="600"/>
              </a:spcBef>
              <a:buNone/>
            </a:pPr>
            <a:r>
              <a:rPr lang="en-US" sz="2000" dirty="0"/>
              <a:t>Composition and </a:t>
            </a:r>
            <a:r>
              <a:rPr lang="en-US" sz="2000" dirty="0">
                <a:solidFill>
                  <a:srgbClr val="C00000"/>
                </a:solidFill>
              </a:rPr>
              <a:t>mean free path </a:t>
            </a:r>
            <a:r>
              <a:rPr lang="en-US" sz="2000" dirty="0"/>
              <a:t>in first nanometers of cavity surface have been shown to be crucial for both Q and gradient performance</a:t>
            </a:r>
            <a:endParaRPr lang="en-US" dirty="0"/>
          </a:p>
          <a:p>
            <a:endParaRPr lang="en-US" dirty="0"/>
          </a:p>
          <a:p>
            <a:endParaRPr lang="en-US" dirty="0"/>
          </a:p>
          <a:p>
            <a:pPr marL="0" indent="0">
              <a:buNone/>
            </a:pPr>
            <a:endParaRPr lang="en-US" dirty="0"/>
          </a:p>
          <a:p>
            <a:endParaRPr lang="en-US" dirty="0"/>
          </a:p>
          <a:p>
            <a:endParaRPr lang="en-US" dirty="0"/>
          </a:p>
          <a:p>
            <a:endParaRPr lang="en-US" dirty="0"/>
          </a:p>
        </p:txBody>
      </p:sp>
      <p:sp>
        <p:nvSpPr>
          <p:cNvPr id="5" name="Footer Placeholder 4"/>
          <p:cNvSpPr>
            <a:spLocks noGrp="1"/>
          </p:cNvSpPr>
          <p:nvPr>
            <p:ph type="ftr" sz="quarter" idx="11"/>
          </p:nvPr>
        </p:nvSpPr>
        <p:spPr/>
        <p:txBody>
          <a:bodyPr/>
          <a:lstStyle/>
          <a:p>
            <a:pPr>
              <a:defRPr/>
            </a:pPr>
            <a:r>
              <a:rPr lang="en-US"/>
              <a:t>Martina Martinello | LCWS 2017</a:t>
            </a:r>
            <a:endParaRPr lang="en-US" b="1" dirty="0"/>
          </a:p>
        </p:txBody>
      </p:sp>
      <p:sp>
        <p:nvSpPr>
          <p:cNvPr id="6" name="Slide Number Placeholder 5"/>
          <p:cNvSpPr>
            <a:spLocks noGrp="1"/>
          </p:cNvSpPr>
          <p:nvPr>
            <p:ph type="sldNum" sz="quarter" idx="12"/>
          </p:nvPr>
        </p:nvSpPr>
        <p:spPr/>
        <p:txBody>
          <a:bodyPr/>
          <a:lstStyle/>
          <a:p>
            <a:fld id="{52E9C158-AEF1-41A2-A6CE-6F0BAB305EFD}" type="slidenum">
              <a:rPr lang="en-US" altLang="en-US" smtClean="0"/>
              <a:pPr/>
              <a:t>5</a:t>
            </a:fld>
            <a:endParaRPr lang="en-US" altLang="en-US"/>
          </a:p>
        </p:txBody>
      </p:sp>
      <p:sp>
        <p:nvSpPr>
          <p:cNvPr id="4" name="Rectangle 3"/>
          <p:cNvSpPr/>
          <p:nvPr/>
        </p:nvSpPr>
        <p:spPr>
          <a:xfrm>
            <a:off x="502898" y="1629311"/>
            <a:ext cx="3478723" cy="923330"/>
          </a:xfrm>
          <a:prstGeom prst="rect">
            <a:avLst/>
          </a:prstGeom>
        </p:spPr>
        <p:txBody>
          <a:bodyPr wrap="square">
            <a:spAutoFit/>
          </a:bodyPr>
          <a:lstStyle/>
          <a:p>
            <a:pPr algn="ctr"/>
            <a:r>
              <a:rPr lang="en-US" dirty="0">
                <a:solidFill>
                  <a:srgbClr val="C00000"/>
                </a:solidFill>
              </a:rPr>
              <a:t>N Doping </a:t>
            </a:r>
            <a:r>
              <a:rPr lang="en-US" dirty="0">
                <a:solidFill>
                  <a:schemeClr val="accent6">
                    <a:lumMod val="50000"/>
                  </a:schemeClr>
                </a:solidFill>
              </a:rPr>
              <a:t>(high-Q)</a:t>
            </a:r>
          </a:p>
          <a:p>
            <a:pPr algn="ctr"/>
            <a:r>
              <a:rPr lang="en-US" dirty="0">
                <a:solidFill>
                  <a:schemeClr val="accent6">
                    <a:lumMod val="50000"/>
                  </a:schemeClr>
                </a:solidFill>
              </a:rPr>
              <a:t>+ </a:t>
            </a:r>
          </a:p>
          <a:p>
            <a:pPr algn="ctr"/>
            <a:r>
              <a:rPr lang="en-US" dirty="0">
                <a:solidFill>
                  <a:srgbClr val="C00000"/>
                </a:solidFill>
              </a:rPr>
              <a:t>120C baking </a:t>
            </a:r>
            <a:r>
              <a:rPr lang="en-US" dirty="0">
                <a:solidFill>
                  <a:schemeClr val="accent6">
                    <a:lumMod val="50000"/>
                  </a:schemeClr>
                </a:solidFill>
              </a:rPr>
              <a:t>(high gradients)</a:t>
            </a:r>
          </a:p>
        </p:txBody>
      </p:sp>
      <p:sp>
        <p:nvSpPr>
          <p:cNvPr id="7" name="Rectangle 6"/>
          <p:cNvSpPr/>
          <p:nvPr/>
        </p:nvSpPr>
        <p:spPr>
          <a:xfrm>
            <a:off x="5233729" y="1877351"/>
            <a:ext cx="3853970" cy="369332"/>
          </a:xfrm>
          <a:prstGeom prst="rect">
            <a:avLst/>
          </a:prstGeom>
        </p:spPr>
        <p:txBody>
          <a:bodyPr wrap="square">
            <a:spAutoFit/>
          </a:bodyPr>
          <a:lstStyle/>
          <a:p>
            <a:pPr algn="just">
              <a:spcBef>
                <a:spcPts val="600"/>
              </a:spcBef>
            </a:pPr>
            <a:r>
              <a:rPr lang="en-US" dirty="0">
                <a:solidFill>
                  <a:srgbClr val="C00000"/>
                </a:solidFill>
              </a:rPr>
              <a:t>N-infusion: </a:t>
            </a:r>
            <a:r>
              <a:rPr lang="en-US" dirty="0">
                <a:solidFill>
                  <a:schemeClr val="accent6">
                    <a:lumMod val="50000"/>
                  </a:schemeClr>
                </a:solidFill>
              </a:rPr>
              <a:t>high-Q at high gradient</a:t>
            </a:r>
          </a:p>
        </p:txBody>
      </p:sp>
      <p:sp>
        <p:nvSpPr>
          <p:cNvPr id="18" name="Rectangle 17"/>
          <p:cNvSpPr/>
          <p:nvPr/>
        </p:nvSpPr>
        <p:spPr>
          <a:xfrm>
            <a:off x="502898" y="1629311"/>
            <a:ext cx="3478723" cy="929153"/>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5126506" y="1629311"/>
            <a:ext cx="3853371" cy="919627"/>
          </a:xfrm>
          <a:prstGeom prst="rect">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8" name="Object 27">
            <a:extLst>
              <a:ext uri="{FF2B5EF4-FFF2-40B4-BE49-F238E27FC236}">
                <a16:creationId xmlns:a16="http://schemas.microsoft.com/office/drawing/2014/main" id="{07B7EAFC-45E5-4AB5-9301-5465C1799008}"/>
              </a:ext>
            </a:extLst>
          </p:cNvPr>
          <p:cNvGraphicFramePr>
            <a:graphicFrameLocks noChangeAspect="1"/>
          </p:cNvGraphicFramePr>
          <p:nvPr>
            <p:extLst>
              <p:ext uri="{D42A27DB-BD31-4B8C-83A1-F6EECF244321}">
                <p14:modId xmlns:p14="http://schemas.microsoft.com/office/powerpoint/2010/main" val="987564070"/>
              </p:ext>
            </p:extLst>
          </p:nvPr>
        </p:nvGraphicFramePr>
        <p:xfrm>
          <a:off x="-279346" y="2423928"/>
          <a:ext cx="5177428" cy="3965152"/>
        </p:xfrm>
        <a:graphic>
          <a:graphicData uri="http://schemas.openxmlformats.org/presentationml/2006/ole">
            <mc:AlternateContent xmlns:mc="http://schemas.openxmlformats.org/markup-compatibility/2006">
              <mc:Choice xmlns:v="urn:schemas-microsoft-com:vml" Requires="v">
                <p:oleObj spid="_x0000_s4154" name="Graph" r:id="rId4" imgW="3906000" imgH="2990520" progId="Origin50.Graph">
                  <p:embed/>
                </p:oleObj>
              </mc:Choice>
              <mc:Fallback>
                <p:oleObj name="Graph" r:id="rId4" imgW="3906000" imgH="2990520" progId="Origin50.Graph">
                  <p:embed/>
                  <p:pic>
                    <p:nvPicPr>
                      <p:cNvPr id="28" name="Object 27">
                        <a:extLst>
                          <a:ext uri="{FF2B5EF4-FFF2-40B4-BE49-F238E27FC236}">
                            <a16:creationId xmlns:a16="http://schemas.microsoft.com/office/drawing/2014/main" id="{07B7EAFC-45E5-4AB5-9301-5465C1799008}"/>
                          </a:ext>
                        </a:extLst>
                      </p:cNvPr>
                      <p:cNvPicPr/>
                      <p:nvPr/>
                    </p:nvPicPr>
                    <p:blipFill>
                      <a:blip r:embed="rId5"/>
                      <a:stretch>
                        <a:fillRect/>
                      </a:stretch>
                    </p:blipFill>
                    <p:spPr>
                      <a:xfrm>
                        <a:off x="-279346" y="2423928"/>
                        <a:ext cx="5177428" cy="3965152"/>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A5E494A2-BAAF-4044-B9C3-E8DCCD829D43}"/>
              </a:ext>
            </a:extLst>
          </p:cNvPr>
          <p:cNvGraphicFramePr>
            <a:graphicFrameLocks noChangeAspect="1"/>
          </p:cNvGraphicFramePr>
          <p:nvPr>
            <p:extLst>
              <p:ext uri="{D42A27DB-BD31-4B8C-83A1-F6EECF244321}">
                <p14:modId xmlns:p14="http://schemas.microsoft.com/office/powerpoint/2010/main" val="201392828"/>
              </p:ext>
            </p:extLst>
          </p:nvPr>
        </p:nvGraphicFramePr>
        <p:xfrm>
          <a:off x="4464477" y="2372703"/>
          <a:ext cx="5177428" cy="3965152"/>
        </p:xfrm>
        <a:graphic>
          <a:graphicData uri="http://schemas.openxmlformats.org/presentationml/2006/ole">
            <mc:AlternateContent xmlns:mc="http://schemas.openxmlformats.org/markup-compatibility/2006">
              <mc:Choice xmlns:v="urn:schemas-microsoft-com:vml" Requires="v">
                <p:oleObj spid="_x0000_s4155" name="Graph" r:id="rId6" imgW="3906000" imgH="2990520" progId="Origin50.Graph">
                  <p:embed/>
                </p:oleObj>
              </mc:Choice>
              <mc:Fallback>
                <p:oleObj name="Graph" r:id="rId6" imgW="3906000" imgH="2990520" progId="Origin50.Graph">
                  <p:embed/>
                  <p:pic>
                    <p:nvPicPr>
                      <p:cNvPr id="30" name="Object 29">
                        <a:extLst>
                          <a:ext uri="{FF2B5EF4-FFF2-40B4-BE49-F238E27FC236}">
                            <a16:creationId xmlns:a16="http://schemas.microsoft.com/office/drawing/2014/main" id="{A5E494A2-BAAF-4044-B9C3-E8DCCD829D43}"/>
                          </a:ext>
                        </a:extLst>
                      </p:cNvPr>
                      <p:cNvPicPr/>
                      <p:nvPr/>
                    </p:nvPicPr>
                    <p:blipFill>
                      <a:blip r:embed="rId7"/>
                      <a:stretch>
                        <a:fillRect/>
                      </a:stretch>
                    </p:blipFill>
                    <p:spPr>
                      <a:xfrm>
                        <a:off x="4464477" y="2372703"/>
                        <a:ext cx="5177428" cy="3965152"/>
                      </a:xfrm>
                      <a:prstGeom prst="rect">
                        <a:avLst/>
                      </a:prstGeom>
                    </p:spPr>
                  </p:pic>
                </p:oleObj>
              </mc:Fallback>
            </mc:AlternateContent>
          </a:graphicData>
        </a:graphic>
      </p:graphicFrame>
      <p:sp>
        <p:nvSpPr>
          <p:cNvPr id="31" name="Arrow: Right 30">
            <a:extLst>
              <a:ext uri="{FF2B5EF4-FFF2-40B4-BE49-F238E27FC236}">
                <a16:creationId xmlns:a16="http://schemas.microsoft.com/office/drawing/2014/main" id="{1AA821BE-080B-4817-8F99-71EBBE803386}"/>
              </a:ext>
            </a:extLst>
          </p:cNvPr>
          <p:cNvSpPr/>
          <p:nvPr/>
        </p:nvSpPr>
        <p:spPr>
          <a:xfrm>
            <a:off x="4287374" y="1854761"/>
            <a:ext cx="658416" cy="46872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7C94F97-563E-4696-A5F0-953163D517EF}"/>
                  </a:ext>
                </a:extLst>
              </p:cNvPr>
              <p:cNvSpPr txBox="1"/>
              <p:nvPr/>
            </p:nvSpPr>
            <p:spPr>
              <a:xfrm>
                <a:off x="6816055" y="4201390"/>
                <a:ext cx="2085058" cy="307777"/>
              </a:xfrm>
              <a:prstGeom prst="rect">
                <a:avLst/>
              </a:prstGeom>
              <a:noFill/>
            </p:spPr>
            <p:txBody>
              <a:bodyPr wrap="none" rtlCol="0">
                <a:spAutoFit/>
              </a:bodyPr>
              <a:lstStyle/>
              <a:p>
                <a14:m>
                  <m:oMath xmlns:m="http://schemas.openxmlformats.org/officeDocument/2006/math">
                    <m:r>
                      <a:rPr lang="en-US" sz="1400" i="1" dirty="0" smtClean="0">
                        <a:solidFill>
                          <a:schemeClr val="accent6">
                            <a:lumMod val="75000"/>
                          </a:schemeClr>
                        </a:solidFill>
                        <a:latin typeface="Cambria Math" panose="02040503050406030204" pitchFamily="18" charset="0"/>
                      </a:rPr>
                      <m:t>𝑄</m:t>
                    </m:r>
                    <m:r>
                      <a:rPr lang="en-US" sz="1400" i="1" dirty="0" smtClean="0">
                        <a:solidFill>
                          <a:schemeClr val="accent6">
                            <a:lumMod val="75000"/>
                          </a:schemeClr>
                        </a:solidFill>
                        <a:latin typeface="Cambria Math" panose="02040503050406030204" pitchFamily="18" charset="0"/>
                      </a:rPr>
                      <m:t>=2∙</m:t>
                    </m:r>
                    <m:sSup>
                      <m:sSupPr>
                        <m:ctrlPr>
                          <a:rPr lang="en-US" sz="1400" i="1" dirty="0" smtClean="0">
                            <a:solidFill>
                              <a:schemeClr val="accent6">
                                <a:lumMod val="75000"/>
                              </a:schemeClr>
                            </a:solidFill>
                            <a:latin typeface="Cambria Math" panose="02040503050406030204" pitchFamily="18" charset="0"/>
                            <a:ea typeface="Cambria Math" panose="02040503050406030204" pitchFamily="18" charset="0"/>
                          </a:rPr>
                        </m:ctrlPr>
                      </m:sSupPr>
                      <m:e>
                        <m:r>
                          <a:rPr lang="en-US" sz="1400" b="0" i="1" dirty="0" smtClean="0">
                            <a:solidFill>
                              <a:schemeClr val="accent6">
                                <a:lumMod val="75000"/>
                              </a:schemeClr>
                            </a:solidFill>
                            <a:latin typeface="Cambria Math" panose="02040503050406030204" pitchFamily="18" charset="0"/>
                            <a:ea typeface="Cambria Math" panose="02040503050406030204" pitchFamily="18" charset="0"/>
                          </a:rPr>
                          <m:t>10</m:t>
                        </m:r>
                      </m:e>
                      <m:sup>
                        <m:r>
                          <a:rPr lang="en-US" sz="1400" b="0" i="1" dirty="0" smtClean="0">
                            <a:solidFill>
                              <a:schemeClr val="accent6">
                                <a:lumMod val="75000"/>
                              </a:schemeClr>
                            </a:solidFill>
                            <a:latin typeface="Cambria Math" panose="02040503050406030204" pitchFamily="18" charset="0"/>
                            <a:ea typeface="Cambria Math" panose="02040503050406030204" pitchFamily="18" charset="0"/>
                          </a:rPr>
                          <m:t>10</m:t>
                        </m:r>
                      </m:sup>
                    </m:sSup>
                    <m:r>
                      <a:rPr lang="en-US" sz="1400" i="1" dirty="0" smtClean="0">
                        <a:solidFill>
                          <a:schemeClr val="accent6">
                            <a:lumMod val="75000"/>
                          </a:schemeClr>
                        </a:solidFill>
                        <a:latin typeface="Cambria Math" panose="02040503050406030204" pitchFamily="18" charset="0"/>
                      </a:rPr>
                      <m:t> </m:t>
                    </m:r>
                  </m:oMath>
                </a14:m>
                <a:r>
                  <a:rPr lang="en-US" sz="1400" dirty="0">
                    <a:solidFill>
                      <a:schemeClr val="accent6">
                        <a:lumMod val="75000"/>
                      </a:schemeClr>
                    </a:solidFill>
                  </a:rPr>
                  <a:t>at 35 MV/m</a:t>
                </a:r>
              </a:p>
            </p:txBody>
          </p:sp>
        </mc:Choice>
        <mc:Fallback xmlns="">
          <p:sp>
            <p:nvSpPr>
              <p:cNvPr id="20" name="TextBox 19">
                <a:extLst>
                  <a:ext uri="{FF2B5EF4-FFF2-40B4-BE49-F238E27FC236}">
                    <a16:creationId xmlns:a16="http://schemas.microsoft.com/office/drawing/2014/main" id="{87C94F97-563E-4696-A5F0-953163D517EF}"/>
                  </a:ext>
                </a:extLst>
              </p:cNvPr>
              <p:cNvSpPr txBox="1">
                <a:spLocks noRot="1" noChangeAspect="1" noMove="1" noResize="1" noEditPoints="1" noAdjustHandles="1" noChangeArrowheads="1" noChangeShapeType="1" noTextEdit="1"/>
              </p:cNvSpPr>
              <p:nvPr/>
            </p:nvSpPr>
            <p:spPr>
              <a:xfrm>
                <a:off x="6816055" y="4201390"/>
                <a:ext cx="2085058" cy="307777"/>
              </a:xfrm>
              <a:prstGeom prst="rect">
                <a:avLst/>
              </a:prstGeom>
              <a:blipFill>
                <a:blip r:embed="rId8"/>
                <a:stretch>
                  <a:fillRect t="-3922" b="-19608"/>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32E352DC-BE94-4264-969B-CF9BFED2B617}"/>
              </a:ext>
            </a:extLst>
          </p:cNvPr>
          <p:cNvCxnSpPr/>
          <p:nvPr/>
        </p:nvCxnSpPr>
        <p:spPr>
          <a:xfrm flipH="1">
            <a:off x="7858584" y="3835630"/>
            <a:ext cx="214685" cy="365760"/>
          </a:xfrm>
          <a:prstGeom prst="straightConnector1">
            <a:avLst/>
          </a:prstGeom>
          <a:ln w="19050">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601244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N-infusion processing sequence</a:t>
            </a:r>
          </a:p>
        </p:txBody>
      </p:sp>
      <p:sp>
        <p:nvSpPr>
          <p:cNvPr id="4" name="Footer Placeholder 3"/>
          <p:cNvSpPr>
            <a:spLocks noGrp="1"/>
          </p:cNvSpPr>
          <p:nvPr>
            <p:ph type="ftr" sz="quarter" idx="11"/>
          </p:nvPr>
        </p:nvSpPr>
        <p:spPr/>
        <p:txBody>
          <a:bodyPr/>
          <a:lstStyle/>
          <a:p>
            <a:pPr>
              <a:defRPr/>
            </a:pPr>
            <a:r>
              <a:rPr lang="en-US"/>
              <a:t>Martina Martinello | LCWS 2017</a:t>
            </a:r>
            <a:endParaRPr lang="en-US" b="1" dirty="0"/>
          </a:p>
        </p:txBody>
      </p:sp>
      <p:sp>
        <p:nvSpPr>
          <p:cNvPr id="5" name="Slide Number Placeholder 4"/>
          <p:cNvSpPr>
            <a:spLocks noGrp="1"/>
          </p:cNvSpPr>
          <p:nvPr>
            <p:ph type="sldNum" sz="quarter" idx="12"/>
          </p:nvPr>
        </p:nvSpPr>
        <p:spPr/>
        <p:txBody>
          <a:bodyPr/>
          <a:lstStyle/>
          <a:p>
            <a:fld id="{9DE26129-0817-4012-8787-948D8284B3DE}" type="slidenum">
              <a:rPr lang="en-US" smtClean="0"/>
              <a:pPr/>
              <a:t>6</a:t>
            </a:fld>
            <a:endParaRPr lang="en-US"/>
          </a:p>
        </p:txBody>
      </p:sp>
      <p:sp>
        <p:nvSpPr>
          <p:cNvPr id="31" name="TextBox 30"/>
          <p:cNvSpPr txBox="1"/>
          <p:nvPr/>
        </p:nvSpPr>
        <p:spPr>
          <a:xfrm>
            <a:off x="152890" y="907428"/>
            <a:ext cx="4473790" cy="2939266"/>
          </a:xfrm>
          <a:prstGeom prst="rect">
            <a:avLst/>
          </a:prstGeom>
          <a:noFill/>
        </p:spPr>
        <p:txBody>
          <a:bodyPr wrap="square" rtlCol="0">
            <a:spAutoFit/>
          </a:bodyPr>
          <a:lstStyle/>
          <a:p>
            <a:pPr marL="342900" indent="-342900">
              <a:spcBef>
                <a:spcPts val="600"/>
              </a:spcBef>
              <a:buFont typeface="Arial"/>
              <a:buChar char="•"/>
            </a:pPr>
            <a:r>
              <a:rPr lang="en-US" sz="2000" dirty="0">
                <a:solidFill>
                  <a:schemeClr val="accent6">
                    <a:lumMod val="50000"/>
                  </a:schemeClr>
                </a:solidFill>
              </a:rPr>
              <a:t>Bulk electro-polishing</a:t>
            </a:r>
          </a:p>
          <a:p>
            <a:pPr marL="342900" indent="-342900">
              <a:spcBef>
                <a:spcPts val="600"/>
              </a:spcBef>
              <a:buFont typeface="Arial"/>
              <a:buChar char="•"/>
            </a:pPr>
            <a:r>
              <a:rPr lang="en-US" sz="2000" dirty="0">
                <a:solidFill>
                  <a:schemeClr val="accent6">
                    <a:lumMod val="50000"/>
                  </a:schemeClr>
                </a:solidFill>
              </a:rPr>
              <a:t>High T furnace (with caps to avoid furnace contamination):</a:t>
            </a:r>
          </a:p>
          <a:p>
            <a:pPr marL="800100" lvl="1" indent="-342900">
              <a:spcBef>
                <a:spcPts val="600"/>
              </a:spcBef>
              <a:buFont typeface="Arial"/>
              <a:buChar char="•"/>
            </a:pPr>
            <a:r>
              <a:rPr lang="en-US" sz="2000" dirty="0">
                <a:solidFill>
                  <a:schemeClr val="accent6">
                    <a:lumMod val="50000"/>
                  </a:schemeClr>
                </a:solidFill>
              </a:rPr>
              <a:t>800C 3 hours HV</a:t>
            </a:r>
          </a:p>
          <a:p>
            <a:pPr marL="800100" lvl="1" indent="-342900">
              <a:spcBef>
                <a:spcPts val="600"/>
              </a:spcBef>
              <a:buFont typeface="Arial"/>
              <a:buChar char="•"/>
            </a:pPr>
            <a:r>
              <a:rPr lang="en-US" sz="2000" dirty="0">
                <a:solidFill>
                  <a:srgbClr val="C00000"/>
                </a:solidFill>
              </a:rPr>
              <a:t>120C 48 hours with N</a:t>
            </a:r>
            <a:r>
              <a:rPr lang="en-US" sz="2000" baseline="-25000" dirty="0">
                <a:solidFill>
                  <a:srgbClr val="C00000"/>
                </a:solidFill>
              </a:rPr>
              <a:t>2</a:t>
            </a:r>
            <a:r>
              <a:rPr lang="en-US" sz="2000" dirty="0">
                <a:solidFill>
                  <a:srgbClr val="C00000"/>
                </a:solidFill>
              </a:rPr>
              <a:t> (25 </a:t>
            </a:r>
            <a:r>
              <a:rPr lang="en-US" sz="2000" dirty="0" err="1">
                <a:solidFill>
                  <a:srgbClr val="C00000"/>
                </a:solidFill>
              </a:rPr>
              <a:t>mTorr</a:t>
            </a:r>
            <a:r>
              <a:rPr lang="en-US" sz="2000" dirty="0">
                <a:solidFill>
                  <a:srgbClr val="C00000"/>
                </a:solidFill>
              </a:rPr>
              <a:t>)</a:t>
            </a:r>
          </a:p>
          <a:p>
            <a:pPr marL="342900" indent="-342900">
              <a:spcBef>
                <a:spcPts val="600"/>
              </a:spcBef>
              <a:buFont typeface="Arial"/>
              <a:buChar char="•"/>
            </a:pPr>
            <a:r>
              <a:rPr lang="en-US" sz="2000" dirty="0">
                <a:solidFill>
                  <a:schemeClr val="accent6">
                    <a:lumMod val="50000"/>
                  </a:schemeClr>
                </a:solidFill>
              </a:rPr>
              <a:t>NO chemistry post furnace</a:t>
            </a:r>
          </a:p>
          <a:p>
            <a:pPr marL="342900" indent="-342900">
              <a:spcBef>
                <a:spcPts val="600"/>
              </a:spcBef>
              <a:buFont typeface="Arial"/>
              <a:buChar char="•"/>
            </a:pPr>
            <a:r>
              <a:rPr lang="en-US" sz="2000" dirty="0">
                <a:solidFill>
                  <a:schemeClr val="accent6">
                    <a:lumMod val="50000"/>
                  </a:schemeClr>
                </a:solidFill>
              </a:rPr>
              <a:t>HPR, VT assembly</a:t>
            </a:r>
          </a:p>
        </p:txBody>
      </p:sp>
      <p:pic>
        <p:nvPicPr>
          <p:cNvPr id="22" name="Picture 21"/>
          <p:cNvPicPr>
            <a:picLocks noChangeAspect="1"/>
          </p:cNvPicPr>
          <p:nvPr/>
        </p:nvPicPr>
        <p:blipFill>
          <a:blip r:embed="rId2"/>
          <a:stretch>
            <a:fillRect/>
          </a:stretch>
        </p:blipFill>
        <p:spPr>
          <a:xfrm>
            <a:off x="228600" y="3896617"/>
            <a:ext cx="4398080" cy="2281281"/>
          </a:xfrm>
          <a:prstGeom prst="rect">
            <a:avLst/>
          </a:prstGeom>
        </p:spPr>
      </p:pic>
      <p:sp>
        <p:nvSpPr>
          <p:cNvPr id="7" name="TextBox 6"/>
          <p:cNvSpPr txBox="1"/>
          <p:nvPr/>
        </p:nvSpPr>
        <p:spPr>
          <a:xfrm>
            <a:off x="4670008" y="4327217"/>
            <a:ext cx="4245392" cy="1200329"/>
          </a:xfrm>
          <a:prstGeom prst="rect">
            <a:avLst/>
          </a:prstGeom>
          <a:noFill/>
        </p:spPr>
        <p:txBody>
          <a:bodyPr wrap="square" rtlCol="0">
            <a:spAutoFit/>
          </a:bodyPr>
          <a:lstStyle/>
          <a:p>
            <a:pPr algn="just"/>
            <a:r>
              <a:rPr lang="en-US" dirty="0">
                <a:solidFill>
                  <a:schemeClr val="accent6">
                    <a:lumMod val="50000"/>
                  </a:schemeClr>
                </a:solidFill>
              </a:rPr>
              <a:t>Protective caps and foils are </a:t>
            </a:r>
            <a:r>
              <a:rPr lang="en-US" dirty="0" err="1">
                <a:solidFill>
                  <a:schemeClr val="accent6">
                    <a:lumMod val="50000"/>
                  </a:schemeClr>
                </a:solidFill>
              </a:rPr>
              <a:t>BCP’d</a:t>
            </a:r>
            <a:r>
              <a:rPr lang="en-US" dirty="0">
                <a:solidFill>
                  <a:schemeClr val="accent6">
                    <a:lumMod val="50000"/>
                  </a:schemeClr>
                </a:solidFill>
              </a:rPr>
              <a:t> prior </a:t>
            </a:r>
            <a:r>
              <a:rPr lang="en-US" u="sng" dirty="0">
                <a:solidFill>
                  <a:schemeClr val="accent6">
                    <a:lumMod val="50000"/>
                  </a:schemeClr>
                </a:solidFill>
              </a:rPr>
              <a:t>to every furnace cycle </a:t>
            </a:r>
            <a:r>
              <a:rPr lang="en-US" dirty="0">
                <a:solidFill>
                  <a:schemeClr val="accent6">
                    <a:lumMod val="50000"/>
                  </a:schemeClr>
                </a:solidFill>
              </a:rPr>
              <a:t>and assembled in clean room, prior to transporting cavity to furnace area</a:t>
            </a:r>
          </a:p>
        </p:txBody>
      </p:sp>
      <p:sp>
        <p:nvSpPr>
          <p:cNvPr id="11" name="TextBox 10"/>
          <p:cNvSpPr txBox="1"/>
          <p:nvPr/>
        </p:nvSpPr>
        <p:spPr>
          <a:xfrm>
            <a:off x="4672238" y="5527546"/>
            <a:ext cx="4422734" cy="954107"/>
          </a:xfrm>
          <a:prstGeom prst="rect">
            <a:avLst/>
          </a:prstGeom>
          <a:noFill/>
        </p:spPr>
        <p:txBody>
          <a:bodyPr wrap="square" rtlCol="0">
            <a:spAutoFit/>
          </a:bodyPr>
          <a:lstStyle/>
          <a:p>
            <a:r>
              <a:rPr lang="en-US" sz="1400" dirty="0">
                <a:solidFill>
                  <a:srgbClr val="0000FF"/>
                </a:solidFill>
              </a:rPr>
              <a:t>A. Grassellino </a:t>
            </a:r>
            <a:r>
              <a:rPr lang="en-US" sz="1400" i="1" dirty="0">
                <a:solidFill>
                  <a:srgbClr val="0000FF"/>
                </a:solidFill>
              </a:rPr>
              <a:t>et al.</a:t>
            </a:r>
            <a:r>
              <a:rPr lang="en-US" sz="1400" dirty="0">
                <a:solidFill>
                  <a:srgbClr val="0000FF"/>
                </a:solidFill>
              </a:rPr>
              <a:t>, </a:t>
            </a:r>
            <a:r>
              <a:rPr lang="en-US" sz="1400" b="1" dirty="0">
                <a:solidFill>
                  <a:srgbClr val="0000FF"/>
                </a:solidFill>
              </a:rPr>
              <a:t>arXiv:1305.2182 </a:t>
            </a:r>
          </a:p>
          <a:p>
            <a:r>
              <a:rPr lang="en-US" sz="1400" dirty="0">
                <a:solidFill>
                  <a:srgbClr val="0000FF"/>
                </a:solidFill>
              </a:rPr>
              <a:t>A. Grassellino et al 2017 </a:t>
            </a:r>
            <a:r>
              <a:rPr lang="en-US" sz="1400" dirty="0" err="1">
                <a:solidFill>
                  <a:srgbClr val="0000FF"/>
                </a:solidFill>
              </a:rPr>
              <a:t>Supercond</a:t>
            </a:r>
            <a:r>
              <a:rPr lang="en-US" sz="1400" dirty="0">
                <a:solidFill>
                  <a:srgbClr val="0000FF"/>
                </a:solidFill>
              </a:rPr>
              <a:t>. Sci. Technol. </a:t>
            </a:r>
            <a:r>
              <a:rPr lang="en-US" sz="1400" b="1" dirty="0">
                <a:solidFill>
                  <a:srgbClr val="0000FF"/>
                </a:solidFill>
              </a:rPr>
              <a:t>30</a:t>
            </a:r>
            <a:r>
              <a:rPr lang="en-US" sz="1400" dirty="0">
                <a:solidFill>
                  <a:srgbClr val="0000FF"/>
                </a:solidFill>
              </a:rPr>
              <a:t> 094004</a:t>
            </a:r>
          </a:p>
          <a:p>
            <a:endParaRPr lang="en-US" sz="1400" b="1" dirty="0">
              <a:solidFill>
                <a:srgbClr val="0000FF"/>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0008" y="907428"/>
            <a:ext cx="4424964" cy="3277525"/>
          </a:xfrm>
          <a:prstGeom prst="rect">
            <a:avLst/>
          </a:prstGeom>
        </p:spPr>
      </p:pic>
      <p:sp>
        <p:nvSpPr>
          <p:cNvPr id="9" name="TextBox 8"/>
          <p:cNvSpPr txBox="1"/>
          <p:nvPr/>
        </p:nvSpPr>
        <p:spPr>
          <a:xfrm>
            <a:off x="5814493" y="2917537"/>
            <a:ext cx="731290" cy="338554"/>
          </a:xfrm>
          <a:prstGeom prst="rect">
            <a:avLst/>
          </a:prstGeom>
          <a:noFill/>
        </p:spPr>
        <p:txBody>
          <a:bodyPr wrap="none" rtlCol="0">
            <a:spAutoFit/>
          </a:bodyPr>
          <a:lstStyle/>
          <a:p>
            <a:r>
              <a:rPr lang="en-US" sz="1600" dirty="0">
                <a:solidFill>
                  <a:srgbClr val="C00000"/>
                </a:solidFill>
              </a:rPr>
              <a:t>160 C</a:t>
            </a:r>
          </a:p>
        </p:txBody>
      </p:sp>
      <p:cxnSp>
        <p:nvCxnSpPr>
          <p:cNvPr id="12" name="Straight Arrow Connector 11"/>
          <p:cNvCxnSpPr/>
          <p:nvPr/>
        </p:nvCxnSpPr>
        <p:spPr>
          <a:xfrm>
            <a:off x="5531512" y="3372544"/>
            <a:ext cx="914400" cy="0"/>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sp>
        <p:nvSpPr>
          <p:cNvPr id="16" name="TextBox 15"/>
          <p:cNvSpPr txBox="1"/>
          <p:nvPr/>
        </p:nvSpPr>
        <p:spPr>
          <a:xfrm>
            <a:off x="5710616" y="3350239"/>
            <a:ext cx="583814" cy="338554"/>
          </a:xfrm>
          <a:prstGeom prst="rect">
            <a:avLst/>
          </a:prstGeom>
          <a:noFill/>
        </p:spPr>
        <p:txBody>
          <a:bodyPr wrap="none" rtlCol="0">
            <a:spAutoFit/>
          </a:bodyPr>
          <a:lstStyle/>
          <a:p>
            <a:r>
              <a:rPr lang="en-US" sz="1600" dirty="0">
                <a:solidFill>
                  <a:srgbClr val="00B0F0"/>
                </a:solidFill>
              </a:rPr>
              <a:t>48 h</a:t>
            </a:r>
          </a:p>
        </p:txBody>
      </p:sp>
      <p:cxnSp>
        <p:nvCxnSpPr>
          <p:cNvPr id="18" name="Straight Arrow Connector 17"/>
          <p:cNvCxnSpPr/>
          <p:nvPr/>
        </p:nvCxnSpPr>
        <p:spPr>
          <a:xfrm>
            <a:off x="6543695" y="3362120"/>
            <a:ext cx="1965285" cy="10424"/>
          </a:xfrm>
          <a:prstGeom prst="straightConnector1">
            <a:avLst/>
          </a:prstGeom>
          <a:ln>
            <a:headEnd type="triangle"/>
            <a:tailEnd type="triangle"/>
          </a:ln>
        </p:spPr>
        <p:style>
          <a:lnRef idx="1">
            <a:schemeClr val="accent5"/>
          </a:lnRef>
          <a:fillRef idx="0">
            <a:schemeClr val="accent5"/>
          </a:fillRef>
          <a:effectRef idx="0">
            <a:schemeClr val="accent5"/>
          </a:effectRef>
          <a:fontRef idx="minor">
            <a:schemeClr val="tx1"/>
          </a:fontRef>
        </p:style>
      </p:cxnSp>
      <p:sp>
        <p:nvSpPr>
          <p:cNvPr id="19" name="TextBox 18"/>
          <p:cNvSpPr txBox="1"/>
          <p:nvPr/>
        </p:nvSpPr>
        <p:spPr>
          <a:xfrm>
            <a:off x="7307416" y="3350239"/>
            <a:ext cx="583814" cy="338554"/>
          </a:xfrm>
          <a:prstGeom prst="rect">
            <a:avLst/>
          </a:prstGeom>
          <a:noFill/>
        </p:spPr>
        <p:txBody>
          <a:bodyPr wrap="none" rtlCol="0">
            <a:spAutoFit/>
          </a:bodyPr>
          <a:lstStyle/>
          <a:p>
            <a:r>
              <a:rPr lang="en-US" sz="1600" dirty="0">
                <a:solidFill>
                  <a:srgbClr val="00B0F0"/>
                </a:solidFill>
              </a:rPr>
              <a:t>96 h</a:t>
            </a:r>
          </a:p>
        </p:txBody>
      </p:sp>
      <p:sp>
        <p:nvSpPr>
          <p:cNvPr id="21" name="TextBox 20"/>
          <p:cNvSpPr txBox="1"/>
          <p:nvPr/>
        </p:nvSpPr>
        <p:spPr>
          <a:xfrm>
            <a:off x="5548230" y="1207355"/>
            <a:ext cx="995465" cy="338554"/>
          </a:xfrm>
          <a:prstGeom prst="rect">
            <a:avLst/>
          </a:prstGeom>
          <a:noFill/>
        </p:spPr>
        <p:txBody>
          <a:bodyPr wrap="none" rtlCol="0">
            <a:spAutoFit/>
          </a:bodyPr>
          <a:lstStyle/>
          <a:p>
            <a:r>
              <a:rPr lang="en-US" sz="1600" dirty="0">
                <a:solidFill>
                  <a:schemeClr val="accent6">
                    <a:lumMod val="50000"/>
                  </a:schemeClr>
                </a:solidFill>
              </a:rPr>
              <a:t>25 </a:t>
            </a:r>
            <a:r>
              <a:rPr lang="en-US" sz="1600" dirty="0" err="1">
                <a:solidFill>
                  <a:schemeClr val="accent6">
                    <a:lumMod val="50000"/>
                  </a:schemeClr>
                </a:solidFill>
              </a:rPr>
              <a:t>mTorr</a:t>
            </a:r>
            <a:endParaRPr lang="en-US" sz="1600" dirty="0">
              <a:solidFill>
                <a:schemeClr val="accent6">
                  <a:lumMod val="50000"/>
                </a:schemeClr>
              </a:solidFill>
            </a:endParaRPr>
          </a:p>
        </p:txBody>
      </p:sp>
      <p:sp>
        <p:nvSpPr>
          <p:cNvPr id="24" name="TextBox 23"/>
          <p:cNvSpPr txBox="1"/>
          <p:nvPr/>
        </p:nvSpPr>
        <p:spPr>
          <a:xfrm>
            <a:off x="7445355" y="2624346"/>
            <a:ext cx="1115690" cy="338554"/>
          </a:xfrm>
          <a:prstGeom prst="rect">
            <a:avLst/>
          </a:prstGeom>
          <a:noFill/>
        </p:spPr>
        <p:txBody>
          <a:bodyPr wrap="none" rtlCol="0">
            <a:spAutoFit/>
          </a:bodyPr>
          <a:lstStyle/>
          <a:p>
            <a:r>
              <a:rPr lang="en-US" sz="1600" dirty="0">
                <a:solidFill>
                  <a:schemeClr val="accent6">
                    <a:lumMod val="50000"/>
                  </a:schemeClr>
                </a:solidFill>
              </a:rPr>
              <a:t>10</a:t>
            </a:r>
            <a:r>
              <a:rPr lang="en-US" sz="1600" baseline="30000" dirty="0">
                <a:solidFill>
                  <a:schemeClr val="accent6">
                    <a:lumMod val="50000"/>
                  </a:schemeClr>
                </a:solidFill>
              </a:rPr>
              <a:t>-5</a:t>
            </a:r>
            <a:r>
              <a:rPr lang="en-US" sz="1600" dirty="0">
                <a:solidFill>
                  <a:schemeClr val="accent6">
                    <a:lumMod val="50000"/>
                  </a:schemeClr>
                </a:solidFill>
              </a:rPr>
              <a:t> </a:t>
            </a:r>
            <a:r>
              <a:rPr lang="en-US" sz="1600" dirty="0" err="1">
                <a:solidFill>
                  <a:schemeClr val="accent6">
                    <a:lumMod val="50000"/>
                  </a:schemeClr>
                </a:solidFill>
              </a:rPr>
              <a:t>mTorr</a:t>
            </a:r>
            <a:endParaRPr lang="en-US" sz="1600" dirty="0">
              <a:solidFill>
                <a:schemeClr val="accent6">
                  <a:lumMod val="50000"/>
                </a:schemeClr>
              </a:solidFill>
            </a:endParaRPr>
          </a:p>
        </p:txBody>
      </p:sp>
    </p:spTree>
    <p:extLst>
      <p:ext uri="{BB962C8B-B14F-4D97-AF65-F5344CB8AC3E}">
        <p14:creationId xmlns:p14="http://schemas.microsoft.com/office/powerpoint/2010/main" val="1791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Cavity evolution- EP</a:t>
            </a:r>
          </a:p>
        </p:txBody>
      </p:sp>
      <p:sp>
        <p:nvSpPr>
          <p:cNvPr id="24580" name="Footer Placeholder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7</a:t>
            </a:fld>
            <a:endParaRPr lang="en-US" altLang="en-US" sz="1200">
              <a:solidFill>
                <a:srgbClr val="004C97"/>
              </a:solidFill>
              <a:latin typeface="Helvetica"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9077" y="887412"/>
            <a:ext cx="6685847" cy="5303520"/>
          </a:xfrm>
          <a:prstGeom prst="rect">
            <a:avLst/>
          </a:prstGeom>
        </p:spPr>
      </p:pic>
    </p:spTree>
    <p:extLst>
      <p:ext uri="{BB962C8B-B14F-4D97-AF65-F5344CB8AC3E}">
        <p14:creationId xmlns:p14="http://schemas.microsoft.com/office/powerpoint/2010/main" val="1026351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Cavity evolution – 120C baking</a:t>
            </a:r>
          </a:p>
        </p:txBody>
      </p:sp>
      <p:sp>
        <p:nvSpPr>
          <p:cNvPr id="24580" name="Footer Placeholder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8</a:t>
            </a:fld>
            <a:endParaRPr lang="en-US" altLang="en-US" sz="1200">
              <a:solidFill>
                <a:srgbClr val="004C97"/>
              </a:solidFill>
              <a:latin typeface="Helvetica"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9077" y="887412"/>
            <a:ext cx="6685847" cy="5303519"/>
          </a:xfrm>
          <a:prstGeom prst="rect">
            <a:avLst/>
          </a:prstGeom>
        </p:spPr>
      </p:pic>
    </p:spTree>
    <p:extLst>
      <p:ext uri="{BB962C8B-B14F-4D97-AF65-F5344CB8AC3E}">
        <p14:creationId xmlns:p14="http://schemas.microsoft.com/office/powerpoint/2010/main" val="2871784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28"/>
          <p:cNvSpPr>
            <a:spLocks noGrp="1"/>
          </p:cNvSpPr>
          <p:nvPr>
            <p:ph type="title"/>
          </p:nvPr>
        </p:nvSpPr>
        <p:spPr bwMode="auto">
          <a:xfrm>
            <a:off x="228600" y="103188"/>
            <a:ext cx="8686800" cy="642937"/>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p>
            <a:r>
              <a:rPr lang="en-US" altLang="en-US" dirty="0">
                <a:latin typeface="Helvetica" panose="020B0604020202020204" pitchFamily="34" charset="0"/>
                <a:ea typeface="Geneva" pitchFamily="121" charset="-128"/>
              </a:rPr>
              <a:t>Cavity evolution – 120C N-infusion</a:t>
            </a:r>
          </a:p>
        </p:txBody>
      </p:sp>
      <p:sp>
        <p:nvSpPr>
          <p:cNvPr id="24580" name="Footer Placeholder 4"/>
          <p:cNvSpPr>
            <a:spLocks noGrp="1"/>
          </p:cNvSpPr>
          <p:nvPr>
            <p:ph type="ftr" sz="quarter" idx="1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r>
              <a:rPr lang="en-US" altLang="en-US" sz="1200">
                <a:solidFill>
                  <a:srgbClr val="004C97"/>
                </a:solidFill>
                <a:latin typeface="Helvetica" panose="020B0604020202020204" pitchFamily="34" charset="0"/>
                <a:ea typeface="MS PGothic" panose="020B0600070205080204" pitchFamily="34" charset="-128"/>
              </a:rPr>
              <a:t>Martina Martinello | LCWS 2017</a:t>
            </a:r>
            <a:endParaRPr lang="en-US" altLang="en-US" sz="1200" b="1">
              <a:solidFill>
                <a:srgbClr val="004C97"/>
              </a:solidFill>
              <a:latin typeface="Helvetica" panose="020B0604020202020204" pitchFamily="34" charset="0"/>
              <a:ea typeface="MS PGothic" panose="020B0600070205080204" pitchFamily="34" charset="-128"/>
            </a:endParaRPr>
          </a:p>
        </p:txBody>
      </p:sp>
      <p:sp>
        <p:nvSpPr>
          <p:cNvPr id="24581" name="Slide Number Placeholder 5"/>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anose="020F0502020204030204" pitchFamily="34" charset="0"/>
                <a:ea typeface="Geneva" pitchFamily="121" charset="-128"/>
              </a:defRPr>
            </a:lvl1pPr>
            <a:lvl2pPr marL="742950" indent="-285750" eaLnBrk="0" hangingPunct="0">
              <a:defRPr sz="2400">
                <a:solidFill>
                  <a:schemeClr val="tx1"/>
                </a:solidFill>
                <a:latin typeface="Calibri" panose="020F0502020204030204" pitchFamily="34" charset="0"/>
                <a:ea typeface="Geneva" pitchFamily="121" charset="-128"/>
              </a:defRPr>
            </a:lvl2pPr>
            <a:lvl3pPr marL="1143000" indent="-228600" eaLnBrk="0" hangingPunct="0">
              <a:defRPr sz="2400">
                <a:solidFill>
                  <a:schemeClr val="tx1"/>
                </a:solidFill>
                <a:latin typeface="Calibri" panose="020F0502020204030204" pitchFamily="34" charset="0"/>
                <a:ea typeface="Geneva" pitchFamily="121" charset="-128"/>
              </a:defRPr>
            </a:lvl3pPr>
            <a:lvl4pPr marL="1600200" indent="-228600" eaLnBrk="0" hangingPunct="0">
              <a:defRPr sz="2400">
                <a:solidFill>
                  <a:schemeClr val="tx1"/>
                </a:solidFill>
                <a:latin typeface="Calibri" panose="020F0502020204030204" pitchFamily="34" charset="0"/>
                <a:ea typeface="Geneva" pitchFamily="121" charset="-128"/>
              </a:defRPr>
            </a:lvl4pPr>
            <a:lvl5pPr marL="2057400" indent="-228600" eaLnBrk="0" hangingPunct="0">
              <a:defRPr sz="2400">
                <a:solidFill>
                  <a:schemeClr val="tx1"/>
                </a:solidFill>
                <a:latin typeface="Calibri" panose="020F0502020204030204" pitchFamily="34" charset="0"/>
                <a:ea typeface="Geneva" pitchFamily="121"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1" charset="-128"/>
              </a:defRPr>
            </a:lvl9pPr>
          </a:lstStyle>
          <a:p>
            <a:pPr eaLnBrk="1" hangingPunct="1"/>
            <a:fld id="{626492DB-2F06-44C7-8B18-72CF568DED1B}" type="slidenum">
              <a:rPr lang="en-US" altLang="en-US" sz="1200">
                <a:solidFill>
                  <a:srgbClr val="004C97"/>
                </a:solidFill>
                <a:latin typeface="Helvetica" panose="020B0604020202020204" pitchFamily="34" charset="0"/>
              </a:rPr>
              <a:pPr eaLnBrk="1" hangingPunct="1"/>
              <a:t>9</a:t>
            </a:fld>
            <a:endParaRPr lang="en-US" altLang="en-US" sz="1200">
              <a:solidFill>
                <a:srgbClr val="004C97"/>
              </a:solidFill>
              <a:latin typeface="Helvetica" panose="020B0604020202020204"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29077" y="887412"/>
            <a:ext cx="6685847" cy="5303519"/>
          </a:xfrm>
          <a:prstGeom prst="rect">
            <a:avLst/>
          </a:prstGeom>
        </p:spPr>
      </p:pic>
    </p:spTree>
    <p:extLst>
      <p:ext uri="{BB962C8B-B14F-4D97-AF65-F5344CB8AC3E}">
        <p14:creationId xmlns:p14="http://schemas.microsoft.com/office/powerpoint/2010/main" val="874768056"/>
      </p:ext>
    </p:extLst>
  </p:cSld>
  <p:clrMapOvr>
    <a:masterClrMapping/>
  </p:clrMapOvr>
</p:sld>
</file>

<file path=ppt/theme/theme1.xml><?xml version="1.0" encoding="utf-8"?>
<a:theme xmlns:a="http://schemas.openxmlformats.org/drawingml/2006/main" name="Fermilab">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Fermilab" id="{CDB0ABDB-7C42-4C7F-837F-86DBF6E95BEB}" vid="{E0E253F8-C623-476B-912F-9D90398AB05F}"/>
    </a:ext>
  </a:extLst>
</a:theme>
</file>

<file path=ppt/theme/theme10.xml><?xml version="1.0" encoding="utf-8"?>
<a:theme xmlns:a="http://schemas.openxmlformats.org/drawingml/2006/main" name="5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oss_SCRFlinac_FAC20150205">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4.xml><?xml version="1.0" encoding="utf-8"?>
<a:theme xmlns:a="http://schemas.openxmlformats.org/drawingml/2006/main" name="1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5.xml><?xml version="1.0" encoding="utf-8"?>
<a:theme xmlns:a="http://schemas.openxmlformats.org/drawingml/2006/main" name="2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6.xml><?xml version="1.0" encoding="utf-8"?>
<a:theme xmlns:a="http://schemas.openxmlformats.org/drawingml/2006/main" name="1_Fermilab">
  <a:themeElements>
    <a:clrScheme name="Fermilab">
      <a:dk1>
        <a:srgbClr val="004C97"/>
      </a:dk1>
      <a:lt1>
        <a:srgbClr val="FFFFFF"/>
      </a:lt1>
      <a:dk2>
        <a:srgbClr val="004C97"/>
      </a:dk2>
      <a:lt2>
        <a:srgbClr val="FFFFFF"/>
      </a:lt2>
      <a:accent1>
        <a:srgbClr val="99D6EA"/>
      </a:accent1>
      <a:accent2>
        <a:srgbClr val="DB720C"/>
      </a:accent2>
      <a:accent3>
        <a:srgbClr val="519A24"/>
      </a:accent3>
      <a:accent4>
        <a:srgbClr val="AF272F"/>
      </a:accent4>
      <a:accent5>
        <a:srgbClr val="00B5E2"/>
      </a:accent5>
      <a:accent6>
        <a:srgbClr val="40404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Fermilab" id="{CDB0ABDB-7C42-4C7F-837F-86DBF6E95BEB}" vid="{E0E253F8-C623-476B-912F-9D90398AB05F}"/>
    </a:ext>
  </a:extLst>
</a:theme>
</file>

<file path=ppt/theme/theme7.xml><?xml version="1.0" encoding="utf-8"?>
<a:theme xmlns:a="http://schemas.openxmlformats.org/drawingml/2006/main" name="1_Ross_SCRFlinac_FAC20150205">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8.xml><?xml version="1.0" encoding="utf-8"?>
<a:theme xmlns:a="http://schemas.openxmlformats.org/drawingml/2006/main" name="3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9.xml><?xml version="1.0" encoding="utf-8"?>
<a:theme xmlns:a="http://schemas.openxmlformats.org/drawingml/2006/main" name="4_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5875">
          <a:solidFill>
            <a:srgbClr val="0070C0"/>
          </a:solidFill>
          <a:headEnd type="triangl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Template>
  <TotalTime>54154</TotalTime>
  <Words>2649</Words>
  <Application>Microsoft Office PowerPoint</Application>
  <PresentationFormat>On-screen Show (4:3)</PresentationFormat>
  <Paragraphs>320</Paragraphs>
  <Slides>36</Slides>
  <Notes>19</Notes>
  <HiddenSlides>0</HiddenSlides>
  <MMClips>0</MMClips>
  <ScaleCrop>false</ScaleCrop>
  <HeadingPairs>
    <vt:vector size="8" baseType="variant">
      <vt:variant>
        <vt:lpstr>Fonts Used</vt:lpstr>
      </vt:variant>
      <vt:variant>
        <vt:i4>10</vt:i4>
      </vt:variant>
      <vt:variant>
        <vt:lpstr>Theme</vt:lpstr>
      </vt:variant>
      <vt:variant>
        <vt:i4>10</vt:i4>
      </vt:variant>
      <vt:variant>
        <vt:lpstr>Embedded OLE Servers</vt:lpstr>
      </vt:variant>
      <vt:variant>
        <vt:i4>1</vt:i4>
      </vt:variant>
      <vt:variant>
        <vt:lpstr>Slide Titles</vt:lpstr>
      </vt:variant>
      <vt:variant>
        <vt:i4>36</vt:i4>
      </vt:variant>
    </vt:vector>
  </HeadingPairs>
  <TitlesOfParts>
    <vt:vector size="57" baseType="lpstr">
      <vt:lpstr>MS PGothic</vt:lpstr>
      <vt:lpstr>MS PGothic</vt:lpstr>
      <vt:lpstr>Arial</vt:lpstr>
      <vt:lpstr>Calibri</vt:lpstr>
      <vt:lpstr>Calibri Light</vt:lpstr>
      <vt:lpstr>Cambria Math</vt:lpstr>
      <vt:lpstr>Geneva</vt:lpstr>
      <vt:lpstr>Gill Sans</vt:lpstr>
      <vt:lpstr>Helvetica</vt:lpstr>
      <vt:lpstr>ヒラギノ角ゴ ProN W3</vt:lpstr>
      <vt:lpstr>Fermilab</vt:lpstr>
      <vt:lpstr>Ross_SCRFlinac_FAC20150205</vt:lpstr>
      <vt:lpstr>Blank</vt:lpstr>
      <vt:lpstr>1_Blank</vt:lpstr>
      <vt:lpstr>2_Blank</vt:lpstr>
      <vt:lpstr>1_Fermilab</vt:lpstr>
      <vt:lpstr>1_Ross_SCRFlinac_FAC20150205</vt:lpstr>
      <vt:lpstr>3_Blank</vt:lpstr>
      <vt:lpstr>4_Blank</vt:lpstr>
      <vt:lpstr>5_Blank</vt:lpstr>
      <vt:lpstr>Graph</vt:lpstr>
      <vt:lpstr>PowerPoint Presentation</vt:lpstr>
      <vt:lpstr>N-doping vs 120C baking</vt:lpstr>
      <vt:lpstr>N-doping vs 120C baking</vt:lpstr>
      <vt:lpstr>N-doping vs 120C baking</vt:lpstr>
      <vt:lpstr>Motivation behind experiments</vt:lpstr>
      <vt:lpstr>Example of N-infusion processing sequence</vt:lpstr>
      <vt:lpstr>Cavity evolution- EP</vt:lpstr>
      <vt:lpstr>Cavity evolution – 120C baking</vt:lpstr>
      <vt:lpstr>Cavity evolution – 120C N-infusion</vt:lpstr>
      <vt:lpstr>Cavity evolution – probing the parameter space</vt:lpstr>
      <vt:lpstr>Cavity evolution – probing the parameter space</vt:lpstr>
      <vt:lpstr>Cavity evolution – 120C N-infusion</vt:lpstr>
      <vt:lpstr>What gives the Q improvement at high field with 120C infused?</vt:lpstr>
      <vt:lpstr>What gives the Q improvement at high field with longer duration/higher T N-infused?</vt:lpstr>
      <vt:lpstr>What gives the Q improvement at high field with longer duration/higher T N-infused?</vt:lpstr>
      <vt:lpstr>What gives the Q improvement at high field with longer duration/higher T N-infused?</vt:lpstr>
      <vt:lpstr>What gives the Q improvement at high field with longer duration/higher T N-infused?</vt:lpstr>
      <vt:lpstr>Nitrogen role in 120C N-infusion</vt:lpstr>
      <vt:lpstr>Nitrogen role in 140/160C N-infusion</vt:lpstr>
      <vt:lpstr>120 C N-infusion: high Q_0 at high gradients</vt:lpstr>
      <vt:lpstr>120 C N-infusion: high Q_0 at high gradients</vt:lpstr>
      <vt:lpstr> ILC possibility of cost reduction</vt:lpstr>
      <vt:lpstr> N-infusion easily affected by furnace contamination</vt:lpstr>
      <vt:lpstr> N-infusion easily affected by furnace contamination</vt:lpstr>
      <vt:lpstr> Strategies to implement the N-infusion technology</vt:lpstr>
      <vt:lpstr>E-XFEL 120C baked cavities results</vt:lpstr>
      <vt:lpstr>E-XFEL 120C baked cavities results</vt:lpstr>
      <vt:lpstr>Fast Cooldown Helps Flux Expulsion</vt:lpstr>
      <vt:lpstr>High-T Treatment to Promote Expulsion</vt:lpstr>
      <vt:lpstr>Q Degradation due to Trapped Flux</vt:lpstr>
      <vt:lpstr>Q Degradation due to Trapped Flux</vt:lpstr>
      <vt:lpstr>Magnetic Flux – Sensitivity and Expulsion</vt:lpstr>
      <vt:lpstr>ILC cost reduction – SRF R&amp;D in US (FNAL, ANL, Jlab, Cornell)</vt:lpstr>
      <vt:lpstr>Conclusions</vt:lpstr>
      <vt:lpstr>Team Effort</vt:lpstr>
      <vt:lpstr>PowerPoint Presentation</vt:lpstr>
    </vt:vector>
  </TitlesOfParts>
  <Company>Fermi National Accelerator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Martina Martinello x1569 30518V</dc:creator>
  <cp:lastModifiedBy>Martina Martinello</cp:lastModifiedBy>
  <cp:revision>856</cp:revision>
  <dcterms:created xsi:type="dcterms:W3CDTF">2015-04-20T23:35:47Z</dcterms:created>
  <dcterms:modified xsi:type="dcterms:W3CDTF">2017-10-24T06:09:38Z</dcterms:modified>
</cp:coreProperties>
</file>