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3" r:id="rId2"/>
    <p:sldId id="266" r:id="rId3"/>
    <p:sldId id="338" r:id="rId4"/>
    <p:sldId id="283" r:id="rId5"/>
    <p:sldId id="339" r:id="rId6"/>
    <p:sldId id="290" r:id="rId7"/>
    <p:sldId id="340" r:id="rId8"/>
    <p:sldId id="341" r:id="rId9"/>
    <p:sldId id="342" r:id="rId10"/>
    <p:sldId id="343" r:id="rId11"/>
    <p:sldId id="312" r:id="rId12"/>
    <p:sldId id="313" r:id="rId13"/>
    <p:sldId id="316" r:id="rId14"/>
    <p:sldId id="344" r:id="rId15"/>
    <p:sldId id="345" r:id="rId16"/>
    <p:sldId id="347" r:id="rId17"/>
    <p:sldId id="280" r:id="rId18"/>
    <p:sldId id="346" r:id="rId19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orient="horz" pos="167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2672">
          <p15:clr>
            <a:srgbClr val="A4A3A4"/>
          </p15:clr>
        </p15:guide>
        <p15:guide id="5" orient="horz" pos="1165">
          <p15:clr>
            <a:srgbClr val="A4A3A4"/>
          </p15:clr>
        </p15:guide>
        <p15:guide id="6" pos="5551">
          <p15:clr>
            <a:srgbClr val="A4A3A4"/>
          </p15:clr>
        </p15:guide>
        <p15:guide id="7" pos="1551">
          <p15:clr>
            <a:srgbClr val="A4A3A4"/>
          </p15:clr>
        </p15:guide>
        <p15:guide id="8" pos="4178">
          <p15:clr>
            <a:srgbClr val="A4A3A4"/>
          </p15:clr>
        </p15:guide>
        <p15:guide id="9" pos="2927">
          <p15:clr>
            <a:srgbClr val="A4A3A4"/>
          </p15:clr>
        </p15:guide>
        <p15:guide id="10" pos="2809">
          <p15:clr>
            <a:srgbClr val="A4A3A4"/>
          </p15:clr>
        </p15:guide>
        <p15:guide id="11" pos="178">
          <p15:clr>
            <a:srgbClr val="A4A3A4"/>
          </p15:clr>
        </p15:guide>
        <p15:guide id="12" pos="4299">
          <p15:clr>
            <a:srgbClr val="A4A3A4"/>
          </p15:clr>
        </p15:guide>
        <p15:guide id="13" pos="1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9E9F"/>
    <a:srgbClr val="FFFFFF"/>
    <a:srgbClr val="DDDDDD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6" autoAdjust="0"/>
    <p:restoredTop sz="94822" autoAdjust="0"/>
  </p:normalViewPr>
  <p:slideViewPr>
    <p:cSldViewPr snapToGrid="0">
      <p:cViewPr varScale="1">
        <p:scale>
          <a:sx n="140" d="100"/>
          <a:sy n="140" d="100"/>
        </p:scale>
        <p:origin x="497" y="94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outlineViewPr>
    <p:cViewPr>
      <p:scale>
        <a:sx n="33" d="100"/>
        <a:sy n="33" d="100"/>
      </p:scale>
      <p:origin x="0" y="14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-3780" y="-108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msk\4all\public\MSK_Projekte\XFEL\Operation\Maximum%20Gradient%20Task%20Force\XFEL%20VS%20comparison%202017101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met\Documents\DESY\Documents\X-FEL\Maximum%20Gradient%20Task%20Force\XFEL%20VS%20comparison%202017090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610200540802101"/>
          <c:y val="5.1103386870563206E-2"/>
          <c:w val="0.74015403476514852"/>
          <c:h val="0.83873753783369931"/>
        </c:manualLayout>
      </c:layout>
      <c:lineChart>
        <c:grouping val="standard"/>
        <c:varyColors val="0"/>
        <c:ser>
          <c:idx val="0"/>
          <c:order val="2"/>
          <c:tx>
            <c:strRef>
              <c:f>Sheet1!$D$46</c:f>
              <c:strCache>
                <c:ptCount val="1"/>
                <c:pt idx="0">
                  <c:v>Max Energy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12.7 GeV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39-48F0-A0EC-B82AFD0EAA2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15.2 GeV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39-48F0-A0EC-B82AFD0EAA2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Sheet1!$C$51:$C$53</c:f>
              <c:strCache>
                <c:ptCount val="3"/>
                <c:pt idx="0">
                  <c:v>18.5.17 (up to CS7)</c:v>
                </c:pt>
                <c:pt idx="1">
                  <c:v>23.6.17 (up to CS8)</c:v>
                </c:pt>
                <c:pt idx="2">
                  <c:v>28.9.17 (during MGTF)</c:v>
                </c:pt>
              </c:strCache>
            </c:strRef>
          </c:cat>
          <c:val>
            <c:numRef>
              <c:f>Sheet1!$D$51:$D$52</c:f>
              <c:numCache>
                <c:formatCode>0.00</c:formatCode>
                <c:ptCount val="2"/>
                <c:pt idx="0">
                  <c:v>12.731525693714211</c:v>
                </c:pt>
                <c:pt idx="1">
                  <c:v>15.19072569371421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439-48F0-A0EC-B82AFD0EAA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860992"/>
        <c:axId val="91862528"/>
      </c:lineChart>
      <c:scatterChart>
        <c:scatterStyle val="lineMarker"/>
        <c:varyColors val="0"/>
        <c:ser>
          <c:idx val="1"/>
          <c:order val="0"/>
          <c:tx>
            <c:strRef>
              <c:f>Sheet1!$C$47</c:f>
              <c:strCache>
                <c:ptCount val="1"/>
                <c:pt idx="0">
                  <c:v>Regarding AMTF tests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xVal>
            <c:numRef>
              <c:f>Sheet1!$E$47:$E$48</c:f>
              <c:numCache>
                <c:formatCode>0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Sheet1!$D$47:$D$48</c:f>
              <c:numCache>
                <c:formatCode>0.00</c:formatCode>
                <c:ptCount val="2"/>
                <c:pt idx="0">
                  <c:v>18.938199235337063</c:v>
                </c:pt>
                <c:pt idx="1">
                  <c:v>18.938199235337063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439-48F0-A0EC-B82AFD0EAA27}"/>
            </c:ext>
          </c:extLst>
        </c:ser>
        <c:ser>
          <c:idx val="2"/>
          <c:order val="1"/>
          <c:tx>
            <c:strRef>
              <c:f>Sheet1!$C$49</c:f>
              <c:strCache>
                <c:ptCount val="1"/>
                <c:pt idx="0">
                  <c:v>17.5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xVal>
            <c:numRef>
              <c:f>Sheet1!$E$49:$E$50</c:f>
              <c:numCache>
                <c:formatCode>0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Sheet1!$D$49:$D$50</c:f>
              <c:numCache>
                <c:formatCode>0.00</c:formatCode>
                <c:ptCount val="2"/>
                <c:pt idx="0">
                  <c:v>17.5</c:v>
                </c:pt>
                <c:pt idx="1">
                  <c:v>17.5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439-48F0-A0EC-B82AFD0EAA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168960"/>
        <c:axId val="96167424"/>
      </c:scatterChart>
      <c:catAx>
        <c:axId val="9186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862528"/>
        <c:crosses val="autoZero"/>
        <c:auto val="1"/>
        <c:lblAlgn val="ctr"/>
        <c:lblOffset val="100"/>
        <c:noMultiLvlLbl val="0"/>
      </c:catAx>
      <c:valAx>
        <c:axId val="91862528"/>
        <c:scaling>
          <c:orientation val="minMax"/>
          <c:max val="20"/>
          <c:min val="11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max [GeV]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91860992"/>
        <c:crosses val="autoZero"/>
        <c:crossBetween val="between"/>
        <c:majorUnit val="1"/>
      </c:valAx>
      <c:valAx>
        <c:axId val="96167424"/>
        <c:scaling>
          <c:orientation val="minMax"/>
          <c:min val="10"/>
        </c:scaling>
        <c:delete val="1"/>
        <c:axPos val="r"/>
        <c:numFmt formatCode="0.00" sourceLinked="1"/>
        <c:majorTickMark val="out"/>
        <c:minorTickMark val="none"/>
        <c:tickLblPos val="nextTo"/>
        <c:crossAx val="96168960"/>
        <c:crosses val="max"/>
        <c:crossBetween val="midCat"/>
      </c:valAx>
      <c:valAx>
        <c:axId val="96168960"/>
        <c:scaling>
          <c:orientation val="minMax"/>
          <c:max val="0.9"/>
          <c:min val="0.1"/>
        </c:scaling>
        <c:delete val="1"/>
        <c:axPos val="t"/>
        <c:numFmt formatCode="0" sourceLinked="1"/>
        <c:majorTickMark val="out"/>
        <c:minorTickMark val="none"/>
        <c:tickLblPos val="nextTo"/>
        <c:crossAx val="96167424"/>
        <c:crosses val="max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Sheet1!$D$41</c:f>
              <c:strCache>
                <c:ptCount val="1"/>
                <c:pt idx="0">
                  <c:v>17.5 GeV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Sheet1!$C$42:$C$43</c:f>
              <c:strCache>
                <c:ptCount val="2"/>
                <c:pt idx="0">
                  <c:v>18.5.17 (up to CS7)</c:v>
                </c:pt>
                <c:pt idx="1">
                  <c:v>23.6.17 (up to CS8)</c:v>
                </c:pt>
              </c:strCache>
            </c:strRef>
          </c:cat>
          <c:val>
            <c:numRef>
              <c:f>Sheet1!$D$42:$D$43</c:f>
              <c:numCache>
                <c:formatCode>0.0%</c:formatCode>
                <c:ptCount val="2"/>
                <c:pt idx="0">
                  <c:v>0.72751575392652634</c:v>
                </c:pt>
                <c:pt idx="1">
                  <c:v>0.8680414682122406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D3D-4BDB-A299-ED76DE263F3F}"/>
            </c:ext>
          </c:extLst>
        </c:ser>
        <c:ser>
          <c:idx val="0"/>
          <c:order val="1"/>
          <c:tx>
            <c:strRef>
              <c:f>Sheet1!$E$41</c:f>
              <c:strCache>
                <c:ptCount val="1"/>
                <c:pt idx="0">
                  <c:v>AMTF tests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Sheet1!$C$42:$C$43</c:f>
              <c:strCache>
                <c:ptCount val="2"/>
                <c:pt idx="0">
                  <c:v>18.5.17 (up to CS7)</c:v>
                </c:pt>
                <c:pt idx="1">
                  <c:v>23.6.17 (up to CS8)</c:v>
                </c:pt>
              </c:strCache>
            </c:strRef>
          </c:cat>
          <c:val>
            <c:numRef>
              <c:f>Sheet1!$E$42:$E$43</c:f>
              <c:numCache>
                <c:formatCode>0.0%</c:formatCode>
                <c:ptCount val="2"/>
                <c:pt idx="0">
                  <c:v>0.67226696347973103</c:v>
                </c:pt>
                <c:pt idx="1">
                  <c:v>0.80212091471556668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D3D-4BDB-A299-ED76DE263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492736"/>
        <c:axId val="113494272"/>
      </c:lineChart>
      <c:catAx>
        <c:axId val="11349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3494272"/>
        <c:crosses val="autoZero"/>
        <c:auto val="1"/>
        <c:lblAlgn val="ctr"/>
        <c:lblOffset val="100"/>
        <c:noMultiLvlLbl val="0"/>
      </c:catAx>
      <c:valAx>
        <c:axId val="113494272"/>
        <c:scaling>
          <c:orientation val="minMax"/>
          <c:max val="1"/>
          <c:min val="0.5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max compared</a:t>
                </a:r>
                <a:r>
                  <a:rPr lang="en-US" baseline="0"/>
                  <a:t> to TDR and AMTF</a:t>
                </a:r>
                <a:endParaRPr lang="en-US"/>
              </a:p>
            </c:rich>
          </c:tx>
          <c:overlay val="0"/>
        </c:title>
        <c:numFmt formatCode="0.0%" sourceLinked="1"/>
        <c:majorTickMark val="out"/>
        <c:minorTickMark val="none"/>
        <c:tickLblPos val="nextTo"/>
        <c:crossAx val="11349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698685161375"/>
          <c:y val="9.5745685420607338E-2"/>
          <c:w val="0.62512485765174053"/>
          <c:h val="0.708477246672449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Max VS regarding AMTF tests [MV]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val>
            <c:numRef>
              <c:f>Sheet1!$B$9:$B$26</c:f>
              <c:numCache>
                <c:formatCode>General</c:formatCode>
                <c:ptCount val="18"/>
                <c:pt idx="0">
                  <c:v>827</c:v>
                </c:pt>
                <c:pt idx="1">
                  <c:v>753</c:v>
                </c:pt>
                <c:pt idx="2">
                  <c:v>843</c:v>
                </c:pt>
                <c:pt idx="3">
                  <c:v>827</c:v>
                </c:pt>
                <c:pt idx="4">
                  <c:v>860</c:v>
                </c:pt>
                <c:pt idx="5">
                  <c:v>939</c:v>
                </c:pt>
                <c:pt idx="6">
                  <c:v>880</c:v>
                </c:pt>
                <c:pt idx="7">
                  <c:v>843</c:v>
                </c:pt>
                <c:pt idx="8">
                  <c:v>748</c:v>
                </c:pt>
                <c:pt idx="9">
                  <c:v>770</c:v>
                </c:pt>
                <c:pt idx="10">
                  <c:v>919</c:v>
                </c:pt>
                <c:pt idx="11">
                  <c:v>842</c:v>
                </c:pt>
                <c:pt idx="12">
                  <c:v>911</c:v>
                </c:pt>
                <c:pt idx="13">
                  <c:v>858</c:v>
                </c:pt>
                <c:pt idx="14">
                  <c:v>920</c:v>
                </c:pt>
                <c:pt idx="15">
                  <c:v>893</c:v>
                </c:pt>
                <c:pt idx="16">
                  <c:v>870</c:v>
                </c:pt>
                <c:pt idx="17">
                  <c:v>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15-4CFD-BA39-6B6731D23E4C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Max VS in XFEL as of 18.5.2017 (up to CS7) [MV]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cat>
            <c:strRef>
              <c:f>Sheet1!$A$9:$A$26</c:f>
              <c:strCache>
                <c:ptCount val="18"/>
                <c:pt idx="0">
                  <c:v>A6</c:v>
                </c:pt>
                <c:pt idx="1">
                  <c:v>A7</c:v>
                </c:pt>
                <c:pt idx="2">
                  <c:v>A8</c:v>
                </c:pt>
                <c:pt idx="3">
                  <c:v>A9</c:v>
                </c:pt>
                <c:pt idx="4">
                  <c:v>A10</c:v>
                </c:pt>
                <c:pt idx="5">
                  <c:v>A11</c:v>
                </c:pt>
                <c:pt idx="6">
                  <c:v>A12</c:v>
                </c:pt>
                <c:pt idx="7">
                  <c:v>A13</c:v>
                </c:pt>
                <c:pt idx="8">
                  <c:v>A14</c:v>
                </c:pt>
                <c:pt idx="9">
                  <c:v>A15</c:v>
                </c:pt>
                <c:pt idx="10">
                  <c:v>A16</c:v>
                </c:pt>
                <c:pt idx="11">
                  <c:v>A17</c:v>
                </c:pt>
                <c:pt idx="12">
                  <c:v>A18</c:v>
                </c:pt>
                <c:pt idx="13">
                  <c:v>A19</c:v>
                </c:pt>
                <c:pt idx="14">
                  <c:v>A20</c:v>
                </c:pt>
                <c:pt idx="15">
                  <c:v>A21</c:v>
                </c:pt>
                <c:pt idx="16">
                  <c:v>A22</c:v>
                </c:pt>
                <c:pt idx="17">
                  <c:v>A23</c:v>
                </c:pt>
              </c:strCache>
            </c:strRef>
          </c:cat>
          <c:val>
            <c:numRef>
              <c:f>Sheet1!$C$9:$C$26</c:f>
              <c:numCache>
                <c:formatCode>General</c:formatCode>
                <c:ptCount val="18"/>
                <c:pt idx="0">
                  <c:v>770</c:v>
                </c:pt>
                <c:pt idx="1">
                  <c:v>690</c:v>
                </c:pt>
                <c:pt idx="2">
                  <c:v>715</c:v>
                </c:pt>
                <c:pt idx="3">
                  <c:v>720</c:v>
                </c:pt>
                <c:pt idx="4">
                  <c:v>640</c:v>
                </c:pt>
                <c:pt idx="5">
                  <c:v>500</c:v>
                </c:pt>
                <c:pt idx="6">
                  <c:v>680</c:v>
                </c:pt>
                <c:pt idx="7">
                  <c:v>750</c:v>
                </c:pt>
                <c:pt idx="8">
                  <c:v>500</c:v>
                </c:pt>
                <c:pt idx="9">
                  <c:v>480</c:v>
                </c:pt>
                <c:pt idx="10">
                  <c:v>800</c:v>
                </c:pt>
                <c:pt idx="11">
                  <c:v>580</c:v>
                </c:pt>
                <c:pt idx="12">
                  <c:v>560</c:v>
                </c:pt>
                <c:pt idx="13">
                  <c:v>700</c:v>
                </c:pt>
                <c:pt idx="14">
                  <c:v>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15-4CFD-BA39-6B6731D23E4C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Max VS in XFEL as of 23.6.2017 (including CS8) [MV]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Sheet1!$E$9:$E$26</c:f>
              <c:numCache>
                <c:formatCode>General</c:formatCode>
                <c:ptCount val="18"/>
                <c:pt idx="0">
                  <c:v>770</c:v>
                </c:pt>
                <c:pt idx="1">
                  <c:v>690</c:v>
                </c:pt>
                <c:pt idx="2">
                  <c:v>715</c:v>
                </c:pt>
                <c:pt idx="3">
                  <c:v>720</c:v>
                </c:pt>
                <c:pt idx="4">
                  <c:v>640</c:v>
                </c:pt>
                <c:pt idx="5">
                  <c:v>500</c:v>
                </c:pt>
                <c:pt idx="6">
                  <c:v>680</c:v>
                </c:pt>
                <c:pt idx="7">
                  <c:v>750</c:v>
                </c:pt>
                <c:pt idx="8">
                  <c:v>500</c:v>
                </c:pt>
                <c:pt idx="9">
                  <c:v>480</c:v>
                </c:pt>
                <c:pt idx="10">
                  <c:v>800</c:v>
                </c:pt>
                <c:pt idx="11">
                  <c:v>620</c:v>
                </c:pt>
                <c:pt idx="12">
                  <c:v>560</c:v>
                </c:pt>
                <c:pt idx="13">
                  <c:v>700</c:v>
                </c:pt>
                <c:pt idx="14">
                  <c:v>620</c:v>
                </c:pt>
                <c:pt idx="15">
                  <c:v>730</c:v>
                </c:pt>
                <c:pt idx="16">
                  <c:v>770</c:v>
                </c:pt>
                <c:pt idx="17">
                  <c:v>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15-4CFD-BA39-6B6731D23E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532928"/>
        <c:axId val="113534848"/>
      </c:barChart>
      <c:catAx>
        <c:axId val="113532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RF </a:t>
                </a:r>
                <a:r>
                  <a:rPr lang="en-US" dirty="0" smtClean="0"/>
                  <a:t>Station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13534848"/>
        <c:crosses val="autoZero"/>
        <c:auto val="1"/>
        <c:lblAlgn val="ctr"/>
        <c:lblOffset val="100"/>
        <c:noMultiLvlLbl val="0"/>
      </c:catAx>
      <c:valAx>
        <c:axId val="113534848"/>
        <c:scaling>
          <c:orientation val="minMax"/>
          <c:max val="100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gain [MeV]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3532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552309726162858"/>
          <c:y val="0.24140591789548732"/>
          <c:w val="0.2465163186318256"/>
          <c:h val="0.5257658635630818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89114750820598"/>
          <c:y val="9.5745685420607338E-2"/>
          <c:w val="0.57887251094459413"/>
          <c:h val="0.693485429301827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Achieved performance as of 18.5.2017 (up to CS7)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cat>
            <c:strRef>
              <c:f>Sheet1!$A$9:$A$26</c:f>
              <c:strCache>
                <c:ptCount val="18"/>
                <c:pt idx="0">
                  <c:v>A6</c:v>
                </c:pt>
                <c:pt idx="1">
                  <c:v>A7</c:v>
                </c:pt>
                <c:pt idx="2">
                  <c:v>A8</c:v>
                </c:pt>
                <c:pt idx="3">
                  <c:v>A9</c:v>
                </c:pt>
                <c:pt idx="4">
                  <c:v>A10</c:v>
                </c:pt>
                <c:pt idx="5">
                  <c:v>A11</c:v>
                </c:pt>
                <c:pt idx="6">
                  <c:v>A12</c:v>
                </c:pt>
                <c:pt idx="7">
                  <c:v>A13</c:v>
                </c:pt>
                <c:pt idx="8">
                  <c:v>A14</c:v>
                </c:pt>
                <c:pt idx="9">
                  <c:v>A15</c:v>
                </c:pt>
                <c:pt idx="10">
                  <c:v>A16</c:v>
                </c:pt>
                <c:pt idx="11">
                  <c:v>A17</c:v>
                </c:pt>
                <c:pt idx="12">
                  <c:v>A18</c:v>
                </c:pt>
                <c:pt idx="13">
                  <c:v>A19</c:v>
                </c:pt>
                <c:pt idx="14">
                  <c:v>A20</c:v>
                </c:pt>
                <c:pt idx="15">
                  <c:v>A21</c:v>
                </c:pt>
                <c:pt idx="16">
                  <c:v>A22</c:v>
                </c:pt>
                <c:pt idx="17">
                  <c:v>A23</c:v>
                </c:pt>
              </c:strCache>
            </c:strRef>
          </c:cat>
          <c:val>
            <c:numRef>
              <c:f>Sheet1!$D$9:$D$26</c:f>
              <c:numCache>
                <c:formatCode>0.0%</c:formatCode>
                <c:ptCount val="18"/>
                <c:pt idx="0">
                  <c:v>0.93107617896009676</c:v>
                </c:pt>
                <c:pt idx="1">
                  <c:v>0.91633466135458164</c:v>
                </c:pt>
                <c:pt idx="2">
                  <c:v>0.8481613285883749</c:v>
                </c:pt>
                <c:pt idx="3">
                  <c:v>0.87061668681983073</c:v>
                </c:pt>
                <c:pt idx="4">
                  <c:v>0.7441860465116279</c:v>
                </c:pt>
                <c:pt idx="5">
                  <c:v>0.53248136315228967</c:v>
                </c:pt>
                <c:pt idx="6">
                  <c:v>0.77272727272727271</c:v>
                </c:pt>
                <c:pt idx="7">
                  <c:v>0.88967971530249113</c:v>
                </c:pt>
                <c:pt idx="8">
                  <c:v>0.66844919786096257</c:v>
                </c:pt>
                <c:pt idx="9">
                  <c:v>0.62337662337662336</c:v>
                </c:pt>
                <c:pt idx="10">
                  <c:v>0.87051142546245919</c:v>
                </c:pt>
                <c:pt idx="11">
                  <c:v>0.6888361045130641</c:v>
                </c:pt>
                <c:pt idx="12">
                  <c:v>0.61470911086717894</c:v>
                </c:pt>
                <c:pt idx="13">
                  <c:v>0.81585081585081587</c:v>
                </c:pt>
                <c:pt idx="14">
                  <c:v>0.67391304347826086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6C-4D3C-98C0-4DE180C9A6F3}"/>
            </c:ext>
          </c:extLst>
        </c:ser>
        <c:ser>
          <c:idx val="2"/>
          <c:order val="1"/>
          <c:tx>
            <c:strRef>
              <c:f>Sheet1!$F$1</c:f>
              <c:strCache>
                <c:ptCount val="1"/>
                <c:pt idx="0">
                  <c:v>Achieved performance as of 23.6.2017 (including CS8)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Sheet1!$F$9:$F$26</c:f>
              <c:numCache>
                <c:formatCode>0.0%</c:formatCode>
                <c:ptCount val="18"/>
                <c:pt idx="0">
                  <c:v>0.93107617896009676</c:v>
                </c:pt>
                <c:pt idx="1">
                  <c:v>0.91633466135458164</c:v>
                </c:pt>
                <c:pt idx="2">
                  <c:v>0.8481613285883749</c:v>
                </c:pt>
                <c:pt idx="3">
                  <c:v>0.87061668681983073</c:v>
                </c:pt>
                <c:pt idx="4">
                  <c:v>0.7441860465116279</c:v>
                </c:pt>
                <c:pt idx="5">
                  <c:v>0.53248136315228967</c:v>
                </c:pt>
                <c:pt idx="6">
                  <c:v>0.77272727272727271</c:v>
                </c:pt>
                <c:pt idx="7">
                  <c:v>0.88967971530249113</c:v>
                </c:pt>
                <c:pt idx="8">
                  <c:v>0.66844919786096257</c:v>
                </c:pt>
                <c:pt idx="9">
                  <c:v>0.62337662337662336</c:v>
                </c:pt>
                <c:pt idx="10">
                  <c:v>0.87051142546245919</c:v>
                </c:pt>
                <c:pt idx="11">
                  <c:v>0.73634204275534443</c:v>
                </c:pt>
                <c:pt idx="12">
                  <c:v>0.61470911086717894</c:v>
                </c:pt>
                <c:pt idx="13">
                  <c:v>0.81585081585081587</c:v>
                </c:pt>
                <c:pt idx="14">
                  <c:v>0.67391304347826086</c:v>
                </c:pt>
                <c:pt idx="15">
                  <c:v>0.81746920492721165</c:v>
                </c:pt>
                <c:pt idx="16">
                  <c:v>0.88505747126436785</c:v>
                </c:pt>
                <c:pt idx="17">
                  <c:v>0.84874863982589777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6C-4D3C-98C0-4DE180C9A6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564288"/>
        <c:axId val="113566464"/>
      </c:barChart>
      <c:catAx>
        <c:axId val="113564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RF Station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13566464"/>
        <c:crosses val="autoZero"/>
        <c:auto val="1"/>
        <c:lblAlgn val="ctr"/>
        <c:lblOffset val="100"/>
        <c:noMultiLvlLbl val="0"/>
      </c:catAx>
      <c:valAx>
        <c:axId val="113566464"/>
        <c:scaling>
          <c:orientation val="minMax"/>
          <c:max val="1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Performance in respect to </a:t>
                </a:r>
                <a:r>
                  <a:rPr lang="en-US" dirty="0" err="1"/>
                  <a:t>AMTF</a:t>
                </a:r>
                <a:r>
                  <a:rPr lang="en-US" baseline="0" dirty="0"/>
                  <a:t> tests</a:t>
                </a:r>
                <a:endParaRPr lang="en-US" dirty="0"/>
              </a:p>
            </c:rich>
          </c:tx>
          <c:overlay val="0"/>
        </c:title>
        <c:numFmt formatCode="0.0%" sourceLinked="1"/>
        <c:majorTickMark val="out"/>
        <c:minorTickMark val="none"/>
        <c:tickLblPos val="nextTo"/>
        <c:crossAx val="113564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06678358278"/>
          <c:y val="0.24140591789548732"/>
          <c:w val="0.24108941339170842"/>
          <c:h val="0.5257658635630818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2"/>
          <c:tx>
            <c:strRef>
              <c:f>Sheet1!$D$46</c:f>
              <c:strCache>
                <c:ptCount val="1"/>
                <c:pt idx="0">
                  <c:v>Max Energy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12.7 GeV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4C6-4A00-9A95-B1C894779535}"/>
                </c:ext>
              </c:extLst>
            </c:dLbl>
            <c:dLbl>
              <c:idx val="1"/>
              <c:layout>
                <c:manualLayout>
                  <c:x val="-3.8977596168778446E-2"/>
                  <c:y val="3.716609954222778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15.2 GeV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4C6-4A00-9A95-B1C894779535}"/>
                </c:ext>
              </c:extLst>
            </c:dLbl>
            <c:dLbl>
              <c:idx val="2"/>
              <c:layout>
                <c:manualLayout>
                  <c:x val="-3.8977596168778515E-3"/>
                  <c:y val="4.645725861971837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16.2 GeV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4C6-4A00-9A95-B1C894779535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Sheet1!$C$51:$C$53</c:f>
              <c:strCache>
                <c:ptCount val="3"/>
                <c:pt idx="0">
                  <c:v>18.5.17 (up to CS7)</c:v>
                </c:pt>
                <c:pt idx="1">
                  <c:v>23.6.17 (up to CS8)</c:v>
                </c:pt>
                <c:pt idx="2">
                  <c:v>28.9.17 (during MGTF)</c:v>
                </c:pt>
              </c:strCache>
            </c:strRef>
          </c:cat>
          <c:val>
            <c:numRef>
              <c:f>Sheet1!$D$51:$D$53</c:f>
              <c:numCache>
                <c:formatCode>0.00</c:formatCode>
                <c:ptCount val="3"/>
                <c:pt idx="0">
                  <c:v>12.731525693714211</c:v>
                </c:pt>
                <c:pt idx="1">
                  <c:v>15.19072569371421</c:v>
                </c:pt>
                <c:pt idx="2">
                  <c:v>16.18500569371421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4C6-4A00-9A95-B1C8947795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887488"/>
        <c:axId val="113909760"/>
      </c:lineChart>
      <c:scatterChart>
        <c:scatterStyle val="lineMarker"/>
        <c:varyColors val="0"/>
        <c:ser>
          <c:idx val="1"/>
          <c:order val="0"/>
          <c:tx>
            <c:strRef>
              <c:f>Sheet1!$C$47</c:f>
              <c:strCache>
                <c:ptCount val="1"/>
                <c:pt idx="0">
                  <c:v>Regarding AMTF tests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xVal>
            <c:numRef>
              <c:f>Sheet1!$E$47:$E$48</c:f>
              <c:numCache>
                <c:formatCode>0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Sheet1!$D$47:$D$48</c:f>
              <c:numCache>
                <c:formatCode>0.00</c:formatCode>
                <c:ptCount val="2"/>
                <c:pt idx="0">
                  <c:v>18.938199235337063</c:v>
                </c:pt>
                <c:pt idx="1">
                  <c:v>18.938199235337063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4C6-4A00-9A95-B1C894779535}"/>
            </c:ext>
          </c:extLst>
        </c:ser>
        <c:ser>
          <c:idx val="2"/>
          <c:order val="1"/>
          <c:tx>
            <c:strRef>
              <c:f>Sheet1!$C$49</c:f>
              <c:strCache>
                <c:ptCount val="1"/>
                <c:pt idx="0">
                  <c:v>17.5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xVal>
            <c:numRef>
              <c:f>Sheet1!$E$49:$E$50</c:f>
              <c:numCache>
                <c:formatCode>0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Sheet1!$D$49:$D$50</c:f>
              <c:numCache>
                <c:formatCode>0.00</c:formatCode>
                <c:ptCount val="2"/>
                <c:pt idx="0">
                  <c:v>17.5</c:v>
                </c:pt>
                <c:pt idx="1">
                  <c:v>17.5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4C6-4A00-9A95-B1C8947795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913216"/>
        <c:axId val="113911680"/>
      </c:scatterChart>
      <c:catAx>
        <c:axId val="113887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3909760"/>
        <c:crosses val="autoZero"/>
        <c:auto val="1"/>
        <c:lblAlgn val="ctr"/>
        <c:lblOffset val="100"/>
        <c:noMultiLvlLbl val="0"/>
      </c:catAx>
      <c:valAx>
        <c:axId val="113909760"/>
        <c:scaling>
          <c:orientation val="minMax"/>
          <c:max val="20"/>
          <c:min val="11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 max [GeV]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113887488"/>
        <c:crosses val="autoZero"/>
        <c:crossBetween val="between"/>
        <c:majorUnit val="1"/>
      </c:valAx>
      <c:valAx>
        <c:axId val="113911680"/>
        <c:scaling>
          <c:orientation val="minMax"/>
          <c:min val="10"/>
        </c:scaling>
        <c:delete val="1"/>
        <c:axPos val="r"/>
        <c:numFmt formatCode="0.00" sourceLinked="1"/>
        <c:majorTickMark val="out"/>
        <c:minorTickMark val="none"/>
        <c:tickLblPos val="nextTo"/>
        <c:crossAx val="113913216"/>
        <c:crosses val="max"/>
        <c:crossBetween val="midCat"/>
      </c:valAx>
      <c:valAx>
        <c:axId val="113913216"/>
        <c:scaling>
          <c:orientation val="minMax"/>
          <c:max val="0.9"/>
          <c:min val="0.1"/>
        </c:scaling>
        <c:delete val="1"/>
        <c:axPos val="t"/>
        <c:numFmt formatCode="0" sourceLinked="1"/>
        <c:majorTickMark val="out"/>
        <c:minorTickMark val="none"/>
        <c:tickLblPos val="nextTo"/>
        <c:crossAx val="113911680"/>
        <c:crosses val="max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Sheet1!$D$41</c:f>
              <c:strCache>
                <c:ptCount val="1"/>
                <c:pt idx="0">
                  <c:v>17.5 GeV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Sheet1!$C$42:$C$44</c:f>
              <c:strCache>
                <c:ptCount val="3"/>
                <c:pt idx="0">
                  <c:v>18.5.17 (up to CS7)</c:v>
                </c:pt>
                <c:pt idx="1">
                  <c:v>23.6.17 (up to CS8)</c:v>
                </c:pt>
                <c:pt idx="2">
                  <c:v>28.9.17 (during MGTF)</c:v>
                </c:pt>
              </c:strCache>
            </c:strRef>
          </c:cat>
          <c:val>
            <c:numRef>
              <c:f>Sheet1!$D$42:$D$44</c:f>
              <c:numCache>
                <c:formatCode>0.0%</c:formatCode>
                <c:ptCount val="3"/>
                <c:pt idx="0">
                  <c:v>0.72751575392652634</c:v>
                </c:pt>
                <c:pt idx="1">
                  <c:v>0.8680414682122406</c:v>
                </c:pt>
                <c:pt idx="2">
                  <c:v>0.92485746821224057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B5C-45FE-AF76-1225B28B4735}"/>
            </c:ext>
          </c:extLst>
        </c:ser>
        <c:ser>
          <c:idx val="0"/>
          <c:order val="1"/>
          <c:tx>
            <c:strRef>
              <c:f>Sheet1!$E$41</c:f>
              <c:strCache>
                <c:ptCount val="1"/>
                <c:pt idx="0">
                  <c:v>AMTF tests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Sheet1!$C$42:$C$44</c:f>
              <c:strCache>
                <c:ptCount val="3"/>
                <c:pt idx="0">
                  <c:v>18.5.17 (up to CS7)</c:v>
                </c:pt>
                <c:pt idx="1">
                  <c:v>23.6.17 (up to CS8)</c:v>
                </c:pt>
                <c:pt idx="2">
                  <c:v>28.9.17 (during MGTF)</c:v>
                </c:pt>
              </c:strCache>
            </c:strRef>
          </c:cat>
          <c:val>
            <c:numRef>
              <c:f>Sheet1!$E$42:$E$44</c:f>
              <c:numCache>
                <c:formatCode>0.0%</c:formatCode>
                <c:ptCount val="3"/>
                <c:pt idx="0">
                  <c:v>0.67226696347973103</c:v>
                </c:pt>
                <c:pt idx="1">
                  <c:v>0.80212091471556668</c:v>
                </c:pt>
                <c:pt idx="2">
                  <c:v>0.85462221051695197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B5C-45FE-AF76-1225B28B47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939584"/>
        <c:axId val="113941120"/>
      </c:lineChart>
      <c:catAx>
        <c:axId val="113939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3941120"/>
        <c:crosses val="autoZero"/>
        <c:auto val="1"/>
        <c:lblAlgn val="ctr"/>
        <c:lblOffset val="100"/>
        <c:noMultiLvlLbl val="0"/>
      </c:catAx>
      <c:valAx>
        <c:axId val="113941120"/>
        <c:scaling>
          <c:orientation val="minMax"/>
          <c:max val="1"/>
          <c:min val="0.5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</a:t>
                </a:r>
                <a:r>
                  <a:rPr lang="en-US" baseline="0"/>
                  <a:t> max compared to TDR and AMTF</a:t>
                </a:r>
                <a:endParaRPr lang="en-US"/>
              </a:p>
            </c:rich>
          </c:tx>
          <c:overlay val="0"/>
        </c:title>
        <c:numFmt formatCode="0.0%" sourceLinked="1"/>
        <c:majorTickMark val="out"/>
        <c:minorTickMark val="none"/>
        <c:tickLblPos val="nextTo"/>
        <c:crossAx val="113939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180100168024116"/>
          <c:y val="0.42072829459547845"/>
          <c:w val="0.26854247548583887"/>
          <c:h val="0.15854341080904308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698685161375"/>
          <c:y val="9.5745685420607338E-2"/>
          <c:w val="0.62512485765174053"/>
          <c:h val="0.6991532407711614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Max VS regarding AMTF tests [MV]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val>
            <c:numRef>
              <c:f>Sheet1!$B$9:$B$26</c:f>
              <c:numCache>
                <c:formatCode>General</c:formatCode>
                <c:ptCount val="18"/>
                <c:pt idx="0">
                  <c:v>827</c:v>
                </c:pt>
                <c:pt idx="1">
                  <c:v>753</c:v>
                </c:pt>
                <c:pt idx="2">
                  <c:v>843</c:v>
                </c:pt>
                <c:pt idx="3">
                  <c:v>827</c:v>
                </c:pt>
                <c:pt idx="4">
                  <c:v>860</c:v>
                </c:pt>
                <c:pt idx="5">
                  <c:v>939</c:v>
                </c:pt>
                <c:pt idx="6">
                  <c:v>880</c:v>
                </c:pt>
                <c:pt idx="7">
                  <c:v>843</c:v>
                </c:pt>
                <c:pt idx="8">
                  <c:v>748</c:v>
                </c:pt>
                <c:pt idx="9">
                  <c:v>770</c:v>
                </c:pt>
                <c:pt idx="10">
                  <c:v>919</c:v>
                </c:pt>
                <c:pt idx="11">
                  <c:v>842</c:v>
                </c:pt>
                <c:pt idx="12">
                  <c:v>911</c:v>
                </c:pt>
                <c:pt idx="13">
                  <c:v>858</c:v>
                </c:pt>
                <c:pt idx="14">
                  <c:v>920</c:v>
                </c:pt>
                <c:pt idx="15">
                  <c:v>893</c:v>
                </c:pt>
                <c:pt idx="16">
                  <c:v>870</c:v>
                </c:pt>
                <c:pt idx="17">
                  <c:v>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F9-429D-A62A-7A760818B356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Max VS in XFEL as of 18.5.2017 (up to CS7) [MV]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cat>
            <c:strRef>
              <c:f>Sheet1!$A$9:$A$26</c:f>
              <c:strCache>
                <c:ptCount val="18"/>
                <c:pt idx="0">
                  <c:v>A6</c:v>
                </c:pt>
                <c:pt idx="1">
                  <c:v>A7</c:v>
                </c:pt>
                <c:pt idx="2">
                  <c:v>A8</c:v>
                </c:pt>
                <c:pt idx="3">
                  <c:v>A9</c:v>
                </c:pt>
                <c:pt idx="4">
                  <c:v>A10</c:v>
                </c:pt>
                <c:pt idx="5">
                  <c:v>A11</c:v>
                </c:pt>
                <c:pt idx="6">
                  <c:v>A12</c:v>
                </c:pt>
                <c:pt idx="7">
                  <c:v>A13</c:v>
                </c:pt>
                <c:pt idx="8">
                  <c:v>A14</c:v>
                </c:pt>
                <c:pt idx="9">
                  <c:v>A15</c:v>
                </c:pt>
                <c:pt idx="10">
                  <c:v>A16</c:v>
                </c:pt>
                <c:pt idx="11">
                  <c:v>A17</c:v>
                </c:pt>
                <c:pt idx="12">
                  <c:v>A18</c:v>
                </c:pt>
                <c:pt idx="13">
                  <c:v>A19</c:v>
                </c:pt>
                <c:pt idx="14">
                  <c:v>A20</c:v>
                </c:pt>
                <c:pt idx="15">
                  <c:v>A21</c:v>
                </c:pt>
                <c:pt idx="16">
                  <c:v>A22</c:v>
                </c:pt>
                <c:pt idx="17">
                  <c:v>A23</c:v>
                </c:pt>
              </c:strCache>
            </c:strRef>
          </c:cat>
          <c:val>
            <c:numRef>
              <c:f>Sheet1!$C$9:$C$26</c:f>
              <c:numCache>
                <c:formatCode>General</c:formatCode>
                <c:ptCount val="18"/>
                <c:pt idx="0">
                  <c:v>770</c:v>
                </c:pt>
                <c:pt idx="1">
                  <c:v>690</c:v>
                </c:pt>
                <c:pt idx="2">
                  <c:v>715</c:v>
                </c:pt>
                <c:pt idx="3">
                  <c:v>720</c:v>
                </c:pt>
                <c:pt idx="4">
                  <c:v>640</c:v>
                </c:pt>
                <c:pt idx="5">
                  <c:v>500</c:v>
                </c:pt>
                <c:pt idx="6">
                  <c:v>680</c:v>
                </c:pt>
                <c:pt idx="7">
                  <c:v>750</c:v>
                </c:pt>
                <c:pt idx="8">
                  <c:v>500</c:v>
                </c:pt>
                <c:pt idx="9">
                  <c:v>480</c:v>
                </c:pt>
                <c:pt idx="10">
                  <c:v>800</c:v>
                </c:pt>
                <c:pt idx="11">
                  <c:v>580</c:v>
                </c:pt>
                <c:pt idx="12">
                  <c:v>560</c:v>
                </c:pt>
                <c:pt idx="13">
                  <c:v>700</c:v>
                </c:pt>
                <c:pt idx="14">
                  <c:v>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F9-429D-A62A-7A760818B356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Max VS in XFEL as of 23.6.2017 (including CS8) [MV]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Sheet1!$E$9:$E$26</c:f>
              <c:numCache>
                <c:formatCode>General</c:formatCode>
                <c:ptCount val="18"/>
                <c:pt idx="0">
                  <c:v>770</c:v>
                </c:pt>
                <c:pt idx="1">
                  <c:v>690</c:v>
                </c:pt>
                <c:pt idx="2">
                  <c:v>715</c:v>
                </c:pt>
                <c:pt idx="3">
                  <c:v>720</c:v>
                </c:pt>
                <c:pt idx="4">
                  <c:v>640</c:v>
                </c:pt>
                <c:pt idx="5">
                  <c:v>500</c:v>
                </c:pt>
                <c:pt idx="6">
                  <c:v>680</c:v>
                </c:pt>
                <c:pt idx="7">
                  <c:v>750</c:v>
                </c:pt>
                <c:pt idx="8">
                  <c:v>500</c:v>
                </c:pt>
                <c:pt idx="9">
                  <c:v>480</c:v>
                </c:pt>
                <c:pt idx="10">
                  <c:v>800</c:v>
                </c:pt>
                <c:pt idx="11">
                  <c:v>620</c:v>
                </c:pt>
                <c:pt idx="12">
                  <c:v>560</c:v>
                </c:pt>
                <c:pt idx="13">
                  <c:v>700</c:v>
                </c:pt>
                <c:pt idx="14">
                  <c:v>620</c:v>
                </c:pt>
                <c:pt idx="15">
                  <c:v>730</c:v>
                </c:pt>
                <c:pt idx="16">
                  <c:v>770</c:v>
                </c:pt>
                <c:pt idx="17">
                  <c:v>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F9-429D-A62A-7A760818B356}"/>
            </c:ext>
          </c:extLst>
        </c:ser>
        <c:ser>
          <c:idx val="3"/>
          <c:order val="3"/>
          <c:tx>
            <c:strRef>
              <c:f>Sheet1!$G$1</c:f>
              <c:strCache>
                <c:ptCount val="1"/>
                <c:pt idx="0">
                  <c:v>Max VS in XFEL during MGTF as of 28.9.2017 [MV]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val>
            <c:numRef>
              <c:f>Sheet1!$G$9:$G$26</c:f>
              <c:numCache>
                <c:formatCode>General</c:formatCode>
                <c:ptCount val="18"/>
                <c:pt idx="0">
                  <c:v>770</c:v>
                </c:pt>
                <c:pt idx="1">
                  <c:v>690</c:v>
                </c:pt>
                <c:pt idx="2">
                  <c:v>715</c:v>
                </c:pt>
                <c:pt idx="3">
                  <c:v>720</c:v>
                </c:pt>
                <c:pt idx="4">
                  <c:v>770</c:v>
                </c:pt>
                <c:pt idx="5">
                  <c:v>800</c:v>
                </c:pt>
                <c:pt idx="6">
                  <c:v>680</c:v>
                </c:pt>
                <c:pt idx="7">
                  <c:v>500</c:v>
                </c:pt>
                <c:pt idx="8">
                  <c:v>620</c:v>
                </c:pt>
                <c:pt idx="9">
                  <c:v>710</c:v>
                </c:pt>
                <c:pt idx="10">
                  <c:v>800</c:v>
                </c:pt>
                <c:pt idx="11">
                  <c:v>620</c:v>
                </c:pt>
                <c:pt idx="12">
                  <c:v>750</c:v>
                </c:pt>
                <c:pt idx="13">
                  <c:v>703</c:v>
                </c:pt>
                <c:pt idx="14">
                  <c:v>620</c:v>
                </c:pt>
                <c:pt idx="15">
                  <c:v>870</c:v>
                </c:pt>
                <c:pt idx="16">
                  <c:v>845</c:v>
                </c:pt>
                <c:pt idx="17">
                  <c:v>780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F9-429D-A62A-7A760818B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238592"/>
        <c:axId val="114240512"/>
      </c:barChart>
      <c:catAx>
        <c:axId val="114238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RF </a:t>
                </a:r>
                <a:r>
                  <a:rPr lang="en-US" dirty="0" smtClean="0"/>
                  <a:t>Station</a:t>
                </a:r>
                <a:endParaRPr lang="en-US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14240512"/>
        <c:crosses val="autoZero"/>
        <c:auto val="1"/>
        <c:lblAlgn val="ctr"/>
        <c:lblOffset val="100"/>
        <c:noMultiLvlLbl val="0"/>
      </c:catAx>
      <c:valAx>
        <c:axId val="114240512"/>
        <c:scaling>
          <c:orientation val="minMax"/>
          <c:max val="100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gain [MeV]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4238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552309726162858"/>
          <c:y val="0.14554538433589478"/>
          <c:w val="0.2465163186318256"/>
          <c:h val="0.70441503974232245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93244113420565"/>
          <c:y val="9.5745685420607338E-2"/>
          <c:w val="0.57683149307804971"/>
          <c:h val="0.697842726281808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Achieved performance as of 18.5.2017 (up to CS7)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cat>
            <c:strRef>
              <c:f>Sheet1!$A$9:$A$26</c:f>
              <c:strCache>
                <c:ptCount val="18"/>
                <c:pt idx="0">
                  <c:v>A6</c:v>
                </c:pt>
                <c:pt idx="1">
                  <c:v>A7</c:v>
                </c:pt>
                <c:pt idx="2">
                  <c:v>A8</c:v>
                </c:pt>
                <c:pt idx="3">
                  <c:v>A9</c:v>
                </c:pt>
                <c:pt idx="4">
                  <c:v>A10</c:v>
                </c:pt>
                <c:pt idx="5">
                  <c:v>A11</c:v>
                </c:pt>
                <c:pt idx="6">
                  <c:v>A12</c:v>
                </c:pt>
                <c:pt idx="7">
                  <c:v>A13</c:v>
                </c:pt>
                <c:pt idx="8">
                  <c:v>A14</c:v>
                </c:pt>
                <c:pt idx="9">
                  <c:v>A15</c:v>
                </c:pt>
                <c:pt idx="10">
                  <c:v>A16</c:v>
                </c:pt>
                <c:pt idx="11">
                  <c:v>A17</c:v>
                </c:pt>
                <c:pt idx="12">
                  <c:v>A18</c:v>
                </c:pt>
                <c:pt idx="13">
                  <c:v>A19</c:v>
                </c:pt>
                <c:pt idx="14">
                  <c:v>A20</c:v>
                </c:pt>
                <c:pt idx="15">
                  <c:v>A21</c:v>
                </c:pt>
                <c:pt idx="16">
                  <c:v>A22</c:v>
                </c:pt>
                <c:pt idx="17">
                  <c:v>A23</c:v>
                </c:pt>
              </c:strCache>
            </c:strRef>
          </c:cat>
          <c:val>
            <c:numRef>
              <c:f>Sheet1!$D$9:$D$26</c:f>
              <c:numCache>
                <c:formatCode>0.0%</c:formatCode>
                <c:ptCount val="18"/>
                <c:pt idx="0">
                  <c:v>0.93107617896009676</c:v>
                </c:pt>
                <c:pt idx="1">
                  <c:v>0.91633466135458164</c:v>
                </c:pt>
                <c:pt idx="2">
                  <c:v>0.8481613285883749</c:v>
                </c:pt>
                <c:pt idx="3">
                  <c:v>0.87061668681983073</c:v>
                </c:pt>
                <c:pt idx="4">
                  <c:v>0.7441860465116279</c:v>
                </c:pt>
                <c:pt idx="5">
                  <c:v>0.53248136315228967</c:v>
                </c:pt>
                <c:pt idx="6">
                  <c:v>0.77272727272727271</c:v>
                </c:pt>
                <c:pt idx="7">
                  <c:v>0.88967971530249113</c:v>
                </c:pt>
                <c:pt idx="8">
                  <c:v>0.66844919786096257</c:v>
                </c:pt>
                <c:pt idx="9">
                  <c:v>0.62337662337662336</c:v>
                </c:pt>
                <c:pt idx="10">
                  <c:v>0.87051142546245919</c:v>
                </c:pt>
                <c:pt idx="11">
                  <c:v>0.6888361045130641</c:v>
                </c:pt>
                <c:pt idx="12">
                  <c:v>0.61470911086717894</c:v>
                </c:pt>
                <c:pt idx="13">
                  <c:v>0.81585081585081587</c:v>
                </c:pt>
                <c:pt idx="14">
                  <c:v>0.67391304347826086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00-4433-B6E7-1A8C6B1B5B0C}"/>
            </c:ext>
          </c:extLst>
        </c:ser>
        <c:ser>
          <c:idx val="2"/>
          <c:order val="1"/>
          <c:tx>
            <c:strRef>
              <c:f>Sheet1!$F$1</c:f>
              <c:strCache>
                <c:ptCount val="1"/>
                <c:pt idx="0">
                  <c:v>Achieved performance as of 23.6.2017 (including CS8)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Sheet1!$F$9:$F$26</c:f>
              <c:numCache>
                <c:formatCode>0.0%</c:formatCode>
                <c:ptCount val="18"/>
                <c:pt idx="0">
                  <c:v>0.93107617896009676</c:v>
                </c:pt>
                <c:pt idx="1">
                  <c:v>0.91633466135458164</c:v>
                </c:pt>
                <c:pt idx="2">
                  <c:v>0.8481613285883749</c:v>
                </c:pt>
                <c:pt idx="3">
                  <c:v>0.87061668681983073</c:v>
                </c:pt>
                <c:pt idx="4">
                  <c:v>0.7441860465116279</c:v>
                </c:pt>
                <c:pt idx="5">
                  <c:v>0.53248136315228967</c:v>
                </c:pt>
                <c:pt idx="6">
                  <c:v>0.77272727272727271</c:v>
                </c:pt>
                <c:pt idx="7">
                  <c:v>0.88967971530249113</c:v>
                </c:pt>
                <c:pt idx="8">
                  <c:v>0.66844919786096257</c:v>
                </c:pt>
                <c:pt idx="9">
                  <c:v>0.62337662337662336</c:v>
                </c:pt>
                <c:pt idx="10">
                  <c:v>0.87051142546245919</c:v>
                </c:pt>
                <c:pt idx="11">
                  <c:v>0.73634204275534443</c:v>
                </c:pt>
                <c:pt idx="12">
                  <c:v>0.61470911086717894</c:v>
                </c:pt>
                <c:pt idx="13">
                  <c:v>0.81585081585081587</c:v>
                </c:pt>
                <c:pt idx="14">
                  <c:v>0.67391304347826086</c:v>
                </c:pt>
                <c:pt idx="15">
                  <c:v>0.81746920492721165</c:v>
                </c:pt>
                <c:pt idx="16">
                  <c:v>0.88505747126436785</c:v>
                </c:pt>
                <c:pt idx="17">
                  <c:v>0.84874863982589777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00-4433-B6E7-1A8C6B1B5B0C}"/>
            </c:ext>
          </c:extLst>
        </c:ser>
        <c:ser>
          <c:idx val="3"/>
          <c:order val="2"/>
          <c:tx>
            <c:strRef>
              <c:f>Sheet1!$H$1</c:f>
              <c:strCache>
                <c:ptCount val="1"/>
                <c:pt idx="0">
                  <c:v>Achieved performance during MGTF as of 28.9.2017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val>
            <c:numRef>
              <c:f>Sheet1!$H$9:$H$26</c:f>
              <c:numCache>
                <c:formatCode>0.0%</c:formatCode>
                <c:ptCount val="18"/>
                <c:pt idx="0">
                  <c:v>0.93107617896009676</c:v>
                </c:pt>
                <c:pt idx="1">
                  <c:v>0.91633466135458164</c:v>
                </c:pt>
                <c:pt idx="2">
                  <c:v>0.8481613285883749</c:v>
                </c:pt>
                <c:pt idx="3">
                  <c:v>0.87061668681983073</c:v>
                </c:pt>
                <c:pt idx="4">
                  <c:v>0.89534883720930236</c:v>
                </c:pt>
                <c:pt idx="5">
                  <c:v>0.85197018104366351</c:v>
                </c:pt>
                <c:pt idx="6">
                  <c:v>0.77272727272727271</c:v>
                </c:pt>
                <c:pt idx="7">
                  <c:v>0.59311981020166071</c:v>
                </c:pt>
                <c:pt idx="8">
                  <c:v>0.82887700534759357</c:v>
                </c:pt>
                <c:pt idx="9">
                  <c:v>0.92207792207792205</c:v>
                </c:pt>
                <c:pt idx="10">
                  <c:v>0.87051142546245919</c:v>
                </c:pt>
                <c:pt idx="11">
                  <c:v>0.73634204275534443</c:v>
                </c:pt>
                <c:pt idx="12">
                  <c:v>0.82327113062568602</c:v>
                </c:pt>
                <c:pt idx="13">
                  <c:v>0.8193473193473193</c:v>
                </c:pt>
                <c:pt idx="14">
                  <c:v>0.67391304347826086</c:v>
                </c:pt>
                <c:pt idx="15">
                  <c:v>0.97424412094064949</c:v>
                </c:pt>
                <c:pt idx="16">
                  <c:v>0.97126436781609193</c:v>
                </c:pt>
                <c:pt idx="17">
                  <c:v>0.84874863982589777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00-4433-B6E7-1A8C6B1B5B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279168"/>
        <c:axId val="114281088"/>
      </c:barChart>
      <c:catAx>
        <c:axId val="114279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RF Station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14281088"/>
        <c:crosses val="autoZero"/>
        <c:auto val="1"/>
        <c:lblAlgn val="ctr"/>
        <c:lblOffset val="100"/>
        <c:noMultiLvlLbl val="0"/>
      </c:catAx>
      <c:valAx>
        <c:axId val="114281088"/>
        <c:scaling>
          <c:orientation val="minMax"/>
          <c:max val="1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Performance in respect to AMTF</a:t>
                </a:r>
                <a:r>
                  <a:rPr lang="en-US" baseline="0"/>
                  <a:t> tests</a:t>
                </a:r>
                <a:endParaRPr lang="en-US"/>
              </a:p>
            </c:rich>
          </c:tx>
          <c:overlay val="0"/>
        </c:title>
        <c:numFmt formatCode="0.0%" sourceLinked="1"/>
        <c:majorTickMark val="out"/>
        <c:minorTickMark val="none"/>
        <c:tickLblPos val="nextTo"/>
        <c:crossAx val="114279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06683193820811"/>
          <c:y val="0.17604646319576514"/>
          <c:w val="0.24108941339170842"/>
          <c:h val="0.6608420699425077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Performance in respect to AMTF tests</a:t>
            </a:r>
            <a:endParaRPr lang="en-US">
              <a:effectLst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001698685161375"/>
          <c:y val="0.16110505168543332"/>
          <c:w val="0.56089432801829453"/>
          <c:h val="0.680413538361882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Achieved performance as of 18.5.2017 (up to CS7)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(Sheet1!$A$18,Sheet1!$A$25)</c:f>
              <c:strCache>
                <c:ptCount val="2"/>
                <c:pt idx="0">
                  <c:v>A15</c:v>
                </c:pt>
                <c:pt idx="1">
                  <c:v>A22</c:v>
                </c:pt>
              </c:strCache>
            </c:strRef>
          </c:cat>
          <c:val>
            <c:numRef>
              <c:f>(Sheet1!$D$18,Sheet1!$D$25)</c:f>
              <c:numCache>
                <c:formatCode>General</c:formatCode>
                <c:ptCount val="2"/>
                <c:pt idx="0" formatCode="0.0%">
                  <c:v>0.62337662337662336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2A-4D28-8228-0709C2AE2AEF}"/>
            </c:ext>
          </c:extLst>
        </c:ser>
        <c:ser>
          <c:idx val="2"/>
          <c:order val="1"/>
          <c:tx>
            <c:strRef>
              <c:f>Sheet1!$F$1</c:f>
              <c:strCache>
                <c:ptCount val="1"/>
                <c:pt idx="0">
                  <c:v>Achieved performance as of 23.6.2017 (including CS8)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(Sheet1!$A$18,Sheet1!$A$25)</c:f>
              <c:strCache>
                <c:ptCount val="2"/>
                <c:pt idx="0">
                  <c:v>A15</c:v>
                </c:pt>
                <c:pt idx="1">
                  <c:v>A22</c:v>
                </c:pt>
              </c:strCache>
            </c:strRef>
          </c:cat>
          <c:val>
            <c:numRef>
              <c:f>(Sheet1!$F$18,Sheet1!$F$25)</c:f>
              <c:numCache>
                <c:formatCode>0.0%</c:formatCode>
                <c:ptCount val="2"/>
                <c:pt idx="0">
                  <c:v>0.62337662337662336</c:v>
                </c:pt>
                <c:pt idx="1">
                  <c:v>0.88505747126436785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2A-4D28-8228-0709C2AE2AEF}"/>
            </c:ext>
          </c:extLst>
        </c:ser>
        <c:ser>
          <c:idx val="3"/>
          <c:order val="2"/>
          <c:tx>
            <c:strRef>
              <c:f>Sheet1!$H$1</c:f>
              <c:strCache>
                <c:ptCount val="1"/>
                <c:pt idx="0">
                  <c:v>Achieved performance during MGTF as of 6.9.2017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(Sheet1!$A$18,Sheet1!$A$25)</c:f>
              <c:strCache>
                <c:ptCount val="2"/>
                <c:pt idx="0">
                  <c:v>A15</c:v>
                </c:pt>
                <c:pt idx="1">
                  <c:v>A22</c:v>
                </c:pt>
              </c:strCache>
            </c:strRef>
          </c:cat>
          <c:val>
            <c:numRef>
              <c:f>(Sheet1!$H$18,Sheet1!$H$25)</c:f>
              <c:numCache>
                <c:formatCode>0.0%</c:formatCode>
                <c:ptCount val="2"/>
                <c:pt idx="0">
                  <c:v>0.92207792207792205</c:v>
                </c:pt>
                <c:pt idx="1">
                  <c:v>0.97126436781609193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2A-4D28-8228-0709C2AE2A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327552"/>
        <c:axId val="114329472"/>
      </c:barChart>
      <c:catAx>
        <c:axId val="114327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RF Station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14329472"/>
        <c:crosses val="autoZero"/>
        <c:auto val="1"/>
        <c:lblAlgn val="ctr"/>
        <c:lblOffset val="100"/>
        <c:noMultiLvlLbl val="0"/>
      </c:catAx>
      <c:valAx>
        <c:axId val="114329472"/>
        <c:scaling>
          <c:orientation val="minMax"/>
          <c:max val="1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Performance in respect to AMTF</a:t>
                </a:r>
                <a:r>
                  <a:rPr lang="en-US" baseline="0"/>
                  <a:t> tests</a:t>
                </a:r>
                <a:endParaRPr lang="en-US"/>
              </a:p>
            </c:rich>
          </c:tx>
          <c:overlay val="0"/>
        </c:title>
        <c:numFmt formatCode="0.0%" sourceLinked="1"/>
        <c:majorTickMark val="out"/>
        <c:minorTickMark val="none"/>
        <c:tickLblPos val="nextTo"/>
        <c:crossAx val="114327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333900829963824"/>
          <c:y val="0.24140591789548732"/>
          <c:w val="0.2446578120501233"/>
          <c:h val="0.5257658635630818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0.22114</cdr:x>
      <cdr:y>0.04917</cdr:y>
    </cdr:from>
    <cdr:to>
      <cdr:x>0.53392</cdr:x>
      <cdr:y>0.12648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1154" y="134407"/>
          <a:ext cx="1020001" cy="2113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>
              <a:solidFill>
                <a:schemeClr val="accent1"/>
              </a:solidFill>
            </a:rPr>
            <a:t>AMTF</a:t>
          </a:r>
          <a:r>
            <a:rPr lang="en-US" sz="1100" b="1" baseline="0">
              <a:solidFill>
                <a:schemeClr val="accent1"/>
              </a:solidFill>
            </a:rPr>
            <a:t> tests</a:t>
          </a:r>
          <a:endParaRPr lang="en-US" sz="1100" b="1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0.22687</cdr:x>
      <cdr:y>0.17392</cdr:y>
    </cdr:from>
    <cdr:to>
      <cdr:x>0.53965</cdr:x>
      <cdr:y>0.25123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39845" y="475444"/>
          <a:ext cx="1020001" cy="2113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>
              <a:solidFill>
                <a:srgbClr val="C00000"/>
              </a:solidFill>
            </a:rPr>
            <a:t>17.5 GeV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0.22454</cdr:x>
      <cdr:y>0.04569</cdr:y>
    </cdr:from>
    <cdr:to>
      <cdr:x>0.53732</cdr:x>
      <cdr:y>0.123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1614" y="124894"/>
          <a:ext cx="1019125" cy="2113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>
              <a:solidFill>
                <a:schemeClr val="accent1"/>
              </a:solidFill>
            </a:rPr>
            <a:t>AMTF</a:t>
          </a:r>
          <a:r>
            <a:rPr lang="en-US" sz="1100" b="1" baseline="0">
              <a:solidFill>
                <a:schemeClr val="accent1"/>
              </a:solidFill>
            </a:rPr>
            <a:t> tests</a:t>
          </a:r>
          <a:endParaRPr lang="en-US" sz="1100" b="1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0.22443</cdr:x>
      <cdr:y>0.15999</cdr:y>
    </cdr:from>
    <cdr:to>
      <cdr:x>0.53721</cdr:x>
      <cdr:y>0.23729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31255" y="437373"/>
          <a:ext cx="1019126" cy="211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>
              <a:solidFill>
                <a:srgbClr val="C00000"/>
              </a:solidFill>
            </a:rPr>
            <a:t>17.5 GeV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1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Mathieu </a:t>
            </a:r>
            <a:r>
              <a:rPr lang="en-GB" sz="900" b="1" dirty="0" err="1" smtClean="0">
                <a:solidFill>
                  <a:schemeClr val="bg2"/>
                </a:solidFill>
              </a:rPr>
              <a:t>Omet</a:t>
            </a:r>
            <a:r>
              <a:rPr lang="en-GB" sz="900" b="1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smtClean="0">
                <a:solidFill>
                  <a:schemeClr val="bg2"/>
                </a:solidFill>
              </a:rPr>
              <a:t>LLRF Commissioning and Operation at the European XFEL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smtClean="0">
                <a:solidFill>
                  <a:schemeClr val="bg2"/>
                </a:solidFill>
              </a:rPr>
              <a:t>24.10.2017  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de-DE" sz="3600" dirty="0" smtClean="0"/>
              <a:t>LLRF </a:t>
            </a:r>
            <a:r>
              <a:rPr lang="de-DE" sz="3600" dirty="0" err="1" smtClean="0"/>
              <a:t>Commissioning</a:t>
            </a:r>
            <a:r>
              <a:rPr lang="de-DE" sz="3600" dirty="0" smtClean="0"/>
              <a:t> </a:t>
            </a:r>
            <a:r>
              <a:rPr lang="de-DE" sz="3600" dirty="0" err="1" smtClean="0"/>
              <a:t>and</a:t>
            </a:r>
            <a:r>
              <a:rPr lang="de-DE" sz="3600" dirty="0"/>
              <a:t> Operation </a:t>
            </a:r>
            <a:r>
              <a:rPr lang="de-DE" sz="3600" dirty="0" smtClean="0"/>
              <a:t>at </a:t>
            </a:r>
            <a:r>
              <a:rPr lang="de-DE" sz="3600" dirty="0" err="1"/>
              <a:t>the</a:t>
            </a:r>
            <a:r>
              <a:rPr lang="de-DE" sz="3600" dirty="0"/>
              <a:t> European </a:t>
            </a:r>
            <a:r>
              <a:rPr lang="de-DE" sz="3600" dirty="0" err="1" smtClean="0"/>
              <a:t>XFEL</a:t>
            </a:r>
            <a:r>
              <a:rPr lang="de-DE" sz="3600" dirty="0" smtClean="0">
                <a:solidFill>
                  <a:srgbClr val="F28E00"/>
                </a:solidFill>
              </a:rPr>
              <a:t>.</a:t>
            </a:r>
            <a:endParaRPr lang="de-DE" sz="3600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4646613" y="4356100"/>
            <a:ext cx="4165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dirty="0" smtClean="0">
                <a:solidFill>
                  <a:srgbClr val="00A5EB"/>
                </a:solidFill>
              </a:rPr>
              <a:t>Mathieu </a:t>
            </a:r>
            <a:r>
              <a:rPr lang="de-DE" dirty="0" err="1" smtClean="0">
                <a:solidFill>
                  <a:srgbClr val="00A5EB"/>
                </a:solidFill>
              </a:rPr>
              <a:t>Omet</a:t>
            </a:r>
            <a:endParaRPr lang="de-DE" dirty="0" smtClean="0">
              <a:solidFill>
                <a:srgbClr val="00A5EB"/>
              </a:solidFill>
            </a:endParaRPr>
          </a:p>
          <a:p>
            <a:r>
              <a:rPr lang="de-DE" dirty="0" smtClean="0"/>
              <a:t>LCWS, Strasbourg, 24.10.2017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RF</a:t>
            </a:r>
            <a:r>
              <a:rPr lang="de-DE" dirty="0"/>
              <a:t> Performance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28.9.2017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0402287"/>
              </p:ext>
            </p:extLst>
          </p:nvPr>
        </p:nvGraphicFramePr>
        <p:xfrm>
          <a:off x="0" y="1017135"/>
          <a:ext cx="3258282" cy="2733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667905"/>
              </p:ext>
            </p:extLst>
          </p:nvPr>
        </p:nvGraphicFramePr>
        <p:xfrm>
          <a:off x="-130628" y="3664082"/>
          <a:ext cx="3836354" cy="2733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709626"/>
              </p:ext>
            </p:extLst>
          </p:nvPr>
        </p:nvGraphicFramePr>
        <p:xfrm>
          <a:off x="3416394" y="884392"/>
          <a:ext cx="5638801" cy="272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0156353"/>
              </p:ext>
            </p:extLst>
          </p:nvPr>
        </p:nvGraphicFramePr>
        <p:xfrm>
          <a:off x="3560774" y="3546092"/>
          <a:ext cx="5638801" cy="291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94195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RF</a:t>
            </a:r>
            <a:r>
              <a:rPr lang="de-DE" dirty="0"/>
              <a:t> Performance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en-US" dirty="0" smtClean="0"/>
              <a:t>of 28.9.2017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Two examples of finished stations</a:t>
            </a:r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647427"/>
              </p:ext>
            </p:extLst>
          </p:nvPr>
        </p:nvGraphicFramePr>
        <p:xfrm>
          <a:off x="703751" y="1762124"/>
          <a:ext cx="8059249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1175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RF</a:t>
            </a:r>
            <a:r>
              <a:rPr lang="de-DE" dirty="0"/>
              <a:t> Performance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en-US" dirty="0"/>
              <a:t>of 28.9.2017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/>
              <a:t>A21 at 870 MV stable closed loop operation</a:t>
            </a:r>
            <a:endParaRPr lang="de-DE" sz="1800" b="1" dirty="0"/>
          </a:p>
          <a:p>
            <a:r>
              <a:rPr lang="de-DE" sz="1800" b="1" dirty="0" smtClean="0"/>
              <a:t>Average </a:t>
            </a:r>
            <a:r>
              <a:rPr lang="de-DE" sz="1800" b="1" dirty="0" err="1" smtClean="0"/>
              <a:t>voltage</a:t>
            </a:r>
            <a:r>
              <a:rPr lang="de-DE" sz="1800" b="1" dirty="0" smtClean="0"/>
              <a:t>: 29.0 MV</a:t>
            </a:r>
          </a:p>
        </p:txBody>
      </p:sp>
      <p:pic>
        <p:nvPicPr>
          <p:cNvPr id="6" name="Picture 2" descr="C:\Users\momet\Documents\DESY\Presentations\Presentation LLRF Commissioning and Operation LCWS 20171024\2017-09-01T09-57-33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90" y="1877248"/>
            <a:ext cx="4047823" cy="418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momet\Documents\DESY\Presentations\Presentation LLRF Commissioning and Operation LCWS 20171024\A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782" y="746946"/>
            <a:ext cx="2865449" cy="536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09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</a:t>
            </a:r>
            <a:r>
              <a:rPr lang="de-DE" dirty="0" smtClean="0"/>
              <a:t>Schedule </a:t>
            </a:r>
            <a:r>
              <a:rPr lang="de-DE" dirty="0" err="1" smtClean="0"/>
              <a:t>and</a:t>
            </a:r>
            <a:r>
              <a:rPr lang="de-DE" dirty="0" smtClean="0"/>
              <a:t> Status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21.9.2017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en-US" dirty="0"/>
              <a:t>of 18 stations in L3 investigated</a:t>
            </a:r>
          </a:p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/>
              <a:t>of 18 reached final </a:t>
            </a:r>
            <a:r>
              <a:rPr lang="en-US" dirty="0" smtClean="0"/>
              <a:t>limit</a:t>
            </a:r>
          </a:p>
          <a:p>
            <a:pPr marL="265113" lvl="1" indent="-265113"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2000" dirty="0">
                <a:ea typeface="+mn-ea"/>
                <a:cs typeface="+mn-cs"/>
              </a:rPr>
              <a:t>Investigations on L3</a:t>
            </a:r>
            <a:br>
              <a:rPr lang="en-US" sz="2000" dirty="0">
                <a:ea typeface="+mn-ea"/>
                <a:cs typeface="+mn-cs"/>
              </a:rPr>
            </a:br>
            <a:r>
              <a:rPr lang="en-US" sz="2000" dirty="0">
                <a:ea typeface="+mn-ea"/>
                <a:cs typeface="+mn-cs"/>
              </a:rPr>
              <a:t>stations will most likely </a:t>
            </a:r>
            <a:br>
              <a:rPr lang="en-US" sz="2000" dirty="0">
                <a:ea typeface="+mn-ea"/>
                <a:cs typeface="+mn-cs"/>
              </a:rPr>
            </a:br>
            <a:r>
              <a:rPr lang="en-US" sz="2000" dirty="0">
                <a:ea typeface="+mn-ea"/>
                <a:cs typeface="+mn-cs"/>
              </a:rPr>
              <a:t>finish in the second </a:t>
            </a:r>
            <a:r>
              <a:rPr lang="en-US" sz="2000" dirty="0" smtClean="0">
                <a:ea typeface="+mn-ea"/>
                <a:cs typeface="+mn-cs"/>
              </a:rPr>
              <a:t/>
            </a:r>
            <a:br>
              <a:rPr lang="en-US" sz="2000" dirty="0" smtClean="0">
                <a:ea typeface="+mn-ea"/>
                <a:cs typeface="+mn-cs"/>
              </a:rPr>
            </a:br>
            <a:r>
              <a:rPr lang="en-US" sz="2000" dirty="0" smtClean="0">
                <a:ea typeface="+mn-ea"/>
                <a:cs typeface="+mn-cs"/>
              </a:rPr>
              <a:t>quarter </a:t>
            </a:r>
            <a:r>
              <a:rPr lang="en-US" sz="2000" dirty="0">
                <a:ea typeface="+mn-ea"/>
                <a:cs typeface="+mn-cs"/>
              </a:rPr>
              <a:t>of 2018</a:t>
            </a:r>
          </a:p>
          <a:p>
            <a:endParaRPr lang="en-US" dirty="0"/>
          </a:p>
          <a:p>
            <a:pPr marL="0" indent="0">
              <a:buNone/>
            </a:pPr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539" y="1430038"/>
            <a:ext cx="4905824" cy="491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15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momet\Documents\DESY\Presentations\Presentation LLRF Operation and performance of the European XFEL LLRF 20171016\phastab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100" y="3514086"/>
            <a:ext cx="4027290" cy="288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omet\Documents\DESY\Presentations\Presentation LLRF Operation and performance of the European XFEL LLRF 20171016\ampsta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72" y="3514086"/>
            <a:ext cx="4028601" cy="288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Flattop</a:t>
            </a:r>
            <a:r>
              <a:rPr lang="de-DE" dirty="0" smtClean="0"/>
              <a:t> </a:t>
            </a:r>
            <a:r>
              <a:rPr lang="de-DE" dirty="0" err="1" smtClean="0"/>
              <a:t>amplitude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r>
              <a:rPr lang="de-DE" dirty="0" smtClean="0"/>
              <a:t> </a:t>
            </a:r>
            <a:r>
              <a:rPr lang="de-DE" dirty="0" err="1" smtClean="0"/>
              <a:t>stability</a:t>
            </a:r>
            <a:r>
              <a:rPr lang="de-DE" dirty="0" smtClean="0"/>
              <a:t> (</a:t>
            </a:r>
            <a:r>
              <a:rPr lang="de-DE" dirty="0" err="1" smtClean="0"/>
              <a:t>RMS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A2</a:t>
            </a:r>
            <a:r>
              <a:rPr lang="de-DE" dirty="0" smtClean="0"/>
              <a:t> 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example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1200" dirty="0" smtClean="0"/>
              <a:t> </a:t>
            </a:r>
            <a:endParaRPr lang="de-DE" sz="1200" dirty="0"/>
          </a:p>
          <a:p>
            <a:endParaRPr lang="de-DE" dirty="0"/>
          </a:p>
          <a:p>
            <a:r>
              <a:rPr lang="de-DE" dirty="0" smtClean="0"/>
              <a:t>All </a:t>
            </a:r>
            <a:r>
              <a:rPr lang="de-DE" dirty="0" err="1"/>
              <a:t>XTL</a:t>
            </a:r>
            <a:r>
              <a:rPr lang="de-DE" dirty="0"/>
              <a:t> </a:t>
            </a:r>
            <a:r>
              <a:rPr lang="de-DE" dirty="0" err="1"/>
              <a:t>Stations</a:t>
            </a:r>
            <a:r>
              <a:rPr lang="de-DE" dirty="0"/>
              <a:t>         </a:t>
            </a:r>
            <a:r>
              <a:rPr lang="en-US" dirty="0" err="1">
                <a:solidFill>
                  <a:srgbClr val="FF0000"/>
                </a:solidFill>
              </a:rPr>
              <a:t>XFEL</a:t>
            </a:r>
            <a:r>
              <a:rPr lang="en-US" dirty="0">
                <a:solidFill>
                  <a:srgbClr val="FF0000"/>
                </a:solidFill>
              </a:rPr>
              <a:t> specifications: </a:t>
            </a:r>
            <a:r>
              <a:rPr lang="el-GR" dirty="0">
                <a:solidFill>
                  <a:srgbClr val="FF0000"/>
                </a:solidFill>
                <a:cs typeface="Arial"/>
              </a:rPr>
              <a:t>Δ</a:t>
            </a:r>
            <a:r>
              <a:rPr lang="en-US" dirty="0">
                <a:solidFill>
                  <a:srgbClr val="FF0000"/>
                </a:solidFill>
                <a:cs typeface="Arial"/>
              </a:rPr>
              <a:t>A ≤ </a:t>
            </a:r>
            <a:r>
              <a:rPr lang="en-US" dirty="0">
                <a:solidFill>
                  <a:srgbClr val="FF0000"/>
                </a:solidFill>
              </a:rPr>
              <a:t>0.01%, </a:t>
            </a:r>
            <a:r>
              <a:rPr lang="el-GR" dirty="0">
                <a:solidFill>
                  <a:srgbClr val="FF0000"/>
                </a:solidFill>
                <a:cs typeface="Arial"/>
              </a:rPr>
              <a:t>ΔΦ</a:t>
            </a:r>
            <a:r>
              <a:rPr lang="en-US" dirty="0">
                <a:solidFill>
                  <a:srgbClr val="FF0000"/>
                </a:solidFill>
                <a:cs typeface="Arial"/>
              </a:rPr>
              <a:t> ≤ </a:t>
            </a:r>
            <a:r>
              <a:rPr lang="en-US" dirty="0">
                <a:solidFill>
                  <a:srgbClr val="FF0000"/>
                </a:solidFill>
              </a:rPr>
              <a:t>0.01 deg.</a:t>
            </a:r>
          </a:p>
          <a:p>
            <a:endParaRPr lang="de-DE" dirty="0"/>
          </a:p>
          <a:p>
            <a:endParaRPr lang="de-DE" dirty="0" smtClean="0"/>
          </a:p>
        </p:txBody>
      </p:sp>
      <p:pic>
        <p:nvPicPr>
          <p:cNvPr id="6" name="Picture 9" descr="C:\Users\momet\Documents\DESY\Presentations\Presentation SRF2017 LLRF commissioning at the European XFEL\A2.L1voltage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040" y="1409414"/>
            <a:ext cx="2124903" cy="172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C:\Users\momet\Documents\DESY\Presentations\Presentation SRF2017 LLRF commissioning at the European XFEL\A2.L1phase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302" y="1409414"/>
            <a:ext cx="2124902" cy="172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3919309" y="3407569"/>
            <a:ext cx="467966" cy="21303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5158509" y="3393520"/>
            <a:ext cx="486020" cy="22708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XTL</a:t>
            </a:r>
            <a:r>
              <a:rPr lang="de-DE" dirty="0"/>
              <a:t> Station Performance</a:t>
            </a:r>
          </a:p>
        </p:txBody>
      </p:sp>
    </p:spTree>
    <p:extLst>
      <p:ext uri="{BB962C8B-B14F-4D97-AF65-F5344CB8AC3E}">
        <p14:creationId xmlns:p14="http://schemas.microsoft.com/office/powerpoint/2010/main" val="197847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Server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  <p:pic>
        <p:nvPicPr>
          <p:cNvPr id="4" name="Picture 3" descr="C:\Users\momet\Documents\DESY\Presentations\Presentation SRF2017 LLRF commissioning at the European XFEL\XFELschemat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9" y="1371834"/>
            <a:ext cx="9004135" cy="1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SzTx/>
              <a:buFont typeface="Arial Black" pitchFamily="34" charset="0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</a:t>
            </a:r>
            <a:r>
              <a:rPr lang="de-DE" sz="12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                     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Evaluation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1000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pulses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22.06.2017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955651" y="2241311"/>
            <a:ext cx="0" cy="765236"/>
          </a:xfrm>
          <a:prstGeom prst="straightConnector1">
            <a:avLst/>
          </a:prstGeom>
          <a:solidFill>
            <a:srgbClr val="00A5EB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2668719" y="2151935"/>
            <a:ext cx="0" cy="854612"/>
          </a:xfrm>
          <a:prstGeom prst="straightConnector1">
            <a:avLst/>
          </a:prstGeom>
          <a:solidFill>
            <a:srgbClr val="00A5EB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6388194" y="2069433"/>
            <a:ext cx="0" cy="937114"/>
          </a:xfrm>
          <a:prstGeom prst="straightConnector1">
            <a:avLst/>
          </a:prstGeom>
          <a:solidFill>
            <a:srgbClr val="00A5EB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4384077" y="2151935"/>
            <a:ext cx="0" cy="854612"/>
          </a:xfrm>
          <a:prstGeom prst="straightConnector1">
            <a:avLst/>
          </a:prstGeom>
          <a:solidFill>
            <a:srgbClr val="00A5EB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97899" y="3006547"/>
            <a:ext cx="8211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Injector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Laser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Heater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BC1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BC2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Collimation Section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800229"/>
              </p:ext>
            </p:extLst>
          </p:nvPr>
        </p:nvGraphicFramePr>
        <p:xfrm>
          <a:off x="2842758" y="3812875"/>
          <a:ext cx="3399746" cy="1483360"/>
        </p:xfrm>
        <a:graphic>
          <a:graphicData uri="http://schemas.openxmlformats.org/drawingml/2006/table">
            <a:tbl>
              <a:tblPr firstRow="1" bandRow="1"/>
              <a:tblGrid>
                <a:gridCol w="1101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8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60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/>
                    </a:solidFill>
                  </a:tcPr>
                </a:tc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Collimation Section</a:t>
                      </a:r>
                      <a:endParaRPr kumimoji="0" lang="de-DE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smtClean="0"/>
                        <a:t>E [MeV]</a:t>
                      </a:r>
                      <a:endParaRPr lang="en-US" sz="160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smtClean="0"/>
                        <a:t>13489</a:t>
                      </a:r>
                      <a:endParaRPr lang="en-US" sz="1600" b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smtClean="0">
                          <a:latin typeface="+mn-lt"/>
                          <a:cs typeface="Arial"/>
                        </a:rPr>
                        <a:t>σ</a:t>
                      </a:r>
                      <a:r>
                        <a:rPr lang="en-US" sz="1600" b="0" smtClean="0">
                          <a:latin typeface="+mn-lt"/>
                          <a:cs typeface="Arial"/>
                        </a:rPr>
                        <a:t>E [MeV]</a:t>
                      </a:r>
                      <a:endParaRPr lang="en-US" sz="1600" b="0" smtClean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0" smtClean="0"/>
                        <a:t>0.3104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smtClean="0">
                          <a:latin typeface="+mn-lt"/>
                          <a:cs typeface="Arial"/>
                        </a:rPr>
                        <a:t>σ</a:t>
                      </a:r>
                      <a:r>
                        <a:rPr lang="en-US" sz="1600" b="1" smtClean="0">
                          <a:latin typeface="+mn-lt"/>
                          <a:cs typeface="Arial"/>
                        </a:rPr>
                        <a:t>E/E</a:t>
                      </a:r>
                      <a:endParaRPr lang="en-US" sz="1600" b="1" smtClean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89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783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675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566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457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348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240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132" algn="l" defTabSz="68578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smtClean="0"/>
                        <a:t>  (0.0023 ± 0.0023)%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E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>
            <a:off x="2940111" y="4265228"/>
            <a:ext cx="116878" cy="0"/>
          </a:xfrm>
          <a:prstGeom prst="line">
            <a:avLst/>
          </a:prstGeom>
          <a:solidFill>
            <a:srgbClr val="00A5EB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3276180" y="5002845"/>
            <a:ext cx="116878" cy="0"/>
          </a:xfrm>
          <a:prstGeom prst="line">
            <a:avLst/>
          </a:prstGeom>
          <a:solidFill>
            <a:srgbClr val="00A5EB"/>
          </a:soli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266061" y="4945797"/>
            <a:ext cx="2146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Requirement: 0.01%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10611" y="1537035"/>
            <a:ext cx="4767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L1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L2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    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L3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835" y="1725679"/>
            <a:ext cx="92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Injector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676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Further Operation Experience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Advanced commissioning of </a:t>
            </a:r>
            <a:r>
              <a:rPr lang="en-US" sz="1800" dirty="0" err="1"/>
              <a:t>LLRF</a:t>
            </a:r>
            <a:r>
              <a:rPr lang="en-US" sz="1800" dirty="0"/>
              <a:t> system on-going</a:t>
            </a:r>
          </a:p>
          <a:p>
            <a:pPr lvl="1"/>
            <a:r>
              <a:rPr lang="en-US" sz="1400" dirty="0"/>
              <a:t>E.g. drift compensation modules and optical RF resynchronization improve </a:t>
            </a:r>
            <a:r>
              <a:rPr lang="en-US" sz="1400" dirty="0" smtClean="0"/>
              <a:t>stability</a:t>
            </a:r>
            <a:endParaRPr lang="en-US" sz="1800" dirty="0" smtClean="0"/>
          </a:p>
          <a:p>
            <a:r>
              <a:rPr lang="en-US" sz="1800" dirty="0" smtClean="0"/>
              <a:t>Issues due to missing piezo drivers</a:t>
            </a:r>
          </a:p>
          <a:p>
            <a:pPr lvl="1"/>
            <a:r>
              <a:rPr lang="en-US" sz="1400" dirty="0" smtClean="0"/>
              <a:t>Will be installed and commissioned by the end of 2017 and the beginning of 2018</a:t>
            </a:r>
          </a:p>
          <a:p>
            <a:r>
              <a:rPr lang="en-US" sz="1800" dirty="0" smtClean="0"/>
              <a:t>Phase jumps after reference interruption</a:t>
            </a:r>
          </a:p>
          <a:p>
            <a:pPr lvl="1"/>
            <a:r>
              <a:rPr lang="en-US" sz="1400" dirty="0" smtClean="0"/>
              <a:t>Solution is being developed</a:t>
            </a:r>
          </a:p>
          <a:p>
            <a:r>
              <a:rPr lang="en-US" sz="1800" dirty="0" smtClean="0"/>
              <a:t>Few algorithms (e.g. output vector correction) had to be reworked</a:t>
            </a:r>
          </a:p>
          <a:p>
            <a:pPr lvl="1"/>
            <a:r>
              <a:rPr lang="en-US" sz="1400" dirty="0"/>
              <a:t>Expected to be </a:t>
            </a:r>
            <a:r>
              <a:rPr lang="en-US" sz="1400" dirty="0" smtClean="0"/>
              <a:t>finished with the end of October </a:t>
            </a:r>
            <a:r>
              <a:rPr lang="en-US" sz="1400" dirty="0"/>
              <a:t>maintenance</a:t>
            </a:r>
          </a:p>
          <a:p>
            <a:r>
              <a:rPr lang="en-US" sz="1800" dirty="0" smtClean="0"/>
              <a:t>Timing issues leading to missing RF pulses</a:t>
            </a:r>
          </a:p>
          <a:p>
            <a:pPr lvl="1"/>
            <a:r>
              <a:rPr lang="en-US" sz="1400" dirty="0" smtClean="0"/>
              <a:t>Expected to be solved </a:t>
            </a:r>
            <a:r>
              <a:rPr lang="en-US" sz="1400" dirty="0"/>
              <a:t>with the end of October maintenance</a:t>
            </a:r>
          </a:p>
          <a:p>
            <a:r>
              <a:rPr lang="en-US" sz="1800" dirty="0" smtClean="0"/>
              <a:t>Calibration issues</a:t>
            </a:r>
          </a:p>
          <a:p>
            <a:pPr lvl="1"/>
            <a:r>
              <a:rPr lang="en-US" sz="1400" dirty="0" smtClean="0"/>
              <a:t>Under investigation</a:t>
            </a:r>
          </a:p>
          <a:p>
            <a:r>
              <a:rPr lang="en-US" sz="1800" dirty="0" smtClean="0"/>
              <a:t>One </a:t>
            </a:r>
            <a:r>
              <a:rPr lang="en-US" sz="1800" dirty="0" err="1"/>
              <a:t>SSD</a:t>
            </a:r>
            <a:r>
              <a:rPr lang="en-US" sz="1800" dirty="0"/>
              <a:t> of </a:t>
            </a:r>
            <a:r>
              <a:rPr lang="en-US" sz="1800" dirty="0" err="1"/>
              <a:t>LLRF</a:t>
            </a:r>
            <a:r>
              <a:rPr lang="en-US" sz="1800" dirty="0"/>
              <a:t> system failed so </a:t>
            </a:r>
            <a:r>
              <a:rPr lang="en-US" sz="1800" dirty="0" smtClean="0"/>
              <a:t>far</a:t>
            </a:r>
          </a:p>
          <a:p>
            <a:r>
              <a:rPr lang="de-DE" sz="1800" dirty="0" smtClean="0">
                <a:cs typeface="Arial"/>
              </a:rPr>
              <a:t>Automation </a:t>
            </a:r>
            <a:r>
              <a:rPr lang="de-DE" sz="1800" dirty="0">
                <a:cs typeface="Arial"/>
              </a:rPr>
              <a:t>(</a:t>
            </a:r>
            <a:r>
              <a:rPr lang="de-DE" sz="1800" dirty="0" err="1">
                <a:cs typeface="Arial"/>
              </a:rPr>
              <a:t>FSM</a:t>
            </a:r>
            <a:r>
              <a:rPr lang="de-DE" sz="1800" dirty="0">
                <a:cs typeface="Arial"/>
              </a:rPr>
              <a:t>, etc.) </a:t>
            </a:r>
            <a:r>
              <a:rPr lang="de-DE" sz="1800" dirty="0" err="1">
                <a:cs typeface="Arial"/>
              </a:rPr>
              <a:t>and</a:t>
            </a:r>
            <a:r>
              <a:rPr lang="de-DE" sz="1800" dirty="0">
                <a:cs typeface="Arial"/>
              </a:rPr>
              <a:t> </a:t>
            </a:r>
            <a:r>
              <a:rPr lang="de-DE" sz="1800" dirty="0" err="1">
                <a:cs typeface="Arial"/>
              </a:rPr>
              <a:t>scripts</a:t>
            </a:r>
            <a:r>
              <a:rPr lang="de-DE" sz="1800" dirty="0">
                <a:cs typeface="Arial"/>
              </a:rPr>
              <a:t> (</a:t>
            </a:r>
            <a:r>
              <a:rPr lang="de-DE" sz="1800" dirty="0" err="1">
                <a:cs typeface="Arial"/>
              </a:rPr>
              <a:t>cavity</a:t>
            </a:r>
            <a:r>
              <a:rPr lang="de-DE" sz="1800" dirty="0">
                <a:cs typeface="Arial"/>
              </a:rPr>
              <a:t> </a:t>
            </a:r>
            <a:r>
              <a:rPr lang="de-DE" sz="1800" dirty="0" err="1">
                <a:cs typeface="Arial"/>
              </a:rPr>
              <a:t>tuning</a:t>
            </a:r>
            <a:r>
              <a:rPr lang="de-DE" sz="1800" dirty="0">
                <a:cs typeface="Arial"/>
              </a:rPr>
              <a:t>, etc.) </a:t>
            </a:r>
            <a:r>
              <a:rPr lang="de-DE" sz="1800" dirty="0" err="1">
                <a:cs typeface="Arial"/>
              </a:rPr>
              <a:t>key</a:t>
            </a:r>
            <a:r>
              <a:rPr lang="de-DE" sz="1800" dirty="0">
                <a:cs typeface="Arial"/>
              </a:rPr>
              <a:t> </a:t>
            </a:r>
            <a:r>
              <a:rPr lang="de-DE" sz="1800" dirty="0" err="1">
                <a:cs typeface="Arial"/>
              </a:rPr>
              <a:t>to</a:t>
            </a:r>
            <a:r>
              <a:rPr lang="de-DE" sz="1800" dirty="0">
                <a:cs typeface="Arial"/>
              </a:rPr>
              <a:t> smooth </a:t>
            </a:r>
            <a:r>
              <a:rPr lang="de-DE" sz="1800" dirty="0" err="1" smtClean="0">
                <a:cs typeface="Arial"/>
              </a:rPr>
              <a:t>operation</a:t>
            </a:r>
            <a:endParaRPr lang="de-DE" sz="1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270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/ Outlook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2575" y="977900"/>
            <a:ext cx="8950802" cy="4792663"/>
          </a:xfrm>
        </p:spPr>
        <p:txBody>
          <a:bodyPr/>
          <a:lstStyle/>
          <a:p>
            <a:r>
              <a:rPr lang="de-DE" sz="1600" dirty="0"/>
              <a:t>Basic LLRF </a:t>
            </a:r>
            <a:r>
              <a:rPr lang="de-DE" sz="1600" dirty="0" err="1"/>
              <a:t>commissioning</a:t>
            </a:r>
            <a:r>
              <a:rPr lang="de-DE" sz="1600" dirty="0"/>
              <a:t> </a:t>
            </a:r>
            <a:r>
              <a:rPr lang="de-DE" sz="1600" dirty="0" err="1"/>
              <a:t>up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CS8 </a:t>
            </a:r>
            <a:r>
              <a:rPr lang="de-DE" sz="1600" dirty="0" err="1" smtClean="0"/>
              <a:t>done</a:t>
            </a:r>
            <a:endParaRPr lang="de-DE" sz="1600" dirty="0" smtClean="0"/>
          </a:p>
          <a:p>
            <a:r>
              <a:rPr lang="de-DE" sz="1600" dirty="0" err="1" smtClean="0"/>
              <a:t>Commissioning</a:t>
            </a:r>
            <a:r>
              <a:rPr lang="de-DE" sz="1600" dirty="0" smtClean="0"/>
              <a:t> </a:t>
            </a:r>
            <a:r>
              <a:rPr lang="de-DE" sz="1600" dirty="0" err="1"/>
              <a:t>of</a:t>
            </a:r>
            <a:r>
              <a:rPr lang="de-DE" sz="1600" dirty="0"/>
              <a:t> CS9, </a:t>
            </a:r>
            <a:r>
              <a:rPr lang="de-DE" sz="1600" dirty="0" err="1"/>
              <a:t>when</a:t>
            </a:r>
            <a:r>
              <a:rPr lang="de-DE" sz="1600" dirty="0"/>
              <a:t> </a:t>
            </a:r>
            <a:r>
              <a:rPr lang="de-DE" sz="1600" dirty="0" err="1"/>
              <a:t>preparation</a:t>
            </a:r>
            <a:r>
              <a:rPr lang="de-DE" sz="1600" dirty="0"/>
              <a:t> </a:t>
            </a:r>
            <a:r>
              <a:rPr lang="de-DE" sz="1600" dirty="0" err="1"/>
              <a:t>work</a:t>
            </a:r>
            <a:r>
              <a:rPr lang="de-DE" sz="1600" dirty="0"/>
              <a:t> (</a:t>
            </a:r>
            <a:r>
              <a:rPr lang="de-DE" sz="1600" dirty="0" err="1"/>
              <a:t>cabling</a:t>
            </a:r>
            <a:r>
              <a:rPr lang="de-DE" sz="1600" dirty="0"/>
              <a:t>) </a:t>
            </a:r>
            <a:r>
              <a:rPr lang="de-DE" sz="1600" dirty="0" err="1"/>
              <a:t>finished</a:t>
            </a:r>
            <a:endParaRPr lang="de-DE" sz="1600" dirty="0"/>
          </a:p>
          <a:p>
            <a:r>
              <a:rPr lang="de-DE" sz="1600" dirty="0" err="1" smtClean="0"/>
              <a:t>Advanced</a:t>
            </a:r>
            <a:r>
              <a:rPr lang="de-DE" sz="1600" dirty="0" smtClean="0"/>
              <a:t> </a:t>
            </a:r>
            <a:r>
              <a:rPr lang="de-DE" sz="1600" dirty="0"/>
              <a:t>LLRF </a:t>
            </a:r>
            <a:r>
              <a:rPr lang="de-DE" sz="1600" dirty="0" err="1"/>
              <a:t>commissioning</a:t>
            </a:r>
            <a:r>
              <a:rPr lang="de-DE" sz="1600" dirty="0"/>
              <a:t> </a:t>
            </a:r>
            <a:r>
              <a:rPr lang="de-DE" sz="1600" dirty="0" smtClean="0"/>
              <a:t>on-</a:t>
            </a:r>
            <a:r>
              <a:rPr lang="de-DE" sz="1600" dirty="0" err="1" smtClean="0"/>
              <a:t>going</a:t>
            </a:r>
            <a:r>
              <a:rPr lang="de-DE" sz="1600" dirty="0" smtClean="0"/>
              <a:t> </a:t>
            </a:r>
            <a:r>
              <a:rPr lang="de-DE" sz="1600" dirty="0"/>
              <a:t>(DCM, </a:t>
            </a:r>
            <a:r>
              <a:rPr lang="de-DE" sz="1600" dirty="0" err="1"/>
              <a:t>Piezo</a:t>
            </a:r>
            <a:r>
              <a:rPr lang="de-DE" sz="1600" dirty="0"/>
              <a:t> </a:t>
            </a:r>
            <a:r>
              <a:rPr lang="de-DE" sz="1600" dirty="0" err="1"/>
              <a:t>driver</a:t>
            </a:r>
            <a:r>
              <a:rPr lang="de-DE" sz="1600" dirty="0"/>
              <a:t>, REFM-OPT,</a:t>
            </a:r>
            <a:br>
              <a:rPr lang="de-DE" sz="1600" dirty="0"/>
            </a:br>
            <a:r>
              <a:rPr lang="de-DE" sz="1600" dirty="0" smtClean="0"/>
              <a:t>etc.)</a:t>
            </a:r>
          </a:p>
          <a:p>
            <a:r>
              <a:rPr lang="de-DE" sz="1600" dirty="0" smtClean="0">
                <a:cs typeface="Arial"/>
              </a:rPr>
              <a:t>Key </a:t>
            </a:r>
            <a:r>
              <a:rPr lang="de-DE" sz="1600" dirty="0" err="1" smtClean="0">
                <a:cs typeface="Arial"/>
              </a:rPr>
              <a:t>to</a:t>
            </a:r>
            <a:r>
              <a:rPr lang="de-DE" sz="1600" dirty="0" smtClean="0">
                <a:cs typeface="Arial"/>
              </a:rPr>
              <a:t> smooth </a:t>
            </a:r>
            <a:r>
              <a:rPr lang="de-DE" sz="1600" dirty="0" err="1" smtClean="0">
                <a:cs typeface="Arial"/>
              </a:rPr>
              <a:t>commissioning</a:t>
            </a:r>
            <a:r>
              <a:rPr lang="de-DE" sz="1600" dirty="0" smtClean="0">
                <a:cs typeface="Arial"/>
              </a:rPr>
              <a:t> </a:t>
            </a:r>
            <a:r>
              <a:rPr lang="de-DE" sz="1600" dirty="0" err="1" smtClean="0">
                <a:cs typeface="Arial"/>
              </a:rPr>
              <a:t>and</a:t>
            </a:r>
            <a:r>
              <a:rPr lang="de-DE" sz="1600" dirty="0" smtClean="0">
                <a:cs typeface="Arial"/>
              </a:rPr>
              <a:t> </a:t>
            </a:r>
            <a:r>
              <a:rPr lang="de-DE" sz="1600" dirty="0" err="1" smtClean="0">
                <a:cs typeface="Arial"/>
              </a:rPr>
              <a:t>operation</a:t>
            </a:r>
            <a:endParaRPr lang="de-DE" sz="1600" dirty="0" smtClean="0">
              <a:cs typeface="Arial"/>
            </a:endParaRPr>
          </a:p>
          <a:p>
            <a:pPr lvl="1"/>
            <a:r>
              <a:rPr lang="de-DE" sz="1200" dirty="0" err="1" smtClean="0">
                <a:cs typeface="Arial"/>
              </a:rPr>
              <a:t>Testing</a:t>
            </a:r>
            <a:r>
              <a:rPr lang="de-DE" sz="1200" dirty="0" smtClean="0">
                <a:cs typeface="Arial"/>
              </a:rPr>
              <a:t> all </a:t>
            </a:r>
            <a:r>
              <a:rPr lang="de-DE" sz="1200" dirty="0" err="1" smtClean="0">
                <a:cs typeface="Arial"/>
              </a:rPr>
              <a:t>to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be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installed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components</a:t>
            </a:r>
            <a:r>
              <a:rPr lang="de-DE" sz="1200" dirty="0" smtClean="0">
                <a:cs typeface="Arial"/>
              </a:rPr>
              <a:t> on </a:t>
            </a:r>
            <a:r>
              <a:rPr lang="de-DE" sz="1200" dirty="0" err="1" smtClean="0">
                <a:cs typeface="Arial"/>
              </a:rPr>
              <a:t>several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levels</a:t>
            </a:r>
            <a:r>
              <a:rPr lang="de-DE" sz="1200" dirty="0" smtClean="0">
                <a:cs typeface="Arial"/>
              </a:rPr>
              <a:t> (</a:t>
            </a:r>
            <a:r>
              <a:rPr lang="de-DE" sz="1200" dirty="0" err="1" smtClean="0">
                <a:cs typeface="Arial"/>
              </a:rPr>
              <a:t>board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level</a:t>
            </a:r>
            <a:r>
              <a:rPr lang="de-DE" sz="1200" dirty="0" smtClean="0">
                <a:cs typeface="Arial"/>
              </a:rPr>
              <a:t>, </a:t>
            </a:r>
            <a:r>
              <a:rPr lang="de-DE" sz="1200" dirty="0" err="1" smtClean="0">
                <a:cs typeface="Arial"/>
              </a:rPr>
              <a:t>crate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level</a:t>
            </a:r>
            <a:r>
              <a:rPr lang="de-DE" sz="1200" dirty="0" smtClean="0">
                <a:cs typeface="Arial"/>
              </a:rPr>
              <a:t>, </a:t>
            </a:r>
            <a:r>
              <a:rPr lang="de-DE" sz="1200" dirty="0" err="1" smtClean="0">
                <a:cs typeface="Arial"/>
              </a:rPr>
              <a:t>rack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level</a:t>
            </a:r>
            <a:r>
              <a:rPr lang="de-DE" sz="1200" dirty="0" smtClean="0">
                <a:cs typeface="Arial"/>
              </a:rPr>
              <a:t>)</a:t>
            </a:r>
          </a:p>
          <a:p>
            <a:pPr lvl="1"/>
            <a:r>
              <a:rPr lang="de-DE" sz="1200" dirty="0" smtClean="0">
                <a:cs typeface="Arial"/>
              </a:rPr>
              <a:t>Automation </a:t>
            </a:r>
            <a:r>
              <a:rPr lang="de-DE" sz="1200" dirty="0" err="1" smtClean="0">
                <a:cs typeface="Arial"/>
              </a:rPr>
              <a:t>and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>
                <a:cs typeface="Arial"/>
              </a:rPr>
              <a:t>scripts</a:t>
            </a:r>
            <a:r>
              <a:rPr lang="de-DE" sz="1200" dirty="0">
                <a:cs typeface="Arial"/>
              </a:rPr>
              <a:t> </a:t>
            </a:r>
            <a:r>
              <a:rPr lang="de-DE" sz="1200" dirty="0" smtClean="0">
                <a:cs typeface="Arial"/>
              </a:rPr>
              <a:t>(</a:t>
            </a:r>
            <a:r>
              <a:rPr lang="de-DE" sz="1200" dirty="0" err="1" smtClean="0">
                <a:cs typeface="Arial"/>
              </a:rPr>
              <a:t>cabling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checking</a:t>
            </a:r>
            <a:r>
              <a:rPr lang="de-DE" sz="1200" dirty="0" smtClean="0">
                <a:cs typeface="Arial"/>
              </a:rPr>
              <a:t>, </a:t>
            </a:r>
            <a:r>
              <a:rPr lang="de-DE" sz="1200" dirty="0" err="1" smtClean="0">
                <a:cs typeface="Arial"/>
              </a:rPr>
              <a:t>frequency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>
                <a:cs typeface="Arial"/>
              </a:rPr>
              <a:t>tuning</a:t>
            </a:r>
            <a:r>
              <a:rPr lang="de-DE" sz="1200" dirty="0" smtClean="0">
                <a:cs typeface="Arial"/>
              </a:rPr>
              <a:t>, Q</a:t>
            </a:r>
            <a:r>
              <a:rPr lang="de-DE" sz="1200" baseline="-25000" dirty="0" smtClean="0">
                <a:cs typeface="Arial"/>
              </a:rPr>
              <a:t>L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tuning</a:t>
            </a:r>
            <a:r>
              <a:rPr lang="de-DE" sz="1200" dirty="0" smtClean="0">
                <a:cs typeface="Arial"/>
              </a:rPr>
              <a:t>, </a:t>
            </a:r>
            <a:r>
              <a:rPr lang="de-DE" sz="1200" dirty="0">
                <a:cs typeface="Arial"/>
              </a:rPr>
              <a:t>etc</a:t>
            </a:r>
            <a:r>
              <a:rPr lang="de-DE" sz="1200" dirty="0" smtClean="0">
                <a:cs typeface="Arial"/>
              </a:rPr>
              <a:t>.)</a:t>
            </a:r>
          </a:p>
          <a:p>
            <a:pPr lvl="1"/>
            <a:r>
              <a:rPr lang="de-DE" sz="1200" dirty="0" smtClean="0">
                <a:cs typeface="Arial"/>
              </a:rPr>
              <a:t>Flexible </a:t>
            </a:r>
            <a:r>
              <a:rPr lang="de-DE" sz="1200" dirty="0" err="1" smtClean="0">
                <a:cs typeface="Arial"/>
              </a:rPr>
              <a:t>timing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system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allowing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to</a:t>
            </a:r>
            <a:r>
              <a:rPr lang="de-DE" sz="1200" dirty="0" smtClean="0">
                <a:cs typeface="Arial"/>
              </a:rPr>
              <a:t> </a:t>
            </a:r>
            <a:r>
              <a:rPr lang="de-DE" sz="1200" dirty="0" err="1" smtClean="0">
                <a:cs typeface="Arial"/>
              </a:rPr>
              <a:t>shift</a:t>
            </a:r>
            <a:r>
              <a:rPr lang="de-DE" sz="1200" dirty="0" smtClean="0">
                <a:cs typeface="Arial"/>
              </a:rPr>
              <a:t> individual RF </a:t>
            </a:r>
            <a:r>
              <a:rPr lang="de-DE" sz="1200" dirty="0" err="1" smtClean="0">
                <a:cs typeface="Arial"/>
              </a:rPr>
              <a:t>stations</a:t>
            </a:r>
            <a:r>
              <a:rPr lang="de-DE" sz="1200" dirty="0" smtClean="0">
                <a:cs typeface="Arial"/>
              </a:rPr>
              <a:t> on </a:t>
            </a:r>
            <a:r>
              <a:rPr lang="de-DE" sz="1200" dirty="0" err="1" smtClean="0">
                <a:cs typeface="Arial"/>
              </a:rPr>
              <a:t>and</a:t>
            </a:r>
            <a:r>
              <a:rPr lang="de-DE" sz="1200" dirty="0" smtClean="0">
                <a:cs typeface="Arial"/>
              </a:rPr>
              <a:t> off beam</a:t>
            </a:r>
            <a:endParaRPr lang="de-DE" sz="1200" dirty="0"/>
          </a:p>
          <a:p>
            <a:r>
              <a:rPr lang="de-DE" sz="1600" dirty="0" smtClean="0"/>
              <a:t>So </a:t>
            </a:r>
            <a:r>
              <a:rPr lang="de-DE" sz="1600" dirty="0" err="1"/>
              <a:t>far</a:t>
            </a:r>
            <a:r>
              <a:rPr lang="de-DE" sz="1600" dirty="0"/>
              <a:t> maximal beam </a:t>
            </a:r>
            <a:r>
              <a:rPr lang="de-DE" sz="1600" dirty="0" err="1"/>
              <a:t>energy</a:t>
            </a:r>
            <a:r>
              <a:rPr lang="de-DE" sz="1600" dirty="0"/>
              <a:t> </a:t>
            </a:r>
            <a:r>
              <a:rPr lang="de-DE" sz="1600" dirty="0" err="1" smtClean="0"/>
              <a:t>operated</a:t>
            </a:r>
            <a:r>
              <a:rPr lang="de-DE" sz="1600" dirty="0" smtClean="0"/>
              <a:t> at: 15.2 </a:t>
            </a:r>
            <a:r>
              <a:rPr lang="de-DE" sz="1600" dirty="0" err="1"/>
              <a:t>GeV</a:t>
            </a:r>
            <a:r>
              <a:rPr lang="de-DE" sz="1600" dirty="0"/>
              <a:t> (</a:t>
            </a:r>
            <a:r>
              <a:rPr lang="de-DE" sz="1600" dirty="0" err="1"/>
              <a:t>goal</a:t>
            </a:r>
            <a:r>
              <a:rPr lang="de-DE" sz="1600" dirty="0"/>
              <a:t> 17.5 </a:t>
            </a:r>
            <a:r>
              <a:rPr lang="de-DE" sz="1600" dirty="0" err="1"/>
              <a:t>GeV</a:t>
            </a:r>
            <a:r>
              <a:rPr lang="de-DE" sz="1600" dirty="0"/>
              <a:t>)</a:t>
            </a:r>
          </a:p>
          <a:p>
            <a:r>
              <a:rPr lang="de-DE" sz="1600" dirty="0" smtClean="0"/>
              <a:t>Maximum Gradient Task Force</a:t>
            </a:r>
          </a:p>
          <a:p>
            <a:pPr lvl="1"/>
            <a:r>
              <a:rPr lang="en-US" sz="1200" dirty="0" smtClean="0"/>
              <a:t>10 </a:t>
            </a:r>
            <a:r>
              <a:rPr lang="en-US" sz="1200" dirty="0"/>
              <a:t>of 18 stations in L3 </a:t>
            </a:r>
            <a:r>
              <a:rPr lang="en-US" sz="1200" dirty="0" smtClean="0"/>
              <a:t>investigated. 4 </a:t>
            </a:r>
            <a:r>
              <a:rPr lang="en-US" sz="1200" dirty="0"/>
              <a:t>of 18 reached final limit</a:t>
            </a:r>
          </a:p>
          <a:p>
            <a:pPr lvl="1"/>
            <a:r>
              <a:rPr lang="en-US" sz="1200" dirty="0" smtClean="0"/>
              <a:t>Increase of maximal possible </a:t>
            </a:r>
            <a:r>
              <a:rPr lang="en-US" sz="1200" dirty="0"/>
              <a:t>beam energy from 15.2 GeV to </a:t>
            </a:r>
            <a:r>
              <a:rPr lang="en-US" sz="1200" dirty="0" smtClean="0"/>
              <a:t>16.2 </a:t>
            </a:r>
            <a:r>
              <a:rPr lang="en-US" sz="1200" dirty="0"/>
              <a:t>GeV (to be operated at)</a:t>
            </a:r>
          </a:p>
          <a:p>
            <a:pPr lvl="1"/>
            <a:r>
              <a:rPr lang="en-US" sz="1200" dirty="0"/>
              <a:t>Investigations on L3 stations will most likely finish in the second quarter of 2018</a:t>
            </a:r>
          </a:p>
          <a:p>
            <a:r>
              <a:rPr lang="de-DE" sz="1600" dirty="0" smtClean="0"/>
              <a:t>Intra-pulse </a:t>
            </a:r>
            <a:r>
              <a:rPr lang="de-DE" sz="1600" dirty="0" err="1"/>
              <a:t>amplitude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phase</a:t>
            </a:r>
            <a:r>
              <a:rPr lang="de-DE" sz="1600" dirty="0"/>
              <a:t> </a:t>
            </a:r>
            <a:r>
              <a:rPr lang="de-DE" sz="1600" dirty="0" err="1" smtClean="0"/>
              <a:t>stability</a:t>
            </a:r>
            <a:r>
              <a:rPr lang="de-DE" sz="1600" dirty="0" smtClean="0"/>
              <a:t> </a:t>
            </a:r>
            <a:r>
              <a:rPr lang="de-DE" sz="1600" dirty="0" err="1"/>
              <a:t>about</a:t>
            </a:r>
            <a:r>
              <a:rPr lang="de-DE" sz="1600" dirty="0"/>
              <a:t> </a:t>
            </a:r>
            <a:r>
              <a:rPr lang="de-DE" sz="1600" dirty="0" err="1"/>
              <a:t>factor</a:t>
            </a:r>
            <a:r>
              <a:rPr lang="de-DE" sz="1600" dirty="0"/>
              <a:t> </a:t>
            </a:r>
            <a:r>
              <a:rPr lang="de-DE" sz="1600" dirty="0" err="1"/>
              <a:t>two</a:t>
            </a:r>
            <a:r>
              <a:rPr lang="de-DE" sz="1600" dirty="0"/>
              <a:t> </a:t>
            </a:r>
            <a:r>
              <a:rPr lang="de-DE" sz="1600" dirty="0" err="1"/>
              <a:t>better</a:t>
            </a:r>
            <a:r>
              <a:rPr lang="de-DE" sz="1600" dirty="0"/>
              <a:t> </a:t>
            </a:r>
            <a:r>
              <a:rPr lang="de-DE" sz="1600" dirty="0" err="1" smtClean="0"/>
              <a:t>than</a:t>
            </a:r>
            <a:r>
              <a:rPr lang="de-DE" sz="1600" dirty="0" smtClean="0"/>
              <a:t> </a:t>
            </a:r>
            <a:r>
              <a:rPr lang="de-DE" sz="1600" dirty="0" err="1" smtClean="0"/>
              <a:t>specifications</a:t>
            </a:r>
            <a:endParaRPr lang="de-DE" sz="1600" dirty="0"/>
          </a:p>
          <a:p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/>
              <a:t>stability</a:t>
            </a:r>
            <a:r>
              <a:rPr lang="de-DE" sz="1600" dirty="0"/>
              <a:t> </a:t>
            </a:r>
            <a:r>
              <a:rPr lang="de-DE" sz="1600" dirty="0" err="1" smtClean="0"/>
              <a:t>about</a:t>
            </a:r>
            <a:r>
              <a:rPr lang="de-DE" sz="1600" dirty="0" smtClean="0"/>
              <a:t> a </a:t>
            </a:r>
            <a:r>
              <a:rPr lang="de-DE" sz="1600" dirty="0" err="1" smtClean="0"/>
              <a:t>factor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four</a:t>
            </a:r>
            <a:r>
              <a:rPr lang="de-DE" sz="1600" dirty="0" smtClean="0"/>
              <a:t> </a:t>
            </a:r>
            <a:r>
              <a:rPr lang="de-DE" sz="1600" dirty="0" err="1" smtClean="0"/>
              <a:t>below</a:t>
            </a:r>
            <a:r>
              <a:rPr lang="de-DE" sz="1600" dirty="0" smtClean="0"/>
              <a:t> </a:t>
            </a:r>
            <a:r>
              <a:rPr lang="de-DE" sz="1600" dirty="0" err="1" smtClean="0"/>
              <a:t>requirement</a:t>
            </a:r>
            <a:endParaRPr lang="de-DE" sz="1600" dirty="0" smtClean="0"/>
          </a:p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894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/>
              <a:t>?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r>
              <a:rPr lang="de-DE" dirty="0"/>
              <a:t>	</a:t>
            </a:r>
          </a:p>
        </p:txBody>
      </p:sp>
      <p:pic>
        <p:nvPicPr>
          <p:cNvPr id="3074" name="Picture 2" descr="C:\Users\momet\Documents\DESY\Presentations\Presentation LLRF Operation and performance of the European XFEL LLRF 20171016\File 11.10.17, 17 31 13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1" b="14023"/>
          <a:stretch/>
        </p:blipFill>
        <p:spPr bwMode="auto">
          <a:xfrm>
            <a:off x="647794" y="1452993"/>
            <a:ext cx="8021818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7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LLRF </a:t>
            </a:r>
            <a:r>
              <a:rPr lang="de-DE" dirty="0" err="1" smtClean="0"/>
              <a:t>commissioning</a:t>
            </a:r>
            <a:endParaRPr lang="de-DE" dirty="0" smtClean="0"/>
          </a:p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dirty="0" err="1" smtClean="0"/>
              <a:t>LLRF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endParaRPr lang="de-DE" dirty="0" smtClean="0"/>
          </a:p>
          <a:p>
            <a:r>
              <a:rPr lang="de-DE" dirty="0" smtClean="0"/>
              <a:t>Summary / Outlook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European X-</a:t>
            </a:r>
            <a:r>
              <a:rPr lang="de-DE" dirty="0" err="1"/>
              <a:t>ray</a:t>
            </a:r>
            <a:r>
              <a:rPr lang="de-DE" dirty="0"/>
              <a:t> Free </a:t>
            </a:r>
            <a:r>
              <a:rPr lang="de-DE" dirty="0" err="1"/>
              <a:t>Electron</a:t>
            </a:r>
            <a:r>
              <a:rPr lang="de-DE" dirty="0"/>
              <a:t> Laser (</a:t>
            </a:r>
            <a:r>
              <a:rPr lang="de-DE" dirty="0" err="1"/>
              <a:t>XFEL</a:t>
            </a:r>
            <a:r>
              <a:rPr lang="de-DE" dirty="0"/>
              <a:t>)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Soft </a:t>
            </a:r>
            <a:r>
              <a:rPr lang="en-US" dirty="0"/>
              <a:t>and hard X-ray light experiments</a:t>
            </a:r>
          </a:p>
          <a:p>
            <a:r>
              <a:rPr lang="en-US" dirty="0" smtClean="0"/>
              <a:t>~</a:t>
            </a:r>
            <a:r>
              <a:rPr lang="en-US" dirty="0"/>
              <a:t>800 TESLA-type cavities</a:t>
            </a:r>
          </a:p>
          <a:p>
            <a:r>
              <a:rPr lang="en-US" dirty="0" smtClean="0"/>
              <a:t>Resonance </a:t>
            </a:r>
            <a:r>
              <a:rPr lang="en-US" dirty="0"/>
              <a:t>frequency 1.3 </a:t>
            </a:r>
            <a:r>
              <a:rPr lang="en-US" dirty="0" smtClean="0"/>
              <a:t>GHz</a:t>
            </a:r>
          </a:p>
          <a:p>
            <a:r>
              <a:rPr lang="en-US" dirty="0"/>
              <a:t>32 cavities per </a:t>
            </a:r>
            <a:r>
              <a:rPr lang="en-US" dirty="0" err="1"/>
              <a:t>XTL</a:t>
            </a:r>
            <a:r>
              <a:rPr lang="en-US" dirty="0"/>
              <a:t> RF </a:t>
            </a:r>
            <a:r>
              <a:rPr lang="en-US" dirty="0" smtClean="0"/>
              <a:t>station</a:t>
            </a:r>
            <a:endParaRPr lang="en-US" dirty="0"/>
          </a:p>
          <a:p>
            <a:r>
              <a:rPr lang="en-US" dirty="0" smtClean="0"/>
              <a:t>Design </a:t>
            </a:r>
            <a:r>
              <a:rPr lang="en-US" dirty="0"/>
              <a:t>energy 17.5 GeV</a:t>
            </a:r>
          </a:p>
          <a:p>
            <a:r>
              <a:rPr lang="en-US" dirty="0" smtClean="0"/>
              <a:t>Pulsed </a:t>
            </a:r>
            <a:r>
              <a:rPr lang="en-US" dirty="0"/>
              <a:t>operation 10 Hz</a:t>
            </a:r>
          </a:p>
          <a:p>
            <a:r>
              <a:rPr lang="en-US" dirty="0" smtClean="0"/>
              <a:t>First users </a:t>
            </a:r>
            <a:r>
              <a:rPr lang="en-US" dirty="0"/>
              <a:t>September </a:t>
            </a:r>
            <a:r>
              <a:rPr lang="en-US" dirty="0" smtClean="0"/>
              <a:t>2017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400" dirty="0" smtClean="0"/>
              <a:t> </a:t>
            </a:r>
            <a:endParaRPr lang="en-US" dirty="0" smtClean="0"/>
          </a:p>
          <a:p>
            <a:r>
              <a:rPr lang="en-US" dirty="0" smtClean="0"/>
              <a:t>Commissioning up to </a:t>
            </a:r>
            <a:r>
              <a:rPr lang="en-US" dirty="0" err="1" smtClean="0"/>
              <a:t>cryostring</a:t>
            </a:r>
            <a:r>
              <a:rPr lang="en-US" dirty="0" smtClean="0"/>
              <a:t> (CS) 8 </a:t>
            </a:r>
            <a:r>
              <a:rPr lang="en-US" dirty="0" smtClean="0">
                <a:sym typeface="Wingdings"/>
              </a:rPr>
              <a:t> 25 RF stations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de-DE" dirty="0"/>
          </a:p>
          <a:p>
            <a:endParaRPr lang="de-DE" dirty="0" smtClean="0"/>
          </a:p>
        </p:txBody>
      </p:sp>
      <p:pic>
        <p:nvPicPr>
          <p:cNvPr id="6" name="Picture 2" descr="C:\Users\momet\Documents\DESY\Conferences and Workshops\2017 SRF Lanzhou\Proceeding\XFELlayou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3" y="4162841"/>
            <a:ext cx="8810408" cy="162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Placeholder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" t="8747" r="35" b="7489"/>
          <a:stretch/>
        </p:blipFill>
        <p:spPr>
          <a:xfrm>
            <a:off x="5344086" y="914633"/>
            <a:ext cx="3612625" cy="2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7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Planning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/>
              <a:t>Commissioning team </a:t>
            </a:r>
            <a:r>
              <a:rPr lang="en-US" sz="1800" b="1" dirty="0" smtClean="0"/>
              <a:t>of 20 people</a:t>
            </a:r>
            <a:endParaRPr lang="en-US" sz="1800" b="1" dirty="0"/>
          </a:p>
          <a:p>
            <a:pPr lvl="1"/>
            <a:r>
              <a:rPr lang="en-US" dirty="0"/>
              <a:t>8</a:t>
            </a:r>
            <a:r>
              <a:rPr lang="en-US" sz="2000" b="1" dirty="0"/>
              <a:t> </a:t>
            </a:r>
            <a:r>
              <a:rPr lang="en-US" dirty="0" err="1"/>
              <a:t>LLRF</a:t>
            </a:r>
            <a:r>
              <a:rPr lang="en-US" dirty="0"/>
              <a:t> </a:t>
            </a:r>
            <a:r>
              <a:rPr lang="en-US" dirty="0" smtClean="0"/>
              <a:t>experts</a:t>
            </a:r>
            <a:endParaRPr lang="en-US" dirty="0"/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6 from </a:t>
            </a:r>
            <a:r>
              <a:rPr lang="en-US" dirty="0" err="1" smtClean="0">
                <a:sym typeface="Wingdings" panose="05000000000000000000" pitchFamily="2" charset="2"/>
              </a:rPr>
              <a:t>DESY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SRF</a:t>
            </a:r>
            <a:r>
              <a:rPr lang="en-US" dirty="0" smtClean="0">
                <a:sym typeface="Wingdings" panose="05000000000000000000" pitchFamily="2" charset="2"/>
              </a:rPr>
              <a:t> and RF </a:t>
            </a:r>
            <a:r>
              <a:rPr lang="en-US" dirty="0" err="1" smtClean="0">
                <a:sym typeface="Wingdings" panose="05000000000000000000" pitchFamily="2" charset="2"/>
              </a:rPr>
              <a:t>gruops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Visitors from </a:t>
            </a:r>
            <a:r>
              <a:rPr lang="en-US" sz="1600" dirty="0" smtClean="0">
                <a:sym typeface="Wingdings" panose="05000000000000000000" pitchFamily="2" charset="2"/>
              </a:rPr>
              <a:t>SLAC </a:t>
            </a:r>
            <a:r>
              <a:rPr lang="en-US" sz="1600" dirty="0">
                <a:sym typeface="Wingdings" panose="05000000000000000000" pitchFamily="2" charset="2"/>
              </a:rPr>
              <a:t>(</a:t>
            </a:r>
            <a:r>
              <a:rPr lang="en-US" sz="1600" dirty="0" smtClean="0">
                <a:sym typeface="Wingdings" panose="05000000000000000000" pitchFamily="2" charset="2"/>
              </a:rPr>
              <a:t>5) and HZDR </a:t>
            </a:r>
            <a:r>
              <a:rPr lang="en-US" sz="1600" dirty="0">
                <a:sym typeface="Wingdings" panose="05000000000000000000" pitchFamily="2" charset="2"/>
              </a:rPr>
              <a:t>(1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sz="1800" b="1" dirty="0" smtClean="0"/>
              <a:t>Commissioning </a:t>
            </a:r>
            <a:r>
              <a:rPr lang="en-US" sz="1800" b="1" dirty="0"/>
              <a:t>shifts</a:t>
            </a:r>
          </a:p>
          <a:p>
            <a:pPr lvl="1"/>
            <a:r>
              <a:rPr lang="en-US" dirty="0"/>
              <a:t>Two 8-hours shifts / day</a:t>
            </a:r>
          </a:p>
          <a:p>
            <a:r>
              <a:rPr lang="en-US" sz="1800" b="1" dirty="0" smtClean="0"/>
              <a:t>Procedure</a:t>
            </a:r>
            <a:endParaRPr lang="en-US" sz="1800" b="1" dirty="0"/>
          </a:p>
          <a:p>
            <a:pPr lvl="1"/>
            <a:r>
              <a:rPr lang="en-US" dirty="0"/>
              <a:t>Commission 1 </a:t>
            </a:r>
            <a:r>
              <a:rPr lang="en-US" dirty="0" err="1"/>
              <a:t>cryo</a:t>
            </a:r>
            <a:r>
              <a:rPr lang="en-US" dirty="0"/>
              <a:t> string at a time</a:t>
            </a:r>
            <a:br>
              <a:rPr lang="en-US" dirty="0"/>
            </a:br>
            <a:r>
              <a:rPr lang="en-US" dirty="0"/>
              <a:t>(3 RF stations)</a:t>
            </a:r>
          </a:p>
          <a:p>
            <a:pPr lvl="1"/>
            <a:r>
              <a:rPr lang="en-US" dirty="0" smtClean="0"/>
              <a:t>Parallel </a:t>
            </a:r>
            <a:r>
              <a:rPr lang="en-US" dirty="0"/>
              <a:t>work</a:t>
            </a:r>
          </a:p>
          <a:p>
            <a:pPr lvl="1"/>
            <a:r>
              <a:rPr lang="en-US" dirty="0" smtClean="0"/>
              <a:t>Detailed </a:t>
            </a:r>
            <a:r>
              <a:rPr lang="en-US" dirty="0"/>
              <a:t>check list to cover all</a:t>
            </a:r>
            <a:br>
              <a:rPr lang="en-US" dirty="0"/>
            </a:br>
            <a:r>
              <a:rPr lang="en-US" dirty="0"/>
              <a:t>commissioning tasks</a:t>
            </a:r>
          </a:p>
          <a:p>
            <a:pPr lvl="1"/>
            <a:r>
              <a:rPr lang="en-US" dirty="0" smtClean="0"/>
              <a:t>Gather </a:t>
            </a:r>
            <a:r>
              <a:rPr lang="en-US" dirty="0"/>
              <a:t>issues and investigate on </a:t>
            </a:r>
            <a:br>
              <a:rPr lang="en-US" dirty="0"/>
            </a:br>
            <a:r>
              <a:rPr lang="en-US" dirty="0"/>
              <a:t>maintenance day (once a week)</a:t>
            </a:r>
          </a:p>
          <a:p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4660310" y="3761617"/>
            <a:ext cx="2171978" cy="2544830"/>
            <a:chOff x="4660310" y="3534735"/>
            <a:chExt cx="2171978" cy="254483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4933" y="3534735"/>
              <a:ext cx="1957355" cy="2484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0310" y="3618873"/>
              <a:ext cx="2029504" cy="24606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94" b="58251"/>
          <a:stretch/>
        </p:blipFill>
        <p:spPr bwMode="auto">
          <a:xfrm>
            <a:off x="6924755" y="3718099"/>
            <a:ext cx="2025158" cy="258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78"/>
          <a:stretch/>
        </p:blipFill>
        <p:spPr bwMode="auto">
          <a:xfrm>
            <a:off x="4874933" y="867060"/>
            <a:ext cx="3995273" cy="262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0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Commissioning</a:t>
            </a:r>
            <a:r>
              <a:rPr lang="de-DE" dirty="0"/>
              <a:t> Timeline (</a:t>
            </a:r>
            <a:r>
              <a:rPr lang="de-DE" dirty="0" err="1"/>
              <a:t>LLRF</a:t>
            </a:r>
            <a:r>
              <a:rPr lang="de-DE" dirty="0"/>
              <a:t> &amp; General)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idx="1"/>
          </p:nvPr>
        </p:nvSpPr>
        <p:spPr>
          <a:xfrm>
            <a:off x="284400" y="979200"/>
            <a:ext cx="8520113" cy="4792663"/>
          </a:xfrm>
        </p:spPr>
        <p:txBody>
          <a:bodyPr/>
          <a:lstStyle/>
          <a:p>
            <a:r>
              <a:rPr lang="en-US" sz="1800" dirty="0" smtClean="0"/>
              <a:t>Estimated schedule</a:t>
            </a:r>
            <a:endParaRPr lang="en-US" sz="18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GB" sz="1100" dirty="0" smtClean="0"/>
              <a:t>Injector   (gun</a:t>
            </a:r>
            <a:r>
              <a:rPr lang="en-GB" sz="1100" dirty="0"/>
              <a:t>, A1, </a:t>
            </a:r>
            <a:r>
              <a:rPr lang="en-GB" sz="1100" dirty="0" err="1"/>
              <a:t>AH1</a:t>
            </a:r>
            <a:r>
              <a:rPr lang="en-GB" sz="1100" dirty="0" smtClean="0"/>
              <a:t>)    2 </a:t>
            </a:r>
            <a:r>
              <a:rPr lang="en-GB" sz="1100" dirty="0"/>
              <a:t>weeks</a:t>
            </a:r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GB" sz="1100" dirty="0" err="1"/>
              <a:t>L1</a:t>
            </a:r>
            <a:r>
              <a:rPr lang="en-GB" sz="1100" dirty="0"/>
              <a:t> 	</a:t>
            </a:r>
            <a:r>
              <a:rPr lang="en-GB" sz="1100" dirty="0" smtClean="0"/>
              <a:t>       (</a:t>
            </a:r>
            <a:r>
              <a:rPr lang="en-GB" sz="1100" dirty="0"/>
              <a:t>1 RF station</a:t>
            </a:r>
            <a:r>
              <a:rPr lang="en-GB" sz="1100" dirty="0" smtClean="0"/>
              <a:t>)      2 </a:t>
            </a:r>
            <a:r>
              <a:rPr lang="en-GB" sz="1100" dirty="0"/>
              <a:t>weeks</a:t>
            </a:r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GB" sz="1100" dirty="0" err="1"/>
              <a:t>L2</a:t>
            </a:r>
            <a:r>
              <a:rPr lang="en-GB" sz="1100" dirty="0"/>
              <a:t>	</a:t>
            </a:r>
            <a:r>
              <a:rPr lang="en-GB" sz="1100" dirty="0" smtClean="0"/>
              <a:t>       (</a:t>
            </a:r>
            <a:r>
              <a:rPr lang="en-GB" sz="1100" dirty="0"/>
              <a:t>3 RF stations) </a:t>
            </a:r>
            <a:r>
              <a:rPr lang="en-GB" sz="1100" dirty="0" smtClean="0"/>
              <a:t>   2 </a:t>
            </a:r>
            <a:r>
              <a:rPr lang="en-GB" sz="1100" dirty="0"/>
              <a:t>weeks</a:t>
            </a:r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GB" sz="1100" dirty="0" err="1"/>
              <a:t>L3</a:t>
            </a:r>
            <a:r>
              <a:rPr lang="en-GB" sz="1100" dirty="0"/>
              <a:t> 	</a:t>
            </a:r>
            <a:r>
              <a:rPr lang="en-GB" sz="1100" dirty="0" smtClean="0"/>
              <a:t>       (</a:t>
            </a:r>
            <a:r>
              <a:rPr lang="en-GB" sz="1100" dirty="0"/>
              <a:t>15 RF stations</a:t>
            </a:r>
            <a:r>
              <a:rPr lang="en-GB" sz="1100" dirty="0" smtClean="0"/>
              <a:t>)  2 </a:t>
            </a:r>
            <a:r>
              <a:rPr lang="en-GB" sz="1100" dirty="0"/>
              <a:t>months</a:t>
            </a:r>
          </a:p>
          <a:p>
            <a:pPr marL="0" indent="0">
              <a:lnSpc>
                <a:spcPts val="1200"/>
              </a:lnSpc>
              <a:buNone/>
            </a:pPr>
            <a:endParaRPr lang="en-US" sz="1000" dirty="0"/>
          </a:p>
          <a:p>
            <a:r>
              <a:rPr lang="en-US" sz="1800" dirty="0" smtClean="0"/>
              <a:t>Actual </a:t>
            </a:r>
            <a:r>
              <a:rPr lang="en-US" sz="1800" dirty="0" err="1" smtClean="0"/>
              <a:t>XTL</a:t>
            </a:r>
            <a:r>
              <a:rPr lang="en-US" sz="1800" dirty="0" smtClean="0"/>
              <a:t> Schedule</a:t>
            </a:r>
            <a:endParaRPr lang="en-US" sz="18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02.01.2017  Commissioning start</a:t>
            </a:r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26.01.2017  Finished basic </a:t>
            </a:r>
            <a:r>
              <a:rPr lang="en-US" sz="1100" dirty="0" err="1"/>
              <a:t>LLRF</a:t>
            </a:r>
            <a:r>
              <a:rPr lang="en-US" sz="1100" dirty="0"/>
              <a:t> </a:t>
            </a:r>
            <a:br>
              <a:rPr lang="en-US" sz="1100" dirty="0"/>
            </a:br>
            <a:r>
              <a:rPr lang="en-US" sz="1100" dirty="0"/>
              <a:t>	            </a:t>
            </a:r>
            <a:r>
              <a:rPr lang="en-US" sz="1100" dirty="0" smtClean="0"/>
              <a:t>commissioning </a:t>
            </a:r>
            <a:r>
              <a:rPr lang="en-US" sz="1100" dirty="0"/>
              <a:t>of </a:t>
            </a:r>
            <a:br>
              <a:rPr lang="en-US" sz="1100" dirty="0"/>
            </a:br>
            <a:r>
              <a:rPr lang="en-US" sz="1100" dirty="0"/>
              <a:t>                    </a:t>
            </a:r>
            <a:r>
              <a:rPr lang="en-US" sz="1100" dirty="0" err="1"/>
              <a:t>L1</a:t>
            </a:r>
            <a:r>
              <a:rPr lang="en-US" sz="1100" dirty="0"/>
              <a:t> / </a:t>
            </a:r>
            <a:r>
              <a:rPr lang="en-US" sz="1100" dirty="0" err="1"/>
              <a:t>CS1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15.01.2017  First beam to </a:t>
            </a:r>
            <a:r>
              <a:rPr lang="en-US" sz="1100" dirty="0" err="1"/>
              <a:t>B1D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04.02.2017  Finished basic </a:t>
            </a:r>
            <a:r>
              <a:rPr lang="en-US" sz="1100" dirty="0" err="1"/>
              <a:t>LLRF</a:t>
            </a:r>
            <a:r>
              <a:rPr lang="en-US" sz="1100" dirty="0"/>
              <a:t> </a:t>
            </a:r>
            <a:br>
              <a:rPr lang="en-US" sz="1100" dirty="0"/>
            </a:br>
            <a:r>
              <a:rPr lang="en-US" sz="1100" dirty="0"/>
              <a:t>                    commissioning of </a:t>
            </a:r>
          </a:p>
          <a:p>
            <a:pPr marL="267884" lvl="1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US" sz="1100" dirty="0"/>
              <a:t>           	            </a:t>
            </a:r>
            <a:r>
              <a:rPr lang="en-US" sz="1100" dirty="0" err="1" smtClean="0"/>
              <a:t>L2</a:t>
            </a:r>
            <a:r>
              <a:rPr lang="en-US" sz="1100" dirty="0" smtClean="0"/>
              <a:t> </a:t>
            </a:r>
            <a:r>
              <a:rPr lang="en-US" sz="1100" dirty="0"/>
              <a:t>/ </a:t>
            </a:r>
            <a:r>
              <a:rPr lang="en-US" sz="1100" dirty="0" err="1"/>
              <a:t>CS2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02.02.2017  First beam to </a:t>
            </a:r>
            <a:r>
              <a:rPr lang="en-US" sz="1100" dirty="0" err="1"/>
              <a:t>B2D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25.05.2017  First beam to </a:t>
            </a:r>
            <a:r>
              <a:rPr lang="en-US" sz="1100" dirty="0" err="1"/>
              <a:t>XTD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30.03.2017  Finished basic </a:t>
            </a:r>
            <a:r>
              <a:rPr lang="en-US" sz="1100" dirty="0" err="1"/>
              <a:t>LLRF</a:t>
            </a:r>
            <a:endParaRPr lang="en-US" sz="1100" dirty="0"/>
          </a:p>
          <a:p>
            <a:pPr marL="267884" lvl="1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US" sz="1100" dirty="0"/>
              <a:t>                            </a:t>
            </a:r>
            <a:r>
              <a:rPr lang="en-US" sz="1100" dirty="0" smtClean="0"/>
              <a:t>  commissioning </a:t>
            </a:r>
            <a:r>
              <a:rPr lang="en-US" sz="1100" dirty="0"/>
              <a:t>of </a:t>
            </a:r>
            <a:br>
              <a:rPr lang="en-US" sz="1100" dirty="0"/>
            </a:br>
            <a:r>
              <a:rPr lang="en-US" sz="1100" dirty="0"/>
              <a:t>                            </a:t>
            </a:r>
            <a:r>
              <a:rPr lang="en-US" sz="1100" dirty="0" smtClean="0"/>
              <a:t>  </a:t>
            </a:r>
            <a:r>
              <a:rPr lang="en-US" sz="1100" dirty="0" err="1" smtClean="0"/>
              <a:t>L3</a:t>
            </a:r>
            <a:r>
              <a:rPr lang="en-US" sz="1100" dirty="0" smtClean="0"/>
              <a:t> </a:t>
            </a:r>
            <a:r>
              <a:rPr lang="en-US" sz="1100" dirty="0"/>
              <a:t>/ </a:t>
            </a:r>
            <a:r>
              <a:rPr lang="en-US" sz="1100" dirty="0" err="1"/>
              <a:t>CS3-CS7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02.05.2017  First SASE</a:t>
            </a:r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14.06.2017  Finished basic </a:t>
            </a:r>
            <a:r>
              <a:rPr lang="en-US" sz="1100" dirty="0" err="1"/>
              <a:t>LLRF</a:t>
            </a:r>
            <a:r>
              <a:rPr lang="en-US" sz="1100" dirty="0"/>
              <a:t> </a:t>
            </a:r>
            <a:br>
              <a:rPr lang="en-US" sz="1100" dirty="0"/>
            </a:br>
            <a:r>
              <a:rPr lang="en-US" sz="1100" dirty="0"/>
              <a:t>                    commissioning</a:t>
            </a:r>
            <a:br>
              <a:rPr lang="en-US" sz="1100" dirty="0"/>
            </a:br>
            <a:r>
              <a:rPr lang="en-US" sz="1100" dirty="0"/>
              <a:t>                    of </a:t>
            </a:r>
            <a:r>
              <a:rPr lang="en-US" sz="1100" dirty="0" err="1"/>
              <a:t>L3</a:t>
            </a:r>
            <a:r>
              <a:rPr lang="en-US" sz="1100" dirty="0"/>
              <a:t> / </a:t>
            </a:r>
            <a:r>
              <a:rPr lang="en-US" sz="1100" dirty="0" err="1"/>
              <a:t>CS8</a:t>
            </a:r>
            <a:endParaRPr lang="en-US" sz="1100" dirty="0"/>
          </a:p>
          <a:p>
            <a:pPr lvl="1">
              <a:lnSpc>
                <a:spcPts val="1400"/>
              </a:lnSpc>
              <a:spcAft>
                <a:spcPts val="0"/>
              </a:spcAft>
            </a:pPr>
            <a:r>
              <a:rPr lang="en-US" sz="1100" dirty="0"/>
              <a:t>23.06.2017  First beam to </a:t>
            </a:r>
            <a:br>
              <a:rPr lang="en-US" sz="1100" dirty="0"/>
            </a:br>
            <a:r>
              <a:rPr lang="en-US" sz="1100" dirty="0"/>
              <a:t>                    experimental hutch,</a:t>
            </a:r>
            <a:br>
              <a:rPr lang="en-US" sz="1100" dirty="0"/>
            </a:br>
            <a:r>
              <a:rPr lang="en-US" sz="1100" dirty="0"/>
              <a:t>	            </a:t>
            </a:r>
            <a:r>
              <a:rPr lang="en-US" sz="1100" dirty="0" smtClean="0"/>
              <a:t>first </a:t>
            </a:r>
            <a:r>
              <a:rPr lang="en-US" sz="1100" dirty="0"/>
              <a:t>experiment</a:t>
            </a:r>
          </a:p>
          <a:p>
            <a:endParaRPr lang="en-US" sz="1800" b="1" dirty="0"/>
          </a:p>
          <a:p>
            <a:endParaRPr lang="de-DE" sz="1800" dirty="0"/>
          </a:p>
          <a:p>
            <a:endParaRPr lang="de-DE" sz="18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3223061" y="2605696"/>
            <a:ext cx="6166458" cy="3866994"/>
            <a:chOff x="3291812" y="2810579"/>
            <a:chExt cx="6166458" cy="3866994"/>
          </a:xfrm>
        </p:grpSpPr>
        <p:pic>
          <p:nvPicPr>
            <p:cNvPr id="1027" name="Picture 3" descr="C:\Users\momet\Documents\DESY\Presentations\Presentation LLRF Operation and performance of the European XFEL LLRF 20171016\Commissioning timeline 2017101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812" y="2810579"/>
              <a:ext cx="6166458" cy="36882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4575336" y="3226661"/>
              <a:ext cx="2895514" cy="2333232"/>
              <a:chOff x="4575336" y="3131181"/>
              <a:chExt cx="2895514" cy="2333232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575336" y="3131181"/>
                <a:ext cx="914400" cy="914400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3.4 weeks</a:t>
                </a:r>
                <a:endParaRPr lang="de-DE" sz="1400" b="1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70027" y="3440086"/>
                <a:ext cx="914400" cy="914400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1.4 weeks</a:t>
                </a:r>
                <a:endParaRPr lang="de-DE" sz="1400" b="1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556450" y="4550013"/>
                <a:ext cx="914400" cy="914400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1.6 months</a:t>
                </a:r>
                <a:endParaRPr lang="de-DE" sz="1400" b="1" dirty="0" smtClean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729476" y="5763173"/>
              <a:ext cx="914400" cy="91440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>
                <a:lnSpc>
                  <a:spcPct val="112000"/>
                </a:lnSpc>
              </a:pPr>
              <a:r>
                <a:rPr lang="en-US" sz="1400" b="1" dirty="0" smtClean="0">
                  <a:solidFill>
                    <a:srgbClr val="FF0000"/>
                  </a:solidFill>
                </a:rPr>
                <a:t>1.1 months</a:t>
              </a:r>
              <a:endParaRPr lang="de-DE" sz="1400" b="1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20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Commissioning</a:t>
            </a:r>
            <a:r>
              <a:rPr lang="de-DE" dirty="0"/>
              <a:t> </a:t>
            </a:r>
            <a:r>
              <a:rPr lang="de-DE" dirty="0" err="1"/>
              <a:t>Statistics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 smtClean="0"/>
              <a:t>Cabling issues (~5000 cables checked)</a:t>
            </a:r>
            <a:endParaRPr lang="en-US" sz="1800" b="1" dirty="0"/>
          </a:p>
          <a:p>
            <a:pPr lvl="1"/>
            <a:r>
              <a:rPr lang="en-US" dirty="0"/>
              <a:t>15 cabling issues (outer rack)</a:t>
            </a:r>
            <a:r>
              <a:rPr lang="en-US" b="1" dirty="0"/>
              <a:t> </a:t>
            </a:r>
            <a:r>
              <a:rPr lang="en-US" dirty="0"/>
              <a:t>identified </a:t>
            </a:r>
            <a:r>
              <a:rPr lang="en-US" u="sng" dirty="0"/>
              <a:t>before</a:t>
            </a:r>
            <a:r>
              <a:rPr lang="en-US" dirty="0"/>
              <a:t> cool down</a:t>
            </a:r>
          </a:p>
          <a:p>
            <a:pPr lvl="1"/>
            <a:r>
              <a:rPr lang="en-US" dirty="0"/>
              <a:t>17 cabling issues (outer rack)</a:t>
            </a:r>
            <a:r>
              <a:rPr lang="en-US" b="1" dirty="0"/>
              <a:t> </a:t>
            </a:r>
            <a:r>
              <a:rPr lang="en-US" dirty="0"/>
              <a:t>identified </a:t>
            </a:r>
            <a:r>
              <a:rPr lang="en-US" u="sng" dirty="0"/>
              <a:t>after</a:t>
            </a:r>
            <a:r>
              <a:rPr lang="en-US" dirty="0"/>
              <a:t> cool down</a:t>
            </a:r>
          </a:p>
          <a:p>
            <a:pPr lvl="1"/>
            <a:r>
              <a:rPr lang="en-US" dirty="0"/>
              <a:t>  0 cabling issues (inner rack) identified so far</a:t>
            </a:r>
          </a:p>
          <a:p>
            <a:r>
              <a:rPr lang="en-US" sz="1800" b="1" dirty="0" err="1"/>
              <a:t>Multipacting</a:t>
            </a:r>
            <a:endParaRPr lang="en-US" sz="1800" b="1" dirty="0"/>
          </a:p>
          <a:p>
            <a:pPr lvl="1"/>
            <a:r>
              <a:rPr lang="en-US" dirty="0"/>
              <a:t>Observed on nearly all stations </a:t>
            </a:r>
          </a:p>
          <a:p>
            <a:pPr lvl="1"/>
            <a:r>
              <a:rPr lang="en-US" dirty="0"/>
              <a:t>Start appearing around 550-600 MV (i.e. ~17-18 MV/m)</a:t>
            </a:r>
          </a:p>
          <a:p>
            <a:pPr lvl="1"/>
            <a:r>
              <a:rPr lang="en-US" dirty="0"/>
              <a:t>Up to 50% of cavities / </a:t>
            </a:r>
            <a:r>
              <a:rPr lang="en-US" dirty="0" err="1"/>
              <a:t>cryomodule</a:t>
            </a:r>
            <a:r>
              <a:rPr lang="en-US" dirty="0"/>
              <a:t> required conditioning (worse case)</a:t>
            </a:r>
          </a:p>
          <a:p>
            <a:pPr lvl="1"/>
            <a:r>
              <a:rPr lang="en-US" dirty="0" err="1"/>
              <a:t>Conditionable</a:t>
            </a:r>
            <a:r>
              <a:rPr lang="en-US" dirty="0"/>
              <a:t> on all stations</a:t>
            </a:r>
          </a:p>
          <a:p>
            <a:pPr lvl="1"/>
            <a:r>
              <a:rPr lang="en-US" dirty="0"/>
              <a:t>Required couple of hours per station (@10 Hz)</a:t>
            </a:r>
          </a:p>
          <a:p>
            <a:r>
              <a:rPr lang="en-US" b="1" dirty="0"/>
              <a:t>Further information</a:t>
            </a:r>
          </a:p>
          <a:p>
            <a:pPr lvl="1"/>
            <a:r>
              <a:rPr lang="en-US" dirty="0" smtClean="0"/>
              <a:t>SRF’17 Poster </a:t>
            </a:r>
            <a:r>
              <a:rPr lang="en-US" dirty="0"/>
              <a:t>by D. </a:t>
            </a:r>
            <a:r>
              <a:rPr lang="en-US" dirty="0" err="1"/>
              <a:t>Kostin</a:t>
            </a:r>
            <a:r>
              <a:rPr lang="en-US" dirty="0"/>
              <a:t>: “European XFEL LINAC RF System Conditioning and Operating Test</a:t>
            </a:r>
            <a:r>
              <a:rPr lang="en-US" dirty="0" smtClean="0"/>
              <a:t>” (MOPB111)</a:t>
            </a:r>
            <a:endParaRPr lang="en-US" dirty="0"/>
          </a:p>
          <a:p>
            <a:pPr lvl="1"/>
            <a:r>
              <a:rPr lang="en-US" dirty="0"/>
              <a:t>IPAC’17 talks by W. Decking (MOXAA1) and J. </a:t>
            </a:r>
            <a:r>
              <a:rPr lang="en-US" dirty="0" err="1"/>
              <a:t>Branlard</a:t>
            </a:r>
            <a:r>
              <a:rPr lang="en-US" dirty="0"/>
              <a:t> (THOAA3)</a:t>
            </a:r>
          </a:p>
          <a:p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358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RF</a:t>
            </a:r>
            <a:r>
              <a:rPr lang="de-DE" dirty="0"/>
              <a:t> Performance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23.6.2017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  <a:p>
            <a:endParaRPr lang="de-DE" dirty="0"/>
          </a:p>
          <a:p>
            <a:endParaRPr lang="de-DE" dirty="0" smtClean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6221165"/>
              </p:ext>
            </p:extLst>
          </p:nvPr>
        </p:nvGraphicFramePr>
        <p:xfrm>
          <a:off x="0" y="955258"/>
          <a:ext cx="3261082" cy="2733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12846"/>
              </p:ext>
            </p:extLst>
          </p:nvPr>
        </p:nvGraphicFramePr>
        <p:xfrm>
          <a:off x="-116878" y="3765814"/>
          <a:ext cx="3534010" cy="2708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762607"/>
              </p:ext>
            </p:extLst>
          </p:nvPr>
        </p:nvGraphicFramePr>
        <p:xfrm>
          <a:off x="3502402" y="877517"/>
          <a:ext cx="5641598" cy="272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6611958"/>
              </p:ext>
            </p:extLst>
          </p:nvPr>
        </p:nvGraphicFramePr>
        <p:xfrm>
          <a:off x="3502402" y="3491090"/>
          <a:ext cx="5641598" cy="291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5384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Maximum Gradient Task Force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Team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 (12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core</a:t>
            </a:r>
            <a:r>
              <a:rPr lang="de-DE" dirty="0" smtClean="0"/>
              <a:t> </a:t>
            </a:r>
            <a:r>
              <a:rPr lang="de-DE" dirty="0" err="1" smtClean="0"/>
              <a:t>team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6) </a:t>
            </a:r>
          </a:p>
          <a:p>
            <a:r>
              <a:rPr lang="de-DE" dirty="0"/>
              <a:t>Investigation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stations</a:t>
            </a:r>
            <a:r>
              <a:rPr lang="de-DE" dirty="0" smtClean="0"/>
              <a:t> </a:t>
            </a:r>
            <a:r>
              <a:rPr lang="de-DE" dirty="0"/>
              <a:t>in parallel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/>
              <a:t>beam </a:t>
            </a:r>
            <a:r>
              <a:rPr lang="de-DE" dirty="0" err="1"/>
              <a:t>operation</a:t>
            </a:r>
            <a:endParaRPr lang="de-DE" dirty="0"/>
          </a:p>
          <a:p>
            <a:r>
              <a:rPr lang="de-DE" dirty="0"/>
              <a:t>Investigation on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cavity</a:t>
            </a:r>
            <a:r>
              <a:rPr lang="de-DE" dirty="0"/>
              <a:t> </a:t>
            </a:r>
            <a:r>
              <a:rPr lang="de-DE" dirty="0" err="1"/>
              <a:t>granularity</a:t>
            </a:r>
            <a:endParaRPr lang="de-DE" dirty="0"/>
          </a:p>
          <a:p>
            <a:r>
              <a:rPr lang="de-DE" dirty="0"/>
              <a:t>Checklist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unified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procedure</a:t>
            </a:r>
            <a:endParaRPr lang="de-DE" dirty="0"/>
          </a:p>
          <a:p>
            <a:r>
              <a:rPr lang="de-DE" dirty="0" smtClean="0"/>
              <a:t>Work </a:t>
            </a:r>
            <a:r>
              <a:rPr lang="de-DE" dirty="0"/>
              <a:t>out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maximal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 smtClean="0"/>
              <a:t>gradient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dirty="0" err="1" smtClean="0"/>
              <a:t>discussions</a:t>
            </a:r>
            <a:r>
              <a:rPr lang="de-DE" dirty="0"/>
              <a:t>, </a:t>
            </a:r>
            <a:r>
              <a:rPr lang="de-DE" dirty="0" err="1"/>
              <a:t>calculations</a:t>
            </a:r>
            <a:r>
              <a:rPr lang="de-DE" dirty="0"/>
              <a:t>, </a:t>
            </a:r>
            <a:r>
              <a:rPr lang="de-DE" dirty="0" err="1"/>
              <a:t>simulations</a:t>
            </a:r>
            <a:r>
              <a:rPr lang="de-DE" dirty="0"/>
              <a:t>, </a:t>
            </a:r>
            <a:r>
              <a:rPr lang="de-DE" dirty="0" err="1"/>
              <a:t>tests</a:t>
            </a:r>
            <a:r>
              <a:rPr lang="de-DE" dirty="0"/>
              <a:t>, etc</a:t>
            </a:r>
            <a:r>
              <a:rPr lang="de-DE" dirty="0" smtClean="0"/>
              <a:t>.)</a:t>
            </a:r>
          </a:p>
          <a:p>
            <a:r>
              <a:rPr lang="de-DE" dirty="0" err="1" smtClean="0"/>
              <a:t>Retest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neccessary</a:t>
            </a:r>
            <a:endParaRPr lang="de-DE" dirty="0"/>
          </a:p>
          <a:p>
            <a:r>
              <a:rPr lang="de-DE" dirty="0" err="1"/>
              <a:t>Document</a:t>
            </a:r>
            <a:r>
              <a:rPr lang="de-DE" dirty="0"/>
              <a:t> </a:t>
            </a:r>
            <a:r>
              <a:rPr lang="de-DE" dirty="0" err="1"/>
              <a:t>findings</a:t>
            </a:r>
            <a:r>
              <a:rPr lang="de-DE" dirty="0"/>
              <a:t> in </a:t>
            </a:r>
            <a:r>
              <a:rPr lang="de-DE" dirty="0" err="1"/>
              <a:t>station</a:t>
            </a:r>
            <a:r>
              <a:rPr lang="de-DE" dirty="0"/>
              <a:t> </a:t>
            </a:r>
            <a:r>
              <a:rPr lang="de-DE" dirty="0" err="1"/>
              <a:t>reports</a:t>
            </a:r>
            <a:endParaRPr lang="de-DE" dirty="0"/>
          </a:p>
          <a:p>
            <a:endParaRPr lang="en-US" sz="1600" b="1" dirty="0"/>
          </a:p>
          <a:p>
            <a:endParaRPr lang="de-DE" dirty="0"/>
          </a:p>
          <a:p>
            <a:endParaRPr lang="de-DE" dirty="0" smtClean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187" y="1864109"/>
            <a:ext cx="2029085" cy="422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56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RF</a:t>
            </a:r>
            <a:r>
              <a:rPr lang="de-DE" dirty="0"/>
              <a:t> Performance</a:t>
            </a:r>
            <a:r>
              <a:rPr lang="en-US" dirty="0" smtClean="0"/>
              <a:t> as </a:t>
            </a:r>
            <a:r>
              <a:rPr lang="en-US" dirty="0"/>
              <a:t>of </a:t>
            </a:r>
            <a:r>
              <a:rPr lang="en-US" dirty="0" smtClean="0"/>
              <a:t>28.9.2017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 </a:t>
            </a:r>
            <a:r>
              <a:rPr lang="en-US" sz="1600" dirty="0" smtClean="0"/>
              <a:t> </a:t>
            </a:r>
            <a:endParaRPr lang="en-US" sz="1400" dirty="0" smtClean="0"/>
          </a:p>
          <a:p>
            <a:r>
              <a:rPr lang="en-US" sz="1400" baseline="30000" dirty="0" smtClean="0">
                <a:sym typeface="Wingdings"/>
              </a:rPr>
              <a:t></a:t>
            </a:r>
            <a:r>
              <a:rPr lang="en-US" sz="1400" dirty="0" smtClean="0"/>
              <a:t>Waveguide system not optimal</a:t>
            </a:r>
          </a:p>
          <a:p>
            <a:r>
              <a:rPr lang="en-US" sz="1400" dirty="0" smtClean="0"/>
              <a:t>*</a:t>
            </a:r>
            <a:r>
              <a:rPr lang="en-US" sz="1400" dirty="0"/>
              <a:t>Still under investigation, thus not final result</a:t>
            </a:r>
          </a:p>
          <a:p>
            <a:r>
              <a:rPr lang="en-US" sz="1400" baseline="30000" dirty="0"/>
              <a:t>ƚ </a:t>
            </a:r>
            <a:r>
              <a:rPr lang="en-US" sz="1400" dirty="0" err="1" smtClean="0"/>
              <a:t>A21</a:t>
            </a:r>
            <a:r>
              <a:rPr lang="en-US" sz="1400" dirty="0" smtClean="0"/>
              <a:t>: First </a:t>
            </a:r>
            <a:r>
              <a:rPr lang="en-US" sz="1400" dirty="0"/>
              <a:t>case cavity degradation (</a:t>
            </a:r>
            <a:r>
              <a:rPr lang="en-US" sz="1400" dirty="0" err="1"/>
              <a:t>M4.C2</a:t>
            </a:r>
            <a:r>
              <a:rPr lang="en-US" sz="1400" dirty="0"/>
              <a:t>: &gt; 31 MV </a:t>
            </a:r>
            <a:r>
              <a:rPr lang="en-US" sz="1400" dirty="0" smtClean="0">
                <a:sym typeface="Wingdings"/>
              </a:rPr>
              <a:t> </a:t>
            </a:r>
            <a:r>
              <a:rPr lang="en-US" sz="1400" dirty="0" smtClean="0"/>
              <a:t>22.3 </a:t>
            </a:r>
            <a:r>
              <a:rPr lang="en-US" sz="1400" dirty="0"/>
              <a:t>MV), which would limit maximal VS voltage</a:t>
            </a:r>
            <a:r>
              <a:rPr lang="en-US" sz="1400" dirty="0" smtClean="0"/>
              <a:t>, thus </a:t>
            </a:r>
            <a:r>
              <a:rPr lang="en-US" sz="1400" dirty="0"/>
              <a:t>cavity was detuned and excluded from </a:t>
            </a:r>
            <a:r>
              <a:rPr lang="en-US" sz="1400" dirty="0" smtClean="0"/>
              <a:t>VS</a:t>
            </a:r>
            <a:endParaRPr lang="en-US" sz="1400" dirty="0"/>
          </a:p>
          <a:p>
            <a:r>
              <a:rPr lang="en-US" sz="1400" dirty="0"/>
              <a:t>Note:	The voltage calibrations at </a:t>
            </a:r>
            <a:r>
              <a:rPr lang="en-US" sz="1400" dirty="0" err="1"/>
              <a:t>AMTF</a:t>
            </a:r>
            <a:r>
              <a:rPr lang="en-US" sz="1400" dirty="0"/>
              <a:t> and </a:t>
            </a:r>
            <a:r>
              <a:rPr lang="en-US" sz="1400" dirty="0" err="1"/>
              <a:t>XFEL</a:t>
            </a:r>
            <a:r>
              <a:rPr lang="en-US" sz="1400" dirty="0"/>
              <a:t> are different</a:t>
            </a:r>
            <a:br>
              <a:rPr lang="en-US" sz="1400" dirty="0"/>
            </a:br>
            <a:r>
              <a:rPr lang="en-US" sz="1400" dirty="0"/>
              <a:t>	(power-based vs beam-based)</a:t>
            </a:r>
          </a:p>
          <a:p>
            <a:endParaRPr lang="de-DE" dirty="0"/>
          </a:p>
          <a:p>
            <a:endParaRPr lang="de-DE" dirty="0" smtClean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0110559"/>
              </p:ext>
            </p:extLst>
          </p:nvPr>
        </p:nvGraphicFramePr>
        <p:xfrm>
          <a:off x="92958" y="831554"/>
          <a:ext cx="8952614" cy="3639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1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50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691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80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</a:t>
                      </a:r>
                      <a:r>
                        <a:rPr lang="en-US" sz="1200" baseline="0" dirty="0" smtClean="0"/>
                        <a:t> station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AMTF</a:t>
                      </a:r>
                      <a:r>
                        <a:rPr lang="en-US" sz="1200" dirty="0" smtClean="0"/>
                        <a:t> theoretical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energy</a:t>
                      </a:r>
                      <a:r>
                        <a:rPr lang="en-US" sz="1200" baseline="0" dirty="0" smtClean="0"/>
                        <a:t> gain</a:t>
                      </a:r>
                      <a:r>
                        <a:rPr lang="en-US" sz="1200" dirty="0" smtClean="0"/>
                        <a:t> [MeV]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XFEL</a:t>
                      </a:r>
                      <a:r>
                        <a:rPr lang="en-US" sz="1200" dirty="0" smtClean="0"/>
                        <a:t> max energy gain [MeV]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(closed loop operation)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Performance</a:t>
                      </a:r>
                      <a:r>
                        <a:rPr lang="en-US" sz="1200" baseline="0" dirty="0" smtClean="0"/>
                        <a:t> regarding </a:t>
                      </a:r>
                      <a:r>
                        <a:rPr lang="en-US" sz="1200" baseline="0" dirty="0" err="1" smtClean="0"/>
                        <a:t>AMTF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Limitation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A10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860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770</a:t>
                      </a:r>
                      <a:r>
                        <a:rPr lang="en-US" sz="1200" baseline="30000" smtClean="0">
                          <a:sym typeface="Wingdings"/>
                        </a:rPr>
                        <a:t>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89.5%</a:t>
                      </a:r>
                      <a:r>
                        <a:rPr lang="en-US" sz="1200" baseline="30000" smtClean="0">
                          <a:sym typeface="Wingdings"/>
                        </a:rPr>
                        <a:t>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M3.C8 quenches at 19.8 MV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A11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939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800*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85.2%*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Coupler heating*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A13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843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500*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59.3%*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Waveguide sparking*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067">
                <a:tc>
                  <a:txBody>
                    <a:bodyPr/>
                    <a:lstStyle/>
                    <a:p>
                      <a:r>
                        <a:rPr lang="en-US" sz="1200" smtClean="0"/>
                        <a:t>A14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748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620*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82.9%*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smtClean="0"/>
                        <a:t>Soft quenching and probably field emission at M3.C5 and M3.C7*</a:t>
                      </a:r>
                      <a:endParaRPr lang="en-US" sz="1200" smtClean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A15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770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710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92.2%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/>
                        <a:t>M4.C2 quenches at 19.4 MV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A18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911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750*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82.3%*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Klystron interlock*</a:t>
                      </a:r>
                      <a:endParaRPr lang="en-US" sz="120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A19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858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703</a:t>
                      </a:r>
                      <a:r>
                        <a:rPr lang="en-US" sz="1200" baseline="30000" smtClean="0">
                          <a:sym typeface="Wingdings"/>
                        </a:rPr>
                        <a:t>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81.9%</a:t>
                      </a:r>
                      <a:r>
                        <a:rPr lang="en-US" sz="1200" baseline="30000" smtClean="0">
                          <a:sym typeface="Wingdings"/>
                        </a:rPr>
                        <a:t>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M3.C8 quenches at 18 MV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840">
                <a:tc>
                  <a:txBody>
                    <a:bodyPr/>
                    <a:lstStyle/>
                    <a:p>
                      <a:r>
                        <a:rPr lang="en-US" sz="1200" smtClean="0"/>
                        <a:t>A20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920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620*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67.4%*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Waveguide sparking*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067">
                <a:tc>
                  <a:txBody>
                    <a:bodyPr/>
                    <a:lstStyle/>
                    <a:p>
                      <a:r>
                        <a:rPr lang="en-US" sz="1200" smtClean="0"/>
                        <a:t>A21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893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870*</a:t>
                      </a:r>
                      <a:r>
                        <a:rPr lang="en-US" sz="1200" baseline="30000" smtClean="0"/>
                        <a:t>,ƚ</a:t>
                      </a:r>
                      <a:endParaRPr lang="en-US" sz="1200" baseline="30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97.4%*</a:t>
                      </a:r>
                      <a:r>
                        <a:rPr lang="en-US" sz="1200" baseline="30000" smtClean="0"/>
                        <a:t>,ƚ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Missing piezo</a:t>
                      </a:r>
                      <a:r>
                        <a:rPr lang="en-US" sz="1200" baseline="0" smtClean="0"/>
                        <a:t> operation, otherwise M1.C5 quenching at 30.3 MV</a:t>
                      </a:r>
                      <a:endParaRPr lang="en-US" sz="12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7210">
                <a:tc>
                  <a:txBody>
                    <a:bodyPr/>
                    <a:lstStyle/>
                    <a:p>
                      <a:r>
                        <a:rPr lang="en-US" sz="1200" smtClean="0"/>
                        <a:t>A22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870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smtClean="0"/>
                        <a:t>845</a:t>
                      </a:r>
                      <a:endParaRPr lang="en-US" sz="1200" baseline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97.1%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M3.C5 quenches at 19.9</a:t>
                      </a:r>
                      <a:r>
                        <a:rPr lang="en-US" sz="1200" baseline="0" smtClean="0"/>
                        <a:t> MV</a:t>
                      </a:r>
                      <a:endParaRPr lang="en-US" sz="120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46" y="4556354"/>
            <a:ext cx="1343025" cy="37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16701" y="4603475"/>
            <a:ext cx="1085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Test status: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5045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912</Words>
  <Application>Microsoft Office PowerPoint</Application>
  <PresentationFormat>On-screen Show (4:3)</PresentationFormat>
  <Paragraphs>278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Arial Black</vt:lpstr>
      <vt:lpstr>Wingdings</vt:lpstr>
      <vt:lpstr>PPT-Vorlage_en</vt:lpstr>
      <vt:lpstr>LLRF Commissioning and Operation at the European XFEL.</vt:lpstr>
      <vt:lpstr>Contents</vt:lpstr>
      <vt:lpstr>The European X-ray Free Electron Laser (XFEL)</vt:lpstr>
      <vt:lpstr>Commissioning Planning</vt:lpstr>
      <vt:lpstr>Commissioning Timeline (LLRF &amp; General)</vt:lpstr>
      <vt:lpstr>Commissioning Statistics</vt:lpstr>
      <vt:lpstr>RF Performance as of 23.6.2017</vt:lpstr>
      <vt:lpstr>Maximum Gradient Task Force</vt:lpstr>
      <vt:lpstr>RF Performance as of 28.9.2017</vt:lpstr>
      <vt:lpstr>RF Performance as of 28.9.2017</vt:lpstr>
      <vt:lpstr>RF Performance as of 28.9.2017</vt:lpstr>
      <vt:lpstr>RF Performance as of 28.9.2017</vt:lpstr>
      <vt:lpstr>Time Schedule and Status as of 21.9.2017</vt:lpstr>
      <vt:lpstr>XTL Station Performance</vt:lpstr>
      <vt:lpstr>Energy Stability Measured with Energy Server</vt:lpstr>
      <vt:lpstr>Further Operation Experience</vt:lpstr>
      <vt:lpstr>Summary / Outlook</vt:lpstr>
      <vt:lpstr>Questions?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Omet, Mathieu</dc:creator>
  <cp:lastModifiedBy>Denis Kostin</cp:lastModifiedBy>
  <cp:revision>137</cp:revision>
  <dcterms:created xsi:type="dcterms:W3CDTF">2014-11-12T15:15:56Z</dcterms:created>
  <dcterms:modified xsi:type="dcterms:W3CDTF">2017-10-13T12:54:56Z</dcterms:modified>
</cp:coreProperties>
</file>