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notesMasterIdLst>
    <p:notesMasterId r:id="rId32"/>
  </p:notesMasterIdLst>
  <p:sldIdLst>
    <p:sldId id="256" r:id="rId5"/>
    <p:sldId id="304" r:id="rId6"/>
    <p:sldId id="333" r:id="rId7"/>
    <p:sldId id="377" r:id="rId8"/>
    <p:sldId id="373" r:id="rId9"/>
    <p:sldId id="390" r:id="rId10"/>
    <p:sldId id="391" r:id="rId11"/>
    <p:sldId id="383" r:id="rId12"/>
    <p:sldId id="392" r:id="rId13"/>
    <p:sldId id="400" r:id="rId14"/>
    <p:sldId id="387" r:id="rId15"/>
    <p:sldId id="388" r:id="rId16"/>
    <p:sldId id="375" r:id="rId17"/>
    <p:sldId id="393" r:id="rId18"/>
    <p:sldId id="394" r:id="rId19"/>
    <p:sldId id="386" r:id="rId20"/>
    <p:sldId id="395" r:id="rId21"/>
    <p:sldId id="397" r:id="rId22"/>
    <p:sldId id="398" r:id="rId23"/>
    <p:sldId id="399" r:id="rId24"/>
    <p:sldId id="378" r:id="rId25"/>
    <p:sldId id="385" r:id="rId26"/>
    <p:sldId id="337" r:id="rId27"/>
    <p:sldId id="299" r:id="rId28"/>
    <p:sldId id="382" r:id="rId29"/>
    <p:sldId id="381" r:id="rId30"/>
    <p:sldId id="401" r:id="rId31"/>
  </p:sldIdLst>
  <p:sldSz cx="12192000" cy="6858000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hew James Stuart" initials="MJS" lastIdx="2" clrIdx="0">
    <p:extLst>
      <p:ext uri="{19B8F6BF-5375-455C-9EA6-DF929625EA0E}">
        <p15:presenceInfo xmlns:p15="http://schemas.microsoft.com/office/powerpoint/2012/main" userId="S-1-5-21-1526224874-1540688658-1361462980-5156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2507"/>
    <a:srgbClr val="BCD6FF"/>
    <a:srgbClr val="FF43F6"/>
    <a:srgbClr val="D545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2" autoAdjust="0"/>
    <p:restoredTop sz="91267" autoAdjust="0"/>
  </p:normalViewPr>
  <p:slideViewPr>
    <p:cSldViewPr snapToGrid="0">
      <p:cViewPr>
        <p:scale>
          <a:sx n="75" d="100"/>
          <a:sy n="75" d="100"/>
        </p:scale>
        <p:origin x="33" y="1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15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7A7319-5C06-4F20-B0B5-4716978B3ABA}" type="datetimeFigureOut">
              <a:rPr lang="en-GB" smtClean="0"/>
              <a:t>26/10/2017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F2E55C-64C6-4237-8F3D-3607253E66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86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843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259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3225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9056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Sectors: </a:t>
            </a:r>
          </a:p>
          <a:p>
            <a:r>
              <a:rPr lang="en-GB" dirty="0"/>
              <a:t>1. Drive beam and Transfer lines</a:t>
            </a:r>
          </a:p>
          <a:p>
            <a:r>
              <a:rPr lang="en-GB" dirty="0"/>
              <a:t>2. Main</a:t>
            </a:r>
            <a:r>
              <a:rPr lang="en-GB" baseline="0" dirty="0"/>
              <a:t> beam injection complex</a:t>
            </a:r>
          </a:p>
          <a:p>
            <a:r>
              <a:rPr lang="en-GB" baseline="0" dirty="0"/>
              <a:t>3. Main Tunnel A</a:t>
            </a:r>
          </a:p>
          <a:p>
            <a:r>
              <a:rPr lang="en-GB" baseline="0" dirty="0"/>
              <a:t>4. Main Tunnel B</a:t>
            </a:r>
          </a:p>
          <a:p>
            <a:r>
              <a:rPr lang="en-GB" baseline="0" dirty="0"/>
              <a:t>5.  IR and BDS.</a:t>
            </a:r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44192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9394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9650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7783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5718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4913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409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38588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0208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137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8544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10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601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802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2466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38150" y="1233488"/>
            <a:ext cx="5921375" cy="33321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F2E55C-64C6-4237-8F3D-3607253E66C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306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7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6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5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41"/>
            <a:ext cx="8144135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  <a:alpha val="50000"/>
                  </a:schemeClr>
                </a:solidFill>
              </a:defRPr>
            </a:lvl1pPr>
          </a:lstStyle>
          <a:p>
            <a:r>
              <a:rPr lang="en-GB" dirty="0"/>
              <a:t>LCWS17 26-30/06/2017 – Matthew Stuart &amp; John Osborne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9420781" y="2990408"/>
            <a:ext cx="841020" cy="876300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7550983" y="6472615"/>
            <a:ext cx="27432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38162" y="6472616"/>
            <a:ext cx="6870660" cy="365125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GB" dirty="0"/>
              <a:t>LCWS17 26-30/06/2017 – Matthew Stuart &amp; John Osborne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 userDrawn="1"/>
        </p:nvSpPr>
        <p:spPr bwMode="ltGray">
          <a:xfrm>
            <a:off x="-1" y="350520"/>
            <a:ext cx="9900376" cy="11811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 userDrawn="1"/>
        </p:nvSpPr>
        <p:spPr>
          <a:xfrm>
            <a:off x="10431406" y="343956"/>
            <a:ext cx="1760593" cy="11876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9" name="Picture 18" descr="CLIC-Logo-Color.jpg"/>
          <p:cNvPicPr>
            <a:picLocks noChangeAspect="1"/>
          </p:cNvPicPr>
          <p:nvPr userDrawn="1"/>
        </p:nvPicPr>
        <p:blipFill rotWithShape="1">
          <a:blip r:embed="rId2" cstate="print"/>
          <a:srcRect l="14294" t="13357" r="14797" b="12760"/>
          <a:stretch/>
        </p:blipFill>
        <p:spPr>
          <a:xfrm>
            <a:off x="10837807" y="499541"/>
            <a:ext cx="887468" cy="876300"/>
          </a:xfrm>
          <a:prstGeom prst="rect">
            <a:avLst/>
          </a:prstGeom>
        </p:spPr>
      </p:pic>
      <p:pic>
        <p:nvPicPr>
          <p:cNvPr id="20" name="Picture 19" descr="HD-ShadowShort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1" y="1531425"/>
            <a:ext cx="1809749" cy="118840"/>
          </a:xfrm>
          <a:prstGeom prst="rect">
            <a:avLst/>
          </a:prstGeom>
        </p:spPr>
      </p:pic>
      <p:pic>
        <p:nvPicPr>
          <p:cNvPr id="21" name="Picture 20" descr="HD-ShadowLong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5055"/>
            <a:ext cx="9900375" cy="3211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7977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7138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ltGray">
          <a:xfrm>
            <a:off x="-1" y="350520"/>
            <a:ext cx="9900376" cy="1181100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711201" y="378945"/>
            <a:ext cx="9083439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4" name="Picture 13" descr="HD-ShadowShort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2251" y="1531425"/>
            <a:ext cx="1809749" cy="11884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10431406" y="343956"/>
            <a:ext cx="1760593" cy="118766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" name="Picture 16" descr="HD-ShadowLong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25055"/>
            <a:ext cx="9900375" cy="321164"/>
          </a:xfrm>
          <a:prstGeom prst="rect">
            <a:avLst/>
          </a:prstGeom>
        </p:spPr>
      </p:pic>
      <p:pic>
        <p:nvPicPr>
          <p:cNvPr id="10" name="Picture 9" descr="CLIC-Logo-Color.jpg"/>
          <p:cNvPicPr>
            <a:picLocks noChangeAspect="1"/>
          </p:cNvPicPr>
          <p:nvPr userDrawn="1"/>
        </p:nvPicPr>
        <p:blipFill rotWithShape="1">
          <a:blip r:embed="rId4" cstate="print"/>
          <a:srcRect l="14294" t="13357" r="14797" b="12760"/>
          <a:stretch/>
        </p:blipFill>
        <p:spPr>
          <a:xfrm>
            <a:off x="10837807" y="499541"/>
            <a:ext cx="887468" cy="876300"/>
          </a:xfrm>
          <a:prstGeom prst="rect">
            <a:avLst/>
          </a:prstGeom>
        </p:spPr>
      </p:pic>
      <p:sp>
        <p:nvSpPr>
          <p:cNvPr id="11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38162" y="6472616"/>
            <a:ext cx="6870660" cy="365125"/>
          </a:xfrm>
        </p:spPr>
        <p:txBody>
          <a:bodyPr/>
          <a:lstStyle>
            <a:lvl1pPr>
              <a:defRPr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r>
              <a:rPr lang="en-GB" dirty="0"/>
              <a:t>LCWS17 26-30/06/2017 – Matthew Stuart &amp; John Osborne</a:t>
            </a:r>
            <a:endParaRPr lang="en-US" dirty="0"/>
          </a:p>
        </p:txBody>
      </p:sp>
      <p:sp>
        <p:nvSpPr>
          <p:cNvPr id="18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4701" cy="551460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52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7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2" y="5936190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94123" y="6301312"/>
            <a:ext cx="594701" cy="55146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9" r:id="rId3"/>
    <p:sldLayoutId id="2147483670" r:id="rId4"/>
    <p:sldLayoutId id="2147483671" r:id="rId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0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8.jpeg"/><Relationship Id="rId4" Type="http://schemas.openxmlformats.org/officeDocument/2006/relationships/image" Target="../media/image14.png"/><Relationship Id="rId9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1" y="2894736"/>
            <a:ext cx="8144135" cy="1373070"/>
          </a:xfrm>
        </p:spPr>
        <p:txBody>
          <a:bodyPr/>
          <a:lstStyle/>
          <a:p>
            <a:r>
              <a:rPr lang="en-GB" sz="4000" dirty="0"/>
              <a:t>Infrastructure challenges for the CLIC Main </a:t>
            </a:r>
            <a:r>
              <a:rPr lang="en-GB" sz="4000" dirty="0" err="1"/>
              <a:t>Linac</a:t>
            </a:r>
            <a:r>
              <a:rPr lang="en-GB" sz="4000" dirty="0"/>
              <a:t> tunnel and impact on costing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GB" dirty="0"/>
          </a:p>
          <a:p>
            <a:r>
              <a:rPr lang="EN-GB" u="sng" dirty="0"/>
              <a:t>Matthew Stuart</a:t>
            </a:r>
            <a:r>
              <a:rPr lang="EN-GB" dirty="0"/>
              <a:t> – John Osborne SMB-SE-FAS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B0F0370-7F8E-4217-AE13-2825312A3C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12188824" cy="2611468"/>
          </a:xfrm>
          <a:prstGeom prst="rect">
            <a:avLst/>
          </a:prstGeom>
        </p:spPr>
      </p:pic>
      <p:pic>
        <p:nvPicPr>
          <p:cNvPr id="8" name="Picture 7" descr="cern_logo_white.gif">
            <a:extLst>
              <a:ext uri="{FF2B5EF4-FFF2-40B4-BE49-F238E27FC236}">
                <a16:creationId xmlns:a16="http://schemas.microsoft.com/office/drawing/2014/main" id="{7BE730CF-601F-4F62-BA37-0F5962FE2F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273" y="2951143"/>
            <a:ext cx="843333" cy="816336"/>
          </a:xfrm>
          <a:prstGeom prst="rect">
            <a:avLst/>
          </a:prstGeom>
        </p:spPr>
      </p:pic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FC320C33-F762-4AE7-A86E-EAB72BC47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7105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8C217811-209E-4487-84C4-76D4095C087E}"/>
              </a:ext>
            </a:extLst>
          </p:cNvPr>
          <p:cNvGrpSpPr/>
          <p:nvPr/>
        </p:nvGrpSpPr>
        <p:grpSpPr>
          <a:xfrm>
            <a:off x="5572842" y="3721313"/>
            <a:ext cx="5016265" cy="2769655"/>
            <a:chOff x="5572842" y="3721313"/>
            <a:chExt cx="5016265" cy="2769655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FE32CF01-C5BD-4A22-9633-3DAA3E8754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477" b="95209"/>
            <a:stretch/>
          </p:blipFill>
          <p:spPr>
            <a:xfrm>
              <a:off x="5592656" y="3721313"/>
              <a:ext cx="4995698" cy="233094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EA93028-BCCB-4472-B44B-F7BFA586B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72842" y="3945852"/>
              <a:ext cx="5016265" cy="2545116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673E7D81-2EF0-42EA-983C-951693D731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761" y="1643135"/>
            <a:ext cx="4986456" cy="482948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DC28BCD-35E9-4420-9A1E-C4FACCC17721}"/>
              </a:ext>
            </a:extLst>
          </p:cNvPr>
          <p:cNvSpPr txBox="1"/>
          <p:nvPr/>
        </p:nvSpPr>
        <p:spPr>
          <a:xfrm>
            <a:off x="5599217" y="1645713"/>
            <a:ext cx="4983968" cy="2074604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03298" y="296520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– Tunnel Optimisation Tool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30A6641-4731-44FF-9DA2-8C8F5D5C0E2A}"/>
              </a:ext>
            </a:extLst>
          </p:cNvPr>
          <p:cNvSpPr txBox="1"/>
          <p:nvPr/>
        </p:nvSpPr>
        <p:spPr>
          <a:xfrm>
            <a:off x="5591903" y="1643135"/>
            <a:ext cx="250469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380 GeV “CDR” Design</a:t>
            </a:r>
          </a:p>
          <a:p>
            <a:pPr algn="ctr"/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Total Shaft Length: 325m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Main Tunnel entirely in Molasse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C4A16E-D11C-46A9-ADD6-4DEA1EA4A2B4}"/>
              </a:ext>
            </a:extLst>
          </p:cNvPr>
          <p:cNvSpPr txBox="1"/>
          <p:nvPr/>
        </p:nvSpPr>
        <p:spPr>
          <a:xfrm>
            <a:off x="8073666" y="1642139"/>
            <a:ext cx="2504693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380 GeV Shallow Option</a:t>
            </a:r>
          </a:p>
          <a:p>
            <a:pPr algn="ctr"/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Total Shaft Length: 175m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Main Tunnel still remains in the molasse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8071578" y="1626029"/>
            <a:ext cx="5883" cy="2086680"/>
          </a:xfrm>
          <a:prstGeom prst="straightConnector1">
            <a:avLst/>
          </a:prstGeom>
          <a:ln>
            <a:headEnd type="none"/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2B9EAF7-306C-481D-A178-CE717A523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757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8162" y="346054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What has been done – Civil Engineering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1857" y="2186205"/>
            <a:ext cx="4568634" cy="38019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2519" y="2477191"/>
            <a:ext cx="5377097" cy="28079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2800" y="2104115"/>
            <a:ext cx="513331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Two options for the Klystron Tunnel have been looked at: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10m wide Roadheader mined tunnel – Like ILC.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Shape can be determined by tunnel requirements.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No wasted space below the tunnel floor.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Can mine through varying rock types using one machine.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>
              <a:buFont typeface="+mj-lt"/>
              <a:buAutoNum type="arabicPeriod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10m internal Diameter TBM Bored tunnel.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Considerably quicker rate of excavation through “good rock”.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Cheaper per m of tunnel construction for this length of tunnel.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Under floor space can be utilised for services to avoid wasted space.</a:t>
            </a:r>
          </a:p>
          <a:p>
            <a:pPr marL="685800" lvl="1" indent="-2286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11" name="Picture 2" descr="boring company photo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97" b="16903"/>
          <a:stretch/>
        </p:blipFill>
        <p:spPr bwMode="auto">
          <a:xfrm>
            <a:off x="5278204" y="5619003"/>
            <a:ext cx="2821259" cy="112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.directindustry.com/images_di/photo-g/roadheader-40142-266456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4696" y="5181514"/>
            <a:ext cx="1652662" cy="110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10F2C1-C721-42FC-B406-3A14C7C74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8162" y="360735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What has been done – Civil Engineering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005" y="2289526"/>
            <a:ext cx="4568634" cy="38019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0322" y="2543919"/>
            <a:ext cx="513331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10m Internal Diameter TBM tunnelling method is proposed for the Klystron 380 GeV design:</a:t>
            </a:r>
          </a:p>
          <a:p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The cost for an 11km tunnel for the TBM is an estimated 10% cheaper than a mined tunnel.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The underfloor space can be utilised and therefore reduce the amount of wasted space.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The excavation rate per m of tunnel is considerably quicker for a TBM and therefore construction time is reduced.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The geology for the 380 GeV is expected to be majority molasse and suited for a TBM.</a:t>
            </a: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85800" lvl="1" indent="-228600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8" name="Picture 2" descr="boring company phot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97" b="16903"/>
          <a:stretch/>
        </p:blipFill>
        <p:spPr bwMode="auto">
          <a:xfrm>
            <a:off x="4403007" y="5349062"/>
            <a:ext cx="2821259" cy="112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66BF4BC8-D8CC-4742-B0C7-66588D186A6F}"/>
              </a:ext>
            </a:extLst>
          </p:cNvPr>
          <p:cNvSpPr/>
          <p:nvPr/>
        </p:nvSpPr>
        <p:spPr>
          <a:xfrm>
            <a:off x="7302500" y="4546600"/>
            <a:ext cx="2949523" cy="1544920"/>
          </a:xfrm>
          <a:prstGeom prst="ellipse">
            <a:avLst/>
          </a:prstGeom>
          <a:noFill/>
          <a:ln w="444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8B8C2A3-A38D-4B27-9948-577B3A193430}"/>
              </a:ext>
            </a:extLst>
          </p:cNvPr>
          <p:cNvCxnSpPr>
            <a:cxnSpLocks/>
          </p:cNvCxnSpPr>
          <p:nvPr/>
        </p:nvCxnSpPr>
        <p:spPr>
          <a:xfrm>
            <a:off x="5454650" y="4025900"/>
            <a:ext cx="1981200" cy="92710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6590166-EF37-4127-982D-7ACA43D53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4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 descr="Clic_plan_dessus_01.ti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44" b="10847"/>
          <a:stretch>
            <a:fillRect/>
          </a:stretch>
        </p:blipFill>
        <p:spPr bwMode="auto">
          <a:xfrm>
            <a:off x="3552498" y="3398152"/>
            <a:ext cx="8429295" cy="25294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26365" y="413044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Cooling - CDR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8637" y="2010890"/>
            <a:ext cx="10922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u="sng" dirty="0"/>
              <a:t>The cooling and ventilation is a critical aspect of the tunnel integration design as it has a large effect on the required dimensions of the tunnel cross-section.</a:t>
            </a: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158635" y="2913970"/>
            <a:ext cx="4781006" cy="287563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defRPr/>
            </a:pPr>
            <a:r>
              <a:rPr lang="en-GB" sz="2000" dirty="0"/>
              <a:t>Facilities divided into 5 cooling sectors:</a:t>
            </a:r>
          </a:p>
          <a:p>
            <a:pPr>
              <a:defRPr/>
            </a:pPr>
            <a:r>
              <a:rPr lang="en-GB" sz="1600" dirty="0"/>
              <a:t>Drive beam and transfer lines</a:t>
            </a:r>
          </a:p>
          <a:p>
            <a:pPr>
              <a:defRPr/>
            </a:pPr>
            <a:r>
              <a:rPr lang="en-GB" sz="1600" dirty="0"/>
              <a:t>Main beam Injection Complex</a:t>
            </a:r>
          </a:p>
          <a:p>
            <a:pPr>
              <a:defRPr/>
            </a:pPr>
            <a:r>
              <a:rPr lang="en-GB" sz="1600" dirty="0"/>
              <a:t>Main Tunnel A</a:t>
            </a:r>
          </a:p>
          <a:p>
            <a:pPr>
              <a:defRPr/>
            </a:pPr>
            <a:r>
              <a:rPr lang="en-GB" sz="1600" dirty="0"/>
              <a:t>Main Tunnel B</a:t>
            </a:r>
          </a:p>
          <a:p>
            <a:pPr>
              <a:defRPr/>
            </a:pPr>
            <a:r>
              <a:rPr lang="en-GB" sz="1600" dirty="0"/>
              <a:t>IR and BDS</a:t>
            </a:r>
          </a:p>
        </p:txBody>
      </p:sp>
      <p:sp>
        <p:nvSpPr>
          <p:cNvPr id="48" name="TextBox 23"/>
          <p:cNvSpPr txBox="1">
            <a:spLocks noChangeArrowheads="1"/>
          </p:cNvSpPr>
          <p:nvPr/>
        </p:nvSpPr>
        <p:spPr bwMode="auto">
          <a:xfrm rot="3484">
            <a:off x="10544165" y="5645421"/>
            <a:ext cx="1644648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fr-FR" sz="1600" b="1" dirty="0">
                <a:latin typeface="Arial" panose="020B0604020202020204" pitchFamily="34" charset="0"/>
                <a:ea typeface="MS PGothic" panose="020B0600070205080204" pitchFamily="34" charset="-128"/>
              </a:rPr>
              <a:t>Sector  1 DB + Transfer lines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H="1" flipV="1">
            <a:off x="10268607" y="5665076"/>
            <a:ext cx="446927" cy="262510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26"/>
          <p:cNvSpPr txBox="1">
            <a:spLocks noChangeArrowheads="1"/>
          </p:cNvSpPr>
          <p:nvPr/>
        </p:nvSpPr>
        <p:spPr bwMode="auto">
          <a:xfrm rot="3484">
            <a:off x="3145954" y="5345263"/>
            <a:ext cx="2014764" cy="5847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algn="ctr"/>
            <a:r>
              <a:rPr lang="en-US" altLang="fr-FR" sz="1600" b="1" dirty="0">
                <a:latin typeface="Arial" panose="020B0604020202020204" pitchFamily="34" charset="0"/>
                <a:ea typeface="MS PGothic" panose="020B0600070205080204" pitchFamily="34" charset="-128"/>
              </a:rPr>
              <a:t>Sector  2 MB Injection Complex</a:t>
            </a:r>
          </a:p>
        </p:txBody>
      </p:sp>
      <p:cxnSp>
        <p:nvCxnSpPr>
          <p:cNvPr id="55" name="Straight Arrow Connector 54"/>
          <p:cNvCxnSpPr/>
          <p:nvPr/>
        </p:nvCxnSpPr>
        <p:spPr>
          <a:xfrm flipV="1">
            <a:off x="4201747" y="4547843"/>
            <a:ext cx="1437905" cy="79987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4"/>
          <a:srcRect l="3301" t="7662" r="8197" b="19393"/>
          <a:stretch/>
        </p:blipFill>
        <p:spPr>
          <a:xfrm>
            <a:off x="5433296" y="2466472"/>
            <a:ext cx="5490318" cy="3668000"/>
          </a:xfrm>
          <a:prstGeom prst="rect">
            <a:avLst/>
          </a:prstGeom>
        </p:spPr>
      </p:pic>
      <p:sp>
        <p:nvSpPr>
          <p:cNvPr id="66" name="TextBox 65"/>
          <p:cNvSpPr txBox="1"/>
          <p:nvPr/>
        </p:nvSpPr>
        <p:spPr>
          <a:xfrm rot="3484">
            <a:off x="9513894" y="4664086"/>
            <a:ext cx="2403278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1600" b="1" dirty="0">
                <a:latin typeface="Arial" charset="0"/>
                <a:ea typeface="ＭＳ Ｐゴシック" charset="0"/>
                <a:cs typeface="ＭＳ Ｐゴシック" charset="0"/>
              </a:rPr>
              <a:t>Sector  3</a:t>
            </a:r>
          </a:p>
          <a:p>
            <a:pPr algn="ctr">
              <a:defRPr/>
            </a:pPr>
            <a:r>
              <a:rPr lang="en-US" sz="1600" b="1" dirty="0">
                <a:latin typeface="Arial" charset="0"/>
                <a:ea typeface="ＭＳ Ｐゴシック" charset="0"/>
                <a:cs typeface="ＭＳ Ｐゴシック" charset="0"/>
              </a:rPr>
              <a:t>Accelerating structure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9033515" y="4956474"/>
            <a:ext cx="484356" cy="346661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 rot="3484">
            <a:off x="5161311" y="5838720"/>
            <a:ext cx="2403278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1600" b="1" dirty="0">
                <a:latin typeface="Arial" charset="0"/>
                <a:ea typeface="ＭＳ Ｐゴシック" charset="0"/>
                <a:cs typeface="ＭＳ Ｐゴシック" charset="0"/>
              </a:rPr>
              <a:t>Sector  4</a:t>
            </a:r>
          </a:p>
          <a:p>
            <a:pPr algn="ctr">
              <a:defRPr/>
            </a:pPr>
            <a:r>
              <a:rPr lang="en-US" sz="1600" b="1" dirty="0">
                <a:latin typeface="Arial" charset="0"/>
                <a:ea typeface="ＭＳ Ｐゴシック" charset="0"/>
                <a:cs typeface="ＭＳ Ｐゴシック" charset="0"/>
              </a:rPr>
              <a:t>UTR’s, dumps, loops</a:t>
            </a:r>
          </a:p>
        </p:txBody>
      </p:sp>
      <p:cxnSp>
        <p:nvCxnSpPr>
          <p:cNvPr id="69" name="Straight Arrow Connector 68"/>
          <p:cNvCxnSpPr/>
          <p:nvPr/>
        </p:nvCxnSpPr>
        <p:spPr>
          <a:xfrm flipV="1">
            <a:off x="6362950" y="5129804"/>
            <a:ext cx="594898" cy="699684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Content Placeholder 1" descr="CLIC_Plan de dessus 1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" t="14445" r="-5" b="7225"/>
          <a:stretch>
            <a:fillRect/>
          </a:stretch>
        </p:blipFill>
        <p:spPr bwMode="auto">
          <a:xfrm>
            <a:off x="3432927" y="4372561"/>
            <a:ext cx="8287396" cy="118364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5" name="TextBox 74"/>
          <p:cNvSpPr txBox="1"/>
          <p:nvPr/>
        </p:nvSpPr>
        <p:spPr>
          <a:xfrm rot="3484">
            <a:off x="7565181" y="5521033"/>
            <a:ext cx="2117708" cy="584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1600" b="1" dirty="0">
                <a:latin typeface="Arial" charset="0"/>
                <a:ea typeface="ＭＳ Ｐゴシック" charset="0"/>
                <a:cs typeface="ＭＳ Ｐゴシック" charset="0"/>
              </a:rPr>
              <a:t>Sector  5</a:t>
            </a:r>
          </a:p>
          <a:p>
            <a:pPr algn="ctr">
              <a:defRPr/>
            </a:pPr>
            <a:r>
              <a:rPr lang="en-US" sz="1600" b="1" dirty="0">
                <a:latin typeface="Arial" charset="0"/>
                <a:ea typeface="ＭＳ Ｐゴシック" charset="0"/>
                <a:cs typeface="ＭＳ Ｐゴシック" charset="0"/>
              </a:rPr>
              <a:t>Detector Region</a:t>
            </a:r>
          </a:p>
        </p:txBody>
      </p:sp>
      <p:cxnSp>
        <p:nvCxnSpPr>
          <p:cNvPr id="76" name="Straight Arrow Connector 75"/>
          <p:cNvCxnSpPr>
            <a:stCxn id="75" idx="0"/>
          </p:cNvCxnSpPr>
          <p:nvPr/>
        </p:nvCxnSpPr>
        <p:spPr>
          <a:xfrm flipV="1">
            <a:off x="8624331" y="5190820"/>
            <a:ext cx="700169" cy="33021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42ED96-5282-4EAB-935B-E77527B0D8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19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  <p:bldP spid="50" grpId="0" animBg="1"/>
      <p:bldP spid="50" grpId="1" animBg="1"/>
      <p:bldP spid="66" grpId="0" animBg="1"/>
      <p:bldP spid="66" grpId="1" animBg="1"/>
      <p:bldP spid="68" grpId="0" animBg="1"/>
      <p:bldP spid="68" grpId="1" animBg="1"/>
      <p:bldP spid="7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4526149" y="2826223"/>
            <a:ext cx="7665851" cy="24289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76458" y="317783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Cooling and Ventilation - CDR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6256900" y="2856162"/>
            <a:ext cx="5647435" cy="1517972"/>
            <a:chOff x="6256900" y="3096989"/>
            <a:chExt cx="5647435" cy="1517972"/>
          </a:xfrm>
        </p:grpSpPr>
        <p:grpSp>
          <p:nvGrpSpPr>
            <p:cNvPr id="16" name="Group 15"/>
            <p:cNvGrpSpPr>
              <a:grpSpLocks/>
            </p:cNvGrpSpPr>
            <p:nvPr/>
          </p:nvGrpSpPr>
          <p:grpSpPr bwMode="auto">
            <a:xfrm>
              <a:off x="6256900" y="3102157"/>
              <a:ext cx="207743" cy="352687"/>
              <a:chOff x="3857625" y="5001869"/>
              <a:chExt cx="333375" cy="579781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3857625" y="5258842"/>
                <a:ext cx="333375" cy="322808"/>
              </a:xfrm>
              <a:prstGeom prst="rect">
                <a:avLst/>
              </a:prstGeom>
              <a:pattFill prst="horz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8" name="Flowchart: Manual Operation 8"/>
              <p:cNvSpPr/>
              <p:nvPr/>
            </p:nvSpPr>
            <p:spPr>
              <a:xfrm rot="10800000">
                <a:off x="3872488" y="5001869"/>
                <a:ext cx="303649" cy="25697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6992 w 10000"/>
                  <a:gd name="connsiteY2" fmla="*/ 5470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7561 w 10000"/>
                  <a:gd name="connsiteY2" fmla="*/ 5555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439"/>
                  <a:gd name="connsiteY0" fmla="*/ 0 h 10000"/>
                  <a:gd name="connsiteX1" fmla="*/ 10000 w 10439"/>
                  <a:gd name="connsiteY1" fmla="*/ 0 h 10000"/>
                  <a:gd name="connsiteX2" fmla="*/ 8000 w 10439"/>
                  <a:gd name="connsiteY2" fmla="*/ 10000 h 10000"/>
                  <a:gd name="connsiteX3" fmla="*/ 2000 w 10439"/>
                  <a:gd name="connsiteY3" fmla="*/ 10000 h 10000"/>
                  <a:gd name="connsiteX4" fmla="*/ 2520 w 10439"/>
                  <a:gd name="connsiteY4" fmla="*/ 5299 h 10000"/>
                  <a:gd name="connsiteX5" fmla="*/ 0 w 10439"/>
                  <a:gd name="connsiteY5" fmla="*/ 0 h 10000"/>
                  <a:gd name="connsiteX0" fmla="*/ 0 w 10211"/>
                  <a:gd name="connsiteY0" fmla="*/ 0 h 10000"/>
                  <a:gd name="connsiteX1" fmla="*/ 10000 w 10211"/>
                  <a:gd name="connsiteY1" fmla="*/ 0 h 10000"/>
                  <a:gd name="connsiteX2" fmla="*/ 8000 w 10211"/>
                  <a:gd name="connsiteY2" fmla="*/ 10000 h 10000"/>
                  <a:gd name="connsiteX3" fmla="*/ 2000 w 10211"/>
                  <a:gd name="connsiteY3" fmla="*/ 10000 h 10000"/>
                  <a:gd name="connsiteX4" fmla="*/ 2520 w 10211"/>
                  <a:gd name="connsiteY4" fmla="*/ 5299 h 10000"/>
                  <a:gd name="connsiteX5" fmla="*/ 0 w 10211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439 w 10439"/>
                  <a:gd name="connsiteY0" fmla="*/ 0 h 10000"/>
                  <a:gd name="connsiteX1" fmla="*/ 10439 w 10439"/>
                  <a:gd name="connsiteY1" fmla="*/ 0 h 10000"/>
                  <a:gd name="connsiteX2" fmla="*/ 8439 w 10439"/>
                  <a:gd name="connsiteY2" fmla="*/ 10000 h 10000"/>
                  <a:gd name="connsiteX3" fmla="*/ 2439 w 10439"/>
                  <a:gd name="connsiteY3" fmla="*/ 10000 h 10000"/>
                  <a:gd name="connsiteX4" fmla="*/ 439 w 10439"/>
                  <a:gd name="connsiteY4" fmla="*/ 0 h 10000"/>
                  <a:gd name="connsiteX0" fmla="*/ 195 w 10195"/>
                  <a:gd name="connsiteY0" fmla="*/ 0 h 10000"/>
                  <a:gd name="connsiteX1" fmla="*/ 10195 w 10195"/>
                  <a:gd name="connsiteY1" fmla="*/ 0 h 10000"/>
                  <a:gd name="connsiteX2" fmla="*/ 8195 w 10195"/>
                  <a:gd name="connsiteY2" fmla="*/ 10000 h 10000"/>
                  <a:gd name="connsiteX3" fmla="*/ 2195 w 10195"/>
                  <a:gd name="connsiteY3" fmla="*/ 10000 h 10000"/>
                  <a:gd name="connsiteX4" fmla="*/ 195 w 10195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lnTo>
                      <a:pt x="10000" y="0"/>
                    </a:lnTo>
                    <a:cubicBezTo>
                      <a:pt x="9707" y="2009"/>
                      <a:pt x="5837" y="3547"/>
                      <a:pt x="8000" y="10000"/>
                    </a:cubicBezTo>
                    <a:lnTo>
                      <a:pt x="2000" y="10000"/>
                    </a:lnTo>
                    <a:cubicBezTo>
                      <a:pt x="4163" y="3546"/>
                      <a:pt x="294" y="1837"/>
                      <a:pt x="0" y="0"/>
                    </a:cubicBezTo>
                    <a:close/>
                  </a:path>
                </a:pathLst>
              </a:custGeom>
              <a:pattFill prst="zigZ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21" name="Group 20"/>
            <p:cNvGrpSpPr>
              <a:grpSpLocks/>
            </p:cNvGrpSpPr>
            <p:nvPr/>
          </p:nvGrpSpPr>
          <p:grpSpPr bwMode="auto">
            <a:xfrm>
              <a:off x="9095173" y="3096989"/>
              <a:ext cx="209066" cy="353978"/>
              <a:chOff x="3857625" y="5001869"/>
              <a:chExt cx="333375" cy="579781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3857625" y="5257904"/>
                <a:ext cx="333375" cy="323746"/>
              </a:xfrm>
              <a:prstGeom prst="rect">
                <a:avLst/>
              </a:prstGeom>
              <a:pattFill prst="horz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3" name="Flowchart: Manual Operation 8"/>
              <p:cNvSpPr/>
              <p:nvPr/>
            </p:nvSpPr>
            <p:spPr>
              <a:xfrm rot="10800000">
                <a:off x="3872395" y="5001869"/>
                <a:ext cx="303835" cy="258151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6992 w 10000"/>
                  <a:gd name="connsiteY2" fmla="*/ 5470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7561 w 10000"/>
                  <a:gd name="connsiteY2" fmla="*/ 5555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439"/>
                  <a:gd name="connsiteY0" fmla="*/ 0 h 10000"/>
                  <a:gd name="connsiteX1" fmla="*/ 10000 w 10439"/>
                  <a:gd name="connsiteY1" fmla="*/ 0 h 10000"/>
                  <a:gd name="connsiteX2" fmla="*/ 8000 w 10439"/>
                  <a:gd name="connsiteY2" fmla="*/ 10000 h 10000"/>
                  <a:gd name="connsiteX3" fmla="*/ 2000 w 10439"/>
                  <a:gd name="connsiteY3" fmla="*/ 10000 h 10000"/>
                  <a:gd name="connsiteX4" fmla="*/ 2520 w 10439"/>
                  <a:gd name="connsiteY4" fmla="*/ 5299 h 10000"/>
                  <a:gd name="connsiteX5" fmla="*/ 0 w 10439"/>
                  <a:gd name="connsiteY5" fmla="*/ 0 h 10000"/>
                  <a:gd name="connsiteX0" fmla="*/ 0 w 10211"/>
                  <a:gd name="connsiteY0" fmla="*/ 0 h 10000"/>
                  <a:gd name="connsiteX1" fmla="*/ 10000 w 10211"/>
                  <a:gd name="connsiteY1" fmla="*/ 0 h 10000"/>
                  <a:gd name="connsiteX2" fmla="*/ 8000 w 10211"/>
                  <a:gd name="connsiteY2" fmla="*/ 10000 h 10000"/>
                  <a:gd name="connsiteX3" fmla="*/ 2000 w 10211"/>
                  <a:gd name="connsiteY3" fmla="*/ 10000 h 10000"/>
                  <a:gd name="connsiteX4" fmla="*/ 2520 w 10211"/>
                  <a:gd name="connsiteY4" fmla="*/ 5299 h 10000"/>
                  <a:gd name="connsiteX5" fmla="*/ 0 w 10211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439 w 10439"/>
                  <a:gd name="connsiteY0" fmla="*/ 0 h 10000"/>
                  <a:gd name="connsiteX1" fmla="*/ 10439 w 10439"/>
                  <a:gd name="connsiteY1" fmla="*/ 0 h 10000"/>
                  <a:gd name="connsiteX2" fmla="*/ 8439 w 10439"/>
                  <a:gd name="connsiteY2" fmla="*/ 10000 h 10000"/>
                  <a:gd name="connsiteX3" fmla="*/ 2439 w 10439"/>
                  <a:gd name="connsiteY3" fmla="*/ 10000 h 10000"/>
                  <a:gd name="connsiteX4" fmla="*/ 439 w 10439"/>
                  <a:gd name="connsiteY4" fmla="*/ 0 h 10000"/>
                  <a:gd name="connsiteX0" fmla="*/ 195 w 10195"/>
                  <a:gd name="connsiteY0" fmla="*/ 0 h 10000"/>
                  <a:gd name="connsiteX1" fmla="*/ 10195 w 10195"/>
                  <a:gd name="connsiteY1" fmla="*/ 0 h 10000"/>
                  <a:gd name="connsiteX2" fmla="*/ 8195 w 10195"/>
                  <a:gd name="connsiteY2" fmla="*/ 10000 h 10000"/>
                  <a:gd name="connsiteX3" fmla="*/ 2195 w 10195"/>
                  <a:gd name="connsiteY3" fmla="*/ 10000 h 10000"/>
                  <a:gd name="connsiteX4" fmla="*/ 195 w 10195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lnTo>
                      <a:pt x="10000" y="0"/>
                    </a:lnTo>
                    <a:cubicBezTo>
                      <a:pt x="9707" y="2009"/>
                      <a:pt x="5837" y="3547"/>
                      <a:pt x="8000" y="10000"/>
                    </a:cubicBezTo>
                    <a:lnTo>
                      <a:pt x="2000" y="10000"/>
                    </a:lnTo>
                    <a:cubicBezTo>
                      <a:pt x="4163" y="3546"/>
                      <a:pt x="294" y="1837"/>
                      <a:pt x="0" y="0"/>
                    </a:cubicBezTo>
                    <a:close/>
                  </a:path>
                </a:pathLst>
              </a:custGeom>
              <a:pattFill prst="zigZ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24" name="Group 23"/>
            <p:cNvGrpSpPr>
              <a:grpSpLocks/>
            </p:cNvGrpSpPr>
            <p:nvPr/>
          </p:nvGrpSpPr>
          <p:grpSpPr bwMode="auto">
            <a:xfrm>
              <a:off x="11695269" y="3102157"/>
              <a:ext cx="209066" cy="352687"/>
              <a:chOff x="3857625" y="5001869"/>
              <a:chExt cx="333375" cy="579781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3857625" y="5258842"/>
                <a:ext cx="333375" cy="322808"/>
              </a:xfrm>
              <a:prstGeom prst="rect">
                <a:avLst/>
              </a:prstGeom>
              <a:pattFill prst="horz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6" name="Flowchart: Manual Operation 8"/>
              <p:cNvSpPr/>
              <p:nvPr/>
            </p:nvSpPr>
            <p:spPr>
              <a:xfrm rot="10800000">
                <a:off x="3872394" y="5001869"/>
                <a:ext cx="303835" cy="256973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6992 w 10000"/>
                  <a:gd name="connsiteY2" fmla="*/ 5470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7561 w 10000"/>
                  <a:gd name="connsiteY2" fmla="*/ 5555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439"/>
                  <a:gd name="connsiteY0" fmla="*/ 0 h 10000"/>
                  <a:gd name="connsiteX1" fmla="*/ 10000 w 10439"/>
                  <a:gd name="connsiteY1" fmla="*/ 0 h 10000"/>
                  <a:gd name="connsiteX2" fmla="*/ 8000 w 10439"/>
                  <a:gd name="connsiteY2" fmla="*/ 10000 h 10000"/>
                  <a:gd name="connsiteX3" fmla="*/ 2000 w 10439"/>
                  <a:gd name="connsiteY3" fmla="*/ 10000 h 10000"/>
                  <a:gd name="connsiteX4" fmla="*/ 2520 w 10439"/>
                  <a:gd name="connsiteY4" fmla="*/ 5299 h 10000"/>
                  <a:gd name="connsiteX5" fmla="*/ 0 w 10439"/>
                  <a:gd name="connsiteY5" fmla="*/ 0 h 10000"/>
                  <a:gd name="connsiteX0" fmla="*/ 0 w 10211"/>
                  <a:gd name="connsiteY0" fmla="*/ 0 h 10000"/>
                  <a:gd name="connsiteX1" fmla="*/ 10000 w 10211"/>
                  <a:gd name="connsiteY1" fmla="*/ 0 h 10000"/>
                  <a:gd name="connsiteX2" fmla="*/ 8000 w 10211"/>
                  <a:gd name="connsiteY2" fmla="*/ 10000 h 10000"/>
                  <a:gd name="connsiteX3" fmla="*/ 2000 w 10211"/>
                  <a:gd name="connsiteY3" fmla="*/ 10000 h 10000"/>
                  <a:gd name="connsiteX4" fmla="*/ 2520 w 10211"/>
                  <a:gd name="connsiteY4" fmla="*/ 5299 h 10000"/>
                  <a:gd name="connsiteX5" fmla="*/ 0 w 10211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439 w 10439"/>
                  <a:gd name="connsiteY0" fmla="*/ 0 h 10000"/>
                  <a:gd name="connsiteX1" fmla="*/ 10439 w 10439"/>
                  <a:gd name="connsiteY1" fmla="*/ 0 h 10000"/>
                  <a:gd name="connsiteX2" fmla="*/ 8439 w 10439"/>
                  <a:gd name="connsiteY2" fmla="*/ 10000 h 10000"/>
                  <a:gd name="connsiteX3" fmla="*/ 2439 w 10439"/>
                  <a:gd name="connsiteY3" fmla="*/ 10000 h 10000"/>
                  <a:gd name="connsiteX4" fmla="*/ 439 w 10439"/>
                  <a:gd name="connsiteY4" fmla="*/ 0 h 10000"/>
                  <a:gd name="connsiteX0" fmla="*/ 195 w 10195"/>
                  <a:gd name="connsiteY0" fmla="*/ 0 h 10000"/>
                  <a:gd name="connsiteX1" fmla="*/ 10195 w 10195"/>
                  <a:gd name="connsiteY1" fmla="*/ 0 h 10000"/>
                  <a:gd name="connsiteX2" fmla="*/ 8195 w 10195"/>
                  <a:gd name="connsiteY2" fmla="*/ 10000 h 10000"/>
                  <a:gd name="connsiteX3" fmla="*/ 2195 w 10195"/>
                  <a:gd name="connsiteY3" fmla="*/ 10000 h 10000"/>
                  <a:gd name="connsiteX4" fmla="*/ 195 w 10195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lnTo>
                      <a:pt x="10000" y="0"/>
                    </a:lnTo>
                    <a:cubicBezTo>
                      <a:pt x="9707" y="2009"/>
                      <a:pt x="5837" y="3547"/>
                      <a:pt x="8000" y="10000"/>
                    </a:cubicBezTo>
                    <a:lnTo>
                      <a:pt x="2000" y="10000"/>
                    </a:lnTo>
                    <a:cubicBezTo>
                      <a:pt x="4163" y="3546"/>
                      <a:pt x="294" y="1837"/>
                      <a:pt x="0" y="0"/>
                    </a:cubicBezTo>
                    <a:close/>
                  </a:path>
                </a:pathLst>
              </a:custGeom>
              <a:pattFill prst="zigZ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30" name="Group 29"/>
            <p:cNvGrpSpPr>
              <a:grpSpLocks/>
            </p:cNvGrpSpPr>
            <p:nvPr/>
          </p:nvGrpSpPr>
          <p:grpSpPr bwMode="auto">
            <a:xfrm>
              <a:off x="7761383" y="4260983"/>
              <a:ext cx="209066" cy="353978"/>
              <a:chOff x="3857625" y="5001869"/>
              <a:chExt cx="333375" cy="579781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3857625" y="5257903"/>
                <a:ext cx="333375" cy="323747"/>
              </a:xfrm>
              <a:prstGeom prst="rect">
                <a:avLst/>
              </a:prstGeom>
              <a:pattFill prst="horz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2" name="Flowchart: Manual Operation 8"/>
              <p:cNvSpPr/>
              <p:nvPr/>
            </p:nvSpPr>
            <p:spPr>
              <a:xfrm rot="10800000">
                <a:off x="3872395" y="5001869"/>
                <a:ext cx="303835" cy="258151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6992 w 10000"/>
                  <a:gd name="connsiteY2" fmla="*/ 5470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7561 w 10000"/>
                  <a:gd name="connsiteY2" fmla="*/ 5555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439"/>
                  <a:gd name="connsiteY0" fmla="*/ 0 h 10000"/>
                  <a:gd name="connsiteX1" fmla="*/ 10000 w 10439"/>
                  <a:gd name="connsiteY1" fmla="*/ 0 h 10000"/>
                  <a:gd name="connsiteX2" fmla="*/ 8000 w 10439"/>
                  <a:gd name="connsiteY2" fmla="*/ 10000 h 10000"/>
                  <a:gd name="connsiteX3" fmla="*/ 2000 w 10439"/>
                  <a:gd name="connsiteY3" fmla="*/ 10000 h 10000"/>
                  <a:gd name="connsiteX4" fmla="*/ 2520 w 10439"/>
                  <a:gd name="connsiteY4" fmla="*/ 5299 h 10000"/>
                  <a:gd name="connsiteX5" fmla="*/ 0 w 10439"/>
                  <a:gd name="connsiteY5" fmla="*/ 0 h 10000"/>
                  <a:gd name="connsiteX0" fmla="*/ 0 w 10211"/>
                  <a:gd name="connsiteY0" fmla="*/ 0 h 10000"/>
                  <a:gd name="connsiteX1" fmla="*/ 10000 w 10211"/>
                  <a:gd name="connsiteY1" fmla="*/ 0 h 10000"/>
                  <a:gd name="connsiteX2" fmla="*/ 8000 w 10211"/>
                  <a:gd name="connsiteY2" fmla="*/ 10000 h 10000"/>
                  <a:gd name="connsiteX3" fmla="*/ 2000 w 10211"/>
                  <a:gd name="connsiteY3" fmla="*/ 10000 h 10000"/>
                  <a:gd name="connsiteX4" fmla="*/ 2520 w 10211"/>
                  <a:gd name="connsiteY4" fmla="*/ 5299 h 10000"/>
                  <a:gd name="connsiteX5" fmla="*/ 0 w 10211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439 w 10439"/>
                  <a:gd name="connsiteY0" fmla="*/ 0 h 10000"/>
                  <a:gd name="connsiteX1" fmla="*/ 10439 w 10439"/>
                  <a:gd name="connsiteY1" fmla="*/ 0 h 10000"/>
                  <a:gd name="connsiteX2" fmla="*/ 8439 w 10439"/>
                  <a:gd name="connsiteY2" fmla="*/ 10000 h 10000"/>
                  <a:gd name="connsiteX3" fmla="*/ 2439 w 10439"/>
                  <a:gd name="connsiteY3" fmla="*/ 10000 h 10000"/>
                  <a:gd name="connsiteX4" fmla="*/ 439 w 10439"/>
                  <a:gd name="connsiteY4" fmla="*/ 0 h 10000"/>
                  <a:gd name="connsiteX0" fmla="*/ 195 w 10195"/>
                  <a:gd name="connsiteY0" fmla="*/ 0 h 10000"/>
                  <a:gd name="connsiteX1" fmla="*/ 10195 w 10195"/>
                  <a:gd name="connsiteY1" fmla="*/ 0 h 10000"/>
                  <a:gd name="connsiteX2" fmla="*/ 8195 w 10195"/>
                  <a:gd name="connsiteY2" fmla="*/ 10000 h 10000"/>
                  <a:gd name="connsiteX3" fmla="*/ 2195 w 10195"/>
                  <a:gd name="connsiteY3" fmla="*/ 10000 h 10000"/>
                  <a:gd name="connsiteX4" fmla="*/ 195 w 10195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lnTo>
                      <a:pt x="10000" y="0"/>
                    </a:lnTo>
                    <a:cubicBezTo>
                      <a:pt x="9707" y="2009"/>
                      <a:pt x="5837" y="3547"/>
                      <a:pt x="8000" y="10000"/>
                    </a:cubicBezTo>
                    <a:lnTo>
                      <a:pt x="2000" y="10000"/>
                    </a:lnTo>
                    <a:cubicBezTo>
                      <a:pt x="4163" y="3546"/>
                      <a:pt x="294" y="1837"/>
                      <a:pt x="0" y="0"/>
                    </a:cubicBezTo>
                    <a:close/>
                  </a:path>
                </a:pathLst>
              </a:custGeom>
              <a:pattFill prst="zigZ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  <p:grpSp>
          <p:nvGrpSpPr>
            <p:cNvPr id="34" name="Group 33"/>
            <p:cNvGrpSpPr>
              <a:grpSpLocks/>
            </p:cNvGrpSpPr>
            <p:nvPr/>
          </p:nvGrpSpPr>
          <p:grpSpPr bwMode="auto">
            <a:xfrm>
              <a:off x="10468659" y="4260983"/>
              <a:ext cx="207743" cy="353978"/>
              <a:chOff x="3857625" y="5001869"/>
              <a:chExt cx="333375" cy="579781"/>
            </a:xfrm>
          </p:grpSpPr>
          <p:sp>
            <p:nvSpPr>
              <p:cNvPr id="35" name="Rectangle 34"/>
              <p:cNvSpPr/>
              <p:nvPr/>
            </p:nvSpPr>
            <p:spPr>
              <a:xfrm>
                <a:off x="3857625" y="5257903"/>
                <a:ext cx="333375" cy="323747"/>
              </a:xfrm>
              <a:prstGeom prst="rect">
                <a:avLst/>
              </a:prstGeom>
              <a:pattFill prst="horzBrick">
                <a:fgClr>
                  <a:schemeClr val="accent1"/>
                </a:fgClr>
                <a:bgClr>
                  <a:schemeClr val="bg1"/>
                </a:bgClr>
              </a:pattFill>
              <a:ln w="12700"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36" name="Flowchart: Manual Operation 8"/>
              <p:cNvSpPr/>
              <p:nvPr/>
            </p:nvSpPr>
            <p:spPr>
              <a:xfrm rot="10800000">
                <a:off x="3872489" y="5001869"/>
                <a:ext cx="303646" cy="258151"/>
              </a:xfrm>
              <a:custGeom>
                <a:avLst/>
                <a:gdLst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6992 w 10000"/>
                  <a:gd name="connsiteY2" fmla="*/ 5470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7561 w 10000"/>
                  <a:gd name="connsiteY2" fmla="*/ 5555 h 10000"/>
                  <a:gd name="connsiteX3" fmla="*/ 8000 w 10000"/>
                  <a:gd name="connsiteY3" fmla="*/ 10000 h 10000"/>
                  <a:gd name="connsiteX4" fmla="*/ 2000 w 10000"/>
                  <a:gd name="connsiteY4" fmla="*/ 10000 h 10000"/>
                  <a:gd name="connsiteX5" fmla="*/ 2520 w 10000"/>
                  <a:gd name="connsiteY5" fmla="*/ 5299 h 10000"/>
                  <a:gd name="connsiteX6" fmla="*/ 0 w 10000"/>
                  <a:gd name="connsiteY6" fmla="*/ 0 h 10000"/>
                  <a:gd name="connsiteX0" fmla="*/ 0 w 10439"/>
                  <a:gd name="connsiteY0" fmla="*/ 0 h 10000"/>
                  <a:gd name="connsiteX1" fmla="*/ 10000 w 10439"/>
                  <a:gd name="connsiteY1" fmla="*/ 0 h 10000"/>
                  <a:gd name="connsiteX2" fmla="*/ 8000 w 10439"/>
                  <a:gd name="connsiteY2" fmla="*/ 10000 h 10000"/>
                  <a:gd name="connsiteX3" fmla="*/ 2000 w 10439"/>
                  <a:gd name="connsiteY3" fmla="*/ 10000 h 10000"/>
                  <a:gd name="connsiteX4" fmla="*/ 2520 w 10439"/>
                  <a:gd name="connsiteY4" fmla="*/ 5299 h 10000"/>
                  <a:gd name="connsiteX5" fmla="*/ 0 w 10439"/>
                  <a:gd name="connsiteY5" fmla="*/ 0 h 10000"/>
                  <a:gd name="connsiteX0" fmla="*/ 0 w 10211"/>
                  <a:gd name="connsiteY0" fmla="*/ 0 h 10000"/>
                  <a:gd name="connsiteX1" fmla="*/ 10000 w 10211"/>
                  <a:gd name="connsiteY1" fmla="*/ 0 h 10000"/>
                  <a:gd name="connsiteX2" fmla="*/ 8000 w 10211"/>
                  <a:gd name="connsiteY2" fmla="*/ 10000 h 10000"/>
                  <a:gd name="connsiteX3" fmla="*/ 2000 w 10211"/>
                  <a:gd name="connsiteY3" fmla="*/ 10000 h 10000"/>
                  <a:gd name="connsiteX4" fmla="*/ 2520 w 10211"/>
                  <a:gd name="connsiteY4" fmla="*/ 5299 h 10000"/>
                  <a:gd name="connsiteX5" fmla="*/ 0 w 10211"/>
                  <a:gd name="connsiteY5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2520 w 10000"/>
                  <a:gd name="connsiteY4" fmla="*/ 5299 h 10000"/>
                  <a:gd name="connsiteX5" fmla="*/ 0 w 10000"/>
                  <a:gd name="connsiteY5" fmla="*/ 0 h 10000"/>
                  <a:gd name="connsiteX0" fmla="*/ 439 w 10439"/>
                  <a:gd name="connsiteY0" fmla="*/ 0 h 10000"/>
                  <a:gd name="connsiteX1" fmla="*/ 10439 w 10439"/>
                  <a:gd name="connsiteY1" fmla="*/ 0 h 10000"/>
                  <a:gd name="connsiteX2" fmla="*/ 8439 w 10439"/>
                  <a:gd name="connsiteY2" fmla="*/ 10000 h 10000"/>
                  <a:gd name="connsiteX3" fmla="*/ 2439 w 10439"/>
                  <a:gd name="connsiteY3" fmla="*/ 10000 h 10000"/>
                  <a:gd name="connsiteX4" fmla="*/ 439 w 10439"/>
                  <a:gd name="connsiteY4" fmla="*/ 0 h 10000"/>
                  <a:gd name="connsiteX0" fmla="*/ 195 w 10195"/>
                  <a:gd name="connsiteY0" fmla="*/ 0 h 10000"/>
                  <a:gd name="connsiteX1" fmla="*/ 10195 w 10195"/>
                  <a:gd name="connsiteY1" fmla="*/ 0 h 10000"/>
                  <a:gd name="connsiteX2" fmla="*/ 8195 w 10195"/>
                  <a:gd name="connsiteY2" fmla="*/ 10000 h 10000"/>
                  <a:gd name="connsiteX3" fmla="*/ 2195 w 10195"/>
                  <a:gd name="connsiteY3" fmla="*/ 10000 h 10000"/>
                  <a:gd name="connsiteX4" fmla="*/ 195 w 10195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  <a:gd name="connsiteX0" fmla="*/ 0 w 10000"/>
                  <a:gd name="connsiteY0" fmla="*/ 0 h 10000"/>
                  <a:gd name="connsiteX1" fmla="*/ 10000 w 10000"/>
                  <a:gd name="connsiteY1" fmla="*/ 0 h 10000"/>
                  <a:gd name="connsiteX2" fmla="*/ 8000 w 10000"/>
                  <a:gd name="connsiteY2" fmla="*/ 10000 h 10000"/>
                  <a:gd name="connsiteX3" fmla="*/ 2000 w 10000"/>
                  <a:gd name="connsiteY3" fmla="*/ 10000 h 10000"/>
                  <a:gd name="connsiteX4" fmla="*/ 0 w 10000"/>
                  <a:gd name="connsiteY4" fmla="*/ 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00" h="10000">
                    <a:moveTo>
                      <a:pt x="0" y="0"/>
                    </a:moveTo>
                    <a:lnTo>
                      <a:pt x="10000" y="0"/>
                    </a:lnTo>
                    <a:cubicBezTo>
                      <a:pt x="9707" y="2009"/>
                      <a:pt x="5837" y="3547"/>
                      <a:pt x="8000" y="10000"/>
                    </a:cubicBezTo>
                    <a:lnTo>
                      <a:pt x="2000" y="10000"/>
                    </a:lnTo>
                    <a:cubicBezTo>
                      <a:pt x="4163" y="3546"/>
                      <a:pt x="294" y="1837"/>
                      <a:pt x="0" y="0"/>
                    </a:cubicBezTo>
                    <a:close/>
                  </a:path>
                </a:pathLst>
              </a:custGeom>
              <a:pattFill prst="zigZag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4585693" y="3130043"/>
            <a:ext cx="7603131" cy="2125160"/>
            <a:chOff x="4585693" y="3370870"/>
            <a:chExt cx="7603131" cy="2125160"/>
          </a:xfrm>
        </p:grpSpPr>
        <p:sp>
          <p:nvSpPr>
            <p:cNvPr id="10" name="Left Brace 9"/>
            <p:cNvSpPr/>
            <p:nvPr/>
          </p:nvSpPr>
          <p:spPr>
            <a:xfrm rot="16200000" flipH="1">
              <a:off x="5749228" y="3895568"/>
              <a:ext cx="254502" cy="1512423"/>
            </a:xfrm>
            <a:prstGeom prst="leftBrace">
              <a:avLst>
                <a:gd name="adj1" fmla="val 8333"/>
                <a:gd name="adj2" fmla="val 13262"/>
              </a:avLst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4585693" y="3370870"/>
              <a:ext cx="7603131" cy="2125160"/>
              <a:chOff x="4585693" y="3370870"/>
              <a:chExt cx="7603131" cy="2125160"/>
            </a:xfrm>
          </p:grpSpPr>
          <p:sp>
            <p:nvSpPr>
              <p:cNvPr id="11" name="Left Brace 10"/>
              <p:cNvSpPr/>
              <p:nvPr/>
            </p:nvSpPr>
            <p:spPr>
              <a:xfrm rot="5400000">
                <a:off x="7738665" y="3423814"/>
                <a:ext cx="254503" cy="2458513"/>
              </a:xfrm>
              <a:prstGeom prst="leftBrac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2" name="Left Brace 11"/>
              <p:cNvSpPr/>
              <p:nvPr/>
            </p:nvSpPr>
            <p:spPr>
              <a:xfrm rot="5400000">
                <a:off x="9072455" y="2200058"/>
                <a:ext cx="254503" cy="2596127"/>
              </a:xfrm>
              <a:prstGeom prst="leftBrac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3" name="Left Brace 12"/>
              <p:cNvSpPr/>
              <p:nvPr/>
            </p:nvSpPr>
            <p:spPr>
              <a:xfrm rot="5400000">
                <a:off x="11114159" y="2743864"/>
                <a:ext cx="254502" cy="1511099"/>
              </a:xfrm>
              <a:prstGeom prst="leftBrace">
                <a:avLst>
                  <a:gd name="adj1" fmla="val 8333"/>
                  <a:gd name="adj2" fmla="val 13262"/>
                </a:avLst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14" name="Left Brace 13"/>
              <p:cNvSpPr/>
              <p:nvPr/>
            </p:nvSpPr>
            <p:spPr>
              <a:xfrm rot="5400000">
                <a:off x="6233521" y="1961126"/>
                <a:ext cx="254502" cy="3081742"/>
              </a:xfrm>
              <a:prstGeom prst="leftBrac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pic>
            <p:nvPicPr>
              <p:cNvPr id="15" name="Picture 5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002" b="7452"/>
              <a:stretch>
                <a:fillRect/>
              </a:stretch>
            </p:blipFill>
            <p:spPr bwMode="auto">
              <a:xfrm>
                <a:off x="4596279" y="3514270"/>
                <a:ext cx="7563435" cy="828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31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5576" t="15002" b="7452"/>
              <a:stretch>
                <a:fillRect/>
              </a:stretch>
            </p:blipFill>
            <p:spPr bwMode="auto">
              <a:xfrm>
                <a:off x="4585693" y="4666636"/>
                <a:ext cx="1091644" cy="8293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" name="Picture 15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2085"/>
              <a:stretch>
                <a:fillRect/>
              </a:stretch>
            </p:blipFill>
            <p:spPr bwMode="auto">
              <a:xfrm>
                <a:off x="5583389" y="4671804"/>
                <a:ext cx="6605435" cy="8151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3" name="Left Brace 32"/>
              <p:cNvSpPr/>
              <p:nvPr/>
            </p:nvSpPr>
            <p:spPr>
              <a:xfrm rot="5400000">
                <a:off x="10445279" y="3182299"/>
                <a:ext cx="254502" cy="2944130"/>
              </a:xfrm>
              <a:prstGeom prst="leftBrac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</p:grpSp>
      <p:sp>
        <p:nvSpPr>
          <p:cNvPr id="51" name="TextBox 50"/>
          <p:cNvSpPr txBox="1"/>
          <p:nvPr/>
        </p:nvSpPr>
        <p:spPr>
          <a:xfrm>
            <a:off x="178637" y="2010890"/>
            <a:ext cx="10922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u="sng" dirty="0"/>
              <a:t>The cooling and ventilation is a critical aspect of the tunnel integration design as it has a large effect on the required dimensions of the tunnel cross-section.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20980" y="2848015"/>
            <a:ext cx="430516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CDR Design used a central cooling tower however, due to a change in policy this is no longer a requirement for CLIC.</a:t>
            </a:r>
          </a:p>
          <a:p>
            <a:endParaRPr lang="en-GB" sz="1600" dirty="0"/>
          </a:p>
          <a:p>
            <a:r>
              <a:rPr lang="en-GB" sz="1600" dirty="0"/>
              <a:t>Centralising cooling towers results in larger pipes and booster pump requirements.</a:t>
            </a:r>
          </a:p>
          <a:p>
            <a:endParaRPr lang="en-GB" sz="1600" dirty="0"/>
          </a:p>
          <a:p>
            <a:r>
              <a:rPr lang="en-GB" sz="1600" dirty="0"/>
              <a:t>Proposed Solution: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New cooling towers located at points 4, 5, 8 and 9.</a:t>
            </a:r>
          </a:p>
          <a:p>
            <a:endParaRPr lang="en-GB" sz="1400" dirty="0"/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lvl="1"/>
            <a:endParaRPr lang="en-GB" sz="1400" dirty="0"/>
          </a:p>
        </p:txBody>
      </p:sp>
      <p:grpSp>
        <p:nvGrpSpPr>
          <p:cNvPr id="4" name="Group 3"/>
          <p:cNvGrpSpPr/>
          <p:nvPr/>
        </p:nvGrpSpPr>
        <p:grpSpPr>
          <a:xfrm>
            <a:off x="11699239" y="2866610"/>
            <a:ext cx="209066" cy="352687"/>
            <a:chOff x="11699239" y="3107437"/>
            <a:chExt cx="209066" cy="352687"/>
          </a:xfrm>
        </p:grpSpPr>
        <p:sp>
          <p:nvSpPr>
            <p:cNvPr id="45" name="Rectangle 44"/>
            <p:cNvSpPr/>
            <p:nvPr/>
          </p:nvSpPr>
          <p:spPr bwMode="auto">
            <a:xfrm>
              <a:off x="11699239" y="3263756"/>
              <a:ext cx="209066" cy="196368"/>
            </a:xfrm>
            <a:prstGeom prst="rect">
              <a:avLst/>
            </a:prstGeom>
            <a:pattFill prst="horzBrick">
              <a:fgClr>
                <a:schemeClr val="accent1"/>
              </a:fgClr>
              <a:bgClr>
                <a:schemeClr val="bg1"/>
              </a:bgClr>
            </a:pattFill>
            <a:ln w="127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6" name="Flowchart: Manual Operation 8"/>
            <p:cNvSpPr/>
            <p:nvPr/>
          </p:nvSpPr>
          <p:spPr bwMode="auto">
            <a:xfrm rot="10800000">
              <a:off x="11708501" y="3107437"/>
              <a:ext cx="190541" cy="156319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2520 w 10000"/>
                <a:gd name="connsiteY4" fmla="*/ 5299 h 10000"/>
                <a:gd name="connsiteX5" fmla="*/ 0 w 10000"/>
                <a:gd name="connsiteY5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6992 w 10000"/>
                <a:gd name="connsiteY2" fmla="*/ 5470 h 10000"/>
                <a:gd name="connsiteX3" fmla="*/ 8000 w 10000"/>
                <a:gd name="connsiteY3" fmla="*/ 10000 h 10000"/>
                <a:gd name="connsiteX4" fmla="*/ 2000 w 10000"/>
                <a:gd name="connsiteY4" fmla="*/ 10000 h 10000"/>
                <a:gd name="connsiteX5" fmla="*/ 2520 w 10000"/>
                <a:gd name="connsiteY5" fmla="*/ 5299 h 10000"/>
                <a:gd name="connsiteX6" fmla="*/ 0 w 10000"/>
                <a:gd name="connsiteY6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7561 w 10000"/>
                <a:gd name="connsiteY2" fmla="*/ 5555 h 10000"/>
                <a:gd name="connsiteX3" fmla="*/ 8000 w 10000"/>
                <a:gd name="connsiteY3" fmla="*/ 10000 h 10000"/>
                <a:gd name="connsiteX4" fmla="*/ 2000 w 10000"/>
                <a:gd name="connsiteY4" fmla="*/ 10000 h 10000"/>
                <a:gd name="connsiteX5" fmla="*/ 2520 w 10000"/>
                <a:gd name="connsiteY5" fmla="*/ 5299 h 10000"/>
                <a:gd name="connsiteX6" fmla="*/ 0 w 10000"/>
                <a:gd name="connsiteY6" fmla="*/ 0 h 10000"/>
                <a:gd name="connsiteX0" fmla="*/ 0 w 10439"/>
                <a:gd name="connsiteY0" fmla="*/ 0 h 10000"/>
                <a:gd name="connsiteX1" fmla="*/ 10000 w 10439"/>
                <a:gd name="connsiteY1" fmla="*/ 0 h 10000"/>
                <a:gd name="connsiteX2" fmla="*/ 8000 w 10439"/>
                <a:gd name="connsiteY2" fmla="*/ 10000 h 10000"/>
                <a:gd name="connsiteX3" fmla="*/ 2000 w 10439"/>
                <a:gd name="connsiteY3" fmla="*/ 10000 h 10000"/>
                <a:gd name="connsiteX4" fmla="*/ 2520 w 10439"/>
                <a:gd name="connsiteY4" fmla="*/ 5299 h 10000"/>
                <a:gd name="connsiteX5" fmla="*/ 0 w 10439"/>
                <a:gd name="connsiteY5" fmla="*/ 0 h 10000"/>
                <a:gd name="connsiteX0" fmla="*/ 0 w 10211"/>
                <a:gd name="connsiteY0" fmla="*/ 0 h 10000"/>
                <a:gd name="connsiteX1" fmla="*/ 10000 w 10211"/>
                <a:gd name="connsiteY1" fmla="*/ 0 h 10000"/>
                <a:gd name="connsiteX2" fmla="*/ 8000 w 10211"/>
                <a:gd name="connsiteY2" fmla="*/ 10000 h 10000"/>
                <a:gd name="connsiteX3" fmla="*/ 2000 w 10211"/>
                <a:gd name="connsiteY3" fmla="*/ 10000 h 10000"/>
                <a:gd name="connsiteX4" fmla="*/ 2520 w 10211"/>
                <a:gd name="connsiteY4" fmla="*/ 5299 h 10000"/>
                <a:gd name="connsiteX5" fmla="*/ 0 w 10211"/>
                <a:gd name="connsiteY5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2520 w 10000"/>
                <a:gd name="connsiteY4" fmla="*/ 5299 h 10000"/>
                <a:gd name="connsiteX5" fmla="*/ 0 w 10000"/>
                <a:gd name="connsiteY5" fmla="*/ 0 h 10000"/>
                <a:gd name="connsiteX0" fmla="*/ 439 w 10439"/>
                <a:gd name="connsiteY0" fmla="*/ 0 h 10000"/>
                <a:gd name="connsiteX1" fmla="*/ 10439 w 10439"/>
                <a:gd name="connsiteY1" fmla="*/ 0 h 10000"/>
                <a:gd name="connsiteX2" fmla="*/ 8439 w 10439"/>
                <a:gd name="connsiteY2" fmla="*/ 10000 h 10000"/>
                <a:gd name="connsiteX3" fmla="*/ 2439 w 10439"/>
                <a:gd name="connsiteY3" fmla="*/ 10000 h 10000"/>
                <a:gd name="connsiteX4" fmla="*/ 439 w 10439"/>
                <a:gd name="connsiteY4" fmla="*/ 0 h 10000"/>
                <a:gd name="connsiteX0" fmla="*/ 195 w 10195"/>
                <a:gd name="connsiteY0" fmla="*/ 0 h 10000"/>
                <a:gd name="connsiteX1" fmla="*/ 10195 w 10195"/>
                <a:gd name="connsiteY1" fmla="*/ 0 h 10000"/>
                <a:gd name="connsiteX2" fmla="*/ 8195 w 10195"/>
                <a:gd name="connsiteY2" fmla="*/ 10000 h 10000"/>
                <a:gd name="connsiteX3" fmla="*/ 2195 w 10195"/>
                <a:gd name="connsiteY3" fmla="*/ 10000 h 10000"/>
                <a:gd name="connsiteX4" fmla="*/ 195 w 10195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0"/>
                  </a:moveTo>
                  <a:lnTo>
                    <a:pt x="10000" y="0"/>
                  </a:lnTo>
                  <a:cubicBezTo>
                    <a:pt x="9707" y="2009"/>
                    <a:pt x="5837" y="3547"/>
                    <a:pt x="8000" y="10000"/>
                  </a:cubicBezTo>
                  <a:lnTo>
                    <a:pt x="2000" y="10000"/>
                  </a:lnTo>
                  <a:cubicBezTo>
                    <a:pt x="4163" y="3546"/>
                    <a:pt x="294" y="1837"/>
                    <a:pt x="0" y="0"/>
                  </a:cubicBezTo>
                  <a:close/>
                </a:path>
              </a:pathLst>
            </a:custGeom>
            <a:pattFill prst="zigZ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0E643D7-292C-41A4-B32E-FB40CCC55C8A}"/>
              </a:ext>
            </a:extLst>
          </p:cNvPr>
          <p:cNvGrpSpPr/>
          <p:nvPr/>
        </p:nvGrpSpPr>
        <p:grpSpPr>
          <a:xfrm>
            <a:off x="4955685" y="2680649"/>
            <a:ext cx="2637293" cy="2633403"/>
            <a:chOff x="6434169" y="3769608"/>
            <a:chExt cx="2637293" cy="2633403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28E1F32-7F35-4F7E-BA21-FB26850398EE}"/>
                </a:ext>
              </a:extLst>
            </p:cNvPr>
            <p:cNvSpPr/>
            <p:nvPr/>
          </p:nvSpPr>
          <p:spPr>
            <a:xfrm>
              <a:off x="6538806" y="3848977"/>
              <a:ext cx="2445153" cy="24746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77">
              <a:extLst>
                <a:ext uri="{FF2B5EF4-FFF2-40B4-BE49-F238E27FC236}">
                  <a16:creationId xmlns:a16="http://schemas.microsoft.com/office/drawing/2014/main" id="{D1018D4F-4311-4CCE-A09B-5DFDD138B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34169" y="3769608"/>
              <a:ext cx="2637293" cy="2633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/>
          </p:spPr>
        </p:pic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D9D51026-6168-4BB2-8208-50C1EC068AF9}"/>
                </a:ext>
              </a:extLst>
            </p:cNvPr>
            <p:cNvSpPr/>
            <p:nvPr/>
          </p:nvSpPr>
          <p:spPr>
            <a:xfrm>
              <a:off x="8204513" y="5839183"/>
              <a:ext cx="131423" cy="13155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675" b="1" dirty="0">
                <a:solidFill>
                  <a:schemeClr val="tx1"/>
                </a:solidFill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4EC168B-C0A9-408B-A831-67A981339BC5}"/>
                </a:ext>
              </a:extLst>
            </p:cNvPr>
            <p:cNvSpPr/>
            <p:nvPr/>
          </p:nvSpPr>
          <p:spPr>
            <a:xfrm>
              <a:off x="6764383" y="5521892"/>
              <a:ext cx="112648" cy="1127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450" b="1" dirty="0">
                <a:solidFill>
                  <a:schemeClr val="tx1"/>
                </a:solidFill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0B99BCED-289C-44C5-9676-03E5D27F2D64}"/>
                </a:ext>
              </a:extLst>
            </p:cNvPr>
            <p:cNvSpPr/>
            <p:nvPr/>
          </p:nvSpPr>
          <p:spPr>
            <a:xfrm>
              <a:off x="7866568" y="5841395"/>
              <a:ext cx="131423" cy="13155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675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B563140B-4F67-46A3-A393-76B1B2F70559}"/>
                </a:ext>
              </a:extLst>
            </p:cNvPr>
            <p:cNvSpPr/>
            <p:nvPr/>
          </p:nvSpPr>
          <p:spPr>
            <a:xfrm>
              <a:off x="6884762" y="5706518"/>
              <a:ext cx="112648" cy="1127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45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38" name="Content Placeholder 2">
            <a:extLst>
              <a:ext uri="{FF2B5EF4-FFF2-40B4-BE49-F238E27FC236}">
                <a16:creationId xmlns:a16="http://schemas.microsoft.com/office/drawing/2014/main" id="{3D557626-AD00-47E5-B5BB-EF1E696D2940}"/>
              </a:ext>
            </a:extLst>
          </p:cNvPr>
          <p:cNvSpPr txBox="1">
            <a:spLocks/>
          </p:cNvSpPr>
          <p:nvPr/>
        </p:nvSpPr>
        <p:spPr bwMode="auto">
          <a:xfrm>
            <a:off x="7558987" y="3243054"/>
            <a:ext cx="5340584" cy="179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ts val="6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1pPr>
            <a:lvl2pPr marL="523875" indent="-257175">
              <a:spcBef>
                <a:spcPts val="675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marL="514350" indent="-168275">
              <a:spcBef>
                <a:spcPts val="675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marL="681038" indent="-166688">
              <a:spcBef>
                <a:spcPts val="675"/>
              </a:spcBef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marL="858838" indent="-176213">
              <a:spcBef>
                <a:spcPts val="675"/>
              </a:spcBef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13160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17732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22304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26876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GB" altLang="fr-FR" sz="1800" u="sng" dirty="0">
                <a:solidFill>
                  <a:schemeClr val="tx1"/>
                </a:solidFill>
              </a:rPr>
              <a:t>Advantages</a:t>
            </a:r>
            <a:r>
              <a:rPr lang="en-GB" altLang="fr-FR" sz="1800" dirty="0">
                <a:solidFill>
                  <a:schemeClr val="tx1"/>
                </a:solidFill>
              </a:rPr>
              <a:t>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Smaller pipe diameters in tunnel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Lower electrical power requested (25%)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No need for booster pumps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Bypass, connection to drain: simpler if still needed</a:t>
            </a:r>
            <a:endParaRPr lang="en-GB" altLang="fr-FR" sz="1500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Easier operation (balancing of circuit, …)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GB" altLang="fr-FR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4C5F737E-4887-4097-99AF-895F6376C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87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5849729" y="2803884"/>
            <a:ext cx="3259683" cy="3219084"/>
            <a:chOff x="5009289" y="2334609"/>
            <a:chExt cx="2168030" cy="2166938"/>
          </a:xfrm>
        </p:grpSpPr>
        <p:sp>
          <p:nvSpPr>
            <p:cNvPr id="58" name="Rectangle 57"/>
            <p:cNvSpPr/>
            <p:nvPr/>
          </p:nvSpPr>
          <p:spPr>
            <a:xfrm>
              <a:off x="5009289" y="2334609"/>
              <a:ext cx="2168030" cy="216693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25619" y="2349180"/>
              <a:ext cx="2145978" cy="2145978"/>
            </a:xfrm>
            <a:prstGeom prst="rect">
              <a:avLst/>
            </a:prstGeom>
          </p:spPr>
        </p:pic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7895" y="2805113"/>
            <a:ext cx="3094448" cy="3216934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46552" y="3145709"/>
            <a:ext cx="2889851" cy="261854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178637" y="2010890"/>
            <a:ext cx="10922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u="sng" dirty="0"/>
              <a:t>The cooling and ventilation is a critical aspect of the tunnel integration design as it has a large effect on the required dimensions of the tunnel cross-section.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04410" y="2678738"/>
            <a:ext cx="443605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  <a:p>
            <a:r>
              <a:rPr lang="en-GB" sz="1600" dirty="0"/>
              <a:t>CDR tunnel ventilation not adapted for the increased heat load to air in the main tunnel.</a:t>
            </a:r>
          </a:p>
          <a:p>
            <a:endParaRPr lang="en-GB" sz="1600" dirty="0"/>
          </a:p>
          <a:p>
            <a:r>
              <a:rPr lang="en-GB" sz="1600" dirty="0"/>
              <a:t>Some possible solutions are shown below:</a:t>
            </a:r>
          </a:p>
          <a:p>
            <a:endParaRPr lang="en-GB" sz="1600" dirty="0"/>
          </a:p>
          <a:p>
            <a:r>
              <a:rPr lang="en-GB" sz="1600" dirty="0"/>
              <a:t>Ventilation: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Insulate/Encapsulate CLIC Modules – Install heat exchangers or fans inside the “box”.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Increase allowable temperature in the tunnel.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Install AHU machines to tackle heat load locally</a:t>
            </a:r>
          </a:p>
          <a:p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lvl="1"/>
            <a:endParaRPr lang="en-GB" sz="14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0A8EEAB7-7D79-4661-9EAD-B05DD1B2A1F1}"/>
              </a:ext>
            </a:extLst>
          </p:cNvPr>
          <p:cNvSpPr txBox="1">
            <a:spLocks/>
          </p:cNvSpPr>
          <p:nvPr/>
        </p:nvSpPr>
        <p:spPr>
          <a:xfrm>
            <a:off x="776458" y="317783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Cooling and Ventilation - CDR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E156B3-823A-4CA8-A1F3-0FD8344AE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298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99"/>
          <p:cNvGrpSpPr/>
          <p:nvPr/>
        </p:nvGrpSpPr>
        <p:grpSpPr>
          <a:xfrm>
            <a:off x="5849635" y="2488639"/>
            <a:ext cx="5295408" cy="4060353"/>
            <a:chOff x="457200" y="3087639"/>
            <a:chExt cx="4324349" cy="3320886"/>
          </a:xfrm>
        </p:grpSpPr>
        <p:grpSp>
          <p:nvGrpSpPr>
            <p:cNvPr id="101" name="Group 100"/>
            <p:cNvGrpSpPr/>
            <p:nvPr/>
          </p:nvGrpSpPr>
          <p:grpSpPr>
            <a:xfrm>
              <a:off x="457200" y="3087639"/>
              <a:ext cx="4324349" cy="3320886"/>
              <a:chOff x="457200" y="3087639"/>
              <a:chExt cx="4324349" cy="3320886"/>
            </a:xfrm>
          </p:grpSpPr>
          <p:pic>
            <p:nvPicPr>
              <p:cNvPr id="103" name="Picture 10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7200" y="3087639"/>
                <a:ext cx="4324349" cy="3057059"/>
              </a:xfrm>
              <a:prstGeom prst="rect">
                <a:avLst/>
              </a:prstGeom>
            </p:spPr>
          </p:pic>
          <p:sp>
            <p:nvSpPr>
              <p:cNvPr id="104" name="TextBox 103"/>
              <p:cNvSpPr txBox="1"/>
              <p:nvPr/>
            </p:nvSpPr>
            <p:spPr>
              <a:xfrm>
                <a:off x="2179644" y="4173569"/>
                <a:ext cx="458780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>
                    <a:solidFill>
                      <a:srgbClr val="FFFF00"/>
                    </a:solidFill>
                  </a:rPr>
                  <a:t>I </a:t>
                </a:r>
              </a:p>
              <a:p>
                <a:r>
                  <a:rPr lang="en-GB" sz="2400" b="1" dirty="0">
                    <a:solidFill>
                      <a:srgbClr val="FF0000"/>
                    </a:solidFill>
                    <a:sym typeface="Wingdings 2" panose="05020102010507070707" pitchFamily="18" charset="2"/>
                  </a:rPr>
                  <a:t>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796605" y="5577528"/>
                <a:ext cx="524503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400" b="1" dirty="0">
                    <a:solidFill>
                      <a:srgbClr val="FFFF00"/>
                    </a:solidFill>
                  </a:rPr>
                  <a:t>III </a:t>
                </a:r>
              </a:p>
              <a:p>
                <a:r>
                  <a:rPr lang="en-GB" sz="2400" b="1" dirty="0">
                    <a:solidFill>
                      <a:srgbClr val="FF0000"/>
                    </a:solidFill>
                    <a:sym typeface="Wingdings 2" panose="05020102010507070707" pitchFamily="18" charset="2"/>
                  </a:rPr>
                  <a:t></a:t>
                </a:r>
                <a:endParaRPr lang="en-GB" b="1" dirty="0">
                  <a:solidFill>
                    <a:srgbClr val="FFFF00"/>
                  </a:solidFill>
                </a:endParaRPr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3625892" y="5342848"/>
              <a:ext cx="45878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>
                  <a:solidFill>
                    <a:srgbClr val="FFFF00"/>
                  </a:solidFill>
                </a:rPr>
                <a:t>II </a:t>
              </a:r>
            </a:p>
            <a:p>
              <a:r>
                <a:rPr lang="en-GB" sz="2400" b="1" dirty="0">
                  <a:solidFill>
                    <a:srgbClr val="FF0000"/>
                  </a:solidFill>
                  <a:sym typeface="Wingdings 2" panose="05020102010507070707" pitchFamily="18" charset="2"/>
                </a:rPr>
                <a:t>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29968" y="387190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What has been done – Electrical (CLIC Powering)</a:t>
            </a:r>
          </a:p>
        </p:txBody>
      </p:sp>
      <p:grpSp>
        <p:nvGrpSpPr>
          <p:cNvPr id="137" name="Group 136"/>
          <p:cNvGrpSpPr/>
          <p:nvPr/>
        </p:nvGrpSpPr>
        <p:grpSpPr>
          <a:xfrm>
            <a:off x="5076825" y="3609975"/>
            <a:ext cx="7545624" cy="1714792"/>
            <a:chOff x="1621231" y="4018557"/>
            <a:chExt cx="7866189" cy="1852941"/>
          </a:xfrm>
        </p:grpSpPr>
        <p:grpSp>
          <p:nvGrpSpPr>
            <p:cNvPr id="138" name="Group 137"/>
            <p:cNvGrpSpPr/>
            <p:nvPr/>
          </p:nvGrpSpPr>
          <p:grpSpPr>
            <a:xfrm>
              <a:off x="1621231" y="4397075"/>
              <a:ext cx="7362982" cy="1474423"/>
              <a:chOff x="1621231" y="4397075"/>
              <a:chExt cx="7362982" cy="1474423"/>
            </a:xfrm>
          </p:grpSpPr>
          <p:sp>
            <p:nvSpPr>
              <p:cNvPr id="147" name="Rectangle 146"/>
              <p:cNvSpPr/>
              <p:nvPr/>
            </p:nvSpPr>
            <p:spPr>
              <a:xfrm>
                <a:off x="1621231" y="4728045"/>
                <a:ext cx="5448300" cy="76200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1621231" y="4804245"/>
                <a:ext cx="1181100" cy="71504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2493010" y="5007476"/>
                <a:ext cx="2232660" cy="50758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5208169" y="5081721"/>
                <a:ext cx="80962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5289131" y="5081721"/>
                <a:ext cx="45719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5130076" y="5565117"/>
                <a:ext cx="80962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5084357" y="5565116"/>
                <a:ext cx="45719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5127207" y="5257933"/>
                <a:ext cx="80962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5081488" y="5257932"/>
                <a:ext cx="45719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5530534" y="5418473"/>
                <a:ext cx="80962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6046370" y="5727040"/>
                <a:ext cx="178592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>
              <a:xfrm>
                <a:off x="5960170" y="5753235"/>
                <a:ext cx="67149" cy="52386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5919689" y="5681321"/>
                <a:ext cx="80962" cy="45719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6042082" y="5648935"/>
                <a:ext cx="182879" cy="45719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6680285" y="5258772"/>
                <a:ext cx="80962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6634566" y="5258771"/>
                <a:ext cx="45719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7669482" y="4961329"/>
                <a:ext cx="80962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7750444" y="4961328"/>
                <a:ext cx="45719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7361932" y="5756010"/>
                <a:ext cx="80962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7445435" y="5753235"/>
                <a:ext cx="45719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4452732" y="4554503"/>
                <a:ext cx="197643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4428522" y="4471280"/>
                <a:ext cx="246065" cy="45719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4310252" y="4563016"/>
                <a:ext cx="109934" cy="63196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0" name="Rectangle 169"/>
              <p:cNvSpPr/>
              <p:nvPr/>
            </p:nvSpPr>
            <p:spPr>
              <a:xfrm>
                <a:off x="6639602" y="5553288"/>
                <a:ext cx="80962" cy="78581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1" name="Rectangle 170"/>
              <p:cNvSpPr/>
              <p:nvPr/>
            </p:nvSpPr>
            <p:spPr>
              <a:xfrm>
                <a:off x="3524249" y="5060228"/>
                <a:ext cx="62865" cy="60784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2" name="Rectangle 171"/>
              <p:cNvSpPr/>
              <p:nvPr/>
            </p:nvSpPr>
            <p:spPr>
              <a:xfrm>
                <a:off x="4428522" y="4666453"/>
                <a:ext cx="246065" cy="45719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3" name="Rectangle 172"/>
              <p:cNvSpPr/>
              <p:nvPr/>
            </p:nvSpPr>
            <p:spPr>
              <a:xfrm>
                <a:off x="4333786" y="4646053"/>
                <a:ext cx="62865" cy="60784"/>
              </a:xfrm>
              <a:prstGeom prst="rect">
                <a:avLst/>
              </a:pr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4" name="Freeform 173"/>
              <p:cNvSpPr/>
              <p:nvPr/>
            </p:nvSpPr>
            <p:spPr>
              <a:xfrm>
                <a:off x="7987263" y="4562174"/>
                <a:ext cx="996950" cy="882650"/>
              </a:xfrm>
              <a:custGeom>
                <a:avLst/>
                <a:gdLst>
                  <a:gd name="connsiteX0" fmla="*/ 552450 w 996950"/>
                  <a:gd name="connsiteY0" fmla="*/ 882650 h 882650"/>
                  <a:gd name="connsiteX1" fmla="*/ 996950 w 996950"/>
                  <a:gd name="connsiteY1" fmla="*/ 501650 h 882650"/>
                  <a:gd name="connsiteX2" fmla="*/ 990600 w 996950"/>
                  <a:gd name="connsiteY2" fmla="*/ 19050 h 882650"/>
                  <a:gd name="connsiteX3" fmla="*/ 0 w 996950"/>
                  <a:gd name="connsiteY3" fmla="*/ 0 h 882650"/>
                  <a:gd name="connsiteX4" fmla="*/ 12700 w 996950"/>
                  <a:gd name="connsiteY4" fmla="*/ 882650 h 882650"/>
                  <a:gd name="connsiteX5" fmla="*/ 552450 w 996950"/>
                  <a:gd name="connsiteY5" fmla="*/ 882650 h 882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96950" h="882650">
                    <a:moveTo>
                      <a:pt x="552450" y="882650"/>
                    </a:moveTo>
                    <a:lnTo>
                      <a:pt x="996950" y="501650"/>
                    </a:lnTo>
                    <a:cubicBezTo>
                      <a:pt x="994833" y="340783"/>
                      <a:pt x="992717" y="179917"/>
                      <a:pt x="990600" y="19050"/>
                    </a:cubicBezTo>
                    <a:lnTo>
                      <a:pt x="0" y="0"/>
                    </a:lnTo>
                    <a:lnTo>
                      <a:pt x="12700" y="882650"/>
                    </a:lnTo>
                    <a:lnTo>
                      <a:pt x="552450" y="882650"/>
                    </a:lnTo>
                    <a:close/>
                  </a:path>
                </a:pathLst>
              </a:custGeom>
              <a:solidFill>
                <a:srgbClr val="DDDDDD"/>
              </a:solidFill>
              <a:ln w="19050" cap="flat" cmpd="sng" algn="ctr">
                <a:solidFill>
                  <a:srgbClr val="DDDDD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grpSp>
            <p:nvGrpSpPr>
              <p:cNvPr id="175" name="Group 174"/>
              <p:cNvGrpSpPr/>
              <p:nvPr/>
            </p:nvGrpSpPr>
            <p:grpSpPr>
              <a:xfrm>
                <a:off x="5175504" y="5039909"/>
                <a:ext cx="439782" cy="162204"/>
                <a:chOff x="3996933" y="5727040"/>
                <a:chExt cx="439782" cy="162204"/>
              </a:xfrm>
            </p:grpSpPr>
            <p:grpSp>
              <p:nvGrpSpPr>
                <p:cNvPr id="210" name="Group 209"/>
                <p:cNvGrpSpPr/>
                <p:nvPr/>
              </p:nvGrpSpPr>
              <p:grpSpPr>
                <a:xfrm>
                  <a:off x="3996933" y="5727040"/>
                  <a:ext cx="388796" cy="162204"/>
                  <a:chOff x="3996933" y="5727040"/>
                  <a:chExt cx="388796" cy="162204"/>
                </a:xfrm>
              </p:grpSpPr>
              <p:grpSp>
                <p:nvGrpSpPr>
                  <p:cNvPr id="212" name="Group 211"/>
                  <p:cNvGrpSpPr/>
                  <p:nvPr/>
                </p:nvGrpSpPr>
                <p:grpSpPr>
                  <a:xfrm>
                    <a:off x="3996933" y="5727040"/>
                    <a:ext cx="388796" cy="161264"/>
                    <a:chOff x="3996933" y="5727040"/>
                    <a:chExt cx="388796" cy="161264"/>
                  </a:xfrm>
                </p:grpSpPr>
                <p:sp>
                  <p:nvSpPr>
                    <p:cNvPr id="214" name="Freeform 213"/>
                    <p:cNvSpPr/>
                    <p:nvPr/>
                  </p:nvSpPr>
                  <p:spPr>
                    <a:xfrm>
                      <a:off x="3996933" y="5727040"/>
                      <a:ext cx="61553" cy="161264"/>
                    </a:xfrm>
                    <a:custGeom>
                      <a:avLst/>
                      <a:gdLst>
                        <a:gd name="connsiteX0" fmla="*/ 55781 w 58956"/>
                        <a:gd name="connsiteY0" fmla="*/ 0 h 187325"/>
                        <a:gd name="connsiteX1" fmla="*/ 8156 w 58956"/>
                        <a:gd name="connsiteY1" fmla="*/ 47625 h 187325"/>
                        <a:gd name="connsiteX2" fmla="*/ 4981 w 58956"/>
                        <a:gd name="connsiteY2" fmla="*/ 139700 h 187325"/>
                        <a:gd name="connsiteX3" fmla="*/ 58956 w 58956"/>
                        <a:gd name="connsiteY3" fmla="*/ 187325 h 187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8956" h="187325">
                          <a:moveTo>
                            <a:pt x="55781" y="0"/>
                          </a:moveTo>
                          <a:cubicBezTo>
                            <a:pt x="36202" y="12171"/>
                            <a:pt x="16623" y="24342"/>
                            <a:pt x="8156" y="47625"/>
                          </a:cubicBezTo>
                          <a:cubicBezTo>
                            <a:pt x="-311" y="70908"/>
                            <a:pt x="-3486" y="116417"/>
                            <a:pt x="4981" y="139700"/>
                          </a:cubicBezTo>
                          <a:cubicBezTo>
                            <a:pt x="13448" y="162983"/>
                            <a:pt x="36202" y="175154"/>
                            <a:pt x="58956" y="187325"/>
                          </a:cubicBezTo>
                        </a:path>
                      </a:pathLst>
                    </a:custGeom>
                    <a:noFill/>
                    <a:ln w="19050" cap="flat" cmpd="sng" algn="ctr">
                      <a:solidFill>
                        <a:srgbClr val="0070C0"/>
                      </a:solidFill>
                      <a:prstDash val="sysDash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cxnSp>
                  <p:nvCxnSpPr>
                    <p:cNvPr id="215" name="Straight Connector 214"/>
                    <p:cNvCxnSpPr/>
                    <p:nvPr/>
                  </p:nvCxnSpPr>
                  <p:spPr>
                    <a:xfrm>
                      <a:off x="4049608" y="5727040"/>
                      <a:ext cx="336121" cy="94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0070C0"/>
                      </a:solidFill>
                      <a:prstDash val="sysDash"/>
                    </a:ln>
                    <a:effectLst/>
                  </p:spPr>
                </p:cxnSp>
              </p:grpSp>
              <p:cxnSp>
                <p:nvCxnSpPr>
                  <p:cNvPr id="213" name="Straight Connector 212"/>
                  <p:cNvCxnSpPr/>
                  <p:nvPr/>
                </p:nvCxnSpPr>
                <p:spPr>
                  <a:xfrm>
                    <a:off x="4061027" y="5888304"/>
                    <a:ext cx="322052" cy="94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0070C0"/>
                    </a:solidFill>
                    <a:prstDash val="sysDash"/>
                  </a:ln>
                  <a:effectLst/>
                </p:spPr>
              </p:cxnSp>
            </p:grpSp>
            <p:sp>
              <p:nvSpPr>
                <p:cNvPr id="211" name="Freeform 210"/>
                <p:cNvSpPr/>
                <p:nvPr/>
              </p:nvSpPr>
              <p:spPr>
                <a:xfrm flipH="1">
                  <a:off x="4375162" y="5727040"/>
                  <a:ext cx="61553" cy="161264"/>
                </a:xfrm>
                <a:custGeom>
                  <a:avLst/>
                  <a:gdLst>
                    <a:gd name="connsiteX0" fmla="*/ 55781 w 58956"/>
                    <a:gd name="connsiteY0" fmla="*/ 0 h 187325"/>
                    <a:gd name="connsiteX1" fmla="*/ 8156 w 58956"/>
                    <a:gd name="connsiteY1" fmla="*/ 47625 h 187325"/>
                    <a:gd name="connsiteX2" fmla="*/ 4981 w 58956"/>
                    <a:gd name="connsiteY2" fmla="*/ 139700 h 187325"/>
                    <a:gd name="connsiteX3" fmla="*/ 58956 w 58956"/>
                    <a:gd name="connsiteY3" fmla="*/ 18732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956" h="187325">
                      <a:moveTo>
                        <a:pt x="55781" y="0"/>
                      </a:moveTo>
                      <a:cubicBezTo>
                        <a:pt x="36202" y="12171"/>
                        <a:pt x="16623" y="24342"/>
                        <a:pt x="8156" y="47625"/>
                      </a:cubicBezTo>
                      <a:cubicBezTo>
                        <a:pt x="-311" y="70908"/>
                        <a:pt x="-3486" y="116417"/>
                        <a:pt x="4981" y="139700"/>
                      </a:cubicBezTo>
                      <a:cubicBezTo>
                        <a:pt x="13448" y="162983"/>
                        <a:pt x="36202" y="175154"/>
                        <a:pt x="58956" y="187325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0070C0"/>
                  </a:solidFill>
                  <a:prstDash val="sys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6" name="Group 175"/>
              <p:cNvGrpSpPr/>
              <p:nvPr/>
            </p:nvGrpSpPr>
            <p:grpSpPr>
              <a:xfrm>
                <a:off x="4804850" y="5206058"/>
                <a:ext cx="439782" cy="162204"/>
                <a:chOff x="3996933" y="5727040"/>
                <a:chExt cx="439782" cy="162204"/>
              </a:xfrm>
            </p:grpSpPr>
            <p:grpSp>
              <p:nvGrpSpPr>
                <p:cNvPr id="204" name="Group 203"/>
                <p:cNvGrpSpPr/>
                <p:nvPr/>
              </p:nvGrpSpPr>
              <p:grpSpPr>
                <a:xfrm>
                  <a:off x="3996933" y="5727040"/>
                  <a:ext cx="388796" cy="162204"/>
                  <a:chOff x="3996933" y="5727040"/>
                  <a:chExt cx="388796" cy="162204"/>
                </a:xfrm>
              </p:grpSpPr>
              <p:grpSp>
                <p:nvGrpSpPr>
                  <p:cNvPr id="206" name="Group 205"/>
                  <p:cNvGrpSpPr/>
                  <p:nvPr/>
                </p:nvGrpSpPr>
                <p:grpSpPr>
                  <a:xfrm>
                    <a:off x="3996933" y="5727040"/>
                    <a:ext cx="388796" cy="161264"/>
                    <a:chOff x="3996933" y="5727040"/>
                    <a:chExt cx="388796" cy="161264"/>
                  </a:xfrm>
                </p:grpSpPr>
                <p:sp>
                  <p:nvSpPr>
                    <p:cNvPr id="208" name="Freeform 207"/>
                    <p:cNvSpPr/>
                    <p:nvPr/>
                  </p:nvSpPr>
                  <p:spPr>
                    <a:xfrm>
                      <a:off x="3996933" y="5727040"/>
                      <a:ext cx="61553" cy="161264"/>
                    </a:xfrm>
                    <a:custGeom>
                      <a:avLst/>
                      <a:gdLst>
                        <a:gd name="connsiteX0" fmla="*/ 55781 w 58956"/>
                        <a:gd name="connsiteY0" fmla="*/ 0 h 187325"/>
                        <a:gd name="connsiteX1" fmla="*/ 8156 w 58956"/>
                        <a:gd name="connsiteY1" fmla="*/ 47625 h 187325"/>
                        <a:gd name="connsiteX2" fmla="*/ 4981 w 58956"/>
                        <a:gd name="connsiteY2" fmla="*/ 139700 h 187325"/>
                        <a:gd name="connsiteX3" fmla="*/ 58956 w 58956"/>
                        <a:gd name="connsiteY3" fmla="*/ 187325 h 187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8956" h="187325">
                          <a:moveTo>
                            <a:pt x="55781" y="0"/>
                          </a:moveTo>
                          <a:cubicBezTo>
                            <a:pt x="36202" y="12171"/>
                            <a:pt x="16623" y="24342"/>
                            <a:pt x="8156" y="47625"/>
                          </a:cubicBezTo>
                          <a:cubicBezTo>
                            <a:pt x="-311" y="70908"/>
                            <a:pt x="-3486" y="116417"/>
                            <a:pt x="4981" y="139700"/>
                          </a:cubicBezTo>
                          <a:cubicBezTo>
                            <a:pt x="13448" y="162983"/>
                            <a:pt x="36202" y="175154"/>
                            <a:pt x="58956" y="187325"/>
                          </a:cubicBezTo>
                        </a:path>
                      </a:pathLst>
                    </a:custGeom>
                    <a:noFill/>
                    <a:ln w="19050" cap="flat" cmpd="sng" algn="ctr">
                      <a:solidFill>
                        <a:srgbClr val="0070C0"/>
                      </a:solidFill>
                      <a:prstDash val="sysDash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cxnSp>
                  <p:nvCxnSpPr>
                    <p:cNvPr id="209" name="Straight Connector 208"/>
                    <p:cNvCxnSpPr/>
                    <p:nvPr/>
                  </p:nvCxnSpPr>
                  <p:spPr>
                    <a:xfrm>
                      <a:off x="4049608" y="5727040"/>
                      <a:ext cx="336121" cy="94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0070C0"/>
                      </a:solidFill>
                      <a:prstDash val="sysDash"/>
                    </a:ln>
                    <a:effectLst/>
                  </p:spPr>
                </p:cxnSp>
              </p:grpSp>
              <p:cxnSp>
                <p:nvCxnSpPr>
                  <p:cNvPr id="207" name="Straight Connector 206"/>
                  <p:cNvCxnSpPr/>
                  <p:nvPr/>
                </p:nvCxnSpPr>
                <p:spPr>
                  <a:xfrm>
                    <a:off x="4061027" y="5888304"/>
                    <a:ext cx="322052" cy="940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0070C0"/>
                    </a:solidFill>
                    <a:prstDash val="sysDash"/>
                  </a:ln>
                  <a:effectLst/>
                </p:spPr>
              </p:cxnSp>
            </p:grpSp>
            <p:sp>
              <p:nvSpPr>
                <p:cNvPr id="205" name="Freeform 204"/>
                <p:cNvSpPr/>
                <p:nvPr/>
              </p:nvSpPr>
              <p:spPr>
                <a:xfrm flipH="1">
                  <a:off x="4375162" y="5727040"/>
                  <a:ext cx="61553" cy="161264"/>
                </a:xfrm>
                <a:custGeom>
                  <a:avLst/>
                  <a:gdLst>
                    <a:gd name="connsiteX0" fmla="*/ 55781 w 58956"/>
                    <a:gd name="connsiteY0" fmla="*/ 0 h 187325"/>
                    <a:gd name="connsiteX1" fmla="*/ 8156 w 58956"/>
                    <a:gd name="connsiteY1" fmla="*/ 47625 h 187325"/>
                    <a:gd name="connsiteX2" fmla="*/ 4981 w 58956"/>
                    <a:gd name="connsiteY2" fmla="*/ 139700 h 187325"/>
                    <a:gd name="connsiteX3" fmla="*/ 58956 w 58956"/>
                    <a:gd name="connsiteY3" fmla="*/ 18732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956" h="187325">
                      <a:moveTo>
                        <a:pt x="55781" y="0"/>
                      </a:moveTo>
                      <a:cubicBezTo>
                        <a:pt x="36202" y="12171"/>
                        <a:pt x="16623" y="24342"/>
                        <a:pt x="8156" y="47625"/>
                      </a:cubicBezTo>
                      <a:cubicBezTo>
                        <a:pt x="-311" y="70908"/>
                        <a:pt x="-3486" y="116417"/>
                        <a:pt x="4981" y="139700"/>
                      </a:cubicBezTo>
                      <a:cubicBezTo>
                        <a:pt x="13448" y="162983"/>
                        <a:pt x="36202" y="175154"/>
                        <a:pt x="58956" y="187325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0070C0"/>
                  </a:solidFill>
                  <a:prstDash val="sys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77" name="Group 176"/>
              <p:cNvGrpSpPr/>
              <p:nvPr/>
            </p:nvGrpSpPr>
            <p:grpSpPr>
              <a:xfrm>
                <a:off x="4812223" y="5532648"/>
                <a:ext cx="439782" cy="161264"/>
                <a:chOff x="3996933" y="5727040"/>
                <a:chExt cx="439782" cy="161264"/>
              </a:xfrm>
            </p:grpSpPr>
            <p:grpSp>
              <p:nvGrpSpPr>
                <p:cNvPr id="198" name="Group 197"/>
                <p:cNvGrpSpPr/>
                <p:nvPr/>
              </p:nvGrpSpPr>
              <p:grpSpPr>
                <a:xfrm>
                  <a:off x="3996933" y="5727040"/>
                  <a:ext cx="388796" cy="161264"/>
                  <a:chOff x="3996933" y="5727040"/>
                  <a:chExt cx="388796" cy="161264"/>
                </a:xfrm>
              </p:grpSpPr>
              <p:grpSp>
                <p:nvGrpSpPr>
                  <p:cNvPr id="200" name="Group 199"/>
                  <p:cNvGrpSpPr/>
                  <p:nvPr/>
                </p:nvGrpSpPr>
                <p:grpSpPr>
                  <a:xfrm>
                    <a:off x="3996933" y="5727040"/>
                    <a:ext cx="388796" cy="155842"/>
                    <a:chOff x="3996933" y="5727040"/>
                    <a:chExt cx="388796" cy="155842"/>
                  </a:xfrm>
                </p:grpSpPr>
                <p:sp>
                  <p:nvSpPr>
                    <p:cNvPr id="202" name="Freeform 201"/>
                    <p:cNvSpPr/>
                    <p:nvPr/>
                  </p:nvSpPr>
                  <p:spPr>
                    <a:xfrm>
                      <a:off x="3996933" y="5727040"/>
                      <a:ext cx="61553" cy="155842"/>
                    </a:xfrm>
                    <a:custGeom>
                      <a:avLst/>
                      <a:gdLst>
                        <a:gd name="connsiteX0" fmla="*/ 55781 w 58956"/>
                        <a:gd name="connsiteY0" fmla="*/ 0 h 187325"/>
                        <a:gd name="connsiteX1" fmla="*/ 8156 w 58956"/>
                        <a:gd name="connsiteY1" fmla="*/ 47625 h 187325"/>
                        <a:gd name="connsiteX2" fmla="*/ 4981 w 58956"/>
                        <a:gd name="connsiteY2" fmla="*/ 139700 h 187325"/>
                        <a:gd name="connsiteX3" fmla="*/ 58956 w 58956"/>
                        <a:gd name="connsiteY3" fmla="*/ 187325 h 18732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58956" h="187325">
                          <a:moveTo>
                            <a:pt x="55781" y="0"/>
                          </a:moveTo>
                          <a:cubicBezTo>
                            <a:pt x="36202" y="12171"/>
                            <a:pt x="16623" y="24342"/>
                            <a:pt x="8156" y="47625"/>
                          </a:cubicBezTo>
                          <a:cubicBezTo>
                            <a:pt x="-311" y="70908"/>
                            <a:pt x="-3486" y="116417"/>
                            <a:pt x="4981" y="139700"/>
                          </a:cubicBezTo>
                          <a:cubicBezTo>
                            <a:pt x="13448" y="162983"/>
                            <a:pt x="36202" y="175154"/>
                            <a:pt x="58956" y="187325"/>
                          </a:cubicBezTo>
                        </a:path>
                      </a:pathLst>
                    </a:custGeom>
                    <a:noFill/>
                    <a:ln w="19050" cap="flat" cmpd="sng" algn="ctr">
                      <a:solidFill>
                        <a:srgbClr val="0070C0"/>
                      </a:solidFill>
                      <a:prstDash val="sysDash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p:txBody>
                </p:sp>
                <p:cxnSp>
                  <p:nvCxnSpPr>
                    <p:cNvPr id="203" name="Straight Connector 202"/>
                    <p:cNvCxnSpPr/>
                    <p:nvPr/>
                  </p:nvCxnSpPr>
                  <p:spPr>
                    <a:xfrm>
                      <a:off x="4049608" y="5727040"/>
                      <a:ext cx="336121" cy="940"/>
                    </a:xfrm>
                    <a:prstGeom prst="line">
                      <a:avLst/>
                    </a:prstGeom>
                    <a:noFill/>
                    <a:ln w="9525" cap="flat" cmpd="sng" algn="ctr">
                      <a:solidFill>
                        <a:srgbClr val="0070C0"/>
                      </a:solidFill>
                      <a:prstDash val="sysDash"/>
                    </a:ln>
                    <a:effectLst/>
                  </p:spPr>
                </p:cxnSp>
              </p:grpSp>
              <p:cxnSp>
                <p:nvCxnSpPr>
                  <p:cNvPr id="201" name="Straight Connector 200"/>
                  <p:cNvCxnSpPr>
                    <a:endCxn id="199" idx="3"/>
                  </p:cNvCxnSpPr>
                  <p:nvPr/>
                </p:nvCxnSpPr>
                <p:spPr>
                  <a:xfrm>
                    <a:off x="4058486" y="5882882"/>
                    <a:ext cx="316676" cy="5422"/>
                  </a:xfrm>
                  <a:prstGeom prst="line">
                    <a:avLst/>
                  </a:prstGeom>
                  <a:noFill/>
                  <a:ln w="9525" cap="flat" cmpd="sng" algn="ctr">
                    <a:solidFill>
                      <a:srgbClr val="0070C0"/>
                    </a:solidFill>
                    <a:prstDash val="sysDash"/>
                  </a:ln>
                  <a:effectLst/>
                </p:spPr>
              </p:cxnSp>
            </p:grpSp>
            <p:sp>
              <p:nvSpPr>
                <p:cNvPr id="199" name="Freeform 198"/>
                <p:cNvSpPr/>
                <p:nvPr/>
              </p:nvSpPr>
              <p:spPr>
                <a:xfrm flipH="1">
                  <a:off x="4375162" y="5727040"/>
                  <a:ext cx="61553" cy="161264"/>
                </a:xfrm>
                <a:custGeom>
                  <a:avLst/>
                  <a:gdLst>
                    <a:gd name="connsiteX0" fmla="*/ 55781 w 58956"/>
                    <a:gd name="connsiteY0" fmla="*/ 0 h 187325"/>
                    <a:gd name="connsiteX1" fmla="*/ 8156 w 58956"/>
                    <a:gd name="connsiteY1" fmla="*/ 47625 h 187325"/>
                    <a:gd name="connsiteX2" fmla="*/ 4981 w 58956"/>
                    <a:gd name="connsiteY2" fmla="*/ 139700 h 187325"/>
                    <a:gd name="connsiteX3" fmla="*/ 58956 w 58956"/>
                    <a:gd name="connsiteY3" fmla="*/ 18732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8956" h="187325">
                      <a:moveTo>
                        <a:pt x="55781" y="0"/>
                      </a:moveTo>
                      <a:cubicBezTo>
                        <a:pt x="36202" y="12171"/>
                        <a:pt x="16623" y="24342"/>
                        <a:pt x="8156" y="47625"/>
                      </a:cubicBezTo>
                      <a:cubicBezTo>
                        <a:pt x="-311" y="70908"/>
                        <a:pt x="-3486" y="116417"/>
                        <a:pt x="4981" y="139700"/>
                      </a:cubicBezTo>
                      <a:cubicBezTo>
                        <a:pt x="13448" y="162983"/>
                        <a:pt x="36202" y="175154"/>
                        <a:pt x="58956" y="187325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0070C0"/>
                  </a:solidFill>
                  <a:prstDash val="sys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178" name="Straight Connector 177"/>
              <p:cNvCxnSpPr/>
              <p:nvPr/>
            </p:nvCxnSpPr>
            <p:spPr>
              <a:xfrm flipV="1">
                <a:off x="4726747" y="5032855"/>
                <a:ext cx="799880" cy="2169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79" name="Straight Connector 178"/>
              <p:cNvCxnSpPr/>
              <p:nvPr/>
            </p:nvCxnSpPr>
            <p:spPr>
              <a:xfrm flipV="1">
                <a:off x="5119809" y="5200529"/>
                <a:ext cx="202837" cy="1224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80" name="Straight Connector 179"/>
              <p:cNvCxnSpPr/>
              <p:nvPr/>
            </p:nvCxnSpPr>
            <p:spPr>
              <a:xfrm flipV="1">
                <a:off x="5053585" y="5366532"/>
                <a:ext cx="799880" cy="2169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81" name="Straight Connector 180"/>
              <p:cNvCxnSpPr/>
              <p:nvPr/>
            </p:nvCxnSpPr>
            <p:spPr>
              <a:xfrm flipV="1">
                <a:off x="5056454" y="5526050"/>
                <a:ext cx="799880" cy="2169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82" name="Straight Connector 181"/>
              <p:cNvCxnSpPr/>
              <p:nvPr/>
            </p:nvCxnSpPr>
            <p:spPr>
              <a:xfrm flipH="1">
                <a:off x="5633499" y="5455122"/>
                <a:ext cx="82031" cy="70928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83" name="Straight Connector 182"/>
              <p:cNvCxnSpPr/>
              <p:nvPr/>
            </p:nvCxnSpPr>
            <p:spPr>
              <a:xfrm>
                <a:off x="5635966" y="5369696"/>
                <a:ext cx="82031" cy="70928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84" name="Straight Connector 183"/>
              <p:cNvCxnSpPr/>
              <p:nvPr/>
            </p:nvCxnSpPr>
            <p:spPr>
              <a:xfrm flipV="1">
                <a:off x="5709391" y="5434411"/>
                <a:ext cx="799880" cy="2169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85" name="Straight Connector 184"/>
              <p:cNvCxnSpPr/>
              <p:nvPr/>
            </p:nvCxnSpPr>
            <p:spPr>
              <a:xfrm flipV="1">
                <a:off x="5708812" y="5449124"/>
                <a:ext cx="799880" cy="2169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sp>
            <p:nvSpPr>
              <p:cNvPr id="186" name="Oval 185"/>
              <p:cNvSpPr/>
              <p:nvPr/>
            </p:nvSpPr>
            <p:spPr>
              <a:xfrm>
                <a:off x="6417685" y="5126605"/>
                <a:ext cx="377049" cy="291868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7" name="Oval 186"/>
              <p:cNvSpPr/>
              <p:nvPr/>
            </p:nvSpPr>
            <p:spPr>
              <a:xfrm>
                <a:off x="7631355" y="4859265"/>
                <a:ext cx="323187" cy="282705"/>
              </a:xfrm>
              <a:prstGeom prst="ellipse">
                <a:avLst/>
              </a:prstGeom>
              <a:noFill/>
              <a:ln w="19050" cap="flat" cmpd="sng" algn="ctr">
                <a:solidFill>
                  <a:srgbClr val="0070C0"/>
                </a:soli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188" name="Straight Connector 187"/>
              <p:cNvCxnSpPr>
                <a:stCxn id="186" idx="0"/>
                <a:endCxn id="187" idx="4"/>
              </p:cNvCxnSpPr>
              <p:nvPr/>
            </p:nvCxnSpPr>
            <p:spPr>
              <a:xfrm>
                <a:off x="6606210" y="5126605"/>
                <a:ext cx="1186739" cy="15365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sp>
            <p:nvSpPr>
              <p:cNvPr id="189" name="Freeform 188"/>
              <p:cNvSpPr/>
              <p:nvPr/>
            </p:nvSpPr>
            <p:spPr>
              <a:xfrm>
                <a:off x="6491287" y="5429250"/>
                <a:ext cx="340812" cy="135866"/>
              </a:xfrm>
              <a:custGeom>
                <a:avLst/>
                <a:gdLst>
                  <a:gd name="connsiteX0" fmla="*/ 0 w 361950"/>
                  <a:gd name="connsiteY0" fmla="*/ 0 h 119063"/>
                  <a:gd name="connsiteX1" fmla="*/ 166687 w 361950"/>
                  <a:gd name="connsiteY1" fmla="*/ 23813 h 119063"/>
                  <a:gd name="connsiteX2" fmla="*/ 361950 w 361950"/>
                  <a:gd name="connsiteY2" fmla="*/ 1190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61950" h="119063">
                    <a:moveTo>
                      <a:pt x="0" y="0"/>
                    </a:moveTo>
                    <a:cubicBezTo>
                      <a:pt x="53181" y="1984"/>
                      <a:pt x="106362" y="3969"/>
                      <a:pt x="166687" y="23813"/>
                    </a:cubicBezTo>
                    <a:cubicBezTo>
                      <a:pt x="227012" y="43657"/>
                      <a:pt x="329406" y="106363"/>
                      <a:pt x="361950" y="119063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70C0"/>
                </a:soli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190" name="Straight Connector 189"/>
              <p:cNvCxnSpPr>
                <a:stCxn id="186" idx="4"/>
              </p:cNvCxnSpPr>
              <p:nvPr/>
            </p:nvCxnSpPr>
            <p:spPr>
              <a:xfrm>
                <a:off x="6606210" y="5418473"/>
                <a:ext cx="235592" cy="146643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91" name="Straight Connector 190"/>
              <p:cNvCxnSpPr>
                <a:stCxn id="147" idx="3"/>
              </p:cNvCxnSpPr>
              <p:nvPr/>
            </p:nvCxnSpPr>
            <p:spPr>
              <a:xfrm flipV="1">
                <a:off x="7069531" y="4762500"/>
                <a:ext cx="460835" cy="3645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92" name="Straight Connector 191"/>
              <p:cNvCxnSpPr>
                <a:endCxn id="187" idx="0"/>
              </p:cNvCxnSpPr>
              <p:nvPr/>
            </p:nvCxnSpPr>
            <p:spPr>
              <a:xfrm>
                <a:off x="7521183" y="4762500"/>
                <a:ext cx="271766" cy="96765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sp>
            <p:nvSpPr>
              <p:cNvPr id="193" name="Freeform 192"/>
              <p:cNvSpPr/>
              <p:nvPr/>
            </p:nvSpPr>
            <p:spPr>
              <a:xfrm>
                <a:off x="6518974" y="4397075"/>
                <a:ext cx="1756043" cy="1474423"/>
              </a:xfrm>
              <a:custGeom>
                <a:avLst/>
                <a:gdLst>
                  <a:gd name="connsiteX0" fmla="*/ 0 w 1756043"/>
                  <a:gd name="connsiteY0" fmla="*/ 1050152 h 1474423"/>
                  <a:gd name="connsiteX1" fmla="*/ 204788 w 1756043"/>
                  <a:gd name="connsiteY1" fmla="*/ 1107302 h 1474423"/>
                  <a:gd name="connsiteX2" fmla="*/ 457200 w 1756043"/>
                  <a:gd name="connsiteY2" fmla="*/ 1283515 h 1474423"/>
                  <a:gd name="connsiteX3" fmla="*/ 600075 w 1756043"/>
                  <a:gd name="connsiteY3" fmla="*/ 1378765 h 1474423"/>
                  <a:gd name="connsiteX4" fmla="*/ 800100 w 1756043"/>
                  <a:gd name="connsiteY4" fmla="*/ 1445440 h 1474423"/>
                  <a:gd name="connsiteX5" fmla="*/ 1023938 w 1756043"/>
                  <a:gd name="connsiteY5" fmla="*/ 1474015 h 1474423"/>
                  <a:gd name="connsiteX6" fmla="*/ 1266825 w 1756043"/>
                  <a:gd name="connsiteY6" fmla="*/ 1426390 h 1474423"/>
                  <a:gd name="connsiteX7" fmla="*/ 1443038 w 1756043"/>
                  <a:gd name="connsiteY7" fmla="*/ 1316852 h 1474423"/>
                  <a:gd name="connsiteX8" fmla="*/ 1624013 w 1756043"/>
                  <a:gd name="connsiteY8" fmla="*/ 1135877 h 1474423"/>
                  <a:gd name="connsiteX9" fmla="*/ 1733550 w 1756043"/>
                  <a:gd name="connsiteY9" fmla="*/ 912040 h 1474423"/>
                  <a:gd name="connsiteX10" fmla="*/ 1752600 w 1756043"/>
                  <a:gd name="connsiteY10" fmla="*/ 645340 h 1474423"/>
                  <a:gd name="connsiteX11" fmla="*/ 1685925 w 1756043"/>
                  <a:gd name="connsiteY11" fmla="*/ 421502 h 1474423"/>
                  <a:gd name="connsiteX12" fmla="*/ 1514475 w 1756043"/>
                  <a:gd name="connsiteY12" fmla="*/ 197665 h 1474423"/>
                  <a:gd name="connsiteX13" fmla="*/ 1371600 w 1756043"/>
                  <a:gd name="connsiteY13" fmla="*/ 88127 h 1474423"/>
                  <a:gd name="connsiteX14" fmla="*/ 1114425 w 1756043"/>
                  <a:gd name="connsiteY14" fmla="*/ 7165 h 1474423"/>
                  <a:gd name="connsiteX15" fmla="*/ 952500 w 1756043"/>
                  <a:gd name="connsiteY15" fmla="*/ 2402 h 147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756043" h="1474423">
                    <a:moveTo>
                      <a:pt x="0" y="1050152"/>
                    </a:moveTo>
                    <a:cubicBezTo>
                      <a:pt x="64294" y="1059280"/>
                      <a:pt x="128588" y="1068408"/>
                      <a:pt x="204788" y="1107302"/>
                    </a:cubicBezTo>
                    <a:cubicBezTo>
                      <a:pt x="280988" y="1146196"/>
                      <a:pt x="391319" y="1238271"/>
                      <a:pt x="457200" y="1283515"/>
                    </a:cubicBezTo>
                    <a:cubicBezTo>
                      <a:pt x="523081" y="1328759"/>
                      <a:pt x="542925" y="1351778"/>
                      <a:pt x="600075" y="1378765"/>
                    </a:cubicBezTo>
                    <a:cubicBezTo>
                      <a:pt x="657225" y="1405752"/>
                      <a:pt x="729456" y="1429565"/>
                      <a:pt x="800100" y="1445440"/>
                    </a:cubicBezTo>
                    <a:cubicBezTo>
                      <a:pt x="870744" y="1461315"/>
                      <a:pt x="946151" y="1477190"/>
                      <a:pt x="1023938" y="1474015"/>
                    </a:cubicBezTo>
                    <a:cubicBezTo>
                      <a:pt x="1101725" y="1470840"/>
                      <a:pt x="1196975" y="1452584"/>
                      <a:pt x="1266825" y="1426390"/>
                    </a:cubicBezTo>
                    <a:cubicBezTo>
                      <a:pt x="1336675" y="1400196"/>
                      <a:pt x="1383507" y="1365271"/>
                      <a:pt x="1443038" y="1316852"/>
                    </a:cubicBezTo>
                    <a:cubicBezTo>
                      <a:pt x="1502569" y="1268433"/>
                      <a:pt x="1575594" y="1203346"/>
                      <a:pt x="1624013" y="1135877"/>
                    </a:cubicBezTo>
                    <a:cubicBezTo>
                      <a:pt x="1672432" y="1068408"/>
                      <a:pt x="1712119" y="993796"/>
                      <a:pt x="1733550" y="912040"/>
                    </a:cubicBezTo>
                    <a:cubicBezTo>
                      <a:pt x="1754981" y="830284"/>
                      <a:pt x="1760537" y="727096"/>
                      <a:pt x="1752600" y="645340"/>
                    </a:cubicBezTo>
                    <a:cubicBezTo>
                      <a:pt x="1744663" y="563584"/>
                      <a:pt x="1725612" y="496114"/>
                      <a:pt x="1685925" y="421502"/>
                    </a:cubicBezTo>
                    <a:cubicBezTo>
                      <a:pt x="1646238" y="346890"/>
                      <a:pt x="1566862" y="253227"/>
                      <a:pt x="1514475" y="197665"/>
                    </a:cubicBezTo>
                    <a:cubicBezTo>
                      <a:pt x="1462088" y="142103"/>
                      <a:pt x="1438275" y="119877"/>
                      <a:pt x="1371600" y="88127"/>
                    </a:cubicBezTo>
                    <a:cubicBezTo>
                      <a:pt x="1304925" y="56377"/>
                      <a:pt x="1184275" y="21452"/>
                      <a:pt x="1114425" y="7165"/>
                    </a:cubicBezTo>
                    <a:cubicBezTo>
                      <a:pt x="1044575" y="-7122"/>
                      <a:pt x="975519" y="4783"/>
                      <a:pt x="952500" y="2402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70C0"/>
                </a:soli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4" name="Freeform 193"/>
              <p:cNvSpPr/>
              <p:nvPr/>
            </p:nvSpPr>
            <p:spPr>
              <a:xfrm>
                <a:off x="7071021" y="4535675"/>
                <a:ext cx="442913" cy="219089"/>
              </a:xfrm>
              <a:custGeom>
                <a:avLst/>
                <a:gdLst>
                  <a:gd name="connsiteX0" fmla="*/ 0 w 442913"/>
                  <a:gd name="connsiteY0" fmla="*/ 209564 h 219089"/>
                  <a:gd name="connsiteX1" fmla="*/ 57150 w 442913"/>
                  <a:gd name="connsiteY1" fmla="*/ 204801 h 219089"/>
                  <a:gd name="connsiteX2" fmla="*/ 109538 w 442913"/>
                  <a:gd name="connsiteY2" fmla="*/ 171464 h 219089"/>
                  <a:gd name="connsiteX3" fmla="*/ 128588 w 442913"/>
                  <a:gd name="connsiteY3" fmla="*/ 61926 h 219089"/>
                  <a:gd name="connsiteX4" fmla="*/ 176213 w 442913"/>
                  <a:gd name="connsiteY4" fmla="*/ 9539 h 219089"/>
                  <a:gd name="connsiteX5" fmla="*/ 228600 w 442913"/>
                  <a:gd name="connsiteY5" fmla="*/ 14 h 219089"/>
                  <a:gd name="connsiteX6" fmla="*/ 309563 w 442913"/>
                  <a:gd name="connsiteY6" fmla="*/ 9539 h 219089"/>
                  <a:gd name="connsiteX7" fmla="*/ 357188 w 442913"/>
                  <a:gd name="connsiteY7" fmla="*/ 52401 h 219089"/>
                  <a:gd name="connsiteX8" fmla="*/ 371475 w 442913"/>
                  <a:gd name="connsiteY8" fmla="*/ 104789 h 219089"/>
                  <a:gd name="connsiteX9" fmla="*/ 371475 w 442913"/>
                  <a:gd name="connsiteY9" fmla="*/ 166701 h 219089"/>
                  <a:gd name="connsiteX10" fmla="*/ 442913 w 442913"/>
                  <a:gd name="connsiteY10" fmla="*/ 219089 h 21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2913" h="219089">
                    <a:moveTo>
                      <a:pt x="0" y="209564"/>
                    </a:moveTo>
                    <a:cubicBezTo>
                      <a:pt x="19447" y="210357"/>
                      <a:pt x="38894" y="211151"/>
                      <a:pt x="57150" y="204801"/>
                    </a:cubicBezTo>
                    <a:cubicBezTo>
                      <a:pt x="75406" y="198451"/>
                      <a:pt x="97632" y="195276"/>
                      <a:pt x="109538" y="171464"/>
                    </a:cubicBezTo>
                    <a:cubicBezTo>
                      <a:pt x="121444" y="147652"/>
                      <a:pt x="117476" y="88913"/>
                      <a:pt x="128588" y="61926"/>
                    </a:cubicBezTo>
                    <a:cubicBezTo>
                      <a:pt x="139700" y="34939"/>
                      <a:pt x="159544" y="19858"/>
                      <a:pt x="176213" y="9539"/>
                    </a:cubicBezTo>
                    <a:cubicBezTo>
                      <a:pt x="192882" y="-780"/>
                      <a:pt x="206375" y="14"/>
                      <a:pt x="228600" y="14"/>
                    </a:cubicBezTo>
                    <a:cubicBezTo>
                      <a:pt x="250825" y="14"/>
                      <a:pt x="288132" y="808"/>
                      <a:pt x="309563" y="9539"/>
                    </a:cubicBezTo>
                    <a:cubicBezTo>
                      <a:pt x="330994" y="18270"/>
                      <a:pt x="346869" y="36526"/>
                      <a:pt x="357188" y="52401"/>
                    </a:cubicBezTo>
                    <a:cubicBezTo>
                      <a:pt x="367507" y="68276"/>
                      <a:pt x="369094" y="85739"/>
                      <a:pt x="371475" y="104789"/>
                    </a:cubicBezTo>
                    <a:cubicBezTo>
                      <a:pt x="373856" y="123839"/>
                      <a:pt x="359569" y="147651"/>
                      <a:pt x="371475" y="166701"/>
                    </a:cubicBezTo>
                    <a:cubicBezTo>
                      <a:pt x="383381" y="185751"/>
                      <a:pt x="413147" y="202420"/>
                      <a:pt x="442913" y="219089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70C0"/>
                </a:soli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5" name="Freeform 194"/>
              <p:cNvSpPr/>
              <p:nvPr/>
            </p:nvSpPr>
            <p:spPr>
              <a:xfrm flipV="1">
                <a:off x="7150299" y="4762500"/>
                <a:ext cx="314626" cy="187024"/>
              </a:xfrm>
              <a:custGeom>
                <a:avLst/>
                <a:gdLst>
                  <a:gd name="connsiteX0" fmla="*/ 0 w 442913"/>
                  <a:gd name="connsiteY0" fmla="*/ 209564 h 219089"/>
                  <a:gd name="connsiteX1" fmla="*/ 57150 w 442913"/>
                  <a:gd name="connsiteY1" fmla="*/ 204801 h 219089"/>
                  <a:gd name="connsiteX2" fmla="*/ 109538 w 442913"/>
                  <a:gd name="connsiteY2" fmla="*/ 171464 h 219089"/>
                  <a:gd name="connsiteX3" fmla="*/ 128588 w 442913"/>
                  <a:gd name="connsiteY3" fmla="*/ 61926 h 219089"/>
                  <a:gd name="connsiteX4" fmla="*/ 176213 w 442913"/>
                  <a:gd name="connsiteY4" fmla="*/ 9539 h 219089"/>
                  <a:gd name="connsiteX5" fmla="*/ 228600 w 442913"/>
                  <a:gd name="connsiteY5" fmla="*/ 14 h 219089"/>
                  <a:gd name="connsiteX6" fmla="*/ 309563 w 442913"/>
                  <a:gd name="connsiteY6" fmla="*/ 9539 h 219089"/>
                  <a:gd name="connsiteX7" fmla="*/ 357188 w 442913"/>
                  <a:gd name="connsiteY7" fmla="*/ 52401 h 219089"/>
                  <a:gd name="connsiteX8" fmla="*/ 371475 w 442913"/>
                  <a:gd name="connsiteY8" fmla="*/ 104789 h 219089"/>
                  <a:gd name="connsiteX9" fmla="*/ 371475 w 442913"/>
                  <a:gd name="connsiteY9" fmla="*/ 166701 h 219089"/>
                  <a:gd name="connsiteX10" fmla="*/ 442913 w 442913"/>
                  <a:gd name="connsiteY10" fmla="*/ 219089 h 219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2913" h="219089">
                    <a:moveTo>
                      <a:pt x="0" y="209564"/>
                    </a:moveTo>
                    <a:cubicBezTo>
                      <a:pt x="19447" y="210357"/>
                      <a:pt x="38894" y="211151"/>
                      <a:pt x="57150" y="204801"/>
                    </a:cubicBezTo>
                    <a:cubicBezTo>
                      <a:pt x="75406" y="198451"/>
                      <a:pt x="97632" y="195276"/>
                      <a:pt x="109538" y="171464"/>
                    </a:cubicBezTo>
                    <a:cubicBezTo>
                      <a:pt x="121444" y="147652"/>
                      <a:pt x="117476" y="88913"/>
                      <a:pt x="128588" y="61926"/>
                    </a:cubicBezTo>
                    <a:cubicBezTo>
                      <a:pt x="139700" y="34939"/>
                      <a:pt x="159544" y="19858"/>
                      <a:pt x="176213" y="9539"/>
                    </a:cubicBezTo>
                    <a:cubicBezTo>
                      <a:pt x="192882" y="-780"/>
                      <a:pt x="206375" y="14"/>
                      <a:pt x="228600" y="14"/>
                    </a:cubicBezTo>
                    <a:cubicBezTo>
                      <a:pt x="250825" y="14"/>
                      <a:pt x="288132" y="808"/>
                      <a:pt x="309563" y="9539"/>
                    </a:cubicBezTo>
                    <a:cubicBezTo>
                      <a:pt x="330994" y="18270"/>
                      <a:pt x="346869" y="36526"/>
                      <a:pt x="357188" y="52401"/>
                    </a:cubicBezTo>
                    <a:cubicBezTo>
                      <a:pt x="367507" y="68276"/>
                      <a:pt x="369094" y="85739"/>
                      <a:pt x="371475" y="104789"/>
                    </a:cubicBezTo>
                    <a:cubicBezTo>
                      <a:pt x="373856" y="123839"/>
                      <a:pt x="359569" y="147651"/>
                      <a:pt x="371475" y="166701"/>
                    </a:cubicBezTo>
                    <a:cubicBezTo>
                      <a:pt x="383381" y="185751"/>
                      <a:pt x="413147" y="202420"/>
                      <a:pt x="442913" y="219089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70C0"/>
                </a:solidFill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196" name="Straight Connector 195"/>
              <p:cNvCxnSpPr>
                <a:stCxn id="193" idx="15"/>
              </p:cNvCxnSpPr>
              <p:nvPr/>
            </p:nvCxnSpPr>
            <p:spPr>
              <a:xfrm flipH="1">
                <a:off x="3433180" y="4399477"/>
                <a:ext cx="4038294" cy="519442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  <p:cxnSp>
            <p:nvCxnSpPr>
              <p:cNvPr id="197" name="Straight Connector 196"/>
              <p:cNvCxnSpPr>
                <a:stCxn id="193" idx="6"/>
              </p:cNvCxnSpPr>
              <p:nvPr/>
            </p:nvCxnSpPr>
            <p:spPr>
              <a:xfrm flipV="1">
                <a:off x="7785799" y="5565116"/>
                <a:ext cx="920051" cy="258349"/>
              </a:xfrm>
              <a:prstGeom prst="line">
                <a:avLst/>
              </a:prstGeom>
              <a:noFill/>
              <a:ln w="9525" cap="flat" cmpd="sng" algn="ctr">
                <a:solidFill>
                  <a:srgbClr val="0070C0"/>
                </a:solidFill>
                <a:prstDash val="sysDash"/>
              </a:ln>
              <a:effectLst/>
            </p:spPr>
          </p:cxnSp>
        </p:grpSp>
        <p:sp>
          <p:nvSpPr>
            <p:cNvPr id="139" name="TextBox 138"/>
            <p:cNvSpPr txBox="1"/>
            <p:nvPr/>
          </p:nvSpPr>
          <p:spPr>
            <a:xfrm>
              <a:off x="1621231" y="4313603"/>
              <a:ext cx="17842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</a:rPr>
                <a:t>Drive beam injector</a:t>
              </a: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2913046" y="5076859"/>
              <a:ext cx="17842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</a:rPr>
                <a:t>Main beam injector</a:t>
              </a: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8019840" y="4068217"/>
              <a:ext cx="14675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</a:rPr>
                <a:t>Experimental buildings</a:t>
              </a:r>
            </a:p>
          </p:txBody>
        </p:sp>
        <p:cxnSp>
          <p:nvCxnSpPr>
            <p:cNvPr id="142" name="Straight Arrow Connector 141"/>
            <p:cNvCxnSpPr/>
            <p:nvPr/>
          </p:nvCxnSpPr>
          <p:spPr>
            <a:xfrm>
              <a:off x="1621231" y="4326773"/>
              <a:ext cx="5448300" cy="0"/>
            </a:xfrm>
            <a:prstGeom prst="straightConnector1">
              <a:avLst/>
            </a:prstGeom>
            <a:noFill/>
            <a:ln w="9525" cap="flat" cmpd="sng" algn="ctr">
              <a:solidFill>
                <a:srgbClr val="0055A0"/>
              </a:solidFill>
              <a:prstDash val="solid"/>
              <a:headEnd type="triangle"/>
              <a:tailEnd type="triangle"/>
            </a:ln>
            <a:effectLst/>
          </p:spPr>
        </p:cxnSp>
        <p:cxnSp>
          <p:nvCxnSpPr>
            <p:cNvPr id="143" name="Straight Connector 142"/>
            <p:cNvCxnSpPr/>
            <p:nvPr/>
          </p:nvCxnSpPr>
          <p:spPr>
            <a:xfrm>
              <a:off x="7069531" y="4144253"/>
              <a:ext cx="0" cy="338699"/>
            </a:xfrm>
            <a:prstGeom prst="line">
              <a:avLst/>
            </a:prstGeom>
            <a:noFill/>
            <a:ln w="9525" cap="flat" cmpd="sng" algn="ctr">
              <a:solidFill>
                <a:srgbClr val="0055A0"/>
              </a:solidFill>
              <a:prstDash val="solid"/>
            </a:ln>
            <a:effectLst/>
          </p:spPr>
        </p:cxnSp>
        <p:cxnSp>
          <p:nvCxnSpPr>
            <p:cNvPr id="144" name="Straight Connector 143"/>
            <p:cNvCxnSpPr/>
            <p:nvPr/>
          </p:nvCxnSpPr>
          <p:spPr>
            <a:xfrm>
              <a:off x="1624845" y="4144253"/>
              <a:ext cx="0" cy="338699"/>
            </a:xfrm>
            <a:prstGeom prst="line">
              <a:avLst/>
            </a:prstGeom>
            <a:noFill/>
            <a:ln w="9525" cap="flat" cmpd="sng" algn="ctr">
              <a:solidFill>
                <a:srgbClr val="0055A0"/>
              </a:solidFill>
              <a:prstDash val="solid"/>
            </a:ln>
            <a:effectLst/>
          </p:spPr>
        </p:cxnSp>
        <p:sp>
          <p:nvSpPr>
            <p:cNvPr id="145" name="TextBox 144"/>
            <p:cNvSpPr txBox="1"/>
            <p:nvPr/>
          </p:nvSpPr>
          <p:spPr>
            <a:xfrm>
              <a:off x="3927459" y="4018557"/>
              <a:ext cx="112612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Arial"/>
                </a:rPr>
                <a:t>2140m</a:t>
              </a:r>
            </a:p>
          </p:txBody>
        </p:sp>
        <p:cxnSp>
          <p:nvCxnSpPr>
            <p:cNvPr id="146" name="Straight Connector 145"/>
            <p:cNvCxnSpPr/>
            <p:nvPr/>
          </p:nvCxnSpPr>
          <p:spPr>
            <a:xfrm flipV="1">
              <a:off x="1621231" y="4923325"/>
              <a:ext cx="7362982" cy="3049"/>
            </a:xfrm>
            <a:prstGeom prst="line">
              <a:avLst/>
            </a:prstGeom>
            <a:noFill/>
            <a:ln w="9525" cap="flat" cmpd="sng" algn="ctr">
              <a:solidFill>
                <a:srgbClr val="0070C0"/>
              </a:solidFill>
              <a:prstDash val="sysDash"/>
            </a:ln>
            <a:effectLst/>
          </p:spPr>
        </p:cxnSp>
      </p:grpSp>
      <p:sp>
        <p:nvSpPr>
          <p:cNvPr id="216" name="Rectangle 215"/>
          <p:cNvSpPr/>
          <p:nvPr/>
        </p:nvSpPr>
        <p:spPr>
          <a:xfrm>
            <a:off x="9749374" y="4176560"/>
            <a:ext cx="189589" cy="72722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7" name="Rectangle 216"/>
          <p:cNvSpPr/>
          <p:nvPr/>
        </p:nvSpPr>
        <p:spPr>
          <a:xfrm>
            <a:off x="8614543" y="4175753"/>
            <a:ext cx="189589" cy="72722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7322300" y="4176781"/>
            <a:ext cx="189589" cy="72722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9" name="Rectangle 218"/>
          <p:cNvSpPr/>
          <p:nvPr/>
        </p:nvSpPr>
        <p:spPr>
          <a:xfrm>
            <a:off x="6191463" y="4176260"/>
            <a:ext cx="189589" cy="72715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0" name="Rectangle 219"/>
          <p:cNvSpPr/>
          <p:nvPr/>
        </p:nvSpPr>
        <p:spPr>
          <a:xfrm>
            <a:off x="5786506" y="4176253"/>
            <a:ext cx="189589" cy="72722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1" name="Rectangle 220"/>
          <p:cNvSpPr/>
          <p:nvPr/>
        </p:nvSpPr>
        <p:spPr>
          <a:xfrm>
            <a:off x="5989463" y="4175753"/>
            <a:ext cx="189589" cy="73529"/>
          </a:xfrm>
          <a:prstGeom prst="rect">
            <a:avLst/>
          </a:prstGeom>
          <a:solidFill>
            <a:srgbClr val="FFC000"/>
          </a:solidFill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2" name="Content Placeholder 2"/>
          <p:cNvSpPr>
            <a:spLocks noGrp="1"/>
          </p:cNvSpPr>
          <p:nvPr>
            <p:ph idx="4294967295"/>
          </p:nvPr>
        </p:nvSpPr>
        <p:spPr>
          <a:xfrm>
            <a:off x="102132" y="2511882"/>
            <a:ext cx="4955612" cy="3254976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GB" sz="1200" b="1" dirty="0"/>
              <a:t>Grid Design Solution: </a:t>
            </a:r>
            <a:r>
              <a:rPr lang="en-GB" sz="1200" dirty="0"/>
              <a:t>Since 2012  TE/EPC has focussed on RF powering and has made steps toward the powering grid design, this includes the proposed solution as seen here:</a:t>
            </a:r>
          </a:p>
          <a:p>
            <a:r>
              <a:rPr lang="en-GB" sz="1200" dirty="0"/>
              <a:t>6 sectors for RF power distribution (3 TeV)</a:t>
            </a:r>
          </a:p>
          <a:p>
            <a:r>
              <a:rPr lang="en-GB" sz="1200" dirty="0"/>
              <a:t>Each sector needs a substation/location.</a:t>
            </a:r>
          </a:p>
          <a:p>
            <a:r>
              <a:rPr lang="en-GB" sz="1200" dirty="0"/>
              <a:t>One substation needs an indoor space of (</a:t>
            </a:r>
            <a:r>
              <a:rPr lang="en-GB" sz="1200" b="1" dirty="0"/>
              <a:t>very</a:t>
            </a:r>
            <a:r>
              <a:rPr lang="en-GB" sz="1200" dirty="0"/>
              <a:t> roughly): ~ 1500 m2 x 10m height </a:t>
            </a:r>
          </a:p>
          <a:p>
            <a:pPr marL="0" indent="0">
              <a:buNone/>
            </a:pPr>
            <a:r>
              <a:rPr lang="en-GB" sz="1200" dirty="0"/>
              <a:t> </a:t>
            </a:r>
          </a:p>
          <a:p>
            <a:pPr marL="0" indent="0">
              <a:buNone/>
            </a:pPr>
            <a:r>
              <a:rPr lang="en-GB" sz="1200" b="1" dirty="0"/>
              <a:t>EN/EL - Availability of Power:</a:t>
            </a:r>
          </a:p>
          <a:p>
            <a:r>
              <a:rPr lang="en-GB" sz="1200" dirty="0"/>
              <a:t>Power available at European level have been identified at the three locations shown.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4494747" y="1962338"/>
            <a:ext cx="1684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 Powering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096AC0-22E8-4B4A-A2B4-C2CA2D470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182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" grpId="0" animBg="1"/>
      <p:bldP spid="216" grpId="1" animBg="1"/>
      <p:bldP spid="217" grpId="0" animBg="1"/>
      <p:bldP spid="217" grpId="1" animBg="1"/>
      <p:bldP spid="218" grpId="0" animBg="1"/>
      <p:bldP spid="218" grpId="1" animBg="1"/>
      <p:bldP spid="219" grpId="0" animBg="1"/>
      <p:bldP spid="219" grpId="1" animBg="1"/>
      <p:bldP spid="220" grpId="0" animBg="1"/>
      <p:bldP spid="220" grpId="1" animBg="1"/>
      <p:bldP spid="221" grpId="0" animBg="1"/>
      <p:bldP spid="221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38162" y="356266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Transport – Inventory Input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193" y="2034788"/>
            <a:ext cx="7243280" cy="44378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2149019"/>
            <a:ext cx="4648193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List of Equipment for the CDR Design was provided in 2010: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Existing data from 2010 </a:t>
            </a:r>
            <a:r>
              <a:rPr lang="en-GB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Must be updated and verified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New components to be added where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/>
              <a:t>The new klystron design requires similar information to that of the CDR: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New input table created for the Klystron Design.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Will allow a transport design and study to be undertaken for the Klystron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78424" y="2116483"/>
            <a:ext cx="6415699" cy="425388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F16D1-7EC1-4A0F-9AAE-B21D4D08E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68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2733" b="1734"/>
          <a:stretch/>
        </p:blipFill>
        <p:spPr>
          <a:xfrm>
            <a:off x="4639811" y="1983506"/>
            <a:ext cx="7078662" cy="43964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3681" y="454504"/>
            <a:ext cx="59207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CDR 3 TeV and 500 GeV Schedule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DBD30-2574-4E8D-A328-42184CD133D1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323706" y="1983506"/>
            <a:ext cx="3507065" cy="4343433"/>
            <a:chOff x="2231815" y="2300153"/>
            <a:chExt cx="2421333" cy="312423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34499" t="2734" r="34602" b="29378"/>
            <a:stretch/>
          </p:blipFill>
          <p:spPr>
            <a:xfrm>
              <a:off x="2465903" y="2300153"/>
              <a:ext cx="2187245" cy="312423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/>
            <a:srcRect l="1119" t="2542" r="95574" b="29580"/>
            <a:stretch/>
          </p:blipFill>
          <p:spPr>
            <a:xfrm>
              <a:off x="2231815" y="2300153"/>
              <a:ext cx="234086" cy="3123737"/>
            </a:xfrm>
            <a:prstGeom prst="rect">
              <a:avLst/>
            </a:prstGeom>
          </p:spPr>
        </p:pic>
      </p:grpSp>
      <p:sp>
        <p:nvSpPr>
          <p:cNvPr id="12" name="TextBox 11"/>
          <p:cNvSpPr txBox="1"/>
          <p:nvPr/>
        </p:nvSpPr>
        <p:spPr>
          <a:xfrm>
            <a:off x="376226" y="2238616"/>
            <a:ext cx="421717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CDR Schedule key points: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Schedule produced for 500 GeV and 3 TeV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Almost 10 years to operation of 3 TeV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7 years from construction to beginning operation for 500 GeV.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Critical path for 500 GeV is the experimental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303172" y="2501462"/>
            <a:ext cx="557049" cy="3848885"/>
          </a:xfrm>
          <a:prstGeom prst="rect">
            <a:avLst/>
          </a:prstGeom>
          <a:noFill/>
          <a:ln w="508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E7E6AC0-8803-4619-A4B2-4EF27FD8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71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5734051" y="1725679"/>
            <a:ext cx="5530615" cy="4602550"/>
            <a:chOff x="5734051" y="1725679"/>
            <a:chExt cx="5530615" cy="460255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34051" y="1725679"/>
              <a:ext cx="5530615" cy="4602550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6591730" y="4026954"/>
              <a:ext cx="3898470" cy="5296"/>
            </a:xfrm>
            <a:prstGeom prst="straightConnector1">
              <a:avLst/>
            </a:prstGeom>
            <a:ln w="3492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7448550" y="3638550"/>
              <a:ext cx="2254250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GB" sz="1600" dirty="0"/>
                <a:t>10m Internal Diameter</a:t>
              </a:r>
              <a:endParaRPr lang="en-US" sz="16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773681" y="454504"/>
            <a:ext cx="59207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New Schedule Requirements</a:t>
            </a:r>
            <a:endParaRPr lang="en-US" sz="3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1514666" y="6328229"/>
            <a:ext cx="677332" cy="529771"/>
          </a:xfrm>
        </p:spPr>
        <p:txBody>
          <a:bodyPr/>
          <a:lstStyle/>
          <a:p>
            <a:fld id="{BDBDBD30-2574-4E8D-A328-42184CD133D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3713" y="1661073"/>
            <a:ext cx="50476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 new schedule is required for the 380 GeV Klystron Design, key points 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Larger diameter tunnel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Reduced surface buildings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Large shielding wall installation.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Updates will be required to produce an edited schedule for a 380 GeV CDR design: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Tunnel lengths reduced.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Drive Beam Building significantly reduced.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One Pre-damping ring removed.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b="1" u="sng" dirty="0"/>
              <a:t>One detector cavern and all associated civil works Removed.</a:t>
            </a:r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5396005" y="1705877"/>
            <a:ext cx="6489749" cy="4589380"/>
            <a:chOff x="5396005" y="1705877"/>
            <a:chExt cx="6489749" cy="4589380"/>
          </a:xfrm>
        </p:grpSpPr>
        <p:grpSp>
          <p:nvGrpSpPr>
            <p:cNvPr id="27" name="Group 26"/>
            <p:cNvGrpSpPr/>
            <p:nvPr/>
          </p:nvGrpSpPr>
          <p:grpSpPr>
            <a:xfrm>
              <a:off x="5396005" y="1705877"/>
              <a:ext cx="6489749" cy="4589380"/>
              <a:chOff x="5396005" y="1705877"/>
              <a:chExt cx="6489749" cy="4589380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5396005" y="1705877"/>
                <a:ext cx="6489749" cy="4589380"/>
                <a:chOff x="5396005" y="1705877"/>
                <a:chExt cx="6489749" cy="4589380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5396005" y="1705877"/>
                  <a:ext cx="6489749" cy="4589380"/>
                  <a:chOff x="4354099" y="2368550"/>
                  <a:chExt cx="6489749" cy="4589380"/>
                </a:xfrm>
              </p:grpSpPr>
              <p:pic>
                <p:nvPicPr>
                  <p:cNvPr id="19" name="Picture 18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9815" t="18038" r="2338" b="8398"/>
                  <a:stretch/>
                </p:blipFill>
                <p:spPr>
                  <a:xfrm>
                    <a:off x="7333047" y="4680566"/>
                    <a:ext cx="3227759" cy="2277364"/>
                  </a:xfrm>
                  <a:prstGeom prst="rect">
                    <a:avLst/>
                  </a:prstGeom>
                </p:spPr>
              </p:pic>
              <p:pic>
                <p:nvPicPr>
                  <p:cNvPr id="20" name="Picture 19"/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1408" t="3759" r="2364" b="-2242"/>
                  <a:stretch/>
                </p:blipFill>
                <p:spPr>
                  <a:xfrm>
                    <a:off x="4354099" y="2368550"/>
                    <a:ext cx="6489749" cy="2231264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19251" t="41630" r="73011" b="34203"/>
                <a:stretch/>
              </p:blipFill>
              <p:spPr>
                <a:xfrm>
                  <a:off x="5484051" y="3996906"/>
                  <a:ext cx="2354926" cy="2298351"/>
                </a:xfrm>
                <a:prstGeom prst="rect">
                  <a:avLst/>
                </a:prstGeom>
              </p:spPr>
            </p:pic>
          </p:grpSp>
          <p:sp>
            <p:nvSpPr>
              <p:cNvPr id="24" name="TextBox 23"/>
              <p:cNvSpPr txBox="1"/>
              <p:nvPr/>
            </p:nvSpPr>
            <p:spPr>
              <a:xfrm>
                <a:off x="5572371" y="4658271"/>
                <a:ext cx="801271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11km</a:t>
                </a:r>
                <a:endParaRPr lang="en-US" sz="16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8469547" y="3999396"/>
                <a:ext cx="2889713" cy="338554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Reduced drive beam building</a:t>
                </a:r>
                <a:endParaRPr lang="en-US" sz="1600" dirty="0"/>
              </a:p>
            </p:txBody>
          </p:sp>
        </p:grpSp>
        <p:cxnSp>
          <p:nvCxnSpPr>
            <p:cNvPr id="25" name="Straight Arrow Connector 24"/>
            <p:cNvCxnSpPr/>
            <p:nvPr/>
          </p:nvCxnSpPr>
          <p:spPr>
            <a:xfrm flipH="1">
              <a:off x="5910417" y="4316176"/>
              <a:ext cx="1175598" cy="1333885"/>
            </a:xfrm>
            <a:prstGeom prst="straightConnector1">
              <a:avLst/>
            </a:prstGeom>
            <a:ln w="4445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9728CE-06F2-44C7-B6F7-F6B31E9B0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426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18777" y="362703"/>
            <a:ext cx="5758578" cy="1080938"/>
          </a:xfrm>
        </p:spPr>
        <p:txBody>
          <a:bodyPr/>
          <a:lstStyle/>
          <a:p>
            <a:r>
              <a:rPr lang="en-GB" dirty="0"/>
              <a:t>Introduction - Content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4294967295"/>
          </p:nvPr>
        </p:nvSpPr>
        <p:spPr>
          <a:xfrm>
            <a:off x="491135" y="1706859"/>
            <a:ext cx="9613861" cy="4359664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GB" sz="2000" dirty="0"/>
              <a:t>Who is involved and what are the objectives of the Civil Engineering, Infrastructure and Siting CEIS Working Group?</a:t>
            </a:r>
          </a:p>
          <a:p>
            <a:pPr>
              <a:lnSpc>
                <a:spcPct val="100000"/>
              </a:lnSpc>
            </a:pPr>
            <a:endParaRPr lang="en-GB" sz="500" dirty="0"/>
          </a:p>
          <a:p>
            <a:pPr>
              <a:lnSpc>
                <a:spcPct val="110000"/>
              </a:lnSpc>
            </a:pPr>
            <a:r>
              <a:rPr lang="en-GB" sz="2000" dirty="0"/>
              <a:t>Recap the baseline design produced in the CDR.</a:t>
            </a:r>
          </a:p>
          <a:p>
            <a:pPr marL="0" indent="0">
              <a:lnSpc>
                <a:spcPct val="110000"/>
              </a:lnSpc>
              <a:buNone/>
            </a:pPr>
            <a:endParaRPr lang="en-GB" sz="500" dirty="0"/>
          </a:p>
          <a:p>
            <a:pPr>
              <a:lnSpc>
                <a:spcPct val="110000"/>
              </a:lnSpc>
            </a:pPr>
            <a:r>
              <a:rPr lang="en-GB" sz="2000" dirty="0"/>
              <a:t>Updates since the CDR?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Civil Engineering – New layouts and Tunnel Optimisation Tool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Cooling and Ventilation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Electrical (CLIC Power Supply).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Transport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Survey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Cost</a:t>
            </a:r>
          </a:p>
          <a:p>
            <a:pPr lvl="1">
              <a:lnSpc>
                <a:spcPct val="110000"/>
              </a:lnSpc>
            </a:pPr>
            <a:endParaRPr lang="en-US" sz="500" dirty="0"/>
          </a:p>
          <a:p>
            <a:pPr>
              <a:lnSpc>
                <a:spcPct val="110000"/>
              </a:lnSpc>
            </a:pPr>
            <a:r>
              <a:rPr lang="en-GB" sz="2000" dirty="0"/>
              <a:t>Further Study – A summary of requirements for the different disciplines.</a:t>
            </a:r>
            <a:endParaRPr lang="en-US" sz="2800" dirty="0"/>
          </a:p>
          <a:p>
            <a:endParaRPr lang="en-GB" dirty="0">
              <a:solidFill>
                <a:srgbClr val="000090"/>
              </a:solidFill>
            </a:endParaRPr>
          </a:p>
          <a:p>
            <a:endParaRPr lang="en-GB" dirty="0">
              <a:solidFill>
                <a:srgbClr val="000090"/>
              </a:solidFill>
            </a:endParaRPr>
          </a:p>
          <a:p>
            <a:pPr>
              <a:buNone/>
            </a:pPr>
            <a:endParaRPr lang="en-US" dirty="0">
              <a:solidFill>
                <a:srgbClr val="000090"/>
              </a:solidFill>
            </a:endParaRPr>
          </a:p>
          <a:p>
            <a:pPr lvl="1">
              <a:buNone/>
            </a:pPr>
            <a:endParaRPr lang="en-US" dirty="0">
              <a:solidFill>
                <a:srgbClr val="000090"/>
              </a:solidFill>
            </a:endParaRPr>
          </a:p>
          <a:p>
            <a:pPr lvl="1">
              <a:buNone/>
            </a:pPr>
            <a:endParaRPr lang="en-GB" dirty="0">
              <a:solidFill>
                <a:srgbClr val="000090"/>
              </a:solidFill>
            </a:endParaRPr>
          </a:p>
          <a:p>
            <a:pPr>
              <a:buNone/>
            </a:pP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4D3BCC-CDB4-4C26-8C2B-32E7D6B1CF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383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14666" y="6328229"/>
            <a:ext cx="677332" cy="529771"/>
          </a:xfrm>
        </p:spPr>
        <p:txBody>
          <a:bodyPr/>
          <a:lstStyle/>
          <a:p>
            <a:fld id="{BDBDBD30-2574-4E8D-A328-42184CD133D1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2576797"/>
              </p:ext>
            </p:extLst>
          </p:nvPr>
        </p:nvGraphicFramePr>
        <p:xfrm>
          <a:off x="5115261" y="3252751"/>
          <a:ext cx="6529891" cy="23940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965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78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75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2790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04094">
                <a:tc>
                  <a:txBody>
                    <a:bodyPr/>
                    <a:lstStyle/>
                    <a:p>
                      <a:pPr algn="l" fontAlgn="b"/>
                      <a:endParaRPr lang="en-GB" sz="7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CDR  500 GeV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New 380</a:t>
                      </a:r>
                      <a:r>
                        <a:rPr lang="en-GB" sz="1400" b="1" u="none" strike="noStrike" baseline="0" dirty="0">
                          <a:effectLst/>
                        </a:rPr>
                        <a:t> GeV Drive Beam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Klystron 380 GeV</a:t>
                      </a:r>
                      <a:r>
                        <a:rPr lang="en-GB" sz="1400" b="1" u="none" strike="noStrike" baseline="0" dirty="0">
                          <a:effectLst/>
                        </a:rPr>
                        <a:t> 10m </a:t>
                      </a:r>
                      <a:r>
                        <a:rPr lang="en-GB" sz="1400" b="1" u="none" strike="noStrike" dirty="0">
                          <a:effectLst/>
                        </a:rPr>
                        <a:t>TBM </a:t>
                      </a:r>
                      <a:endParaRPr lang="en-GB" sz="14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068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effectLst/>
                        </a:rPr>
                        <a:t>Main Underground Site Length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13,736</a:t>
                      </a:r>
                    </a:p>
                  </a:txBody>
                  <a:tcPr marL="6216" marR="6216" marT="6216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10,280</a:t>
                      </a:r>
                    </a:p>
                  </a:txBody>
                  <a:tcPr marL="6216" marR="6216" marT="6216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10,061</a:t>
                      </a:r>
                    </a:p>
                  </a:txBody>
                  <a:tcPr marL="6216" marR="6216" marT="621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9288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Drive Beam Complex </a:t>
                      </a:r>
                    </a:p>
                  </a:txBody>
                  <a:tcPr marL="6216" marR="6216" marT="6216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Full drive</a:t>
                      </a:r>
                      <a:r>
                        <a:rPr lang="en-GB" sz="1400" baseline="0" dirty="0"/>
                        <a:t> beam complex required</a:t>
                      </a:r>
                      <a:endParaRPr lang="en-US" sz="1400" dirty="0"/>
                    </a:p>
                  </a:txBody>
                  <a:tcPr marL="6216" marR="6216" marT="6216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Partial drive beam complex required</a:t>
                      </a:r>
                      <a:endParaRPr lang="en-US" sz="1400" dirty="0"/>
                    </a:p>
                  </a:txBody>
                  <a:tcPr marL="6216" marR="6216" marT="6216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 drive beam complex required</a:t>
                      </a:r>
                      <a:endParaRPr lang="en-US" sz="1400" dirty="0"/>
                    </a:p>
                  </a:txBody>
                  <a:tcPr marL="6216" marR="6216" marT="621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1887034"/>
                  </a:ext>
                </a:extLst>
              </a:tr>
              <a:tr h="684342"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Underground structures + </a:t>
                      </a:r>
                      <a:r>
                        <a:rPr lang="en-GB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drive beam cost 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16" marR="6216" marT="6216" marB="0" anchor="b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cut and cover tunnels required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16" marR="6216" marT="6216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 cut and cover tunnels required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16" marR="6216" marT="6216" marB="0" anchor="b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Removal of drive beam complex associated cut and cover tunnels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216" marR="6216" marT="6216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312744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/>
          <a:srcRect l="17343" t="1892" r="16851" b="6622"/>
          <a:stretch/>
        </p:blipFill>
        <p:spPr bwMode="auto">
          <a:xfrm>
            <a:off x="8342555" y="2183837"/>
            <a:ext cx="1163717" cy="11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/>
          <a:srcRect l="17343" t="1892" r="16851" b="6622"/>
          <a:stretch/>
        </p:blipFill>
        <p:spPr bwMode="auto">
          <a:xfrm>
            <a:off x="6696637" y="2183837"/>
            <a:ext cx="1168602" cy="1154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4641" t="16253" r="23004" b="16850"/>
          <a:stretch/>
        </p:blipFill>
        <p:spPr>
          <a:xfrm>
            <a:off x="10058401" y="2172742"/>
            <a:ext cx="1176068" cy="11609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47803" y="624524"/>
            <a:ext cx="38768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Cost Considerations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200025" y="2009606"/>
            <a:ext cx="503872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 consultant produced costing spreadsheet has been adapted to enable it to be used with CLIC parameters this allows us to: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Compare the cost of multiple scenarios depending on geology.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Analyse the cost of changing structural dimensions like tunnel width shaft depth etc…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Allow us to compare the three tunnel options shown in the table.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BCDD5C-2E3A-43F2-8303-E5B6F8564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9057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334125" y="2375386"/>
            <a:ext cx="5486400" cy="3911465"/>
            <a:chOff x="6334125" y="2375386"/>
            <a:chExt cx="5486400" cy="3911465"/>
          </a:xfrm>
        </p:grpSpPr>
        <p:sp>
          <p:nvSpPr>
            <p:cNvPr id="8" name="Rectangle 7"/>
            <p:cNvSpPr/>
            <p:nvPr/>
          </p:nvSpPr>
          <p:spPr>
            <a:xfrm>
              <a:off x="6334125" y="2375386"/>
              <a:ext cx="5486400" cy="391111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Content Placeholder 4" descr="17100004C CLIC-Tunnel Typical Cross Section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81" t="6859" r="10040" b="14400"/>
            <a:stretch>
              <a:fillRect/>
            </a:stretch>
          </p:blipFill>
          <p:spPr bwMode="auto">
            <a:xfrm>
              <a:off x="6334125" y="2407001"/>
              <a:ext cx="5483225" cy="38798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399" y="338500"/>
            <a:ext cx="9613861" cy="1080938"/>
          </a:xfrm>
        </p:spPr>
        <p:txBody>
          <a:bodyPr/>
          <a:lstStyle/>
          <a:p>
            <a:pPr algn="ctr"/>
            <a:r>
              <a:rPr lang="en-GB" dirty="0"/>
              <a:t>Further Study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5890" y="1729979"/>
            <a:ext cx="618364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Transport: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An updated items list for transport is required for the Klystron and the Drive beam design.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Transportation logistics need to be studied to allow a construction and installation schedule to be produced.</a:t>
            </a:r>
          </a:p>
          <a:p>
            <a:endParaRPr lang="en-GB" sz="1600" dirty="0"/>
          </a:p>
          <a:p>
            <a:r>
              <a:rPr lang="en-GB" sz="1600" dirty="0"/>
              <a:t>Cooling and Ventilation: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Update of heat loads from ALL users is required to allow a solution to be implemented properly.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Smoke extraction and radiation protection systems need to be integrated into the requirements (to be done with safety).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Finalise the solutions for both </a:t>
            </a:r>
            <a:r>
              <a:rPr lang="en-GB" sz="1600" u="sng" dirty="0"/>
              <a:t>Cooling</a:t>
            </a:r>
            <a:r>
              <a:rPr lang="en-GB" sz="1600" dirty="0"/>
              <a:t> and </a:t>
            </a:r>
            <a:r>
              <a:rPr lang="en-GB" sz="1600" u="sng" dirty="0"/>
              <a:t>Ventilation.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600" u="sng" dirty="0"/>
          </a:p>
          <a:p>
            <a:r>
              <a:rPr lang="en-GB" sz="1600" dirty="0"/>
              <a:t>Safety: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Identification of hazards and mitigations that fall under standard procedure.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Hazard register to be produced and populated by all disciplines.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endParaRPr lang="en-GB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2706" y="2319180"/>
            <a:ext cx="4752975" cy="2914650"/>
          </a:xfrm>
          <a:prstGeom prst="rect">
            <a:avLst/>
          </a:prstGeom>
        </p:spPr>
      </p:pic>
      <p:pic>
        <p:nvPicPr>
          <p:cNvPr id="10" name="Picture 9" descr="Image6"/>
          <p:cNvPicPr/>
          <p:nvPr/>
        </p:nvPicPr>
        <p:blipFill>
          <a:blip r:embed="rId5" cstate="print"/>
          <a:srcRect l="4535" t="8084" r="4535" b="18188"/>
          <a:stretch>
            <a:fillRect/>
          </a:stretch>
        </p:blipFill>
        <p:spPr bwMode="auto">
          <a:xfrm>
            <a:off x="8974336" y="4382128"/>
            <a:ext cx="2843014" cy="1903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AF98925-35B3-4A55-A844-6D1F0549C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608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3499" y="1779687"/>
            <a:ext cx="5841173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sz="1600" dirty="0"/>
              <a:t>Civil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CLIC TOT to optimise the position of the tunnel for the different energy stages.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Continue to update and integrate all disciplines into the surface and tunnel layouts and designs.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r>
              <a:rPr lang="en-GB" sz="1600" dirty="0"/>
              <a:t>Electrical: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Electrical power distribution layouts and electrical infrastructure requirements for both the Drive beam and the Klystron design are to be studied and integrated into the accelerators layouts.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availability of the required electrical power for all different CLIC machine configurations and energy levels will have to be studied and optimized.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200" dirty="0"/>
          </a:p>
          <a:p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" t="1667" r="3280" b="2451"/>
          <a:stretch/>
        </p:blipFill>
        <p:spPr bwMode="auto">
          <a:xfrm>
            <a:off x="5904672" y="2268043"/>
            <a:ext cx="6061897" cy="403326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33399" y="338500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/>
              <a:t>Further Study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990665-E026-4889-B85F-2FED550F8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536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08897" y="343653"/>
            <a:ext cx="9613861" cy="1080938"/>
          </a:xfrm>
        </p:spPr>
        <p:txBody>
          <a:bodyPr/>
          <a:lstStyle/>
          <a:p>
            <a:pPr algn="ctr"/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" y="1644650"/>
            <a:ext cx="11976100" cy="49085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1600" dirty="0"/>
              <a:t>CEIS Working Group:</a:t>
            </a:r>
          </a:p>
          <a:p>
            <a:r>
              <a:rPr lang="en-GB" sz="1600" dirty="0"/>
              <a:t>Meetings for the CEIS Working Group are taking place every 5 weeks to ensure full integration of the work done by each discipline.</a:t>
            </a:r>
          </a:p>
          <a:p>
            <a:r>
              <a:rPr lang="en-GB" sz="1600" dirty="0"/>
              <a:t>Full Activity tracker updated at each meeting outlining the tasks for each discipline.</a:t>
            </a:r>
          </a:p>
          <a:p>
            <a:pPr marL="0" indent="0">
              <a:buNone/>
            </a:pPr>
            <a:endParaRPr lang="en-GB" sz="1600" dirty="0"/>
          </a:p>
          <a:p>
            <a:pPr marL="0" indent="0">
              <a:buNone/>
            </a:pPr>
            <a:r>
              <a:rPr lang="en-GB" sz="1600" dirty="0"/>
              <a:t>Updates since CDR:</a:t>
            </a:r>
          </a:p>
          <a:p>
            <a:r>
              <a:rPr lang="en-GB" sz="1600" dirty="0"/>
              <a:t>Civil Engineering Layouts have been updated and new Klystron layouts have been produced.</a:t>
            </a:r>
          </a:p>
          <a:p>
            <a:r>
              <a:rPr lang="en-GB" sz="1600" dirty="0"/>
              <a:t>CLIC TOT has been produced and is available to start optimising the position of the CLIC tunnels and surface locations.</a:t>
            </a:r>
          </a:p>
          <a:p>
            <a:r>
              <a:rPr lang="en-GB" sz="1600" dirty="0"/>
              <a:t>HVAC has been studied in more detail, the heat loads have been updated and new cooling and ventilation systems/solutions have been proposed.</a:t>
            </a:r>
          </a:p>
          <a:p>
            <a:r>
              <a:rPr lang="en-GB" sz="1600" dirty="0"/>
              <a:t>CLIC Power supply requirements have been proposed with an update on the substation requirements and the connection to the European grid.</a:t>
            </a:r>
          </a:p>
          <a:p>
            <a:endParaRPr lang="en-GB" sz="1600" dirty="0"/>
          </a:p>
          <a:p>
            <a:pPr marL="0" indent="0">
              <a:buNone/>
            </a:pPr>
            <a:r>
              <a:rPr lang="en-GB" sz="1600" dirty="0"/>
              <a:t>Further Study:</a:t>
            </a:r>
          </a:p>
          <a:p>
            <a:r>
              <a:rPr lang="en-GB" sz="1600" dirty="0"/>
              <a:t>CLIC tunnel optimisation to be studied in detail.</a:t>
            </a:r>
          </a:p>
          <a:p>
            <a:r>
              <a:rPr lang="en-GB" sz="1600" dirty="0"/>
              <a:t>Solutions proposed for the cooling and ventilation require input from all disciplines responsible for heat loading so a more detailed design can be produced.</a:t>
            </a:r>
          </a:p>
          <a:p>
            <a:r>
              <a:rPr lang="en-GB" sz="1600" dirty="0"/>
              <a:t>Safety to produce and populate a hazard register for the CLIC Project.</a:t>
            </a:r>
          </a:p>
          <a:p>
            <a:r>
              <a:rPr lang="en-GB" sz="1600" dirty="0"/>
              <a:t>Transport design and schedule to be completed – requires an updated list of items that are to be transported throughout the shafts and tunnel.</a:t>
            </a:r>
          </a:p>
          <a:p>
            <a:r>
              <a:rPr lang="en-GB" sz="1600" dirty="0"/>
              <a:t>Survey and Alignment to provide lattice files for the 1.5 TeV and 3 TeV energy stages.</a:t>
            </a:r>
          </a:p>
          <a:p>
            <a:endParaRPr lang="en-GB" sz="1600" dirty="0"/>
          </a:p>
          <a:p>
            <a:pPr lvl="1"/>
            <a:endParaRPr lang="en-GB" sz="1200" dirty="0"/>
          </a:p>
          <a:p>
            <a:pPr lvl="1"/>
            <a:endParaRPr lang="en-GB" sz="1200" dirty="0"/>
          </a:p>
          <a:p>
            <a:pPr lvl="1"/>
            <a:endParaRPr lang="en-GB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C5BF92-BAA6-4492-BDAA-4E00E8BD7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06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933438" y="372228"/>
            <a:ext cx="8709454" cy="1080938"/>
          </a:xfrm>
        </p:spPr>
        <p:txBody>
          <a:bodyPr/>
          <a:lstStyle/>
          <a:p>
            <a:pPr algn="ctr"/>
            <a:r>
              <a:rPr lang="en-GB" dirty="0"/>
              <a:t>Thank You For Your Attention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1550687" y="2962274"/>
            <a:ext cx="7720729" cy="2507189"/>
          </a:xfrm>
        </p:spPr>
        <p:txBody>
          <a:bodyPr/>
          <a:lstStyle/>
          <a:p>
            <a:pPr marL="0" indent="0" algn="ctr">
              <a:buNone/>
            </a:pPr>
            <a:r>
              <a:rPr lang="en-GB" sz="2800" dirty="0"/>
              <a:t>Thank you to all contributors from the CLIC CEIS Working Group</a:t>
            </a:r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594123" y="6301312"/>
            <a:ext cx="597877" cy="556688"/>
          </a:xfrm>
        </p:spPr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B89D4B-02D9-45E4-982C-687A969EF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1464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 idx="4294967295"/>
          </p:nvPr>
        </p:nvSpPr>
        <p:spPr>
          <a:xfrm>
            <a:off x="827990" y="88241"/>
            <a:ext cx="9613861" cy="1080938"/>
          </a:xfrm>
        </p:spPr>
        <p:txBody>
          <a:bodyPr/>
          <a:lstStyle/>
          <a:p>
            <a:pPr eaLnBrk="1" hangingPunct="1"/>
            <a:r>
              <a:rPr lang="fr-CH" altLang="en-US" dirty="0" err="1"/>
              <a:t>Cooling</a:t>
            </a:r>
            <a:r>
              <a:rPr lang="fr-CH" altLang="en-US" dirty="0"/>
              <a:t> CDR Baseline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1594123" y="6301312"/>
            <a:ext cx="594701" cy="551460"/>
          </a:xfrm>
        </p:spPr>
        <p:txBody>
          <a:bodyPr/>
          <a:lstStyle/>
          <a:p>
            <a:pPr>
              <a:defRPr/>
            </a:pPr>
            <a:fld id="{987AD872-7137-4E0C-B2DA-E8AEE8DD208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13" name="Content Placeholder 1" descr="CLIC_Plan de dessus 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" t="14445" r="-5" b="7225"/>
          <a:stretch>
            <a:fillRect/>
          </a:stretch>
        </p:blipFill>
        <p:spPr bwMode="auto">
          <a:xfrm>
            <a:off x="1756349" y="5087223"/>
            <a:ext cx="6560391" cy="118364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 rot="3484">
            <a:off x="3360529" y="5851092"/>
            <a:ext cx="1676400" cy="461665"/>
          </a:xfrm>
          <a:prstGeom prst="rect">
            <a:avLst/>
          </a:prstGeom>
          <a:noFill/>
          <a:ln>
            <a:noFill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200" b="1" dirty="0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rPr>
              <a:t>Sector  5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accent4"/>
                </a:solidFill>
                <a:latin typeface="Arial" charset="0"/>
                <a:ea typeface="ＭＳ Ｐゴシック" charset="0"/>
                <a:cs typeface="ＭＳ Ｐゴシック" charset="0"/>
              </a:rPr>
              <a:t>Detector premises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4907767" y="5850242"/>
            <a:ext cx="1676248" cy="287603"/>
          </a:xfrm>
          <a:prstGeom prst="straightConnector1">
            <a:avLst/>
          </a:prstGeom>
          <a:ln w="38100"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223942" y="1144640"/>
            <a:ext cx="8596443" cy="2875630"/>
          </a:xfrm>
          <a:noFill/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fr-CH" dirty="0" err="1"/>
              <a:t>Facilities</a:t>
            </a:r>
            <a:r>
              <a:rPr lang="fr-CH" dirty="0"/>
              <a:t> </a:t>
            </a:r>
            <a:r>
              <a:rPr lang="fr-CH" dirty="0" err="1"/>
              <a:t>divided</a:t>
            </a:r>
            <a:r>
              <a:rPr lang="fr-CH" dirty="0"/>
              <a:t> </a:t>
            </a:r>
            <a:r>
              <a:rPr lang="fr-CH" dirty="0" err="1"/>
              <a:t>into</a:t>
            </a:r>
            <a:r>
              <a:rPr lang="fr-CH" dirty="0"/>
              <a:t> 5 </a:t>
            </a:r>
            <a:r>
              <a:rPr lang="fr-CH" dirty="0" err="1"/>
              <a:t>cooling</a:t>
            </a:r>
            <a:r>
              <a:rPr lang="fr-CH" dirty="0"/>
              <a:t> </a:t>
            </a:r>
            <a:r>
              <a:rPr lang="fr-CH" dirty="0" err="1"/>
              <a:t>sectors</a:t>
            </a:r>
            <a:r>
              <a:rPr lang="fr-CH" dirty="0"/>
              <a:t> </a:t>
            </a:r>
            <a:r>
              <a:rPr lang="fr-CH" dirty="0" err="1"/>
              <a:t>according</a:t>
            </a:r>
            <a:r>
              <a:rPr lang="fr-CH" dirty="0"/>
              <a:t> to:</a:t>
            </a:r>
          </a:p>
          <a:p>
            <a:pPr eaLnBrk="1" hangingPunct="1">
              <a:defRPr/>
            </a:pPr>
            <a:r>
              <a:rPr lang="fr-CH" sz="2000" dirty="0" err="1"/>
              <a:t>Functional</a:t>
            </a:r>
            <a:r>
              <a:rPr lang="fr-CH" sz="2000" dirty="0"/>
              <a:t> and </a:t>
            </a:r>
            <a:r>
              <a:rPr lang="fr-CH" sz="2000" dirty="0" err="1"/>
              <a:t>operational</a:t>
            </a:r>
            <a:r>
              <a:rPr lang="fr-CH" sz="2000" dirty="0"/>
              <a:t> </a:t>
            </a:r>
            <a:r>
              <a:rPr lang="fr-CH" sz="2000" dirty="0" err="1"/>
              <a:t>requirements</a:t>
            </a:r>
            <a:endParaRPr lang="fr-CH" sz="2000" dirty="0"/>
          </a:p>
          <a:p>
            <a:pPr eaLnBrk="1" hangingPunct="1">
              <a:defRPr/>
            </a:pPr>
            <a:r>
              <a:rPr lang="fr-CH" sz="2000" dirty="0"/>
              <a:t>Thermal </a:t>
            </a:r>
            <a:r>
              <a:rPr lang="fr-CH" sz="2000" dirty="0" err="1"/>
              <a:t>loads</a:t>
            </a:r>
            <a:endParaRPr lang="fr-CH" sz="2000" dirty="0"/>
          </a:p>
          <a:p>
            <a:pPr eaLnBrk="1" hangingPunct="1">
              <a:defRPr/>
            </a:pPr>
            <a:r>
              <a:rPr lang="fr-CH" sz="2000" dirty="0"/>
              <a:t>Dimensions &amp; </a:t>
            </a:r>
            <a:r>
              <a:rPr lang="fr-CH" sz="2000" dirty="0" err="1"/>
              <a:t>geographical</a:t>
            </a:r>
            <a:r>
              <a:rPr lang="fr-CH" sz="2000" dirty="0"/>
              <a:t> distribution</a:t>
            </a:r>
          </a:p>
          <a:p>
            <a:pPr marL="346075" lvl="2" indent="0">
              <a:buNone/>
              <a:defRPr/>
            </a:pPr>
            <a:r>
              <a:rPr lang="fr-CH" dirty="0"/>
              <a:t>- </a:t>
            </a:r>
            <a:r>
              <a:rPr lang="fr-CH" sz="1600" dirty="0" err="1"/>
              <a:t>Facilities</a:t>
            </a:r>
            <a:r>
              <a:rPr lang="fr-CH" sz="1600" dirty="0"/>
              <a:t> (Drive </a:t>
            </a:r>
            <a:r>
              <a:rPr lang="fr-CH" sz="1600" dirty="0" err="1"/>
              <a:t>beam</a:t>
            </a:r>
            <a:r>
              <a:rPr lang="fr-CH" sz="1600" dirty="0"/>
              <a:t> </a:t>
            </a:r>
            <a:r>
              <a:rPr lang="fr-CH" sz="1600" dirty="0" err="1"/>
              <a:t>injector</a:t>
            </a:r>
            <a:r>
              <a:rPr lang="fr-CH" sz="1600" dirty="0"/>
              <a:t> building)</a:t>
            </a:r>
          </a:p>
          <a:p>
            <a:pPr marL="346075" lvl="2" indent="0">
              <a:buNone/>
              <a:defRPr/>
            </a:pPr>
            <a:r>
              <a:rPr lang="fr-CH" sz="1600" dirty="0"/>
              <a:t>- HVAC and </a:t>
            </a:r>
            <a:r>
              <a:rPr lang="fr-CH" sz="1600" dirty="0" err="1"/>
              <a:t>cooling</a:t>
            </a:r>
            <a:r>
              <a:rPr lang="fr-CH" sz="1600" dirty="0"/>
              <a:t> plants (</a:t>
            </a:r>
            <a:r>
              <a:rPr lang="fr-CH" sz="1600" dirty="0" err="1"/>
              <a:t>keep</a:t>
            </a:r>
            <a:r>
              <a:rPr lang="fr-CH" sz="1600" dirty="0"/>
              <a:t> </a:t>
            </a:r>
            <a:r>
              <a:rPr lang="fr-CH" sz="1600" dirty="0" err="1"/>
              <a:t>reasonable</a:t>
            </a:r>
            <a:r>
              <a:rPr lang="fr-CH" sz="1600" dirty="0"/>
              <a:t> size)</a:t>
            </a:r>
          </a:p>
          <a:p>
            <a:pPr marL="346075" lvl="2" indent="0">
              <a:buNone/>
              <a:defRPr/>
            </a:pPr>
            <a:r>
              <a:rPr lang="fr-CH" sz="1600" dirty="0"/>
              <a:t>- </a:t>
            </a:r>
            <a:r>
              <a:rPr lang="fr-CH" sz="1600" dirty="0" err="1"/>
              <a:t>Environmental</a:t>
            </a:r>
            <a:r>
              <a:rPr lang="fr-CH" sz="1600" dirty="0"/>
              <a:t> impact: no </a:t>
            </a:r>
            <a:r>
              <a:rPr lang="fr-CH" sz="1600" dirty="0" err="1"/>
              <a:t>cooling</a:t>
            </a:r>
            <a:r>
              <a:rPr lang="fr-CH" sz="1600" dirty="0"/>
              <a:t> </a:t>
            </a:r>
            <a:r>
              <a:rPr lang="fr-CH" sz="1600" dirty="0" err="1"/>
              <a:t>towers</a:t>
            </a:r>
            <a:r>
              <a:rPr lang="fr-CH" sz="1600" dirty="0"/>
              <a:t> on surface points -&gt; </a:t>
            </a:r>
            <a:r>
              <a:rPr lang="fr-CH" sz="1600" dirty="0" err="1"/>
              <a:t>centralised</a:t>
            </a:r>
            <a:r>
              <a:rPr lang="fr-CH" sz="1600" dirty="0"/>
              <a:t> in </a:t>
            </a:r>
            <a:r>
              <a:rPr lang="fr-CH" sz="1600" dirty="0" err="1"/>
              <a:t>Prévessin</a:t>
            </a:r>
            <a:endParaRPr lang="fr-CH" sz="1600" dirty="0"/>
          </a:p>
        </p:txBody>
      </p:sp>
      <p:grpSp>
        <p:nvGrpSpPr>
          <p:cNvPr id="5" name="Group 4"/>
          <p:cNvGrpSpPr/>
          <p:nvPr/>
        </p:nvGrpSpPr>
        <p:grpSpPr>
          <a:xfrm>
            <a:off x="5095492" y="3773343"/>
            <a:ext cx="5197755" cy="1676414"/>
            <a:chOff x="3544964" y="1132724"/>
            <a:chExt cx="5197755" cy="1676414"/>
          </a:xfrm>
        </p:grpSpPr>
        <p:pic>
          <p:nvPicPr>
            <p:cNvPr id="8" name="Picture 2" descr="Clic_plan_dessus_01.t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44" b="10847"/>
            <a:stretch>
              <a:fillRect/>
            </a:stretch>
          </p:blipFill>
          <p:spPr bwMode="auto">
            <a:xfrm>
              <a:off x="3544964" y="1132724"/>
              <a:ext cx="5141836" cy="145455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23"/>
            <p:cNvSpPr txBox="1">
              <a:spLocks noChangeArrowheads="1"/>
            </p:cNvSpPr>
            <p:nvPr/>
          </p:nvSpPr>
          <p:spPr bwMode="auto">
            <a:xfrm rot="3484">
              <a:off x="7675085" y="2532139"/>
              <a:ext cx="1067634" cy="276999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fr-FR" sz="1200" b="1" dirty="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Sector  1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 flipV="1">
              <a:off x="7769325" y="2150534"/>
              <a:ext cx="55541" cy="482829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26"/>
            <p:cNvSpPr txBox="1">
              <a:spLocks noChangeArrowheads="1"/>
            </p:cNvSpPr>
            <p:nvPr/>
          </p:nvSpPr>
          <p:spPr bwMode="auto">
            <a:xfrm rot="3484">
              <a:off x="3545151" y="2228664"/>
              <a:ext cx="124301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fr-FR" sz="1200" b="1" dirty="0">
                  <a:solidFill>
                    <a:schemeClr val="bg1"/>
                  </a:solidFill>
                  <a:latin typeface="Arial" panose="020B0604020202020204" pitchFamily="34" charset="0"/>
                  <a:ea typeface="MS PGothic" panose="020B0600070205080204" pitchFamily="34" charset="-128"/>
                </a:rPr>
                <a:t>Sector  2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3811875" y="1830728"/>
              <a:ext cx="647700" cy="333375"/>
            </a:xfrm>
            <a:prstGeom prst="straightConnector1">
              <a:avLst/>
            </a:prstGeom>
            <a:ln w="38100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Content Placeholder 4" descr="17100004C CLIC-Tunnel Typical Cross Section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81" t="6859" r="10040" b="14400"/>
          <a:stretch>
            <a:fillRect/>
          </a:stretch>
        </p:blipFill>
        <p:spPr bwMode="auto">
          <a:xfrm>
            <a:off x="9375394" y="1318401"/>
            <a:ext cx="2675463" cy="20082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 rot="3484">
            <a:off x="10160503" y="806979"/>
            <a:ext cx="1881187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n-US" sz="1200" b="1" dirty="0">
                <a:latin typeface="Arial" charset="0"/>
                <a:ea typeface="ＭＳ Ｐゴシック" charset="0"/>
                <a:cs typeface="ＭＳ Ｐゴシック" charset="0"/>
              </a:rPr>
              <a:t>Sector  3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accent4"/>
                </a:solidFill>
                <a:latin typeface="Arial" charset="0"/>
                <a:ea typeface="ＭＳ Ｐゴシック" charset="0"/>
                <a:cs typeface="ＭＳ Ｐゴシック" charset="0"/>
              </a:rPr>
              <a:t>Accelerating structure</a:t>
            </a:r>
          </a:p>
        </p:txBody>
      </p:sp>
      <p:sp>
        <p:nvSpPr>
          <p:cNvPr id="26" name="TextBox 25"/>
          <p:cNvSpPr txBox="1"/>
          <p:nvPr/>
        </p:nvSpPr>
        <p:spPr>
          <a:xfrm rot="3484">
            <a:off x="8051646" y="2256211"/>
            <a:ext cx="1758027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en-US" sz="1200" b="1" dirty="0">
                <a:latin typeface="Arial" charset="0"/>
                <a:ea typeface="ＭＳ Ｐゴシック" charset="0"/>
                <a:cs typeface="ＭＳ Ｐゴシック" charset="0"/>
              </a:rPr>
              <a:t>Sector  4</a:t>
            </a:r>
          </a:p>
          <a:p>
            <a:pPr algn="ctr">
              <a:defRPr/>
            </a:pPr>
            <a:r>
              <a:rPr lang="en-US" sz="1200" b="1" dirty="0">
                <a:solidFill>
                  <a:schemeClr val="accent4"/>
                </a:solidFill>
                <a:latin typeface="Arial" charset="0"/>
                <a:ea typeface="ＭＳ Ｐゴシック" charset="0"/>
                <a:cs typeface="ＭＳ Ｐゴシック" charset="0"/>
              </a:rPr>
              <a:t>UTRs, dumps, loops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9683183" y="2702481"/>
            <a:ext cx="283148" cy="7531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10919925" y="1269815"/>
            <a:ext cx="181170" cy="15301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030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 animBg="1"/>
      <p:bldP spid="2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Content Placeholder 2"/>
          <p:cNvSpPr txBox="1">
            <a:spLocks/>
          </p:cNvSpPr>
          <p:nvPr/>
        </p:nvSpPr>
        <p:spPr bwMode="auto">
          <a:xfrm>
            <a:off x="1885665" y="1596404"/>
            <a:ext cx="5340584" cy="1791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ts val="6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1pPr>
            <a:lvl2pPr marL="523875" indent="-257175">
              <a:spcBef>
                <a:spcPts val="675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marL="514350" indent="-168275">
              <a:spcBef>
                <a:spcPts val="675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marL="681038" indent="-166688">
              <a:spcBef>
                <a:spcPts val="675"/>
              </a:spcBef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marL="858838" indent="-176213">
              <a:spcBef>
                <a:spcPts val="675"/>
              </a:spcBef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13160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17732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22304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26876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GB" altLang="fr-FR" sz="1800" u="sng" dirty="0">
                <a:solidFill>
                  <a:schemeClr val="tx1"/>
                </a:solidFill>
              </a:rPr>
              <a:t>Advantages</a:t>
            </a:r>
            <a:r>
              <a:rPr lang="en-GB" altLang="fr-FR" sz="1800" dirty="0">
                <a:solidFill>
                  <a:schemeClr val="tx1"/>
                </a:solidFill>
              </a:rPr>
              <a:t>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Smaller pipe diameters in tunnel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Lower electrical power requested (25%)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No need for booster pumps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Bypass, connection to drain: simpler if still needed</a:t>
            </a:r>
            <a:endParaRPr lang="en-GB" altLang="fr-FR" sz="1500" dirty="0">
              <a:solidFill>
                <a:srgbClr val="FF0000"/>
              </a:solidFill>
            </a:endParaRP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Easier operation (balancing of circuit, …)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GB" altLang="fr-FR" sz="24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2531" name="TextBox 14"/>
          <p:cNvSpPr txBox="1">
            <a:spLocks noChangeArrowheads="1"/>
          </p:cNvSpPr>
          <p:nvPr/>
        </p:nvSpPr>
        <p:spPr bwMode="auto">
          <a:xfrm>
            <a:off x="1904716" y="1122369"/>
            <a:ext cx="8207375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fr-FR" sz="2400" b="1" dirty="0"/>
              <a:t>Cooling towers in surface points: Pt 4, 5, 8, 9</a:t>
            </a:r>
          </a:p>
        </p:txBody>
      </p:sp>
      <p:pic>
        <p:nvPicPr>
          <p:cNvPr id="22532" name="Picture 7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387" y="1664669"/>
            <a:ext cx="3606323" cy="33343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3" name="Title 1"/>
          <p:cNvSpPr>
            <a:spLocks noGrp="1"/>
          </p:cNvSpPr>
          <p:nvPr>
            <p:ph type="title" idx="4294967295"/>
          </p:nvPr>
        </p:nvSpPr>
        <p:spPr>
          <a:xfrm>
            <a:off x="1885666" y="210437"/>
            <a:ext cx="8226425" cy="835025"/>
          </a:xfrm>
        </p:spPr>
        <p:txBody>
          <a:bodyPr/>
          <a:lstStyle/>
          <a:p>
            <a:pPr eaLnBrk="1" hangingPunct="1"/>
            <a:r>
              <a:rPr lang="en-GB" altLang="fr-FR" dirty="0"/>
              <a:t>Cooling: proposed modification</a:t>
            </a:r>
            <a:endParaRPr lang="fr-CH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594123" y="6301312"/>
            <a:ext cx="594701" cy="551460"/>
          </a:xfrm>
        </p:spPr>
        <p:txBody>
          <a:bodyPr/>
          <a:lstStyle/>
          <a:p>
            <a:pPr>
              <a:defRPr/>
            </a:pPr>
            <a:fld id="{F1CBCA29-F2A9-4E61-B700-029CC8D3991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617077" y="3291731"/>
            <a:ext cx="2637293" cy="2633403"/>
            <a:chOff x="2676525" y="1916113"/>
            <a:chExt cx="3790950" cy="3781425"/>
          </a:xfrm>
          <a:effectLst/>
        </p:grpSpPr>
        <p:pic>
          <p:nvPicPr>
            <p:cNvPr id="9" name="Picture 77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6525" y="1916113"/>
              <a:ext cx="3790950" cy="378142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Oval 9"/>
            <p:cNvSpPr/>
            <p:nvPr/>
          </p:nvSpPr>
          <p:spPr>
            <a:xfrm>
              <a:off x="5221288" y="4887913"/>
              <a:ext cx="188912" cy="188912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675" b="1" dirty="0">
                <a:solidFill>
                  <a:schemeClr val="tx1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3151188" y="4432300"/>
              <a:ext cx="161925" cy="161925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45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735513" y="4891088"/>
              <a:ext cx="188912" cy="188912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675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24225" y="4697413"/>
              <a:ext cx="161925" cy="161925"/>
            </a:xfrm>
            <a:prstGeom prst="ellipse">
              <a:avLst/>
            </a:prstGeom>
            <a:solidFill>
              <a:schemeClr val="accent1">
                <a:alpha val="6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sz="45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191125" y="4784720"/>
            <a:ext cx="5340584" cy="152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>
              <a:spcBef>
                <a:spcPts val="675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200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1pPr>
            <a:lvl2pPr marL="523875" indent="-257175">
              <a:spcBef>
                <a:spcPts val="675"/>
              </a:spcBef>
              <a:buClr>
                <a:schemeClr val="bg2"/>
              </a:buClr>
              <a:buSzPct val="100000"/>
              <a:buFont typeface="Arial" panose="020B0604020202020204" pitchFamily="34" charset="0"/>
              <a:buChar char="•"/>
              <a:defRPr sz="2100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marL="514350" indent="-168275">
              <a:spcBef>
                <a:spcPts val="675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marL="681038" indent="-166688">
              <a:spcBef>
                <a:spcPts val="675"/>
              </a:spcBef>
              <a:buClr>
                <a:srgbClr val="4F9A06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marL="858838" indent="-176213">
              <a:spcBef>
                <a:spcPts val="675"/>
              </a:spcBef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13160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17732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22304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2687638" indent="-176213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Char char="•"/>
              <a:defRPr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>
              <a:lnSpc>
                <a:spcPct val="90000"/>
              </a:lnSpc>
              <a:spcBef>
                <a:spcPts val="1000"/>
              </a:spcBef>
              <a:buClrTx/>
              <a:buSzTx/>
              <a:buNone/>
            </a:pPr>
            <a:r>
              <a:rPr lang="en-GB" altLang="fr-FR" sz="1800" u="sng" dirty="0">
                <a:solidFill>
                  <a:schemeClr val="tx1"/>
                </a:solidFill>
              </a:rPr>
              <a:t>Disadvantages</a:t>
            </a:r>
            <a:r>
              <a:rPr lang="en-GB" altLang="fr-FR" sz="1800" dirty="0">
                <a:solidFill>
                  <a:schemeClr val="tx1"/>
                </a:solidFill>
              </a:rPr>
              <a:t>: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Stronger environmental impact (outside CERN)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Bigger surface needed for installation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SzTx/>
            </a:pPr>
            <a:r>
              <a:rPr lang="en-GB" altLang="fr-FR" sz="1500" dirty="0">
                <a:solidFill>
                  <a:schemeClr val="tx1"/>
                </a:solidFill>
              </a:rPr>
              <a:t>Impact on shaft dimensions?</a:t>
            </a:r>
          </a:p>
          <a:p>
            <a:pPr marL="266700" lvl="1" indent="0">
              <a:lnSpc>
                <a:spcPct val="90000"/>
              </a:lnSpc>
              <a:spcBef>
                <a:spcPts val="500"/>
              </a:spcBef>
              <a:buClrTx/>
              <a:buSzTx/>
              <a:buNone/>
            </a:pPr>
            <a:r>
              <a:rPr lang="en-GB" altLang="fr-FR" sz="2400" dirty="0">
                <a:solidFill>
                  <a:schemeClr val="bg1"/>
                </a:solidFill>
              </a:rPr>
              <a:t>However: manifold issue still present </a:t>
            </a:r>
          </a:p>
        </p:txBody>
      </p:sp>
    </p:spTree>
    <p:extLst>
      <p:ext uri="{BB962C8B-B14F-4D97-AF65-F5344CB8AC3E}">
        <p14:creationId xmlns:p14="http://schemas.microsoft.com/office/powerpoint/2010/main" val="403882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9614EB-DC88-4252-8761-812236C4B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266" y="1607286"/>
            <a:ext cx="4828217" cy="513569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27237C8D-4BB2-487A-B693-5FAC8171C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8379" y="489599"/>
            <a:ext cx="9083439" cy="1117687"/>
          </a:xfrm>
        </p:spPr>
        <p:txBody>
          <a:bodyPr>
            <a:normAutofit/>
          </a:bodyPr>
          <a:lstStyle/>
          <a:p>
            <a:r>
              <a:rPr lang="en-GB" sz="5400" dirty="0"/>
              <a:t>CDR Schedule Critical Path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475764-E0C6-4A0E-95D8-F06DF8520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830B4B-A8C5-42B4-8C15-4D7878015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74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748306" y="3196293"/>
            <a:ext cx="525816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u="sng" dirty="0"/>
              <a:t>General Objective:</a:t>
            </a:r>
            <a:r>
              <a:rPr lang="en-GB" dirty="0"/>
              <a:t> </a:t>
            </a:r>
            <a:r>
              <a:rPr lang="en-GB" sz="1400" i="1" dirty="0"/>
              <a:t>Develop the existing layouts for the project from a civil engineering and technical infrastructure point of view, and work with the various actors towards a realistic design and project planning as needed for the ‘CLIC Implementation Plan’, due late 2018.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06637" y="2626361"/>
            <a:ext cx="2280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Civil Engineering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706636" y="3508428"/>
            <a:ext cx="2803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Transport Installation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706636" y="3923004"/>
            <a:ext cx="2280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Safety Systems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06636" y="4382824"/>
            <a:ext cx="2803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Cooling and Ventilation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06637" y="4752156"/>
            <a:ext cx="2280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Electrical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06635" y="3048608"/>
            <a:ext cx="2803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Survey and Alignment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2869591"/>
              </p:ext>
            </p:extLst>
          </p:nvPr>
        </p:nvGraphicFramePr>
        <p:xfrm>
          <a:off x="171785" y="1896757"/>
          <a:ext cx="6308244" cy="4220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6404">
                  <a:extLst>
                    <a:ext uri="{9D8B030D-6E8A-4147-A177-3AD203B41FA5}">
                      <a16:colId xmlns:a16="http://schemas.microsoft.com/office/drawing/2014/main" val="677689195"/>
                    </a:ext>
                  </a:extLst>
                </a:gridCol>
                <a:gridCol w="3291840">
                  <a:extLst>
                    <a:ext uri="{9D8B030D-6E8A-4147-A177-3AD203B41FA5}">
                      <a16:colId xmlns:a16="http://schemas.microsoft.com/office/drawing/2014/main" val="467863375"/>
                    </a:ext>
                  </a:extLst>
                </a:gridCol>
              </a:tblGrid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Discipline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Representative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4106790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Civil</a:t>
                      </a:r>
                      <a:r>
                        <a:rPr lang="en-GB" sz="1400" baseline="0" dirty="0"/>
                        <a:t> Engineering &amp; Chair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J.Osborne</a:t>
                      </a:r>
                      <a:r>
                        <a:rPr lang="en-GB" sz="1400" baseline="0" dirty="0"/>
                        <a:t> &amp; M.Stuart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5446444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CLIC</a:t>
                      </a:r>
                      <a:r>
                        <a:rPr lang="en-GB" sz="1400" baseline="0" dirty="0"/>
                        <a:t> Link Persons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S.Stapnes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D.Schulte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C.Rossi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R.Corsini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W.Wuensch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A.Latina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315835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Cooling and Ventilation (CV)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M.Nonis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1073619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Electricity (EL)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D.Aguglia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D.Bozini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4877724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Survey (SU)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H.Mainaud</a:t>
                      </a:r>
                      <a:r>
                        <a:rPr lang="en-GB" sz="1400" dirty="0"/>
                        <a:t> Durand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376858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Transport &amp; Handling (HE)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I.Ruehl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M.Czech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6941126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Interaction Region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K.Elsener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560616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Logistics</a:t>
                      </a:r>
                      <a:r>
                        <a:rPr lang="en-GB" sz="1400" baseline="0" dirty="0"/>
                        <a:t>/Lab readiness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M.Tiirakari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399691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CE Layouts</a:t>
                      </a:r>
                      <a:r>
                        <a:rPr lang="en-GB" sz="1400" baseline="0" dirty="0"/>
                        <a:t> &amp; Cross-sections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SMB/CE Design Office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354632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Health</a:t>
                      </a:r>
                      <a:r>
                        <a:rPr lang="en-GB" sz="1400" baseline="0" dirty="0"/>
                        <a:t> Safety &amp; Environment (HSE)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S.Baird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S.Marsh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5029908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Schedule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err="1"/>
                        <a:t>K.Foraz</a:t>
                      </a:r>
                      <a:r>
                        <a:rPr lang="en-GB" sz="1400" dirty="0"/>
                        <a:t>/</a:t>
                      </a:r>
                      <a:r>
                        <a:rPr lang="en-GB" sz="1400" dirty="0" err="1"/>
                        <a:t>M.Bernardini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81494"/>
                  </a:ext>
                </a:extLst>
              </a:tr>
              <a:tr h="308521">
                <a:tc>
                  <a:txBody>
                    <a:bodyPr/>
                    <a:lstStyle/>
                    <a:p>
                      <a:r>
                        <a:rPr lang="en-GB" sz="1400" dirty="0"/>
                        <a:t>ILC Link Persons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J.Osborne/</a:t>
                      </a:r>
                      <a:r>
                        <a:rPr lang="en-GB" sz="1400" dirty="0" err="1"/>
                        <a:t>A.Yamamoto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142525"/>
                  </a:ext>
                </a:extLst>
              </a:tr>
            </a:tbl>
          </a:graphicData>
        </a:graphic>
      </p:graphicFrame>
      <p:sp>
        <p:nvSpPr>
          <p:cNvPr id="19" name="Title 1"/>
          <p:cNvSpPr txBox="1">
            <a:spLocks/>
          </p:cNvSpPr>
          <p:nvPr/>
        </p:nvSpPr>
        <p:spPr>
          <a:xfrm>
            <a:off x="993446" y="506090"/>
            <a:ext cx="8857919" cy="11858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0000"/>
              </a:lnSpc>
            </a:pPr>
            <a:r>
              <a:rPr lang="en-GB" sz="2600" b="1" dirty="0"/>
              <a:t>Representatives of the Civil Engineering, Infrastructure &amp; Siting (CEIS) Working Group Disciplines:</a:t>
            </a:r>
            <a:br>
              <a:rPr lang="en-GB" sz="2600" dirty="0"/>
            </a:br>
            <a:endParaRPr lang="en-GB" sz="2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AD7C7D-93E7-44A4-A733-AFF08AF94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47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38162" y="325684"/>
            <a:ext cx="9613861" cy="1080938"/>
          </a:xfrm>
        </p:spPr>
        <p:txBody>
          <a:bodyPr/>
          <a:lstStyle/>
          <a:p>
            <a:pPr algn="ctr"/>
            <a:r>
              <a:rPr lang="en-GB" dirty="0"/>
              <a:t>What are the Objectives?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933557" y="1771650"/>
            <a:ext cx="8681445" cy="4555093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GB" b="1" u="sng" dirty="0">
                <a:latin typeface="Calibri" panose="020F0502020204030204" pitchFamily="34" charset="0"/>
                <a:cs typeface="Calibri" panose="020F0502020204030204" pitchFamily="34" charset="0"/>
              </a:rPr>
              <a:t>Specific responsibilities:</a:t>
            </a:r>
          </a:p>
          <a:p>
            <a:endParaRPr lang="en-GB" sz="1400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Develop new and/or update civil engineering layouts for 380 GeV, 1.5 TeV and 3 TeV machine.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Develop new civil engineering layout for 380 GeV machine using Klystron technology.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Update the tunnel design and layout to accommodate the machine (e.g. ventilation, electrical equipment, survey, controls, safety and handling equipment).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Develop a layout for the interaction region.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Study environmental aspects of the project and siting preparation. Work together with ILC on areas of synergy.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Produce schedule and cost estimates.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Consider and update transport, installation and CERN logistics issues for the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Technical infrastructure and installation scheduling.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5C8D3E-EC82-4C59-9B00-F8625CCC7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38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 rot="10800000">
            <a:off x="3181348" y="4148430"/>
            <a:ext cx="4989815" cy="2362379"/>
            <a:chOff x="3755803" y="4181021"/>
            <a:chExt cx="4492684" cy="2210433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3"/>
            <a:srcRect l="11345" t="1786" r="56519" b="5979"/>
            <a:stretch/>
          </p:blipFill>
          <p:spPr>
            <a:xfrm rot="16200000">
              <a:off x="4896928" y="3039896"/>
              <a:ext cx="2210433" cy="4492684"/>
            </a:xfrm>
            <a:prstGeom prst="rect">
              <a:avLst/>
            </a:prstGeom>
          </p:spPr>
        </p:pic>
        <p:sp>
          <p:nvSpPr>
            <p:cNvPr id="35" name="Oval 34"/>
            <p:cNvSpPr/>
            <p:nvPr/>
          </p:nvSpPr>
          <p:spPr>
            <a:xfrm>
              <a:off x="5308497" y="5170122"/>
              <a:ext cx="1168799" cy="668724"/>
            </a:xfrm>
            <a:prstGeom prst="ellipse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/>
            <p:cNvSpPr/>
            <p:nvPr/>
          </p:nvSpPr>
          <p:spPr>
            <a:xfrm>
              <a:off x="5559645" y="4467881"/>
              <a:ext cx="1168799" cy="668724"/>
            </a:xfrm>
            <a:prstGeom prst="ellipse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4"/>
          <a:srcRect t="5109" b="2941"/>
          <a:stretch/>
        </p:blipFill>
        <p:spPr>
          <a:xfrm>
            <a:off x="7003655" y="4110538"/>
            <a:ext cx="3831800" cy="2426534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5"/>
          <a:srcRect l="3301" t="7662" r="8197" b="19393"/>
          <a:stretch/>
        </p:blipFill>
        <p:spPr>
          <a:xfrm>
            <a:off x="7710691" y="4065420"/>
            <a:ext cx="3766810" cy="251655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6"/>
          <a:srcRect l="1507" t="3219" r="1621" b="3967"/>
          <a:stretch/>
        </p:blipFill>
        <p:spPr>
          <a:xfrm>
            <a:off x="3107465" y="3990639"/>
            <a:ext cx="4622405" cy="260625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4935" y="4139676"/>
            <a:ext cx="6605588" cy="2378601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750273" y="4188179"/>
            <a:ext cx="6869073" cy="2350751"/>
            <a:chOff x="2054570" y="4148430"/>
            <a:chExt cx="6869073" cy="2350751"/>
          </a:xfrm>
        </p:grpSpPr>
        <p:grpSp>
          <p:nvGrpSpPr>
            <p:cNvPr id="14" name="Group 13"/>
            <p:cNvGrpSpPr/>
            <p:nvPr/>
          </p:nvGrpSpPr>
          <p:grpSpPr>
            <a:xfrm>
              <a:off x="2054570" y="4148430"/>
              <a:ext cx="6869073" cy="2350751"/>
              <a:chOff x="2054570" y="4148430"/>
              <a:chExt cx="6869073" cy="2350751"/>
            </a:xfrm>
          </p:grpSpPr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8"/>
              <a:srcRect l="1313" t="2166" r="2748" b="1162"/>
              <a:stretch/>
            </p:blipFill>
            <p:spPr>
              <a:xfrm>
                <a:off x="5341544" y="4148430"/>
                <a:ext cx="3582099" cy="2350751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8"/>
              <a:srcRect l="27642" t="31500" r="35165" b="24403"/>
              <a:stretch/>
            </p:blipFill>
            <p:spPr>
              <a:xfrm>
                <a:off x="2054570" y="4151284"/>
                <a:ext cx="3006318" cy="2321332"/>
              </a:xfrm>
              <a:prstGeom prst="rect">
                <a:avLst/>
              </a:prstGeom>
            </p:spPr>
          </p:pic>
        </p:grpSp>
        <p:sp>
          <p:nvSpPr>
            <p:cNvPr id="15" name="TextBox 14"/>
            <p:cNvSpPr txBox="1"/>
            <p:nvPr/>
          </p:nvSpPr>
          <p:spPr>
            <a:xfrm>
              <a:off x="5639652" y="5558970"/>
              <a:ext cx="11105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49km</a:t>
              </a:r>
              <a:endParaRPr lang="en-US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H="1">
              <a:off x="5872163" y="4191000"/>
              <a:ext cx="1838325" cy="2166938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2743200" y="4543425"/>
              <a:ext cx="1062039" cy="1190625"/>
            </a:xfrm>
            <a:prstGeom prst="straightConnector1">
              <a:avLst/>
            </a:prstGeom>
            <a:ln w="254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2434602" y="4709614"/>
              <a:ext cx="11105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14km</a:t>
              </a:r>
              <a:endParaRPr lang="en-US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03917" y="1476207"/>
            <a:ext cx="10089218" cy="24625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Conceptual Design Report: Published in 2012.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5.6m diameter 2 stage linear collider, an initial </a:t>
            </a: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500 GeV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with the possibility to upgrade to </a:t>
            </a: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3 TeV</a:t>
            </a:r>
            <a:r>
              <a:rPr lang="en-GB" sz="1600" dirty="0"/>
              <a:t>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500 GeV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energy stage consisted of a site length of 14km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3 TeV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energy stage consisted of a site length of 49km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2 Independent Detector Caverns.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Central injection complex located on CERN land.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30m wide and 2.5km Long drive beam building.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Depth ranging from approximately 100 – 150m below the surface along the majority of the tunnel length.</a:t>
            </a:r>
            <a:endParaRPr lang="en-GB" sz="1600" dirty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750273" y="332525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Brief History – CDR Design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A4FD6A-D2D1-45F5-BE3C-81B153A01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550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408891" y="4104622"/>
            <a:ext cx="4578453" cy="2342604"/>
            <a:chOff x="3427941" y="4250815"/>
            <a:chExt cx="4578453" cy="234260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/>
            <a:srcRect l="9076" r="7677"/>
            <a:stretch/>
          </p:blipFill>
          <p:spPr>
            <a:xfrm rot="5400000">
              <a:off x="4545866" y="3132890"/>
              <a:ext cx="2342604" cy="4578453"/>
            </a:xfrm>
            <a:prstGeom prst="rect">
              <a:avLst/>
            </a:prstGeom>
          </p:spPr>
        </p:pic>
        <p:sp>
          <p:nvSpPr>
            <p:cNvPr id="42" name="Oval 41"/>
            <p:cNvSpPr/>
            <p:nvPr/>
          </p:nvSpPr>
          <p:spPr>
            <a:xfrm rot="10800000">
              <a:off x="4955850" y="5566568"/>
              <a:ext cx="1298131" cy="714692"/>
            </a:xfrm>
            <a:prstGeom prst="ellipse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/>
            <p:cNvSpPr/>
            <p:nvPr/>
          </p:nvSpPr>
          <p:spPr>
            <a:xfrm rot="10800000">
              <a:off x="4657052" y="4392442"/>
              <a:ext cx="2163408" cy="714692"/>
            </a:xfrm>
            <a:prstGeom prst="ellipse">
              <a:avLst/>
            </a:prstGeom>
            <a:noFill/>
            <a:ln w="349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5"/>
          <a:srcRect l="4735" t="5488" r="1941" b="1883"/>
          <a:stretch/>
        </p:blipFill>
        <p:spPr>
          <a:xfrm>
            <a:off x="3401094" y="4098151"/>
            <a:ext cx="4178919" cy="2327983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707973" y="4155030"/>
            <a:ext cx="10328851" cy="2292196"/>
            <a:chOff x="727023" y="4301223"/>
            <a:chExt cx="10328851" cy="229219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/>
            <a:srcRect l="9815" t="18038" r="2338" b="8398"/>
            <a:stretch/>
          </p:blipFill>
          <p:spPr>
            <a:xfrm>
              <a:off x="7828115" y="4301223"/>
              <a:ext cx="3227759" cy="2277364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7"/>
            <a:srcRect l="1408" t="3759" r="2364" b="-2242"/>
            <a:stretch/>
          </p:blipFill>
          <p:spPr>
            <a:xfrm>
              <a:off x="727023" y="4362155"/>
              <a:ext cx="6489749" cy="2231264"/>
            </a:xfrm>
            <a:prstGeom prst="rect">
              <a:avLst/>
            </a:prstGeom>
          </p:spPr>
        </p:pic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131982" y="1635608"/>
            <a:ext cx="11082118" cy="246254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Civil Engineering, Infrastructure and Siting Working Group (CEIS): Kick off meeting March 2017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3 stage linear collider, an initial </a:t>
            </a: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380 GeV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with the possibility to upgrade to </a:t>
            </a: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1.5 TeV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3 TeV</a:t>
            </a:r>
            <a:r>
              <a:rPr lang="en-GB" sz="1600" dirty="0"/>
              <a:t>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380 GeV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energy stage consists of a site length of 11km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1.5 TeV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energy stage consists of a site length of 29km</a:t>
            </a:r>
            <a:endParaRPr lang="en-GB" sz="1600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3 TeV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energy stage consisted of a site length of 49km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Only one detector cavern and a service cavern introduced.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30m wide and 2.5km Long drive beam building with the possibility to reduce the size for lower energy stages.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Depth and position of the machine to be optimised using CLIC Tunnel Optimisation Tool.</a:t>
            </a:r>
            <a:endParaRPr lang="en-GB" sz="1600" dirty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910237" y="325356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Changes Since the CDR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E87069-6C2D-4A35-A0CF-9E3772D80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4975E54-C793-41CA-B6FD-D769BEEDCA38}"/>
              </a:ext>
            </a:extLst>
          </p:cNvPr>
          <p:cNvGrpSpPr/>
          <p:nvPr/>
        </p:nvGrpSpPr>
        <p:grpSpPr>
          <a:xfrm>
            <a:off x="734024" y="4046731"/>
            <a:ext cx="10136867" cy="2452068"/>
            <a:chOff x="734024" y="4046731"/>
            <a:chExt cx="10136867" cy="245206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207358AD-9BEC-480C-A47A-9B21A6281292}"/>
                </a:ext>
              </a:extLst>
            </p:cNvPr>
            <p:cNvGrpSpPr/>
            <p:nvPr/>
          </p:nvGrpSpPr>
          <p:grpSpPr>
            <a:xfrm>
              <a:off x="734024" y="4046731"/>
              <a:ext cx="10136867" cy="2452068"/>
              <a:chOff x="734024" y="4046731"/>
              <a:chExt cx="10136867" cy="2452068"/>
            </a:xfrm>
          </p:grpSpPr>
          <p:graphicFrame>
            <p:nvGraphicFramePr>
              <p:cNvPr id="36" name="Object 1">
                <a:extLst>
                  <a:ext uri="{FF2B5EF4-FFF2-40B4-BE49-F238E27FC236}">
                    <a16:creationId xmlns:a16="http://schemas.microsoft.com/office/drawing/2014/main" id="{FC1A9729-CB14-4F94-9BAE-4E4E0C00A94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32971275"/>
                  </p:ext>
                </p:extLst>
              </p:nvPr>
            </p:nvGraphicFramePr>
            <p:xfrm>
              <a:off x="7670150" y="4076626"/>
              <a:ext cx="3200741" cy="240055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053" name="Acrobat Document" r:id="rId8" imgW="6502400" imgH="4876669" progId="AcroExch.Document.2015">
                      <p:embed/>
                    </p:oleObj>
                  </mc:Choice>
                  <mc:Fallback>
                    <p:oleObj name="Acrobat Document" r:id="rId8" imgW="6502400" imgH="4876669" progId="AcroExch.Document.2015">
                      <p:embed/>
                      <p:pic>
                        <p:nvPicPr>
                          <p:cNvPr id="274435" name="Object 1">
                            <a:extLst>
                              <a:ext uri="{FF2B5EF4-FFF2-40B4-BE49-F238E27FC236}">
                                <a16:creationId xmlns:a16="http://schemas.microsoft.com/office/drawing/2014/main" id="{618823FE-6D9E-4675-B3A9-663B62EB0985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7670150" y="4076626"/>
                            <a:ext cx="3200741" cy="240055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F356EA8C-62A1-43F4-A05A-4A6BF944D074}"/>
                  </a:ext>
                </a:extLst>
              </p:cNvPr>
              <p:cNvGrpSpPr/>
              <p:nvPr/>
            </p:nvGrpSpPr>
            <p:grpSpPr>
              <a:xfrm>
                <a:off x="734024" y="4076626"/>
                <a:ext cx="3000057" cy="2356357"/>
                <a:chOff x="2914970" y="3894452"/>
                <a:chExt cx="3000057" cy="2356357"/>
              </a:xfrm>
            </p:grpSpPr>
            <p:pic>
              <p:nvPicPr>
                <p:cNvPr id="31" name="Picture 1">
                  <a:extLst>
                    <a:ext uri="{FF2B5EF4-FFF2-40B4-BE49-F238E27FC236}">
                      <a16:creationId xmlns:a16="http://schemas.microsoft.com/office/drawing/2014/main" id="{3066FD05-F05A-4370-A8E1-C87FE397C4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988" t="5224" r="10363" b="6128"/>
                <a:stretch/>
              </p:blipFill>
              <p:spPr bwMode="auto">
                <a:xfrm>
                  <a:off x="2914970" y="3894452"/>
                  <a:ext cx="3000057" cy="235635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C8E15346-6F7D-407C-92A2-368BB35BC6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387398" y="4033860"/>
                  <a:ext cx="1983205" cy="2098789"/>
                </a:xfrm>
                <a:prstGeom prst="straightConnector1">
                  <a:avLst/>
                </a:prstGeom>
                <a:ln w="25400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57215A21-D326-461B-BA13-90B67FB8DC8E}"/>
                    </a:ext>
                  </a:extLst>
                </p:cNvPr>
                <p:cNvSpPr txBox="1"/>
                <p:nvPr/>
              </p:nvSpPr>
              <p:spPr>
                <a:xfrm>
                  <a:off x="4440625" y="4055320"/>
                  <a:ext cx="111050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49km</a:t>
                  </a:r>
                  <a:endParaRPr lang="en-US" dirty="0"/>
                </a:p>
              </p:txBody>
            </p:sp>
          </p:grp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1697724C-21BB-4BEF-B39D-421838EDD7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63378" y="4869274"/>
                <a:ext cx="989659" cy="1061156"/>
              </a:xfrm>
              <a:prstGeom prst="straightConnector1">
                <a:avLst/>
              </a:prstGeom>
              <a:ln w="25400"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C8C72F6-306D-40BC-94B3-8B4E64E4B26D}"/>
                  </a:ext>
                </a:extLst>
              </p:cNvPr>
              <p:cNvSpPr txBox="1"/>
              <p:nvPr/>
            </p:nvSpPr>
            <p:spPr>
              <a:xfrm>
                <a:off x="9494376" y="5208326"/>
                <a:ext cx="80127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11km</a:t>
                </a:r>
                <a:endParaRPr lang="en-US" dirty="0"/>
              </a:p>
            </p:txBody>
          </p:sp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E7E06D77-325D-47FC-A396-DD3603D96A67}"/>
                  </a:ext>
                </a:extLst>
              </p:cNvPr>
              <p:cNvGrpSpPr/>
              <p:nvPr/>
            </p:nvGrpSpPr>
            <p:grpSpPr>
              <a:xfrm>
                <a:off x="4082906" y="4046731"/>
                <a:ext cx="3393465" cy="2452068"/>
                <a:chOff x="2706496" y="3857220"/>
                <a:chExt cx="3393465" cy="2452068"/>
              </a:xfrm>
            </p:grpSpPr>
            <p:pic>
              <p:nvPicPr>
                <p:cNvPr id="46" name="Picture 1">
                  <a:extLst>
                    <a:ext uri="{FF2B5EF4-FFF2-40B4-BE49-F238E27FC236}">
                      <a16:creationId xmlns:a16="http://schemas.microsoft.com/office/drawing/2014/main" id="{D46A37CE-D83E-49B6-AC30-F4A3E348A3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317" t="23042" r="20084" b="17612"/>
                <a:stretch/>
              </p:blipFill>
              <p:spPr bwMode="auto">
                <a:xfrm>
                  <a:off x="2706496" y="3857220"/>
                  <a:ext cx="3393465" cy="245206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9564F778-7140-4B2F-9391-4238D832B7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696571" y="4147539"/>
                  <a:ext cx="1835819" cy="2008347"/>
                </a:xfrm>
                <a:prstGeom prst="straightConnector1">
                  <a:avLst/>
                </a:prstGeom>
                <a:ln w="25400"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00F55E66-5C2D-4A78-A4A6-073F59CB4019}"/>
                    </a:ext>
                  </a:extLst>
                </p:cNvPr>
                <p:cNvSpPr txBox="1"/>
                <p:nvPr/>
              </p:nvSpPr>
              <p:spPr>
                <a:xfrm>
                  <a:off x="4904589" y="4723617"/>
                  <a:ext cx="1110502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29km</a:t>
                  </a:r>
                  <a:endParaRPr lang="en-US" dirty="0"/>
                </a:p>
              </p:txBody>
            </p:sp>
          </p:grpSp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D18828D-D44E-4E8F-9213-698C4B7C96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00333" y="4718051"/>
              <a:ext cx="1004542" cy="105967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9402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91524" y="3664038"/>
            <a:ext cx="7329916" cy="2545777"/>
            <a:chOff x="2391524" y="3824861"/>
            <a:chExt cx="7329916" cy="254577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91524" y="3824861"/>
              <a:ext cx="7329916" cy="2545777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021827" y="3882117"/>
              <a:ext cx="2239793" cy="64633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en-GB" dirty="0"/>
                <a:t>Drive beam Complex Removed</a:t>
              </a:r>
              <a:endParaRPr lang="en-US" dirty="0"/>
            </a:p>
          </p:txBody>
        </p:sp>
      </p:grp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84217" y="1729309"/>
            <a:ext cx="8867168" cy="17725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Civil Engineering, Infrastructure and Siting Working Group (CEIS): Kick off meeting March 2017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New Klystron Design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introduced for the 380 GeV energy stage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No longer requires the Drive Beam complex.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Larger tunnel to house the Klystron modules and the beam modules – shielding wall required. Roadheader and TBM tunnelling method considered.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endParaRPr lang="en-GB" sz="100" dirty="0"/>
          </a:p>
        </p:txBody>
      </p:sp>
      <p:sp>
        <p:nvSpPr>
          <p:cNvPr id="30" name="Title 1"/>
          <p:cNvSpPr txBox="1">
            <a:spLocks/>
          </p:cNvSpPr>
          <p:nvPr/>
        </p:nvSpPr>
        <p:spPr>
          <a:xfrm>
            <a:off x="666379" y="391114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Changes Since the CDR – </a:t>
            </a:r>
            <a:r>
              <a:rPr lang="en-GB" u="sng" dirty="0"/>
              <a:t>NEW Design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666379" y="3598323"/>
            <a:ext cx="10315991" cy="2796158"/>
            <a:chOff x="666379" y="3759146"/>
            <a:chExt cx="10315991" cy="2796158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33750" y="3759146"/>
              <a:ext cx="2916175" cy="2426826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63038" y="4045790"/>
              <a:ext cx="3503013" cy="1893821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4041526" y="6185972"/>
              <a:ext cx="676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TBM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34355" y="6103284"/>
              <a:ext cx="24996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/>
                <a:t>Roadheader</a:t>
              </a:r>
              <a:r>
                <a:rPr lang="en-GB" dirty="0"/>
                <a:t>- Like ILC</a:t>
              </a:r>
              <a:endParaRPr lang="en-US" dirty="0"/>
            </a:p>
          </p:txBody>
        </p:sp>
        <p:pic>
          <p:nvPicPr>
            <p:cNvPr id="36" name="Picture 2" descr="http://img.directindustry.com/images_di/photo-g/roadheader-40142-2664569.jpg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9708" y="5390603"/>
              <a:ext cx="1652662" cy="1108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" descr="boring company photo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997" b="16903"/>
            <a:stretch/>
          </p:blipFill>
          <p:spPr bwMode="auto">
            <a:xfrm>
              <a:off x="666379" y="5354598"/>
              <a:ext cx="2821259" cy="112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AD32BA-7E1F-433D-BBEF-BA105E804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5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112731" y="37857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– Tunnel Optimisation Tool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1553557"/>
            <a:ext cx="113411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1. Geology along alignment: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Maximum proportion of tunnel in </a:t>
            </a:r>
            <a:r>
              <a:rPr lang="en-GB" sz="1600" u="sng" dirty="0" err="1">
                <a:latin typeface="Calibri" panose="020F0502020204030204" pitchFamily="34" charset="0"/>
                <a:cs typeface="Calibri" panose="020F0502020204030204" pitchFamily="34" charset="0"/>
              </a:rPr>
              <a:t>molasse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Avoid </a:t>
            </a: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limestone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formations wherever possible due to associate risk of water ingress and karsts.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Avoid water bearing </a:t>
            </a: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moraines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wherever possible due to risk of water ingress and potential contamination of water sources.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Minimise overburden.</a:t>
            </a:r>
          </a:p>
          <a:p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2. Shaft length: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Minimise total shaft length.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Avoid very deep individual shafts – utilise inclined access tunnels where required.</a:t>
            </a:r>
          </a:p>
          <a:p>
            <a:pPr lvl="1"/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3. Geology of shafts and caverns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greater the depth of the moraine before reaching the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molasse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layer, the more costly/ time consuming the construction.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Cavern construction requires good ground conditions.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4. Environmental Constraints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Avoid protected water sources and protected habitats.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5. Shaft Surface Locations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Initial assessment to avoid clashes with buildings, natural features or protected zones.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Followed by a more refined assessment of feasibility including potential access to the site.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A7DC9D-65F0-4D16-98F7-41F848B2B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7767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B40104-EF6B-4309-8B7D-90315CFEC7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778" y="1539989"/>
            <a:ext cx="10179423" cy="500902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B681CAD-13A9-49BF-87D3-7D49193B759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117" b="1493"/>
          <a:stretch/>
        </p:blipFill>
        <p:spPr>
          <a:xfrm>
            <a:off x="981778" y="4694830"/>
            <a:ext cx="10134324" cy="185418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20239" y="1863072"/>
            <a:ext cx="4042111" cy="273319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normAutofit lnSpcReduction="10000"/>
          </a:bodyPr>
          <a:lstStyle/>
          <a:p>
            <a:pPr algn="ctr"/>
            <a:r>
              <a:rPr lang="en-GB" sz="1600" b="1" u="sng" dirty="0"/>
              <a:t>CLIC Advantages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Allows quick movement of the entire machine.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Easier to find optimised locations.</a:t>
            </a:r>
          </a:p>
          <a:p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User can run through many positions quickly and efficiently.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Simpler to find and compare new positions.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94123" y="6394481"/>
            <a:ext cx="594701" cy="458291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03298" y="296520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Civil Engineering – Tunnel Optimisation Tool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349658" y="5940753"/>
            <a:ext cx="180022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Baseline Design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349658" y="5940752"/>
            <a:ext cx="180022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Shallow Option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10DF22-ACC0-4F54-A79E-42772A7B9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LCWS17 26-30/06/2017 – Matthew Stuart &amp; John Osborne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661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94977A36EC304BA65BF8B18570D37A" ma:contentTypeVersion="0" ma:contentTypeDescription="Create a new document." ma:contentTypeScope="" ma:versionID="ad917c093817d76c9f42ccc9078e159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D68BF09-DF96-480F-B879-1B5FD73C64F7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029E972-7BC5-45C8-AC06-E885745BAC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6894B67-FF32-45B4-B76D-99335D8DA7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18968</TotalTime>
  <Words>2666</Words>
  <Application>Microsoft Office PowerPoint</Application>
  <PresentationFormat>Widescreen</PresentationFormat>
  <Paragraphs>464</Paragraphs>
  <Slides>27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8" baseType="lpstr">
      <vt:lpstr>MS PGothic</vt:lpstr>
      <vt:lpstr>MS PGothic</vt:lpstr>
      <vt:lpstr>Arial</vt:lpstr>
      <vt:lpstr>Calibri</vt:lpstr>
      <vt:lpstr>Corbel</vt:lpstr>
      <vt:lpstr>Trebuchet MS</vt:lpstr>
      <vt:lpstr>Ubuntu Light</vt:lpstr>
      <vt:lpstr>Wingdings</vt:lpstr>
      <vt:lpstr>Wingdings 2</vt:lpstr>
      <vt:lpstr>Berlin</vt:lpstr>
      <vt:lpstr>Adobe Acrobat Document</vt:lpstr>
      <vt:lpstr>Infrastructure challenges for the CLIC Main Linac tunnel and impact on costing</vt:lpstr>
      <vt:lpstr>Introduction - Content</vt:lpstr>
      <vt:lpstr>PowerPoint Presentation</vt:lpstr>
      <vt:lpstr>What are the Objectives?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Further Study</vt:lpstr>
      <vt:lpstr>PowerPoint Presentation</vt:lpstr>
      <vt:lpstr>Summary</vt:lpstr>
      <vt:lpstr>Thank You For Your Attention</vt:lpstr>
      <vt:lpstr>Cooling CDR Baseline</vt:lpstr>
      <vt:lpstr>Cooling: proposed modification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Layout</dc:title>
  <dc:creator>Matthew James Stuart</dc:creator>
  <cp:lastModifiedBy>Matthew Stuart</cp:lastModifiedBy>
  <cp:revision>466</cp:revision>
  <cp:lastPrinted>2017-03-24T09:47:37Z</cp:lastPrinted>
  <dcterms:created xsi:type="dcterms:W3CDTF">2017-03-17T09:14:26Z</dcterms:created>
  <dcterms:modified xsi:type="dcterms:W3CDTF">2017-10-26T10:29:43Z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0x0101005794977A36EC304BA65BF8B18570D37A</vt:lpwstr>
  </property>
</Properties>
</file>