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4" r:id="rId2"/>
    <p:sldMasterId id="2147483799" r:id="rId3"/>
  </p:sldMasterIdLst>
  <p:notesMasterIdLst>
    <p:notesMasterId r:id="rId18"/>
  </p:notesMasterIdLst>
  <p:handoutMasterIdLst>
    <p:handoutMasterId r:id="rId19"/>
  </p:handoutMasterIdLst>
  <p:sldIdLst>
    <p:sldId id="256" r:id="rId4"/>
    <p:sldId id="348" r:id="rId5"/>
    <p:sldId id="347" r:id="rId6"/>
    <p:sldId id="349" r:id="rId7"/>
    <p:sldId id="350" r:id="rId8"/>
    <p:sldId id="294" r:id="rId9"/>
    <p:sldId id="300" r:id="rId10"/>
    <p:sldId id="356" r:id="rId11"/>
    <p:sldId id="359" r:id="rId12"/>
    <p:sldId id="353" r:id="rId13"/>
    <p:sldId id="354" r:id="rId14"/>
    <p:sldId id="358" r:id="rId15"/>
    <p:sldId id="303" r:id="rId16"/>
    <p:sldId id="346" r:id="rId17"/>
  </p:sldIdLst>
  <p:sldSz cx="9906000" cy="6858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544" y="-1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1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86F90-A77A-6749-A0F5-65A34B080385}" type="datetimeFigureOut">
              <a:rPr kumimoji="1" lang="ja-JP" altLang="en-US" smtClean="0"/>
              <a:t>17/10/26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F3A68-3E2E-DA4E-8192-89F8069C8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7370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D6365-FCA8-424C-9748-67C3BE6FB38C}" type="datetimeFigureOut">
              <a:rPr kumimoji="1" lang="ja-JP" altLang="en-US" smtClean="0"/>
              <a:t>17/10/26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951C43-A67A-EF41-8985-902B032262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6100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951C43-A67A-EF41-8985-902B0322624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1454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50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360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051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63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63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8448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>
          <a:xfrm>
            <a:off x="9328150" y="381000"/>
            <a:ext cx="57785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11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6563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73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1453" y="2420913"/>
            <a:ext cx="127016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4246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52"/>
            <a:ext cx="84201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808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045110" y="110614"/>
            <a:ext cx="7406865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87045" y="1094684"/>
            <a:ext cx="896493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16" y="174050"/>
            <a:ext cx="1755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11049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045110" y="110614"/>
            <a:ext cx="7406865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87045" y="1094684"/>
            <a:ext cx="896493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16" y="174050"/>
            <a:ext cx="1755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9075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994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233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44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4420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38787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19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97878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180759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258265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583168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196471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6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744270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837376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33310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2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8915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57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57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24282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55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830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185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99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7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39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56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7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9B842-D080-EC4A-9E8D-9A6C48CFFB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2625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811" r:id="rId1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0899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3440" y="6356847"/>
            <a:ext cx="85809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fld id="{6501926D-BD55-4F99-B46D-3C231A52E354}" type="slidenum">
              <a:rPr kumimoji="0" lang="en-GB" smtClean="0">
                <a:solidFill>
                  <a:srgbClr val="FFFFFF"/>
                </a:solidFill>
                <a:latin typeface="Arial"/>
              </a:rPr>
              <a:pPr defTabSz="914400"/>
              <a:t>‹#›</a:t>
            </a:fld>
            <a:endParaRPr kumimoji="0"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8931" y="6338575"/>
            <a:ext cx="421246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914400"/>
            <a:endParaRPr kumimoji="0"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906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7099300" y="63563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kumimoji="0" lang="en-GB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kumimoji="0"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75502" y="6266289"/>
            <a:ext cx="50356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0" lang="en-GB" sz="1000" b="1" dirty="0">
                <a:solidFill>
                  <a:srgbClr val="FFFFFF"/>
                </a:solidFill>
                <a:latin typeface="Arial"/>
              </a:rPr>
              <a:t>FCC – Future High Energy Collider</a:t>
            </a:r>
            <a:br>
              <a:rPr kumimoji="0" lang="en-GB" sz="1000" b="1" dirty="0">
                <a:solidFill>
                  <a:srgbClr val="FFFFFF"/>
                </a:solidFill>
                <a:latin typeface="Arial"/>
              </a:rPr>
            </a:br>
            <a:r>
              <a:rPr kumimoji="0" lang="en-US" sz="1000" dirty="0">
                <a:solidFill>
                  <a:srgbClr val="FFFFFF"/>
                </a:solidFill>
                <a:latin typeface="Arial"/>
              </a:rPr>
              <a:t>Michael Benedikt</a:t>
            </a:r>
          </a:p>
          <a:p>
            <a:pPr defTabSz="914400">
              <a:defRPr/>
            </a:pPr>
            <a:r>
              <a:rPr kumimoji="0" lang="en-GB" sz="1000" dirty="0">
                <a:solidFill>
                  <a:srgbClr val="FFFFFF"/>
                </a:solidFill>
                <a:latin typeface="Arial"/>
              </a:rPr>
              <a:t>ASC 2016,Denver, 6 September 2016</a:t>
            </a:r>
          </a:p>
        </p:txBody>
      </p:sp>
    </p:spTree>
    <p:extLst>
      <p:ext uri="{BB962C8B-B14F-4D97-AF65-F5344CB8AC3E}">
        <p14:creationId xmlns:p14="http://schemas.microsoft.com/office/powerpoint/2010/main" val="142638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6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69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6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2227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Relationship Id="rId3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emf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1350997"/>
            <a:ext cx="8667750" cy="2256166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en-US" altLang="en-US" b="1" dirty="0" smtClean="0"/>
              <a:t>A </a:t>
            </a:r>
            <a:r>
              <a:rPr lang="en-US" altLang="en-US" b="1" dirty="0" smtClean="0"/>
              <a:t>S</a:t>
            </a:r>
            <a:r>
              <a:rPr lang="en-US" altLang="en-US" b="1" dirty="0" smtClean="0"/>
              <a:t>uperconducting</a:t>
            </a:r>
            <a:r>
              <a:rPr lang="en-US" altLang="en-US" b="1" dirty="0" smtClean="0"/>
              <a:t> </a:t>
            </a:r>
            <a:r>
              <a:rPr lang="en-US" altLang="en-US" b="1" dirty="0" smtClean="0"/>
              <a:t>Solenoid </a:t>
            </a:r>
            <a:r>
              <a:rPr lang="en-US" altLang="en-US" sz="4000" b="1" dirty="0" smtClean="0"/>
              <a:t>applicable for</a:t>
            </a:r>
            <a:br>
              <a:rPr lang="en-US" altLang="en-US" sz="4000" b="1" dirty="0" smtClean="0"/>
            </a:br>
            <a:r>
              <a:rPr lang="en-US" altLang="en-US" b="1" dirty="0" smtClean="0"/>
              <a:t>X</a:t>
            </a:r>
            <a:r>
              <a:rPr lang="en-US" altLang="en-US" b="1" dirty="0" smtClean="0"/>
              <a:t>-band Klys</a:t>
            </a:r>
            <a:r>
              <a:rPr lang="en-US" altLang="ja-JP" b="1" dirty="0" smtClean="0"/>
              <a:t>t</a:t>
            </a:r>
            <a:r>
              <a:rPr lang="en-US" altLang="en-US" b="1" dirty="0" smtClean="0"/>
              <a:t>rons   </a:t>
            </a:r>
            <a:endParaRPr kumimoji="1"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4156400"/>
            <a:ext cx="6934200" cy="1923088"/>
          </a:xfrm>
        </p:spPr>
        <p:txBody>
          <a:bodyPr>
            <a:normAutofit/>
          </a:bodyPr>
          <a:lstStyle/>
          <a:p>
            <a:r>
              <a:rPr lang="en-US" altLang="en-US" sz="2800" dirty="0" smtClean="0">
                <a:solidFill>
                  <a:schemeClr val="tx1"/>
                </a:solidFill>
              </a:rPr>
              <a:t>Akira Yamamoto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（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>KEK and CERN) </a:t>
            </a:r>
          </a:p>
          <a:p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</a:rPr>
              <a:t>To be presented at LCWS-2017, Strasbourg, 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</a:rPr>
              <a:t>2017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</a:rPr>
              <a:t>-10-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</a:rPr>
              <a:t>6</a:t>
            </a:r>
            <a:endParaRPr lang="en-US" altLang="ja-JP" sz="2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0316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b="1" dirty="0" smtClean="0"/>
              <a:t>A </a:t>
            </a:r>
            <a:r>
              <a:rPr lang="en-US" altLang="ja-JP" b="1" dirty="0"/>
              <a:t>SC Model </a:t>
            </a:r>
            <a:r>
              <a:rPr lang="en-US" altLang="ja-JP" b="1" dirty="0" smtClean="0"/>
              <a:t>Magnet</a:t>
            </a:r>
            <a:r>
              <a:rPr lang="en-US" altLang="ja-JP" b="1" dirty="0" smtClean="0"/>
              <a:t> proposed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9991" y="1833306"/>
            <a:ext cx="2796512" cy="4016956"/>
          </a:xfrm>
          <a:ln>
            <a:solidFill>
              <a:srgbClr val="3366FF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4434" y="1833306"/>
            <a:ext cx="1568930" cy="2900143"/>
          </a:xfrm>
          <a:prstGeom prst="rect">
            <a:avLst/>
          </a:prstGeom>
          <a:ln>
            <a:solidFill>
              <a:srgbClr val="3366FF"/>
            </a:solidFill>
          </a:ln>
        </p:spPr>
      </p:pic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277009"/>
              </p:ext>
            </p:extLst>
          </p:nvPr>
        </p:nvGraphicFramePr>
        <p:xfrm>
          <a:off x="256684" y="1780027"/>
          <a:ext cx="4309599" cy="4515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1750"/>
                <a:gridCol w="1877849"/>
              </a:tblGrid>
              <a:tr h="57161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Design Parameters </a:t>
                      </a:r>
                      <a:endParaRPr kumimoji="1" lang="ja-JP" altLang="en-US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57161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Superconductor</a:t>
                      </a:r>
                    </a:p>
                    <a:p>
                      <a:r>
                        <a:rPr kumimoji="1" lang="en-US" altLang="ja-JP" dirty="0" smtClean="0"/>
                        <a:t>(T-operation)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MgB</a:t>
                      </a:r>
                      <a:r>
                        <a:rPr kumimoji="1" lang="en-US" altLang="ja-JP" baseline="-25000" dirty="0" smtClean="0"/>
                        <a:t>2 </a:t>
                      </a:r>
                      <a:r>
                        <a:rPr kumimoji="1" lang="en-US" altLang="ja-JP" dirty="0" smtClean="0"/>
                        <a:t>(@ 20 K)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7161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Current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 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7161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Central  field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0.7 T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0607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Stored energy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~ 10 kJ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06073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Cryo</a:t>
                      </a:r>
                      <a:r>
                        <a:rPr kumimoji="1" lang="en-US" altLang="ja-JP" dirty="0" smtClean="0"/>
                        <a:t>-</a:t>
                      </a:r>
                      <a:r>
                        <a:rPr kumimoji="1" lang="ja-JP" altLang="ja-JP" dirty="0" smtClean="0"/>
                        <a:t>c</a:t>
                      </a:r>
                      <a:r>
                        <a:rPr kumimoji="1" lang="en-US" altLang="ja-JP" dirty="0" err="1" smtClean="0"/>
                        <a:t>ooler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applied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6.7 W @ 20 K</a:t>
                      </a:r>
                    </a:p>
                    <a:p>
                      <a:r>
                        <a:rPr kumimoji="1" lang="en-US" altLang="ja-JP" dirty="0" smtClean="0"/>
                        <a:t>13.5 W @ 80 K </a:t>
                      </a:r>
                    </a:p>
                  </a:txBody>
                  <a:tcPr anchor="ctr"/>
                </a:tc>
              </a:tr>
              <a:tr h="60607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AC Power Consumption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~ 3 kW </a:t>
                      </a:r>
                    </a:p>
                    <a:p>
                      <a:r>
                        <a:rPr kumimoji="1" lang="en-US" altLang="ja-JP" dirty="0" smtClean="0"/>
                        <a:t>(1,5 kW/Klystron in case of a  pair )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1" name="直線矢印コネクタ 10"/>
          <p:cNvCxnSpPr/>
          <p:nvPr/>
        </p:nvCxnSpPr>
        <p:spPr>
          <a:xfrm flipH="1">
            <a:off x="6835917" y="2355997"/>
            <a:ext cx="1889764" cy="6760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557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693" y="508000"/>
            <a:ext cx="8295538" cy="3630360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5" name="テキスト ボックス 4"/>
          <p:cNvSpPr txBox="1"/>
          <p:nvPr/>
        </p:nvSpPr>
        <p:spPr>
          <a:xfrm>
            <a:off x="7099301" y="77207"/>
            <a:ext cx="2765734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Courtesy:  </a:t>
            </a:r>
            <a:r>
              <a:rPr kumimoji="1" lang="en-US" altLang="ja-JP" dirty="0" err="1" smtClean="0"/>
              <a:t>j</a:t>
            </a:r>
            <a:r>
              <a:rPr kumimoji="1" lang="en-US" altLang="ja-JP" dirty="0" err="1" smtClean="0"/>
              <a:t>eff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 Neilson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alphaModFix amt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067879" y="1239540"/>
            <a:ext cx="2367325" cy="7463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5785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WASA Superconducting Coil 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988" b="-14988"/>
          <a:stretch>
            <a:fillRect/>
          </a:stretch>
        </p:blipFill>
        <p:spPr>
          <a:xfrm>
            <a:off x="1076071" y="3838344"/>
            <a:ext cx="3926294" cy="3019656"/>
          </a:xfrm>
        </p:spPr>
      </p:pic>
      <p:pic>
        <p:nvPicPr>
          <p:cNvPr id="8" name="コンテンツ プレースホルダー 7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46"/>
          <a:stretch/>
        </p:blipFill>
        <p:spPr>
          <a:xfrm>
            <a:off x="1619098" y="1417638"/>
            <a:ext cx="2789237" cy="2718033"/>
          </a:xfr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256" y="1417638"/>
            <a:ext cx="3652088" cy="4891036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428547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459020"/>
            <a:ext cx="8915400" cy="995552"/>
          </a:xfrm>
        </p:spPr>
        <p:txBody>
          <a:bodyPr>
            <a:normAutofit fontScale="90000"/>
          </a:bodyPr>
          <a:lstStyle/>
          <a:p>
            <a:r>
              <a:rPr lang="en-US" altLang="ja-JP" sz="4800" b="1" dirty="0" smtClean="0"/>
              <a:t>Axial Magnetic Field Profile</a:t>
            </a:r>
            <a:br>
              <a:rPr lang="en-US" altLang="ja-JP" sz="4800" b="1" dirty="0" smtClean="0"/>
            </a:br>
            <a:r>
              <a:rPr lang="en-US" altLang="ja-JP" sz="4800" b="1" dirty="0" smtClean="0"/>
              <a:t>Comparison of Cu and SC Solenoids</a:t>
            </a:r>
            <a:endParaRPr kumimoji="1" lang="ja-JP" altLang="en-US" sz="4800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22" b="-1622"/>
          <a:stretch>
            <a:fillRect/>
          </a:stretch>
        </p:blipFill>
        <p:spPr>
          <a:xfrm>
            <a:off x="188055" y="4161715"/>
            <a:ext cx="4072367" cy="2067365"/>
          </a:xfrm>
          <a:solidFill>
            <a:schemeClr val="accent3">
              <a:lumMod val="20000"/>
              <a:lumOff val="80000"/>
            </a:schemeClr>
          </a:solidFill>
          <a:ln>
            <a:solidFill>
              <a:srgbClr val="FFFFFF"/>
            </a:solidFill>
          </a:ln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8" name="コンテンツ プレースホルダー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1"/>
          <a:stretch/>
        </p:blipFill>
        <p:spPr>
          <a:xfrm>
            <a:off x="4608631" y="3640626"/>
            <a:ext cx="4846743" cy="2634122"/>
          </a:xfrm>
          <a:prstGeom prst="rect">
            <a:avLst/>
          </a:prstGeom>
          <a:ln>
            <a:noFill/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9089" y="2093630"/>
            <a:ext cx="2044286" cy="1244333"/>
          </a:xfrm>
          <a:prstGeom prst="rect">
            <a:avLst/>
          </a:prstGeom>
          <a:ln>
            <a:solidFill>
              <a:srgbClr val="A6A6A6"/>
            </a:solidFill>
          </a:ln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554" y="2102916"/>
            <a:ext cx="2555827" cy="136407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3893425" y="2312411"/>
            <a:ext cx="1946341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ym typeface="Wingdings"/>
              </a:rPr>
              <a:t></a:t>
            </a:r>
            <a:r>
              <a:rPr kumimoji="1" lang="en-US" altLang="ja-JP" b="1" dirty="0" smtClean="0"/>
              <a:t>Cu Solenoid </a:t>
            </a:r>
          </a:p>
          <a:p>
            <a:r>
              <a:rPr lang="en-US" altLang="ja-JP" b="1" dirty="0" smtClean="0"/>
              <a:t>   </a:t>
            </a:r>
          </a:p>
          <a:p>
            <a:r>
              <a:rPr lang="en-US" altLang="ja-JP" b="1" dirty="0" smtClean="0"/>
              <a:t>       SC Solenoid </a:t>
            </a:r>
            <a:r>
              <a:rPr lang="en-US" altLang="ja-JP" b="1" dirty="0" smtClean="0">
                <a:sym typeface="Wingdings"/>
              </a:rPr>
              <a:t></a:t>
            </a:r>
            <a:r>
              <a:rPr lang="en-US" altLang="ja-JP" b="1" dirty="0" smtClean="0"/>
              <a:t> </a:t>
            </a:r>
            <a:endParaRPr kumimoji="1" lang="ja-JP" altLang="en-US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5783" y="3702087"/>
            <a:ext cx="2131889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Courtesy:  j. </a:t>
            </a:r>
            <a:r>
              <a:rPr kumimoji="1" lang="en-US" altLang="ja-JP" dirty="0" smtClean="0"/>
              <a:t> Neilson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9590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182028"/>
            <a:ext cx="8915400" cy="810206"/>
          </a:xfrm>
        </p:spPr>
        <p:txBody>
          <a:bodyPr/>
          <a:lstStyle/>
          <a:p>
            <a:r>
              <a:rPr lang="en-US" altLang="ja-JP" b="1" dirty="0" smtClean="0"/>
              <a:t>A Prototype Development proposed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7460" y="1042348"/>
            <a:ext cx="6820820" cy="5569247"/>
          </a:xfrm>
          <a:solidFill>
            <a:srgbClr val="CCFFCC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en-US" altLang="ja-JP" sz="1800" b="1" dirty="0" smtClean="0">
                <a:solidFill>
                  <a:srgbClr val="3366FF"/>
                </a:solidFill>
              </a:rPr>
              <a:t>R&amp;D Objective</a:t>
            </a:r>
          </a:p>
          <a:p>
            <a:r>
              <a:rPr lang="en-US" altLang="ja-JP" sz="1600" dirty="0" smtClean="0"/>
              <a:t>Demonstrate SC-mag technology to be applicable </a:t>
            </a:r>
            <a:r>
              <a:rPr lang="en-US" altLang="ja-JP" sz="1600" dirty="0"/>
              <a:t>&amp;</a:t>
            </a:r>
            <a:r>
              <a:rPr lang="en-US" altLang="ja-JP" sz="1600" dirty="0" smtClean="0"/>
              <a:t> power saving  </a:t>
            </a:r>
            <a:endParaRPr kumimoji="1" lang="en-US" altLang="ja-JP" sz="1800" b="1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endParaRPr kumimoji="1" lang="en-US" altLang="ja-JP" sz="1800" b="1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kumimoji="1" lang="en-US" altLang="ja-JP" sz="1800" b="1" dirty="0" smtClean="0">
                <a:solidFill>
                  <a:srgbClr val="3366FF"/>
                </a:solidFill>
              </a:rPr>
              <a:t>A </a:t>
            </a:r>
            <a:r>
              <a:rPr lang="en-US" altLang="ja-JP" sz="1800" b="1" dirty="0" smtClean="0">
                <a:solidFill>
                  <a:srgbClr val="3366FF"/>
                </a:solidFill>
              </a:rPr>
              <a:t>prototype</a:t>
            </a:r>
            <a:r>
              <a:rPr kumimoji="1" lang="en-US" altLang="ja-JP" sz="1800" b="1" dirty="0" smtClean="0">
                <a:solidFill>
                  <a:srgbClr val="3366FF"/>
                </a:solidFill>
              </a:rPr>
              <a:t> magnet </a:t>
            </a:r>
            <a:r>
              <a:rPr lang="en-US" altLang="ja-JP" sz="1800" b="1" dirty="0" smtClean="0">
                <a:solidFill>
                  <a:srgbClr val="3366FF"/>
                </a:solidFill>
              </a:rPr>
              <a:t>to be demonstrated:</a:t>
            </a:r>
            <a:endParaRPr kumimoji="1" lang="en-US" altLang="ja-JP" sz="1800" b="1" dirty="0" smtClean="0">
              <a:solidFill>
                <a:srgbClr val="3366FF"/>
              </a:solidFill>
            </a:endParaRPr>
          </a:p>
          <a:p>
            <a:r>
              <a:rPr lang="en-US" altLang="ja-JP" sz="1600" dirty="0" smtClean="0"/>
              <a:t>A prototype solenoid</a:t>
            </a:r>
            <a:r>
              <a:rPr kumimoji="1" lang="en-US" altLang="ja-JP" sz="1600" dirty="0" smtClean="0"/>
              <a:t> using </a:t>
            </a:r>
            <a:r>
              <a:rPr kumimoji="1" lang="en-US" altLang="ja-JP" sz="1600" b="1" dirty="0" smtClean="0">
                <a:solidFill>
                  <a:srgbClr val="FF0000"/>
                </a:solidFill>
              </a:rPr>
              <a:t>MgB</a:t>
            </a:r>
            <a:r>
              <a:rPr kumimoji="1" lang="en-US" altLang="ja-JP" sz="1600" b="1" baseline="-25000" dirty="0" smtClean="0">
                <a:solidFill>
                  <a:srgbClr val="FF0000"/>
                </a:solidFill>
              </a:rPr>
              <a:t>2</a:t>
            </a:r>
            <a:r>
              <a:rPr kumimoji="1" lang="en-US" altLang="ja-JP" sz="16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1600" dirty="0" smtClean="0"/>
              <a:t>  </a:t>
            </a:r>
          </a:p>
          <a:p>
            <a:pPr lvl="1"/>
            <a:r>
              <a:rPr lang="en-US" altLang="ja-JP" sz="1600" dirty="0" smtClean="0"/>
              <a:t>B = &gt;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0.7 T </a:t>
            </a:r>
            <a:r>
              <a:rPr lang="en-US" altLang="ja-JP" sz="1600" dirty="0" smtClean="0"/>
              <a:t>(central field), </a:t>
            </a:r>
            <a:r>
              <a:rPr kumimoji="1" lang="en-US" altLang="ja-JP" sz="1600" dirty="0" smtClean="0"/>
              <a:t>Coil size:   </a:t>
            </a:r>
            <a:r>
              <a:rPr lang="en-US" altLang="ja-JP" sz="1600" dirty="0" smtClean="0"/>
              <a:t>~ </a:t>
            </a:r>
            <a:r>
              <a:rPr kumimoji="1" lang="en-US" altLang="ja-JP" sz="1600" dirty="0" smtClean="0"/>
              <a:t>0.</a:t>
            </a:r>
            <a:r>
              <a:rPr lang="en-US" altLang="ja-JP" sz="1600" dirty="0" smtClean="0"/>
              <a:t>35 </a:t>
            </a:r>
            <a:r>
              <a:rPr kumimoji="1" lang="en-US" altLang="ja-JP" sz="1600" dirty="0" smtClean="0"/>
              <a:t>m (dia.),  </a:t>
            </a:r>
            <a:r>
              <a:rPr lang="en-US" altLang="ja-JP" sz="1600" dirty="0" smtClean="0"/>
              <a:t>~ </a:t>
            </a:r>
            <a:r>
              <a:rPr kumimoji="1" lang="en-US" altLang="ja-JP" sz="1600" dirty="0" smtClean="0"/>
              <a:t>0.</a:t>
            </a:r>
            <a:r>
              <a:rPr lang="en-US" altLang="ja-JP" sz="1600" dirty="0" smtClean="0"/>
              <a:t>35</a:t>
            </a:r>
            <a:r>
              <a:rPr kumimoji="1" lang="en-US" altLang="ja-JP" sz="1600" dirty="0" smtClean="0"/>
              <a:t> m </a:t>
            </a:r>
            <a:r>
              <a:rPr lang="en-US" altLang="ja-JP" sz="1600" dirty="0" smtClean="0"/>
              <a:t>(</a:t>
            </a:r>
            <a:r>
              <a:rPr lang="en-US" altLang="ja-JP" sz="1600" dirty="0"/>
              <a:t>L</a:t>
            </a:r>
            <a:r>
              <a:rPr kumimoji="1" lang="en-US" altLang="ja-JP" sz="1600" dirty="0" smtClean="0"/>
              <a:t>)</a:t>
            </a:r>
          </a:p>
          <a:p>
            <a:pPr lvl="1"/>
            <a:r>
              <a:rPr lang="en-US" altLang="ja-JP" sz="1600" dirty="0" smtClean="0"/>
              <a:t>Iron Yoke size: interface compatible with the current magnet yoke</a:t>
            </a:r>
            <a:endParaRPr kumimoji="1" lang="en-US" altLang="ja-JP" sz="1600" dirty="0" smtClean="0"/>
          </a:p>
          <a:p>
            <a:pPr lvl="1"/>
            <a:r>
              <a:rPr lang="en-US" altLang="ja-JP" sz="1600" dirty="0" smtClean="0"/>
              <a:t>O</a:t>
            </a:r>
            <a:r>
              <a:rPr lang="en-US" altLang="en-US" sz="1600" dirty="0" smtClean="0"/>
              <a:t>perational </a:t>
            </a:r>
            <a:r>
              <a:rPr lang="en-US" altLang="en-US" sz="1600" b="1" dirty="0" smtClean="0"/>
              <a:t>Temp</a:t>
            </a:r>
            <a:r>
              <a:rPr lang="en-US" altLang="en-US" sz="1600" dirty="0" smtClean="0">
                <a:solidFill>
                  <a:srgbClr val="FF0000"/>
                </a:solidFill>
              </a:rPr>
              <a:t>. 2</a:t>
            </a:r>
            <a:r>
              <a:rPr lang="en-US" altLang="en-US" sz="1600" b="1" dirty="0" smtClean="0">
                <a:solidFill>
                  <a:srgbClr val="FF0000"/>
                </a:solidFill>
              </a:rPr>
              <a:t>0 K</a:t>
            </a:r>
            <a:r>
              <a:rPr lang="en-US" altLang="en-US" sz="1600" dirty="0" smtClean="0"/>
              <a:t>, conduction cooled by using a </a:t>
            </a:r>
            <a:r>
              <a:rPr lang="en-US" altLang="en-US" sz="1600" dirty="0" err="1" smtClean="0"/>
              <a:t>cryo</a:t>
            </a:r>
            <a:r>
              <a:rPr lang="en-US" altLang="en-US" sz="1600" dirty="0" smtClean="0"/>
              <a:t>-cooler  </a:t>
            </a:r>
          </a:p>
          <a:p>
            <a:pPr lvl="1"/>
            <a:r>
              <a:rPr lang="en-US" altLang="en-US" sz="1600" dirty="0" smtClean="0"/>
              <a:t>AC-plug power saving (to be demonstrated):  </a:t>
            </a:r>
          </a:p>
          <a:p>
            <a:pPr lvl="2"/>
            <a:r>
              <a:rPr lang="en-US" altLang="en-US" sz="14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1400" dirty="0" smtClean="0">
                <a:sym typeface="Wingdings"/>
              </a:rPr>
              <a:t> </a:t>
            </a:r>
            <a:r>
              <a:rPr lang="en-US" altLang="en-US" sz="1400" dirty="0" smtClean="0">
                <a:solidFill>
                  <a:srgbClr val="FF0000"/>
                </a:solidFill>
                <a:sym typeface="Wingdings"/>
              </a:rPr>
              <a:t>&lt; 3 kW / Klystron   </a:t>
            </a:r>
            <a:r>
              <a:rPr lang="en-US" altLang="en-US" sz="1400" dirty="0" smtClean="0">
                <a:solidFill>
                  <a:srgbClr val="3366FF"/>
                </a:solidFill>
                <a:sym typeface="Wingdings"/>
              </a:rPr>
              <a:t> </a:t>
            </a:r>
            <a:r>
              <a:rPr lang="en-US" altLang="en-US" sz="1400" dirty="0" smtClean="0">
                <a:solidFill>
                  <a:srgbClr val="FF0000"/>
                </a:solidFill>
                <a:sym typeface="Wingdings"/>
              </a:rPr>
              <a:t>( </a:t>
            </a:r>
            <a:r>
              <a:rPr lang="en-US" altLang="en-US" sz="1400" dirty="0" smtClean="0">
                <a:sym typeface="Wingdings"/>
              </a:rPr>
              <a:t>corresponding</a:t>
            </a:r>
            <a:r>
              <a:rPr lang="en-US" altLang="en-US" sz="1400" dirty="0" smtClean="0">
                <a:solidFill>
                  <a:srgbClr val="FF0000"/>
                </a:solidFill>
                <a:sym typeface="Wingdings"/>
              </a:rPr>
              <a:t>  &lt; 1.5 KW/ a pair </a:t>
            </a:r>
            <a:r>
              <a:rPr lang="en-US" altLang="en-US" sz="1400" dirty="0" smtClean="0">
                <a:solidFill>
                  <a:srgbClr val="000000"/>
                </a:solidFill>
                <a:sym typeface="Wingdings"/>
              </a:rPr>
              <a:t>Klystron ) </a:t>
            </a:r>
            <a:endParaRPr lang="en-US" altLang="en-US" sz="1400" dirty="0" smtClean="0">
              <a:solidFill>
                <a:srgbClr val="000000"/>
              </a:solidFill>
            </a:endParaRPr>
          </a:p>
          <a:p>
            <a:r>
              <a:rPr lang="en-US" altLang="en-US" sz="1600" dirty="0" smtClean="0"/>
              <a:t>A goal with operation of the magnet assembled with an existing Klystron</a:t>
            </a:r>
          </a:p>
          <a:p>
            <a:pPr marL="0" indent="0">
              <a:buNone/>
            </a:pPr>
            <a:endParaRPr lang="en-US" altLang="en-US" sz="1800" b="1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3366FF"/>
                </a:solidFill>
              </a:rPr>
              <a:t>Future: </a:t>
            </a:r>
          </a:p>
          <a:p>
            <a:r>
              <a:rPr lang="en-US" altLang="en-US" sz="1600" dirty="0" smtClean="0"/>
              <a:t>Pairing the solenoid, for reducing # CLs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and cryogenic cooling capacity</a:t>
            </a:r>
          </a:p>
          <a:p>
            <a:r>
              <a:rPr lang="en-US" altLang="en-US" sz="1600" dirty="0" smtClean="0"/>
              <a:t>HTS solenoid (when it will become cost-effective), </a:t>
            </a:r>
            <a:endParaRPr lang="en-US" altLang="en-US" sz="1600" dirty="0"/>
          </a:p>
          <a:p>
            <a:r>
              <a:rPr lang="en-US" altLang="en-US" sz="1600" dirty="0" smtClean="0"/>
              <a:t>Cooling by using a dedicated cryogenic system for a series of  Klystron  Solenoids to reach </a:t>
            </a:r>
            <a:r>
              <a:rPr lang="en-US" altLang="en-US" sz="1600" dirty="0" smtClean="0">
                <a:solidFill>
                  <a:srgbClr val="FF0000"/>
                </a:solidFill>
              </a:rPr>
              <a:t>&lt; 1 kW AC</a:t>
            </a:r>
            <a:r>
              <a:rPr lang="en-US" altLang="en-US" sz="1600" dirty="0" smtClean="0"/>
              <a:t>-plug power /Klystron   (&lt; 1/10 of AC power) </a:t>
            </a:r>
          </a:p>
          <a:p>
            <a:r>
              <a:rPr lang="en-US" altLang="en-US" sz="1600" dirty="0" smtClean="0">
                <a:sym typeface="Wingdings"/>
              </a:rPr>
              <a:t> </a:t>
            </a:r>
            <a:r>
              <a:rPr lang="en-US" altLang="en-US" sz="1600" dirty="0" smtClean="0">
                <a:solidFill>
                  <a:srgbClr val="FF0000"/>
                </a:solidFill>
                <a:sym typeface="Wingdings"/>
              </a:rPr>
              <a:t>Saving </a:t>
            </a:r>
            <a:r>
              <a:rPr lang="en-US" altLang="en-US" sz="1600" dirty="0" smtClean="0">
                <a:sym typeface="Wingdings"/>
              </a:rPr>
              <a:t>expected :  ~ (20-1) kW x 4,500 = </a:t>
            </a:r>
            <a:r>
              <a:rPr lang="en-US" altLang="en-US" sz="1600" dirty="0" smtClean="0">
                <a:solidFill>
                  <a:srgbClr val="FF0000"/>
                </a:solidFill>
                <a:sym typeface="Wingdings"/>
              </a:rPr>
              <a:t>&gt; ~ 80 MW</a:t>
            </a:r>
            <a:r>
              <a:rPr lang="en-US" altLang="en-US" sz="1600" dirty="0" smtClean="0">
                <a:sym typeface="Wingdings"/>
              </a:rPr>
              <a:t>  in CLIC-staging-380 . </a:t>
            </a:r>
            <a:endParaRPr lang="en-US" altLang="ja-JP" sz="1600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385403" y="6492875"/>
            <a:ext cx="23114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492902" y="6478479"/>
            <a:ext cx="2311400" cy="365125"/>
          </a:xfrm>
        </p:spPr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14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grpSp>
        <p:nvGrpSpPr>
          <p:cNvPr id="35" name="図形グループ 34"/>
          <p:cNvGrpSpPr/>
          <p:nvPr/>
        </p:nvGrpSpPr>
        <p:grpSpPr>
          <a:xfrm>
            <a:off x="6581265" y="1539896"/>
            <a:ext cx="3161982" cy="3180326"/>
            <a:chOff x="6841847" y="1498202"/>
            <a:chExt cx="2758591" cy="2804718"/>
          </a:xfrm>
        </p:grpSpPr>
        <p:pic>
          <p:nvPicPr>
            <p:cNvPr id="14" name="コンテンツ プレースホルダー 4"/>
            <p:cNvPicPr>
              <a:picLocks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67589" y="1498202"/>
              <a:ext cx="2032849" cy="2804718"/>
            </a:xfrm>
            <a:prstGeom prst="rect">
              <a:avLst/>
            </a:prstGeom>
            <a:ln>
              <a:solidFill>
                <a:srgbClr val="008000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正方形/長方形 5"/>
            <p:cNvSpPr/>
            <p:nvPr/>
          </p:nvSpPr>
          <p:spPr>
            <a:xfrm>
              <a:off x="7894738" y="2607457"/>
              <a:ext cx="370441" cy="88639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8960012" y="2607457"/>
              <a:ext cx="370441" cy="88639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8027038" y="2739755"/>
              <a:ext cx="66151" cy="26459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8027038" y="3117062"/>
              <a:ext cx="66151" cy="26459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9118772" y="2739755"/>
              <a:ext cx="66151" cy="26459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9118772" y="3117062"/>
              <a:ext cx="66151" cy="26459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4" name="コンテンツ プレースホルダー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41847" y="2561557"/>
              <a:ext cx="1066547" cy="1146360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  <p:sp>
          <p:nvSpPr>
            <p:cNvPr id="15" name="正方形/長方形 14"/>
            <p:cNvSpPr/>
            <p:nvPr/>
          </p:nvSpPr>
          <p:spPr>
            <a:xfrm>
              <a:off x="7358541" y="3324208"/>
              <a:ext cx="668497" cy="52920"/>
            </a:xfrm>
            <a:prstGeom prst="rect">
              <a:avLst/>
            </a:prstGeom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3158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CLIC Staging Scenario </a:t>
            </a:r>
            <a:r>
              <a:rPr lang="en-US" altLang="ja-JP" b="1" dirty="0" smtClean="0"/>
              <a:t>being Studied</a:t>
            </a:r>
            <a:r>
              <a:rPr kumimoji="1" lang="en-US" altLang="ja-JP" b="1" dirty="0" smtClean="0"/>
              <a:t> </a:t>
            </a:r>
            <a:endParaRPr kumimoji="1" lang="ja-JP" altLang="en-US" b="1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white"/>
                </a:solidFill>
                <a:latin typeface="Trebuchet MS"/>
              </a:rPr>
              <a:pPr/>
              <a:t>2</a:t>
            </a:fld>
            <a:endParaRPr lang="en-US" dirty="0">
              <a:solidFill>
                <a:prstClr val="white"/>
              </a:solidFill>
              <a:latin typeface="Trebuchet MS"/>
            </a:endParaRPr>
          </a:p>
        </p:txBody>
      </p:sp>
      <p:pic>
        <p:nvPicPr>
          <p:cNvPr id="8" name="Picture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950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Background and Objectives</a:t>
            </a:r>
            <a:r>
              <a:rPr kumimoji="1" lang="en-US" altLang="ja-JP" b="1" dirty="0" smtClean="0"/>
              <a:t> 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2245" y="1600206"/>
            <a:ext cx="9361111" cy="4756169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The CLIC-380 staging scenario is being studied at CERN, and the  X-band (12 GHz) klystron-based accelerating scheme may be a cost-effective option.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The klystron requires a solenoid magnet field for beam focusing with </a:t>
            </a:r>
          </a:p>
          <a:p>
            <a:pPr lvl="1"/>
            <a:r>
              <a:rPr lang="en-US" altLang="ja-JP" dirty="0" err="1" smtClean="0"/>
              <a:t>Bc</a:t>
            </a:r>
            <a:r>
              <a:rPr lang="en-US" altLang="ja-JP" dirty="0" smtClean="0"/>
              <a:t> =  </a:t>
            </a:r>
            <a:r>
              <a:rPr lang="en-US" altLang="ja-JP" b="1" dirty="0" smtClean="0">
                <a:solidFill>
                  <a:srgbClr val="3366FF"/>
                </a:solidFill>
              </a:rPr>
              <a:t>~ 0.6 </a:t>
            </a:r>
            <a:r>
              <a:rPr lang="en-US" altLang="ja-JP" dirty="0" smtClean="0"/>
              <a:t>T  in a bore-diameter of 0.48 m  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A Cu-based solenoid magnet, currently used,</a:t>
            </a:r>
            <a:r>
              <a:rPr kumimoji="1" lang="en-US" altLang="ja-JP" dirty="0" smtClean="0"/>
              <a:t> is consuming </a:t>
            </a:r>
          </a:p>
          <a:p>
            <a:pPr lvl="1"/>
            <a:r>
              <a:rPr lang="en-US" altLang="ja-JP" dirty="0" smtClean="0"/>
              <a:t>AC-plug power of </a:t>
            </a:r>
            <a:r>
              <a:rPr lang="en-US" altLang="ja-JP" dirty="0" smtClean="0">
                <a:solidFill>
                  <a:srgbClr val="FF0000"/>
                </a:solidFill>
              </a:rPr>
              <a:t>  </a:t>
            </a:r>
            <a:r>
              <a:rPr lang="en-US" altLang="ja-JP" b="1" dirty="0" smtClean="0">
                <a:solidFill>
                  <a:srgbClr val="3366FF"/>
                </a:solidFill>
              </a:rPr>
              <a:t>~20 kW </a:t>
            </a:r>
            <a:r>
              <a:rPr lang="en-US" altLang="ja-JP" dirty="0" smtClean="0"/>
              <a:t>per Klystron,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The superconducting magnet option will result in </a:t>
            </a:r>
          </a:p>
          <a:p>
            <a:pPr lvl="1"/>
            <a:r>
              <a:rPr lang="en-US" altLang="ja-JP" dirty="0" smtClean="0"/>
              <a:t>Total AC-plug power saving of </a:t>
            </a:r>
            <a:r>
              <a:rPr lang="en-US" altLang="ja-JP" b="1" dirty="0" smtClean="0">
                <a:solidFill>
                  <a:srgbClr val="FF0000"/>
                </a:solidFill>
              </a:rPr>
              <a:t>&gt; ~80 MW </a:t>
            </a:r>
            <a:r>
              <a:rPr lang="en-US" altLang="ja-JP" dirty="0" smtClean="0"/>
              <a:t>for ~4,500 klystron in CLIC-380.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17/10/26,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B842-D080-EC4A-9E8D-9A6C48CFFB7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093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 txBox="1">
            <a:spLocks/>
          </p:cNvSpPr>
          <p:nvPr/>
        </p:nvSpPr>
        <p:spPr>
          <a:xfrm>
            <a:off x="865067" y="39759"/>
            <a:ext cx="8197500" cy="504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kumimoji="0" lang="en-US" sz="3200" b="1" dirty="0">
                <a:solidFill>
                  <a:prstClr val="black"/>
                </a:solidFill>
                <a:latin typeface="Calibri"/>
              </a:rPr>
              <a:t>Klystron-based First </a:t>
            </a:r>
            <a:r>
              <a:rPr kumimoji="0" lang="en-US" sz="3200" b="1" dirty="0" smtClean="0">
                <a:solidFill>
                  <a:prstClr val="black"/>
                </a:solidFill>
                <a:latin typeface="Calibri"/>
              </a:rPr>
              <a:t>Stage (380 </a:t>
            </a:r>
            <a:r>
              <a:rPr kumimoji="0" lang="en-US" sz="3200" b="1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kumimoji="0" lang="en-US" sz="3200" b="1" dirty="0" smtClean="0">
                <a:solidFill>
                  <a:prstClr val="black"/>
                </a:solidFill>
                <a:latin typeface="Calibri"/>
              </a:rPr>
              <a:t>)</a:t>
            </a:r>
            <a:endParaRPr kumimoji="0" lang="en-US" sz="32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3" name="Picture 32" descr="l_vs_l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292" y="2465614"/>
            <a:ext cx="4100632" cy="2649640"/>
          </a:xfrm>
          <a:prstGeom prst="rect">
            <a:avLst/>
          </a:prstGeom>
        </p:spPr>
      </p:pic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242355" y="4935418"/>
            <a:ext cx="2021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dirty="0">
                <a:solidFill>
                  <a:prstClr val="black"/>
                </a:solidFill>
                <a:latin typeface="Calibri"/>
              </a:rPr>
              <a:t>1076 units /beam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7650" y="5485248"/>
            <a:ext cx="9423973" cy="923330"/>
          </a:xfrm>
          <a:prstGeom prst="rect">
            <a:avLst/>
          </a:prstGeom>
          <a:solidFill>
            <a:srgbClr val="F2DCDB"/>
          </a:solidFill>
        </p:spPr>
        <p:txBody>
          <a:bodyPr wrap="square" rtlCol="0">
            <a:spAutoFit/>
          </a:bodyPr>
          <a:lstStyle/>
          <a:p>
            <a:r>
              <a:rPr kumimoji="0" lang="en-US" dirty="0">
                <a:solidFill>
                  <a:prstClr val="black"/>
                </a:solidFill>
                <a:latin typeface="Calibri"/>
              </a:rPr>
              <a:t>The pulse compressor used for parameter determination in the Baseline Report has been still a previous version</a:t>
            </a:r>
          </a:p>
          <a:p>
            <a:r>
              <a:rPr kumimoji="0" lang="en-US" dirty="0">
                <a:solidFill>
                  <a:prstClr val="black"/>
                </a:solidFill>
                <a:latin typeface="Calibri"/>
              </a:rPr>
              <a:t>But used updated model</a:t>
            </a:r>
          </a:p>
        </p:txBody>
      </p:sp>
      <p:pic>
        <p:nvPicPr>
          <p:cNvPr id="12" name="Picture 11" descr="p0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3" y="1268716"/>
            <a:ext cx="5826793" cy="42292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12236" y="727837"/>
            <a:ext cx="5359401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0" lang="en-US" dirty="0">
                <a:solidFill>
                  <a:prstClr val="black"/>
                </a:solidFill>
                <a:latin typeface="Calibri"/>
              </a:rPr>
              <a:t>With simple cost model find similar cost than drive beam-based design at 380GeV</a:t>
            </a:r>
          </a:p>
          <a:p>
            <a:pPr marL="285750" indent="-285750">
              <a:buFont typeface="Arial"/>
              <a:buChar char="•"/>
            </a:pPr>
            <a:r>
              <a:rPr kumimoji="0" lang="en-US" dirty="0">
                <a:solidFill>
                  <a:prstClr val="black"/>
                </a:solidFill>
                <a:latin typeface="Calibri"/>
              </a:rPr>
              <a:t>Much improved RF unit design</a:t>
            </a:r>
          </a:p>
          <a:p>
            <a:endParaRPr kumimoji="0" lang="en-US" dirty="0">
              <a:solidFill>
                <a:prstClr val="black"/>
              </a:solidFill>
              <a:latin typeface="Calibri"/>
            </a:endParaRPr>
          </a:p>
          <a:p>
            <a:r>
              <a:rPr kumimoji="0" lang="en-US" dirty="0">
                <a:solidFill>
                  <a:prstClr val="black"/>
                </a:solidFill>
                <a:latin typeface="Calibri"/>
              </a:rPr>
              <a:t>More expensive at 3TeV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096" y="666858"/>
            <a:ext cx="2351538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0" lang="en-US" dirty="0">
                <a:solidFill>
                  <a:prstClr val="black"/>
                </a:solidFill>
                <a:latin typeface="Calibri"/>
              </a:rPr>
              <a:t>Example RF unit design</a:t>
            </a:r>
          </a:p>
          <a:p>
            <a:r>
              <a:rPr kumimoji="0" lang="en-US" dirty="0">
                <a:solidFill>
                  <a:prstClr val="black"/>
                </a:solidFill>
                <a:latin typeface="Calibri"/>
              </a:rPr>
              <a:t>(I. </a:t>
            </a:r>
            <a:r>
              <a:rPr kumimoji="0" lang="en-US" dirty="0" err="1">
                <a:solidFill>
                  <a:prstClr val="black"/>
                </a:solidFill>
                <a:latin typeface="Calibri"/>
              </a:rPr>
              <a:t>Syratchev</a:t>
            </a:r>
            <a:r>
              <a:rPr kumimoji="0" lang="en-US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A. Yamamoto, 17/10/26,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602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 txBox="1">
            <a:spLocks/>
          </p:cNvSpPr>
          <p:nvPr/>
        </p:nvSpPr>
        <p:spPr>
          <a:xfrm>
            <a:off x="330200" y="228600"/>
            <a:ext cx="9163050" cy="457200"/>
          </a:xfrm>
          <a:prstGeom prst="rect">
            <a:avLst/>
          </a:prstGeom>
          <a:solidFill>
            <a:srgbClr val="CC3333"/>
          </a:solidFill>
        </p:spPr>
        <p:txBody>
          <a:bodyPr>
            <a:norm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defTabSz="914400"/>
            <a:r>
              <a:rPr kumimoji="0" lang="en-US" sz="2400" kern="0" dirty="0" smtClean="0">
                <a:solidFill>
                  <a:prstClr val="white"/>
                </a:solidFill>
                <a:latin typeface="Calibri"/>
              </a:rPr>
              <a:t>380 GeV Klystron Tunnel View</a:t>
            </a:r>
            <a:endParaRPr kumimoji="0" lang="en-US" sz="2400" kern="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65" y="1678536"/>
            <a:ext cx="6191530" cy="28600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01599E2-1A7B-45EE-8730-9AD08DBE1F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301" y="1678536"/>
            <a:ext cx="3806380" cy="324093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639641" y="5243745"/>
            <a:ext cx="3347065" cy="95410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4,482 Klystron strings</a:t>
            </a:r>
          </a:p>
          <a:p>
            <a:r>
              <a:rPr lang="en-US" altLang="ja-JP" sz="2800" dirty="0"/>
              <a:t>(</a:t>
            </a:r>
            <a:r>
              <a:rPr lang="en-US" altLang="ja-JP" sz="2800" dirty="0" smtClean="0"/>
              <a:t>2,241 pairs) required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45628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577" y="1252996"/>
            <a:ext cx="1529676" cy="482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74692" y="4247722"/>
            <a:ext cx="1935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Klystron XL4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series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(Design)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5983" y="76944"/>
            <a:ext cx="5525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prstClr val="black"/>
                </a:solidFill>
                <a:latin typeface="Calibri"/>
              </a:rPr>
              <a:t>X-band klystrons</a:t>
            </a:r>
            <a:r>
              <a:rPr lang="en-GB" sz="28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800" b="1" dirty="0" smtClean="0">
                <a:solidFill>
                  <a:prstClr val="black"/>
                </a:solidFill>
                <a:latin typeface="Calibri"/>
              </a:rPr>
              <a:t>(industrialized)</a:t>
            </a:r>
            <a:endParaRPr lang="en-GB" sz="28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 rot="16200000">
            <a:off x="-1113331" y="4204353"/>
            <a:ext cx="34816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prstClr val="white"/>
                </a:solidFill>
                <a:latin typeface="Calibri"/>
              </a:rPr>
              <a:t>18 </a:t>
            </a:r>
            <a:r>
              <a:rPr lang="en-GB" sz="1400" dirty="0">
                <a:solidFill>
                  <a:prstClr val="white"/>
                </a:solidFill>
                <a:latin typeface="Calibri"/>
              </a:rPr>
              <a:t>tubes built to date (not counting rebuilds</a:t>
            </a:r>
            <a:r>
              <a:rPr lang="en-GB" sz="1400" dirty="0" smtClean="0">
                <a:solidFill>
                  <a:prstClr val="white"/>
                </a:solidFill>
                <a:latin typeface="Calibri"/>
              </a:rPr>
              <a:t>)</a:t>
            </a:r>
            <a:endParaRPr lang="en-GB" sz="140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5251" y="3128699"/>
            <a:ext cx="4330963" cy="308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745251" y="1306042"/>
            <a:ext cx="1842747" cy="95410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CLIC’k klystron:</a:t>
            </a:r>
          </a:p>
          <a:p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59 MW</a:t>
            </a:r>
          </a:p>
          <a:p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418 kV, 324 A (µK=1.2)</a:t>
            </a:r>
          </a:p>
          <a:p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Efficiency 0.436 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07636" y="5532128"/>
            <a:ext cx="2558964" cy="523220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  <a:latin typeface="Calibri"/>
              </a:rPr>
              <a:t>KMD and X-Band </a:t>
            </a: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Overview, </a:t>
            </a:r>
          </a:p>
          <a:p>
            <a:r>
              <a:rPr lang="nl-NL" sz="1400" dirty="0" err="1" smtClean="0">
                <a:solidFill>
                  <a:prstClr val="black"/>
                </a:solidFill>
                <a:latin typeface="Calibri"/>
              </a:rPr>
              <a:t>January</a:t>
            </a:r>
            <a:r>
              <a:rPr lang="nl-NL" sz="14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nl-NL" sz="1400" dirty="0">
                <a:solidFill>
                  <a:prstClr val="black"/>
                </a:solidFill>
                <a:latin typeface="Calibri"/>
              </a:rPr>
              <a:t>5, 2011 Erik Jongewaard </a:t>
            </a: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  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33851" y="6397343"/>
            <a:ext cx="23114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7099300" y="6315395"/>
            <a:ext cx="2311400" cy="365125"/>
          </a:xfrm>
        </p:spPr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7428" y="1191535"/>
            <a:ext cx="4462333" cy="271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テキスト ボックス 24"/>
          <p:cNvSpPr txBox="1"/>
          <p:nvPr/>
        </p:nvSpPr>
        <p:spPr>
          <a:xfrm>
            <a:off x="6677398" y="138401"/>
            <a:ext cx="3170150" cy="40011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Courtesy:  </a:t>
            </a:r>
            <a:r>
              <a:rPr lang="en-US" altLang="ja-JP" sz="2000" dirty="0" err="1" smtClean="0"/>
              <a:t>Igor.Syratche</a:t>
            </a:r>
            <a:r>
              <a:rPr lang="en-US" altLang="ja-JP" sz="2000" dirty="0" err="1" smtClean="0"/>
              <a:t>v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28678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95300" y="141932"/>
            <a:ext cx="89154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Cross Section and</a:t>
            </a:r>
            <a:r>
              <a:rPr kumimoji="1" lang="ja-JP" altLang="en-US" b="1" dirty="0" smtClean="0"/>
              <a:t> </a:t>
            </a:r>
            <a:r>
              <a:rPr kumimoji="1" lang="en-US" altLang="ja-JP" b="1" dirty="0" smtClean="0"/>
              <a:t>Photos</a:t>
            </a:r>
            <a:r>
              <a:rPr kumimoji="1" lang="ja-JP" altLang="en-US" b="1" dirty="0" smtClean="0"/>
              <a:t> </a:t>
            </a:r>
            <a:r>
              <a:rPr kumimoji="1" lang="en-US" altLang="ja-JP" b="1" dirty="0" smtClean="0"/>
              <a:t>of X-band Klystron at CERN</a:t>
            </a:r>
            <a:r>
              <a:rPr kumimoji="1" lang="ja-JP" altLang="en-US" b="1" dirty="0" smtClean="0"/>
              <a:t> </a:t>
            </a:r>
            <a:endParaRPr kumimoji="1" lang="ja-JP" altLang="en-US" sz="2200" dirty="0"/>
          </a:p>
        </p:txBody>
      </p:sp>
      <p:pic>
        <p:nvPicPr>
          <p:cNvPr id="5" name="コンテンツ プレースホルダー 4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5300" y="1567870"/>
            <a:ext cx="4638826" cy="4142168"/>
          </a:xfrm>
          <a:prstGeom prst="rect">
            <a:avLst/>
          </a:prstGeom>
          <a:ln>
            <a:solidFill>
              <a:srgbClr val="4F81BD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515822" y="5803088"/>
            <a:ext cx="458513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/>
              <a:t>F. </a:t>
            </a:r>
            <a:r>
              <a:rPr lang="en-US" altLang="ja-JP" dirty="0" err="1"/>
              <a:t>Peauger</a:t>
            </a:r>
            <a:r>
              <a:rPr lang="en-US" altLang="ja-JP" dirty="0"/>
              <a:t> </a:t>
            </a:r>
            <a:r>
              <a:rPr lang="en-US" altLang="ja-JP" i="1" dirty="0"/>
              <a:t>et </a:t>
            </a:r>
            <a:r>
              <a:rPr lang="en-US" altLang="ja-JP" i="1" dirty="0" smtClean="0"/>
              <a:t>al.</a:t>
            </a:r>
            <a:r>
              <a:rPr lang="en-US" altLang="ja-JP" dirty="0" smtClean="0"/>
              <a:t>; </a:t>
            </a:r>
            <a:r>
              <a:rPr lang="en-US" altLang="ja-JP" dirty="0"/>
              <a:t>A </a:t>
            </a:r>
            <a:r>
              <a:rPr lang="en-US" altLang="ja-JP" dirty="0" smtClean="0"/>
              <a:t>12 GHz </a:t>
            </a:r>
            <a:r>
              <a:rPr lang="en-US" altLang="ja-JP" dirty="0"/>
              <a:t>RF POWER SOURCE </a:t>
            </a:r>
            <a:endParaRPr lang="en-US" altLang="ja-JP" dirty="0" smtClean="0"/>
          </a:p>
          <a:p>
            <a:r>
              <a:rPr lang="en-US" altLang="ja-JP" dirty="0" smtClean="0"/>
              <a:t>FOR </a:t>
            </a:r>
            <a:r>
              <a:rPr lang="en-US" altLang="ja-JP" dirty="0"/>
              <a:t>THE CLIC STUDY; Proceedings of IPAC’10</a:t>
            </a:r>
            <a:r>
              <a:rPr lang="ja-JP" altLang="ja-JP" dirty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7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10" name="図 9" descr="Photo - Google Photos-0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9576"/>
          <a:stretch/>
        </p:blipFill>
        <p:spPr>
          <a:xfrm>
            <a:off x="5379972" y="1567870"/>
            <a:ext cx="3183256" cy="1801133"/>
          </a:xfrm>
          <a:prstGeom prst="rect">
            <a:avLst/>
          </a:prstGeom>
        </p:spPr>
      </p:pic>
      <p:pic>
        <p:nvPicPr>
          <p:cNvPr id="9" name="図 8" descr="Photo - Google Photos-2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9769" y="3114335"/>
            <a:ext cx="1920931" cy="268875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1" name="図 10" descr="Photo - Google Photos-3.pdf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64" t="34914" r="12660"/>
          <a:stretch/>
        </p:blipFill>
        <p:spPr>
          <a:xfrm>
            <a:off x="5665071" y="4040800"/>
            <a:ext cx="1434229" cy="1669238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5400455" y="6029848"/>
            <a:ext cx="414372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Cu solenoid: Power Consumption: ~ 20 kW 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07233" y="5340706"/>
            <a:ext cx="1597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(~35V x 600 A ) 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807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685" b="-10685"/>
          <a:stretch>
            <a:fillRect/>
          </a:stretch>
        </p:blipFill>
        <p:spPr>
          <a:xfrm>
            <a:off x="495300" y="1932211"/>
            <a:ext cx="4375150" cy="4525963"/>
          </a:xfrm>
          <a:ln>
            <a:solidFill>
              <a:srgbClr val="4F81BD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514" y="224659"/>
            <a:ext cx="5940873" cy="1490894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04" r="-604"/>
          <a:stretch>
            <a:fillRect/>
          </a:stretch>
        </p:blipFill>
        <p:spPr>
          <a:xfrm>
            <a:off x="5035550" y="1932211"/>
            <a:ext cx="4375150" cy="4525963"/>
          </a:xfrm>
        </p:spPr>
      </p:pic>
      <p:sp>
        <p:nvSpPr>
          <p:cNvPr id="11" name="テキスト ボックス 10"/>
          <p:cNvSpPr txBox="1"/>
          <p:nvPr/>
        </p:nvSpPr>
        <p:spPr>
          <a:xfrm>
            <a:off x="431643" y="288443"/>
            <a:ext cx="128010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 reference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A7E0-9C18-1549-89D8-16931634CB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0454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5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017077"/>
              </p:ext>
            </p:extLst>
          </p:nvPr>
        </p:nvGraphicFramePr>
        <p:xfrm>
          <a:off x="591713" y="1348293"/>
          <a:ext cx="8552848" cy="4937713"/>
        </p:xfrm>
        <a:graphic>
          <a:graphicData uri="http://schemas.openxmlformats.org/drawingml/2006/table">
            <a:tbl>
              <a:tblPr/>
              <a:tblGrid>
                <a:gridCol w="1648947"/>
                <a:gridCol w="714365"/>
                <a:gridCol w="931243"/>
                <a:gridCol w="974758"/>
                <a:gridCol w="974758"/>
                <a:gridCol w="974758"/>
                <a:gridCol w="1068417"/>
                <a:gridCol w="1265602"/>
              </a:tblGrid>
              <a:tr h="775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Material</a:t>
                      </a:r>
                    </a:p>
                  </a:txBody>
                  <a:tcPr marL="74295" marR="74295" marT="45708" marB="457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</a:t>
                      </a:r>
                      <a:r>
                        <a:rPr kumimoji="0" lang="en-US" sz="16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algn="ctr"/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[K]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+mn-lt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+mn-lt"/>
                        </a:rPr>
                        <a:t>c1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+mn-lt"/>
                        </a:rPr>
                        <a:t>(0)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+mn-lt"/>
                        </a:rPr>
                        <a:t> [T]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z="1600" b="1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+mn-lt"/>
                        </a:rPr>
                        <a:t> </a:t>
                      </a:r>
                      <a:r>
                        <a:rPr kumimoji="0" lang="en-US" altLang="ja-JP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kumimoji="0" lang="en-US" altLang="ja-JP" sz="16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+mn-lt"/>
                        </a:rPr>
                        <a:t>sh</a:t>
                      </a: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+mn-lt"/>
                        </a:rPr>
                        <a:t>(0)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+mn-lt"/>
                        </a:rPr>
                        <a:t> [T]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kumimoji="0" lang="en-US" sz="16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(0)</a:t>
                      </a:r>
                    </a:p>
                    <a:p>
                      <a:pPr algn="ctr"/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[T]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c2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(0)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 [T]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Pen. depth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(0)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[nm]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</a:tr>
              <a:tr h="298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Nb</a:t>
                      </a:r>
                    </a:p>
                  </a:txBody>
                  <a:tcPr marL="74295" marR="74295" marT="45708" marB="457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9.2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0.21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0.25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4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NbTi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9.2 ~9.5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0.067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--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--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11.5 ~ 14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NbN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17.3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9D9D9"/>
                          </a:solidFill>
                          <a:effectLst/>
                          <a:latin typeface="+mn-lt"/>
                        </a:rPr>
                        <a:t>(0.02)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--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--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150-200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Sn</a:t>
                      </a:r>
                    </a:p>
                  </a:txBody>
                  <a:tcPr marL="74295" marR="74295" marT="45708" marB="457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18.3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9D9D9"/>
                          </a:solidFill>
                          <a:effectLst/>
                          <a:latin typeface="+mn-lt"/>
                        </a:rPr>
                        <a:t>(0.05)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0.43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0.54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28 ~30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MgB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9D9D9"/>
                          </a:solidFill>
                          <a:effectLst/>
                          <a:latin typeface="+mn-lt"/>
                        </a:rPr>
                        <a:t>(0.03)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</a:t>
                      </a: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0.43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140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latin typeface="+mn-lt"/>
                        </a:rPr>
                        <a:t>YBa</a:t>
                      </a:r>
                      <a:r>
                        <a:rPr lang="pl-PL" sz="1600" b="1" baseline="-25000" dirty="0" smtClean="0">
                          <a:latin typeface="+mn-lt"/>
                        </a:rPr>
                        <a:t>2</a:t>
                      </a:r>
                      <a:r>
                        <a:rPr lang="pl-PL" sz="1600" b="1" dirty="0" smtClean="0">
                          <a:latin typeface="+mn-lt"/>
                        </a:rPr>
                        <a:t>Cu</a:t>
                      </a:r>
                      <a:r>
                        <a:rPr lang="pl-PL" sz="1600" b="1" baseline="-25000" dirty="0" smtClean="0">
                          <a:latin typeface="+mn-lt"/>
                        </a:rPr>
                        <a:t>3</a:t>
                      </a:r>
                      <a:r>
                        <a:rPr lang="pl-PL" sz="1600" b="1" dirty="0" smtClean="0">
                          <a:latin typeface="+mn-lt"/>
                        </a:rPr>
                        <a:t>O</a:t>
                      </a:r>
                      <a:r>
                        <a:rPr lang="pl-PL" sz="1600" b="1" baseline="-25000" dirty="0" smtClean="0">
                          <a:latin typeface="+mn-lt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(REBCO family)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latin typeface="+mn-lt"/>
                        </a:rPr>
                        <a:t>92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latin typeface="+mn-lt"/>
                        </a:rPr>
                        <a:t>0.01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--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solidFill>
                            <a:srgbClr val="A6A6A6"/>
                          </a:solidFill>
                          <a:latin typeface="+mn-lt"/>
                        </a:rPr>
                        <a:t>1.4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latin typeface="+mn-lt"/>
                        </a:rPr>
                        <a:t>100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solidFill>
                            <a:srgbClr val="A6A6A6"/>
                          </a:solidFill>
                          <a:latin typeface="+mn-lt"/>
                        </a:rPr>
                        <a:t>150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Bi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(BSCCO-2212)</a:t>
                      </a:r>
                    </a:p>
                  </a:txBody>
                  <a:tcPr marL="74295" marR="74295" marT="45708" marB="457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94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0.025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--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--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&gt;100/30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1800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Bi</a:t>
                      </a:r>
                      <a:r>
                        <a:rPr kumimoji="0" lang="en-US" altLang="ja-JP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</a:t>
                      </a:r>
                      <a:r>
                        <a:rPr kumimoji="0" lang="en-US" altLang="ja-JP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</a:t>
                      </a:r>
                      <a:r>
                        <a:rPr kumimoji="0" lang="en-US" altLang="ja-JP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</a:t>
                      </a:r>
                      <a:r>
                        <a:rPr kumimoji="0" lang="en-US" altLang="ja-JP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</a:t>
                      </a:r>
                      <a:r>
                        <a:rPr kumimoji="0" lang="en-US" altLang="ja-JP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+mn-lt"/>
                        </a:rPr>
                        <a:t>(BSCCO-2223)  </a:t>
                      </a:r>
                    </a:p>
                  </a:txBody>
                  <a:tcPr marL="74295" marR="74295" marT="45708" marB="457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110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0.0135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--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--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&gt;100/30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2000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5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Important for:</a:t>
                      </a:r>
                    </a:p>
                  </a:txBody>
                  <a:tcPr marL="74295" marR="74295" marT="45708" marB="457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+mn-lt"/>
                        </a:rPr>
                        <a:t>RF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Magnet</a:t>
                      </a: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4295" marR="7429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94"/>
          <p:cNvSpPr>
            <a:spLocks noGrp="1" noChangeArrowheads="1"/>
          </p:cNvSpPr>
          <p:nvPr>
            <p:ph type="title"/>
          </p:nvPr>
        </p:nvSpPr>
        <p:spPr>
          <a:xfrm>
            <a:off x="115655" y="274638"/>
            <a:ext cx="89154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000" b="1" dirty="0" smtClean="0"/>
              <a:t>Possible Choices among SC Materials</a:t>
            </a:r>
            <a:endParaRPr lang="en-US" sz="40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462321"/>
            <a:ext cx="23114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17/10/26,</a:t>
            </a:r>
            <a:endParaRPr lang="en-US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99301" y="6462321"/>
            <a:ext cx="2311400" cy="365125"/>
          </a:xfrm>
        </p:spPr>
        <p:txBody>
          <a:bodyPr/>
          <a:lstStyle/>
          <a:p>
            <a:fld id="{31CB0898-1056-4046-813E-77E50C8D40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9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765146" y="22536"/>
            <a:ext cx="3140854" cy="276999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prstClr val="black"/>
                </a:solidFill>
                <a:latin typeface="Calibri"/>
                <a:ea typeface="ＭＳ Ｐゴシック"/>
              </a:rPr>
              <a:t>Courtesy, H. </a:t>
            </a:r>
            <a:r>
              <a:rPr lang="en-US" altLang="ja-JP" sz="1200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Padamsee</a:t>
            </a:r>
            <a:r>
              <a:rPr lang="en-US" altLang="ja-JP" sz="1200" dirty="0" smtClean="0">
                <a:solidFill>
                  <a:prstClr val="black"/>
                </a:solidFill>
                <a:latin typeface="Calibri"/>
                <a:ea typeface="ＭＳ Ｐゴシック"/>
              </a:rPr>
              <a:t>, </a:t>
            </a:r>
            <a:r>
              <a:rPr lang="en-US" altLang="ja-JP" sz="1200" dirty="0">
                <a:solidFill>
                  <a:prstClr val="black"/>
                </a:solidFill>
                <a:latin typeface="Calibri"/>
                <a:ea typeface="ＭＳ Ｐゴシック"/>
              </a:rPr>
              <a:t>R. </a:t>
            </a:r>
            <a:r>
              <a:rPr lang="en-US" altLang="ja-JP" sz="1200" dirty="0" err="1">
                <a:solidFill>
                  <a:prstClr val="black"/>
                </a:solidFill>
                <a:latin typeface="Calibri"/>
                <a:ea typeface="ＭＳ Ｐゴシック"/>
              </a:rPr>
              <a:t>Flukiger</a:t>
            </a:r>
            <a:r>
              <a:rPr lang="en-US" altLang="ja-JP" sz="1200" dirty="0">
                <a:solidFill>
                  <a:prstClr val="black"/>
                </a:solidFill>
                <a:latin typeface="Calibri"/>
                <a:ea typeface="ＭＳ Ｐゴシック"/>
              </a:rPr>
              <a:t>, A</a:t>
            </a:r>
            <a:r>
              <a:rPr lang="en-US" altLang="ja-JP" sz="1200" dirty="0" smtClean="0">
                <a:solidFill>
                  <a:prstClr val="black"/>
                </a:solidFill>
                <a:latin typeface="Calibri"/>
                <a:ea typeface="ＭＳ Ｐゴシック"/>
              </a:rPr>
              <a:t>. </a:t>
            </a:r>
            <a:r>
              <a:rPr lang="en-US" altLang="ja-JP" sz="1200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Ballarino</a:t>
            </a:r>
            <a:endParaRPr lang="ja-JP" altLang="en-US" sz="12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0956" y="4845881"/>
            <a:ext cx="835144" cy="30397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766" y="5569916"/>
            <a:ext cx="1215897" cy="104925"/>
          </a:xfrm>
          <a:prstGeom prst="rect">
            <a:avLst/>
          </a:prstGeom>
        </p:spPr>
      </p:pic>
      <p:pic>
        <p:nvPicPr>
          <p:cNvPr id="10" name="Picture 4" descr="Rossi-62.pd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525" t="14321" r="44577" b="40941"/>
          <a:stretch/>
        </p:blipFill>
        <p:spPr>
          <a:xfrm rot="5400000">
            <a:off x="8257781" y="3927047"/>
            <a:ext cx="380412" cy="1051786"/>
          </a:xfrm>
          <a:prstGeom prst="rect">
            <a:avLst/>
          </a:prstGeom>
          <a:ln>
            <a:noFill/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8990" y="3712394"/>
            <a:ext cx="314925" cy="27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31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9382</TotalTime>
  <Words>939</Words>
  <Application>Microsoft Macintosh PowerPoint</Application>
  <PresentationFormat>A4 210x297 mm</PresentationFormat>
  <Paragraphs>192</Paragraphs>
  <Slides>14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14</vt:i4>
      </vt:variant>
    </vt:vector>
  </HeadingPairs>
  <TitlesOfParts>
    <vt:vector size="17" baseType="lpstr">
      <vt:lpstr>ホワイト</vt:lpstr>
      <vt:lpstr>FC5643-CERN3027 - Scale of contributions</vt:lpstr>
      <vt:lpstr>1_ホワイト</vt:lpstr>
      <vt:lpstr>A Superconducting Solenoid applicable for X-band Klystrons   </vt:lpstr>
      <vt:lpstr>CLIC Staging Scenario being Studied </vt:lpstr>
      <vt:lpstr>Background and Objectives </vt:lpstr>
      <vt:lpstr>PowerPoint プレゼンテーション</vt:lpstr>
      <vt:lpstr>PowerPoint プレゼンテーション</vt:lpstr>
      <vt:lpstr>PowerPoint プレゼンテーション</vt:lpstr>
      <vt:lpstr>Cross Section and Photos of X-band Klystron at CERN </vt:lpstr>
      <vt:lpstr>PowerPoint プレゼンテーション</vt:lpstr>
      <vt:lpstr>Possible Choices among SC Materials</vt:lpstr>
      <vt:lpstr>A SC Model Magnet proposed</vt:lpstr>
      <vt:lpstr>PowerPoint プレゼンテーション</vt:lpstr>
      <vt:lpstr>WASA Superconducting Coil </vt:lpstr>
      <vt:lpstr>Axial Magnetic Field Profile Comparison of Cu and SC Solenoids</vt:lpstr>
      <vt:lpstr>A Prototype Development proposed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クライストロンの高効率化への取り組み</dc:title>
  <dc:creator>Yamamoto Akira</dc:creator>
  <cp:lastModifiedBy>Yamamoto Akira</cp:lastModifiedBy>
  <cp:revision>111</cp:revision>
  <cp:lastPrinted>2017-09-05T11:31:46Z</cp:lastPrinted>
  <dcterms:created xsi:type="dcterms:W3CDTF">2017-04-10T20:29:56Z</dcterms:created>
  <dcterms:modified xsi:type="dcterms:W3CDTF">2017-10-26T08:04:19Z</dcterms:modified>
</cp:coreProperties>
</file>