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165" r:id="rId1"/>
    <p:sldMasterId id="2147488177" r:id="rId2"/>
  </p:sldMasterIdLst>
  <p:notesMasterIdLst>
    <p:notesMasterId r:id="rId11"/>
  </p:notesMasterIdLst>
  <p:handoutMasterIdLst>
    <p:handoutMasterId r:id="rId12"/>
  </p:handoutMasterIdLst>
  <p:sldIdLst>
    <p:sldId id="1238" r:id="rId3"/>
    <p:sldId id="1241" r:id="rId4"/>
    <p:sldId id="1258" r:id="rId5"/>
    <p:sldId id="1257" r:id="rId6"/>
    <p:sldId id="1259" r:id="rId7"/>
    <p:sldId id="1260" r:id="rId8"/>
    <p:sldId id="1261" r:id="rId9"/>
    <p:sldId id="1262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700"/>
    <a:srgbClr val="2E75B6"/>
    <a:srgbClr val="F9EA57"/>
    <a:srgbClr val="B9CEE5"/>
    <a:srgbClr val="0C377B"/>
    <a:srgbClr val="051C53"/>
    <a:srgbClr val="000099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4" autoAdjust="0"/>
    <p:restoredTop sz="94740"/>
  </p:normalViewPr>
  <p:slideViewPr>
    <p:cSldViewPr>
      <p:cViewPr>
        <p:scale>
          <a:sx n="97" d="100"/>
          <a:sy n="97" d="100"/>
        </p:scale>
        <p:origin x="2376" y="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01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8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>
                <a:latin typeface="Times New Roman" charset="0"/>
              </a:rPr>
              <a:t>Green: DONE</a:t>
            </a:r>
          </a:p>
          <a:p>
            <a:r>
              <a:rPr lang="en-US" altLang="en-US" dirty="0">
                <a:latin typeface="Times New Roman" charset="0"/>
              </a:rPr>
              <a:t>Beige: DESIGN CHANGES possible</a:t>
            </a:r>
          </a:p>
          <a:p>
            <a:r>
              <a:rPr lang="en-US" altLang="en-US" dirty="0">
                <a:latin typeface="Times New Roman" charset="0"/>
              </a:rPr>
              <a:t>BLUE: </a:t>
            </a:r>
            <a:r>
              <a:rPr lang="en-US" altLang="en-US" dirty="0" err="1">
                <a:latin typeface="Times New Roman" charset="0"/>
              </a:rPr>
              <a:t>Techncial</a:t>
            </a:r>
            <a:r>
              <a:rPr lang="en-US" altLang="en-US" dirty="0">
                <a:latin typeface="Times New Roman" charset="0"/>
              </a:rPr>
              <a:t> studies (illustrate with following slides) </a:t>
            </a:r>
          </a:p>
          <a:p>
            <a:r>
              <a:rPr lang="en-US" altLang="en-US" dirty="0">
                <a:latin typeface="Times New Roman" charset="0"/>
              </a:rPr>
              <a:t>”BRAUN”: need to define approach </a:t>
            </a:r>
          </a:p>
          <a:p>
            <a:endParaRPr lang="en-US" altLang="en-US" dirty="0">
              <a:latin typeface="Times New Roman" charset="0"/>
            </a:endParaRPr>
          </a:p>
          <a:p>
            <a:r>
              <a:rPr lang="en-US" altLang="en-US" dirty="0">
                <a:latin typeface="Times New Roman" charset="0"/>
              </a:rPr>
              <a:t>Most of the current CLIC studies are today driven by cost and power reduction studies </a:t>
            </a:r>
          </a:p>
          <a:p>
            <a:r>
              <a:rPr lang="en-US" altLang="en-US" dirty="0">
                <a:latin typeface="Times New Roman" charset="0"/>
              </a:rPr>
              <a:t>As conclusions are reached for these studies new cost and power can be estimated </a:t>
            </a:r>
          </a:p>
        </p:txBody>
      </p:sp>
      <p:sp>
        <p:nvSpPr>
          <p:cNvPr id="286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fld id="{3E0753FE-B4B2-4F4C-A35F-7A59E3011F14}" type="slidenum">
              <a:rPr lang="en-US" altLang="en-US" sz="1200" b="0">
                <a:latin typeface="Times New Roman" charset="0"/>
              </a:rPr>
              <a:pPr/>
              <a:t>4</a:t>
            </a:fld>
            <a:endParaRPr lang="en-US" altLang="en-US" sz="12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69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>
                <a:latin typeface="Times New Roman" charset="0"/>
              </a:rPr>
              <a:t>Green: DONE</a:t>
            </a:r>
          </a:p>
          <a:p>
            <a:r>
              <a:rPr lang="en-US" altLang="en-US" dirty="0">
                <a:latin typeface="Times New Roman" charset="0"/>
              </a:rPr>
              <a:t>Beige: DESIGN CHANGES possible</a:t>
            </a:r>
          </a:p>
          <a:p>
            <a:r>
              <a:rPr lang="en-US" altLang="en-US" dirty="0">
                <a:latin typeface="Times New Roman" charset="0"/>
              </a:rPr>
              <a:t>BLUE: </a:t>
            </a:r>
            <a:r>
              <a:rPr lang="en-US" altLang="en-US" dirty="0" err="1">
                <a:latin typeface="Times New Roman" charset="0"/>
              </a:rPr>
              <a:t>Techncial</a:t>
            </a:r>
            <a:r>
              <a:rPr lang="en-US" altLang="en-US" dirty="0">
                <a:latin typeface="Times New Roman" charset="0"/>
              </a:rPr>
              <a:t> studies (illustrate with following slides) </a:t>
            </a:r>
          </a:p>
          <a:p>
            <a:r>
              <a:rPr lang="en-US" altLang="en-US" dirty="0">
                <a:latin typeface="Times New Roman" charset="0"/>
              </a:rPr>
              <a:t>”BRAUN”: need to define approach </a:t>
            </a:r>
          </a:p>
          <a:p>
            <a:endParaRPr lang="en-US" altLang="en-US" dirty="0">
              <a:latin typeface="Times New Roman" charset="0"/>
            </a:endParaRPr>
          </a:p>
          <a:p>
            <a:r>
              <a:rPr lang="en-US" altLang="en-US" dirty="0">
                <a:latin typeface="Times New Roman" charset="0"/>
              </a:rPr>
              <a:t>Most of the current CLIC studies are today driven by cost and power reduction studies </a:t>
            </a:r>
          </a:p>
          <a:p>
            <a:r>
              <a:rPr lang="en-US" altLang="en-US" dirty="0">
                <a:latin typeface="Times New Roman" charset="0"/>
              </a:rPr>
              <a:t>As conclusions are reached for these studies new cost and power can be estimated </a:t>
            </a:r>
          </a:p>
        </p:txBody>
      </p:sp>
      <p:sp>
        <p:nvSpPr>
          <p:cNvPr id="286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fld id="{3E0753FE-B4B2-4F4C-A35F-7A59E3011F14}" type="slidenum">
              <a:rPr lang="en-US" altLang="en-US" sz="1200" b="0">
                <a:latin typeface="Times New Roman" charset="0"/>
              </a:rPr>
              <a:pPr/>
              <a:t>5</a:t>
            </a:fld>
            <a:endParaRPr lang="en-US" altLang="en-US" sz="12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5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73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43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3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311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60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77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604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023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84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75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78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66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37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625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47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18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643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634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65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41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78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693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462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98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600" cy="693420"/>
          </a:xfrm>
          <a:prstGeom prst="rect">
            <a:avLst/>
          </a:prstGeom>
        </p:spPr>
      </p:pic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4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66" r:id="rId1"/>
    <p:sldLayoutId id="2147488167" r:id="rId2"/>
    <p:sldLayoutId id="2147488168" r:id="rId3"/>
    <p:sldLayoutId id="2147488169" r:id="rId4"/>
    <p:sldLayoutId id="2147488170" r:id="rId5"/>
    <p:sldLayoutId id="2147488171" r:id="rId6"/>
    <p:sldLayoutId id="2147488172" r:id="rId7"/>
    <p:sldLayoutId id="2147488173" r:id="rId8"/>
    <p:sldLayoutId id="2147488174" r:id="rId9"/>
    <p:sldLayoutId id="2147488175" r:id="rId10"/>
    <p:sldLayoutId id="214748817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600" cy="693420"/>
          </a:xfrm>
          <a:prstGeom prst="rect">
            <a:avLst/>
          </a:prstGeom>
        </p:spPr>
      </p:pic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7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8" r:id="rId1"/>
    <p:sldLayoutId id="2147488179" r:id="rId2"/>
    <p:sldLayoutId id="2147488180" r:id="rId3"/>
    <p:sldLayoutId id="2147488181" r:id="rId4"/>
    <p:sldLayoutId id="2147488182" r:id="rId5"/>
    <p:sldLayoutId id="2147488183" r:id="rId6"/>
    <p:sldLayoutId id="2147488184" r:id="rId7"/>
    <p:sldLayoutId id="2147488185" r:id="rId8"/>
    <p:sldLayoutId id="2147488186" r:id="rId9"/>
    <p:sldLayoutId id="2147488187" r:id="rId10"/>
    <p:sldLayoutId id="214748818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image" Target="../media/image7.png"/><Relationship Id="rId5" Type="http://schemas.openxmlformats.org/officeDocument/2006/relationships/hyperlink" Target="https://cds.cern.ch/record/2210892?ln=en" TargetMode="External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685800" y="1"/>
            <a:ext cx="77724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/>
            <a:r>
              <a:rPr lang="en-GB" sz="2800" dirty="0" smtClean="0">
                <a:solidFill>
                  <a:schemeClr val="bg1"/>
                </a:solidFill>
                <a:cs typeface="Arial"/>
              </a:rPr>
              <a:t>CLIC: from 380 </a:t>
            </a:r>
            <a:r>
              <a:rPr lang="en-GB" sz="2800" dirty="0">
                <a:solidFill>
                  <a:schemeClr val="bg1"/>
                </a:solidFill>
                <a:cs typeface="Arial"/>
              </a:rPr>
              <a:t>GeV </a:t>
            </a:r>
            <a:r>
              <a:rPr lang="en-GB" sz="2800" dirty="0" smtClean="0">
                <a:solidFill>
                  <a:schemeClr val="bg1"/>
                </a:solidFill>
                <a:cs typeface="Arial"/>
              </a:rPr>
              <a:t>up to </a:t>
            </a:r>
            <a:r>
              <a:rPr lang="en-GB" sz="2800" dirty="0">
                <a:solidFill>
                  <a:schemeClr val="bg1"/>
                </a:solidFill>
                <a:cs typeface="Arial"/>
              </a:rPr>
              <a:t>3 </a:t>
            </a:r>
            <a:r>
              <a:rPr lang="en-GB" sz="2800" dirty="0" err="1">
                <a:solidFill>
                  <a:schemeClr val="bg1"/>
                </a:solidFill>
                <a:cs typeface="Arial"/>
              </a:rPr>
              <a:t>TeV</a:t>
            </a:r>
            <a:endParaRPr lang="en-US" sz="28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562" y="805519"/>
            <a:ext cx="4688438" cy="3156881"/>
          </a:xfrm>
          <a:prstGeom prst="rect">
            <a:avLst/>
          </a:prstGeom>
        </p:spPr>
      </p:pic>
      <p:pic>
        <p:nvPicPr>
          <p:cNvPr id="7" name="Picture 6" descr="Screen Shot 2015-09-03 at 23.44.0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87" y="808286"/>
            <a:ext cx="3686313" cy="25907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217" y="3995080"/>
            <a:ext cx="3247251" cy="181711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081" y="3918881"/>
            <a:ext cx="4343400" cy="218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72000" y="6248400"/>
            <a:ext cx="431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Will also study klystron based machine for initial stage 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39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677150" cy="601663"/>
          </a:xfrm>
          <a:solidFill>
            <a:srgbClr val="2E75B6"/>
          </a:solidFill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    CLIC cost and power </a:t>
            </a:r>
            <a:r>
              <a:rPr lang="en-US" sz="2800" dirty="0" err="1" smtClean="0">
                <a:solidFill>
                  <a:schemeClr val="bg1"/>
                </a:solidFill>
              </a:rPr>
              <a:t>optimisation</a:t>
            </a:r>
            <a:r>
              <a:rPr lang="en-US" sz="2800" dirty="0" smtClean="0">
                <a:solidFill>
                  <a:schemeClr val="bg1"/>
                </a:solidFill>
              </a:rPr>
              <a:t> 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1" y="809049"/>
            <a:ext cx="4292090" cy="353943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+mn-lt"/>
              </a:rPr>
              <a:t>CDR 2012: Cost and power estimated (bottom up, WBS based, reviewed </a:t>
            </a:r>
            <a:r>
              <a:rPr lang="mr-IN" sz="1400" dirty="0" smtClean="0">
                <a:latin typeface="+mn-lt"/>
              </a:rPr>
              <a:t>–</a:t>
            </a:r>
            <a:r>
              <a:rPr lang="en-US" sz="1400" dirty="0" smtClean="0">
                <a:latin typeface="+mn-lt"/>
              </a:rPr>
              <a:t> led by Lyn Evans, including ILC cost experts)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+mn-lt"/>
              </a:rPr>
              <a:t>2013: Useful document comparing ILC and CLIC cost and performance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(among others) </a:t>
            </a:r>
            <a:r>
              <a:rPr lang="en-US" sz="1400" dirty="0" smtClean="0">
                <a:latin typeface="+mn-lt"/>
                <a:hlinkClick r:id="rId3" invalidUrl="https://dl.dropboxusercontent.com/u/99637887/Final_report_CLIC-ILC WG on GI.pdf"/>
              </a:rPr>
              <a:t>(link) </a:t>
            </a:r>
            <a:r>
              <a:rPr lang="mr-IN" sz="1400" dirty="0" smtClean="0">
                <a:latin typeface="+mn-lt"/>
              </a:rPr>
              <a:t>–</a:t>
            </a:r>
            <a:r>
              <a:rPr lang="en-US" sz="1400" dirty="0" smtClean="0">
                <a:latin typeface="+mn-lt"/>
              </a:rPr>
              <a:t> still valid in most respects </a:t>
            </a:r>
            <a:endParaRPr lang="en-US" sz="1400" dirty="0">
              <a:latin typeface="+mn-lt"/>
            </a:endParaRPr>
          </a:p>
          <a:p>
            <a:pPr marL="285750" indent="-285750">
              <a:buFont typeface="Arial"/>
              <a:buChar char="•"/>
            </a:pPr>
            <a:endParaRPr lang="en-US" sz="1400" dirty="0" smtClean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+mn-lt"/>
              </a:rPr>
              <a:t>2016: Cost and power update for 380 GeV </a:t>
            </a:r>
            <a:r>
              <a:rPr lang="en-US" sz="1400" dirty="0" err="1" smtClean="0">
                <a:latin typeface="+mn-lt"/>
              </a:rPr>
              <a:t>drivebeam</a:t>
            </a:r>
            <a:r>
              <a:rPr lang="en-US" sz="1400" dirty="0" smtClean="0">
                <a:latin typeface="+mn-lt"/>
              </a:rPr>
              <a:t> based machine made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+mn-lt"/>
              </a:rPr>
              <a:t>Still a very limited exercise:</a:t>
            </a:r>
          </a:p>
          <a:p>
            <a:pPr marL="742849" lvl="1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Optimize accelerator structures, beam-parameters and RF system -&gt; defines machine layout for 380 GeV </a:t>
            </a:r>
          </a:p>
          <a:p>
            <a:pPr marL="742849" lvl="1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Remove pre-damping ring for electrons, scale DB better, some other minor changes  </a:t>
            </a:r>
          </a:p>
          <a:p>
            <a:pPr marL="742849" lvl="1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Largely scaling</a:t>
            </a:r>
            <a:r>
              <a:rPr lang="en-US" sz="1400" dirty="0" smtClean="0">
                <a:latin typeface="+mn-lt"/>
              </a:rPr>
              <a:t> from 500 GeV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114" y="3884972"/>
            <a:ext cx="3797070" cy="25313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15200" y="873760"/>
            <a:ext cx="1676401" cy="138499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  <a:hlinkClick r:id="rId5"/>
              </a:rPr>
              <a:t>Yellow report: </a:t>
            </a:r>
            <a:r>
              <a:rPr lang="en-US" sz="1400" dirty="0"/>
              <a:t>New reference plots for power, costs, luminosities, physics, </a:t>
            </a:r>
            <a:r>
              <a:rPr lang="en-US" sz="1400" dirty="0" err="1"/>
              <a:t>etc</a:t>
            </a:r>
            <a:r>
              <a:rPr lang="en-US" sz="1400" dirty="0"/>
              <a:t> </a:t>
            </a:r>
            <a:r>
              <a:rPr lang="en-US" sz="1400" dirty="0" smtClean="0">
                <a:latin typeface="+mn-lt"/>
                <a:hlinkClick r:id="rId5"/>
              </a:rPr>
              <a:t> </a:t>
            </a:r>
            <a:endParaRPr lang="en-US" sz="1400" dirty="0" smtClean="0">
              <a:latin typeface="+mn-lt"/>
            </a:endParaRPr>
          </a:p>
          <a:p>
            <a:endParaRPr lang="en-US" sz="1400" dirty="0">
              <a:latin typeface="+mn-lt"/>
            </a:endParaRPr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81" y="809049"/>
            <a:ext cx="2069309" cy="29247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algn="ctr" rotWithShape="0">
              <a:srgbClr val="000000">
                <a:alpha val="40000"/>
              </a:srgbClr>
            </a:outerShdw>
          </a:effectLst>
          <a:ex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509" y="4365085"/>
            <a:ext cx="4133473" cy="249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4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4156144"/>
            <a:ext cx="3657600" cy="2549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Power and energy</a:t>
            </a:r>
            <a:endParaRPr lang="fr-FR" sz="3200" baseline="-250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5887" y="3698944"/>
            <a:ext cx="2763313" cy="6461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301" tIns="45653" rIns="91301" bIns="45653">
            <a:spAutoFit/>
          </a:bodyPr>
          <a:lstStyle/>
          <a:p>
            <a:pPr defTabSz="456470">
              <a:defRPr/>
            </a:pPr>
            <a:r>
              <a:rPr lang="en-US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CERN energy consumption 2012: 1.35 </a:t>
            </a:r>
            <a:r>
              <a:rPr lang="en-US" dirty="0" err="1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TWh</a:t>
            </a:r>
            <a:r>
              <a:rPr lang="en-US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 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248400" y="5451544"/>
            <a:ext cx="2438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5181600" y="1073222"/>
            <a:ext cx="3657600" cy="1981200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328" tIns="45666" rIns="91328" bIns="45666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sz="1400" dirty="0" smtClean="0">
                <a:latin typeface="Calibri"/>
              </a:rPr>
              <a:t>Power/energy </a:t>
            </a:r>
            <a:r>
              <a:rPr lang="en-US" sz="1400" dirty="0">
                <a:latin typeface="Calibri"/>
              </a:rPr>
              <a:t>reductions are being looked at:</a:t>
            </a:r>
          </a:p>
          <a:p>
            <a:pPr>
              <a:defRPr/>
            </a:pPr>
            <a:r>
              <a:rPr lang="en-US" sz="1400" dirty="0" smtClean="0">
                <a:latin typeface="Calibri"/>
              </a:rPr>
              <a:t>Look </a:t>
            </a:r>
            <a:r>
              <a:rPr lang="en-US" sz="1400" dirty="0">
                <a:latin typeface="Calibri"/>
              </a:rPr>
              <a:t>at daily and yearly fluctuation – can one run in “low general demand” periods</a:t>
            </a:r>
          </a:p>
          <a:p>
            <a:pPr>
              <a:defRPr/>
            </a:pPr>
            <a:r>
              <a:rPr lang="en-US" sz="1400" dirty="0">
                <a:latin typeface="Calibri"/>
              </a:rPr>
              <a:t>Understand and minimize the energy (consider also standby, MD, down periods, running </a:t>
            </a:r>
            <a:endParaRPr lang="en-US" sz="1400" dirty="0" smtClean="0">
              <a:latin typeface="Calibri"/>
            </a:endParaRPr>
          </a:p>
          <a:p>
            <a:pPr>
              <a:defRPr/>
            </a:pPr>
            <a:r>
              <a:rPr lang="en-US" sz="1400" dirty="0" smtClean="0"/>
              <a:t>Consider </a:t>
            </a:r>
            <a:r>
              <a:rPr lang="en-US" sz="1400" dirty="0"/>
              <a:t>where the power is dissipated (distributed or central) </a:t>
            </a:r>
            <a:r>
              <a:rPr lang="mr-IN" sz="1400" dirty="0" smtClean="0"/>
              <a:t>–</a:t>
            </a:r>
            <a:r>
              <a:rPr lang="en-US" sz="1400" dirty="0" smtClean="0"/>
              <a:t> recoverable ?</a:t>
            </a:r>
            <a:endParaRPr lang="en-US" sz="1400" dirty="0"/>
          </a:p>
          <a:p>
            <a:pPr>
              <a:defRPr/>
            </a:pPr>
            <a:endParaRPr lang="en-US" sz="1400" dirty="0" smtClean="0">
              <a:latin typeface="Calibri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17" y="744254"/>
            <a:ext cx="3128476" cy="4460312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936" y="4724400"/>
            <a:ext cx="1600200" cy="168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 descr="Picture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936" y="3511622"/>
            <a:ext cx="1686673" cy="1123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168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3"/>
    </mc:Choice>
    <mc:Fallback xmlns="">
      <p:transition xmlns:p14="http://schemas.microsoft.com/office/powerpoint/2010/main" spd="slow" advTm="9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 defTabSz="455613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 defTabSz="4556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 defTabSz="4556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 defTabSz="4556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F3A2645-FC72-C340-9973-B0FC92EBF718}" type="slidenum">
              <a:rPr lang="en-US" altLang="en-US" sz="1200" b="0">
                <a:solidFill>
                  <a:srgbClr val="898989"/>
                </a:solidFill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>
              <a:solidFill>
                <a:srgbClr val="898989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85698" name="Title 4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239000" cy="633413"/>
          </a:xfrm>
          <a:solidFill>
            <a:srgbClr val="558ED5"/>
          </a:solidFill>
        </p:spPr>
        <p:txBody>
          <a:bodyPr/>
          <a:lstStyle/>
          <a:p>
            <a:r>
              <a:rPr lang="en-US" altLang="en-US" sz="3200" dirty="0">
                <a:solidFill>
                  <a:srgbClr val="FFFFFF"/>
                </a:solidFill>
              </a:rPr>
              <a:t>P</a:t>
            </a:r>
            <a:r>
              <a:rPr lang="en-US" altLang="en-US" sz="3200" dirty="0" smtClean="0">
                <a:solidFill>
                  <a:srgbClr val="FFFFFF"/>
                </a:solidFill>
              </a:rPr>
              <a:t>ower </a:t>
            </a:r>
            <a:r>
              <a:rPr lang="en-US" altLang="en-US" sz="3200" dirty="0">
                <a:solidFill>
                  <a:srgbClr val="FFFFFF"/>
                </a:solidFill>
              </a:rPr>
              <a:t>updates foreseen   </a:t>
            </a:r>
          </a:p>
        </p:txBody>
      </p:sp>
      <p:pic>
        <p:nvPicPr>
          <p:cNvPr id="285700" name="Picture 6" descr="CLIC-Logo-Col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921" y="0"/>
            <a:ext cx="7096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564585"/>
              </p:ext>
            </p:extLst>
          </p:nvPr>
        </p:nvGraphicFramePr>
        <p:xfrm>
          <a:off x="424127" y="797183"/>
          <a:ext cx="8356600" cy="5168535"/>
        </p:xfrm>
        <a:graphic>
          <a:graphicData uri="http://schemas.openxmlformats.org/drawingml/2006/table">
            <a:tbl>
              <a:tblPr/>
              <a:tblGrid>
                <a:gridCol w="2971800"/>
                <a:gridCol w="609600"/>
                <a:gridCol w="1143000"/>
                <a:gridCol w="3632200"/>
              </a:tblGrid>
              <a:tr h="3651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Action 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(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= significant impact 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expected)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Pow/Energy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Comments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Structure/parameters 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optimisation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, minor other changes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Ok for now, 380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GeV at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1.5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10^34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Defines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Civ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Eng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parameters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</a:tr>
              <a:tr h="5175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Further possibility: lower inst. luminosity or initial energy (250 GeV)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Integrated 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lum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. goal can be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maintained, can re-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optimise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structures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5175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Known corrections needed for injectors and Cooling/Ventilation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Partly addressed for injectors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CV to be re-designed and clear up average and max estimates 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Check infrastructure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Structure manufacturing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Optimise, remove steps, halves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High eff.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Klystrons/Modulators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and RF distribution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Technical studies where gains can be large 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Large commercial uncertainty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Magnets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?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Technical studies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and costing in progress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Running scenario (daily, weekly, yearly)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(energy,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op. cost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Take advantage of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demand/price changes, study foreseen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Commercial studies, currencies and reference costing date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Examples: klystrons, CHF, CLIC and FCC will use similar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convention, learning curves, cost-escalation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0" y="6096000"/>
            <a:ext cx="6505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Power: To be redone from PBS (bottom up), nominal and with R&amp;D 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Distribution on water and air cooling also an issue (in tunnel) </a:t>
            </a:r>
          </a:p>
        </p:txBody>
      </p:sp>
    </p:spTree>
    <p:extLst>
      <p:ext uri="{BB962C8B-B14F-4D97-AF65-F5344CB8AC3E}">
        <p14:creationId xmlns:p14="http://schemas.microsoft.com/office/powerpoint/2010/main" val="71583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 defTabSz="455613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 defTabSz="4556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 defTabSz="4556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 defTabSz="4556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F3A2645-FC72-C340-9973-B0FC92EBF718}" type="slidenum">
              <a:rPr lang="en-US" altLang="en-US" sz="1200" b="0">
                <a:solidFill>
                  <a:srgbClr val="898989"/>
                </a:solidFill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>
              <a:solidFill>
                <a:srgbClr val="898989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85698" name="Title 4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239000" cy="633413"/>
          </a:xfrm>
          <a:solidFill>
            <a:srgbClr val="558ED5"/>
          </a:solidFill>
        </p:spPr>
        <p:txBody>
          <a:bodyPr/>
          <a:lstStyle/>
          <a:p>
            <a:r>
              <a:rPr lang="en-US" altLang="en-US" sz="3200" smtClean="0">
                <a:solidFill>
                  <a:srgbClr val="FFFFFF"/>
                </a:solidFill>
              </a:rPr>
              <a:t>Cost updates </a:t>
            </a:r>
            <a:r>
              <a:rPr lang="en-US" altLang="en-US" sz="3200" dirty="0">
                <a:solidFill>
                  <a:srgbClr val="FFFFFF"/>
                </a:solidFill>
              </a:rPr>
              <a:t>foreseen   </a:t>
            </a:r>
          </a:p>
        </p:txBody>
      </p:sp>
      <p:pic>
        <p:nvPicPr>
          <p:cNvPr id="285700" name="Picture 6" descr="CLIC-Logo-Col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921" y="0"/>
            <a:ext cx="7096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86386"/>
              </p:ext>
            </p:extLst>
          </p:nvPr>
        </p:nvGraphicFramePr>
        <p:xfrm>
          <a:off x="424127" y="797183"/>
          <a:ext cx="8356600" cy="5305687"/>
        </p:xfrm>
        <a:graphic>
          <a:graphicData uri="http://schemas.openxmlformats.org/drawingml/2006/table">
            <a:tbl>
              <a:tblPr/>
              <a:tblGrid>
                <a:gridCol w="2971800"/>
                <a:gridCol w="609600"/>
                <a:gridCol w="1143000"/>
                <a:gridCol w="3632200"/>
              </a:tblGrid>
              <a:tr h="3651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Action 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(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= significant impact 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expected)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Cost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Pow/Energy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Comments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Structure/parameters 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optimisation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, minor other changes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Ok for now, 380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GeV at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1.5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10^34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Defines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Civ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Eng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parameters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</a:tr>
              <a:tr h="5175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Further possibility: lower inst. luminosity or initial energy (250 GeV)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Integrated 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lum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. goal can be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maintained, can re-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optimise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structures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517525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Known corrections needed for injectors and Cooling/Ventilation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Partly addressed for injectors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CV to be re-designed and clear up average and max estimates 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Check infrastructure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Structure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manufacturing and also other module components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Optimise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, remove steps,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halves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High eff.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Klystrons/Modulators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and RF distribution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endParaRPr kumimoji="0" lang="en-US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Technical studies where gains can be large 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Large commercial uncertainty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Magnets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?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endParaRPr kumimoji="0" lang="en-US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Technical studies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and costing in progress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Running scenario (daily, weekly, yearly)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(energy, 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op. cost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Take advantage of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demand/price changes, study foreseen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Commercial studies, currencies and reference costing date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defTabSz="455613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Examples: klystrons, CHF, CLIC and FCC will use similar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-128"/>
                          <a:cs typeface="ヒラギノ角ゴ Pro W3" charset="-128"/>
                        </a:rPr>
                        <a:t>convention, learning curves, cost-escalation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2594" y="6143159"/>
            <a:ext cx="8100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Costs: Structures and modules, Klystron and modulators </a:t>
            </a:r>
            <a:r>
              <a:rPr lang="mr-IN" dirty="0" smtClean="0">
                <a:solidFill>
                  <a:srgbClr val="FF0000"/>
                </a:solidFill>
                <a:latin typeface="+mn-lt"/>
              </a:rPr>
              <a:t>–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in particular </a:t>
            </a:r>
          </a:p>
          <a:p>
            <a:r>
              <a:rPr lang="en-US" dirty="0">
                <a:solidFill>
                  <a:srgbClr val="FF0000"/>
                </a:solidFill>
                <a:latin typeface="+mn-lt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mportant for klystron version, ”infrastructure” and CE, injectors, commercial studies </a:t>
            </a:r>
          </a:p>
        </p:txBody>
      </p:sp>
    </p:spTree>
    <p:extLst>
      <p:ext uri="{BB962C8B-B14F-4D97-AF65-F5344CB8AC3E}">
        <p14:creationId xmlns:p14="http://schemas.microsoft.com/office/powerpoint/2010/main" val="95191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3533" y="51435"/>
            <a:ext cx="7677150" cy="593725"/>
          </a:xfrm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Costing status </a:t>
            </a:r>
            <a:r>
              <a:rPr lang="mr-IN" sz="3200" dirty="0" smtClean="0">
                <a:solidFill>
                  <a:srgbClr val="FFFFFF"/>
                </a:solidFill>
              </a:rPr>
              <a:t>–</a:t>
            </a:r>
            <a:r>
              <a:rPr lang="en-US" sz="3200" dirty="0" smtClean="0">
                <a:solidFill>
                  <a:srgbClr val="FFFFFF"/>
                </a:solidFill>
              </a:rPr>
              <a:t> I 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3" y="762000"/>
            <a:ext cx="4591467" cy="17506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067" y="762000"/>
            <a:ext cx="4143113" cy="25857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62000" y="3581400"/>
            <a:ext cx="7162800" cy="25853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Setting up new PBSs for 380 GeV DB and klystrons, 1.5 </a:t>
            </a:r>
            <a:r>
              <a:rPr lang="en-US" dirty="0" err="1" smtClean="0">
                <a:latin typeface="+mn-lt"/>
              </a:rPr>
              <a:t>TeV</a:t>
            </a:r>
            <a:r>
              <a:rPr lang="en-US" dirty="0" smtClean="0">
                <a:latin typeface="+mn-lt"/>
              </a:rPr>
              <a:t> and 3 </a:t>
            </a:r>
            <a:r>
              <a:rPr lang="en-US" dirty="0" err="1" smtClean="0">
                <a:latin typeface="+mn-lt"/>
              </a:rPr>
              <a:t>TeV</a:t>
            </a:r>
            <a:endParaRPr lang="en-US" dirty="0" smtClean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Revise cost escalation factors from 2008 to 2017 (first iteration done)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Have identified responsible for all parts (~15 people from machine to infrastructure to CE - overlap with FCC/LHC-HE team where possible)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Aim for internal review mid 2018, external review Sept-October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Have made some efforts to extract klystron based machine estimates (but did not have </a:t>
            </a:r>
            <a:r>
              <a:rPr lang="en-US" dirty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BS for it in 2012)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n-lt"/>
              </a:rPr>
              <a:t>Will do power bottom up as well revising all numbers</a:t>
            </a:r>
          </a:p>
        </p:txBody>
      </p:sp>
    </p:spTree>
    <p:extLst>
      <p:ext uri="{BB962C8B-B14F-4D97-AF65-F5344CB8AC3E}">
        <p14:creationId xmlns:p14="http://schemas.microsoft.com/office/powerpoint/2010/main" val="25796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53533" y="51435"/>
            <a:ext cx="7677150" cy="593725"/>
          </a:xfrm>
          <a:prstGeom prst="rect">
            <a:avLst/>
          </a:prstGeom>
          <a:solidFill>
            <a:srgbClr val="4F81BD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dirty="0" smtClean="0">
                <a:solidFill>
                  <a:srgbClr val="FFFFFF"/>
                </a:solidFill>
              </a:rPr>
              <a:t>Costing status </a:t>
            </a:r>
            <a:r>
              <a:rPr lang="mr-IN" sz="3200" dirty="0" smtClean="0">
                <a:solidFill>
                  <a:srgbClr val="FFFFFF"/>
                </a:solidFill>
              </a:rPr>
              <a:t>–</a:t>
            </a:r>
            <a:r>
              <a:rPr lang="en-US" sz="3200" dirty="0" smtClean="0">
                <a:solidFill>
                  <a:srgbClr val="FFFFFF"/>
                </a:solidFill>
              </a:rPr>
              <a:t> II 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58" y="533400"/>
            <a:ext cx="8547100" cy="6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2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53533" y="51435"/>
            <a:ext cx="7677150" cy="593725"/>
          </a:xfrm>
          <a:prstGeom prst="rect">
            <a:avLst/>
          </a:prstGeom>
          <a:solidFill>
            <a:srgbClr val="4F81BD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 fontScale="925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dirty="0" smtClean="0">
                <a:solidFill>
                  <a:srgbClr val="FFFFFF"/>
                </a:solidFill>
              </a:rPr>
              <a:t>Costing status </a:t>
            </a:r>
            <a:r>
              <a:rPr lang="mr-IN" sz="3200" dirty="0" smtClean="0">
                <a:solidFill>
                  <a:srgbClr val="FFFFFF"/>
                </a:solidFill>
              </a:rPr>
              <a:t>–</a:t>
            </a:r>
            <a:r>
              <a:rPr lang="en-US" sz="3200" dirty="0" smtClean="0">
                <a:solidFill>
                  <a:srgbClr val="FFFFFF"/>
                </a:solidFill>
              </a:rPr>
              <a:t> III </a:t>
            </a:r>
            <a:r>
              <a:rPr lang="en-US" sz="3200" dirty="0" smtClean="0">
                <a:solidFill>
                  <a:srgbClr val="F9E700"/>
                </a:solidFill>
              </a:rPr>
              <a:t>(do not copy to other slides) </a:t>
            </a:r>
            <a:endParaRPr lang="en-US" sz="3200" dirty="0">
              <a:solidFill>
                <a:srgbClr val="F9E7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811" y="3352800"/>
            <a:ext cx="866678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n-lt"/>
              </a:rPr>
              <a:t>Not included possible gains: </a:t>
            </a:r>
            <a:r>
              <a:rPr lang="en-US" sz="1400" dirty="0">
                <a:latin typeface="+mn-lt"/>
              </a:rPr>
              <a:t>Change of CHF 2012-2017 (-7%), possible reduction of klystron tunnel (now 10m</a:t>
            </a:r>
            <a:r>
              <a:rPr lang="en-US" sz="1400" dirty="0" smtClean="0">
                <a:latin typeface="+mn-lt"/>
              </a:rPr>
              <a:t>) with R^2, </a:t>
            </a:r>
            <a:r>
              <a:rPr lang="en-US" sz="1400" dirty="0">
                <a:latin typeface="+mn-lt"/>
              </a:rPr>
              <a:t>CV costs still ~500 MCHF, higher eff. klystrons </a:t>
            </a:r>
            <a:endParaRPr lang="en-US" sz="1400" dirty="0" smtClean="0">
              <a:latin typeface="+mn-lt"/>
            </a:endParaRPr>
          </a:p>
          <a:p>
            <a:r>
              <a:rPr lang="en-US" sz="1400" b="1" dirty="0">
                <a:latin typeface="+mn-lt"/>
              </a:rPr>
              <a:t>Not included </a:t>
            </a:r>
            <a:r>
              <a:rPr lang="en-US" sz="1400" b="1" dirty="0" smtClean="0">
                <a:latin typeface="+mn-lt"/>
              </a:rPr>
              <a:t>possible additions</a:t>
            </a:r>
            <a:r>
              <a:rPr lang="en-US" sz="1400" b="1" dirty="0">
                <a:latin typeface="+mn-lt"/>
              </a:rPr>
              <a:t>: </a:t>
            </a:r>
            <a:r>
              <a:rPr lang="en-US" sz="1400" dirty="0" err="1">
                <a:latin typeface="+mn-lt"/>
              </a:rPr>
              <a:t>cryo</a:t>
            </a:r>
            <a:r>
              <a:rPr lang="en-US" sz="1400" dirty="0">
                <a:latin typeface="+mn-lt"/>
              </a:rPr>
              <a:t>-system for solenoids, wall </a:t>
            </a:r>
            <a:r>
              <a:rPr lang="en-US" sz="1400" dirty="0" smtClean="0">
                <a:latin typeface="+mn-lt"/>
              </a:rPr>
              <a:t>(small)</a:t>
            </a:r>
          </a:p>
          <a:p>
            <a:r>
              <a:rPr lang="en-US" sz="1400" b="1" dirty="0">
                <a:latin typeface="+mn-lt"/>
              </a:rPr>
              <a:t>To understand</a:t>
            </a:r>
            <a:r>
              <a:rPr lang="en-US" sz="1400" dirty="0">
                <a:latin typeface="+mn-lt"/>
              </a:rPr>
              <a:t>: </a:t>
            </a:r>
            <a:r>
              <a:rPr lang="en-US" sz="1400" dirty="0" smtClean="0">
                <a:latin typeface="+mn-lt"/>
              </a:rPr>
              <a:t>RF </a:t>
            </a:r>
            <a:r>
              <a:rPr lang="en-US" sz="1400" dirty="0">
                <a:latin typeface="+mn-lt"/>
              </a:rPr>
              <a:t>system for klystron-option, permanent magnets, module, SC solenoids for klystrons, </a:t>
            </a:r>
            <a:r>
              <a:rPr lang="en-US" sz="1400" dirty="0" smtClean="0">
                <a:latin typeface="+mn-lt"/>
              </a:rPr>
              <a:t>interaction region and cont. and op. infra. not studied, sectors for 250 GeV</a:t>
            </a:r>
            <a:endParaRPr lang="en-US" sz="1400" dirty="0">
              <a:latin typeface="+mn-lt"/>
            </a:endParaRPr>
          </a:p>
          <a:p>
            <a:endParaRPr lang="en-US" sz="1400" b="1" dirty="0" smtClean="0">
              <a:latin typeface="+mn-lt"/>
            </a:endParaRPr>
          </a:p>
          <a:p>
            <a:r>
              <a:rPr lang="en-US" sz="1400" b="1" dirty="0" smtClean="0">
                <a:latin typeface="+mn-lt"/>
              </a:rPr>
              <a:t>Main conclusions: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We are still at an early stage of the new cost estimate, but no large surprises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For the klystron option we need to work on/optimize the RF system and tunnel size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Commercial gains possible, could be significant: production planning (specs, inside/outside lab, learning curves) </a:t>
            </a:r>
            <a:r>
              <a:rPr lang="mr-IN" sz="1400" dirty="0" smtClean="0">
                <a:latin typeface="+mn-lt"/>
              </a:rPr>
              <a:t>–</a:t>
            </a:r>
            <a:r>
              <a:rPr lang="en-US" sz="1400" dirty="0" smtClean="0">
                <a:latin typeface="+mn-lt"/>
              </a:rPr>
              <a:t> mainly for klystrons, module parts/structures and magnets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Uncertainty remains at ~25% </a:t>
            </a:r>
          </a:p>
          <a:p>
            <a:pPr marL="285750" indent="-285750">
              <a:buFont typeface="Arial" charset="0"/>
              <a:buChar char="•"/>
            </a:pPr>
            <a:endParaRPr lang="en-US" sz="1400" dirty="0" smtClean="0">
              <a:latin typeface="+mn-lt"/>
            </a:endParaRPr>
          </a:p>
          <a:p>
            <a:r>
              <a:rPr lang="en-US" sz="1400" b="1" dirty="0" smtClean="0">
                <a:latin typeface="+mn-lt"/>
              </a:rPr>
              <a:t>Goal: </a:t>
            </a:r>
            <a:r>
              <a:rPr lang="en-US" sz="1400" dirty="0" smtClean="0">
                <a:latin typeface="+mn-lt"/>
              </a:rPr>
              <a:t>380 GeV baseline for ~6 BCHF (would be ~5 BCHF for 250 GeV) </a:t>
            </a:r>
          </a:p>
          <a:p>
            <a:r>
              <a:rPr lang="en-US" sz="1400" dirty="0" smtClean="0">
                <a:latin typeface="+mn-lt"/>
              </a:rPr>
              <a:t>Provide estimate of further gains with concentrated effort in next phase (working with industry) </a:t>
            </a:r>
            <a:endParaRPr lang="en-US" sz="1400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923845"/>
              </p:ext>
            </p:extLst>
          </p:nvPr>
        </p:nvGraphicFramePr>
        <p:xfrm>
          <a:off x="0" y="762000"/>
          <a:ext cx="9144000" cy="2543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5437"/>
                <a:gridCol w="1216363"/>
                <a:gridCol w="1371600"/>
                <a:gridCol w="1295400"/>
                <a:gridCol w="1066800"/>
                <a:gridCol w="1143000"/>
                <a:gridCol w="1295400"/>
              </a:tblGrid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PBS top level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500 GeV (with 4 sectors)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Baselining </a:t>
                      </a:r>
                      <a:r>
                        <a:rPr lang="en-US" sz="1200" u="none" strike="noStrike" dirty="0" smtClean="0">
                          <a:effectLst/>
                        </a:rPr>
                        <a:t> CLIC DB at 380 (2015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</a:rPr>
                        <a:t>Updated 380  </a:t>
                      </a:r>
                      <a:r>
                        <a:rPr lang="en-US" sz="1200" u="none" strike="noStrike" dirty="0">
                          <a:effectLst/>
                        </a:rPr>
                        <a:t>DB in progress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Scale </a:t>
                      </a:r>
                      <a:r>
                        <a:rPr lang="en-US" sz="1200" u="none" strike="noStrike" dirty="0" smtClean="0">
                          <a:effectLst/>
                        </a:rPr>
                        <a:t>previous to </a:t>
                      </a:r>
                      <a:r>
                        <a:rPr lang="en-US" sz="1200" u="none" strike="noStrike" dirty="0">
                          <a:effectLst/>
                        </a:rPr>
                        <a:t>250 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Klystron driven  </a:t>
                      </a:r>
                      <a:r>
                        <a:rPr lang="en-US" sz="1200" u="none" strike="noStrike" dirty="0" smtClean="0">
                          <a:effectLst/>
                        </a:rPr>
                        <a:t>380 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Scale to 250 </a:t>
                      </a:r>
                      <a:r>
                        <a:rPr lang="en-US" sz="1200" u="none" strike="noStrike" dirty="0" smtClean="0">
                          <a:effectLst/>
                        </a:rPr>
                        <a:t>klystron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Sum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7438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6717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6327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5082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7125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5192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Main beam production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1203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1245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1005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1005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1005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1005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Drive beam production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974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974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820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Main </a:t>
                      </a:r>
                      <a:r>
                        <a:rPr lang="en-US" sz="1200" u="none" strike="noStrike" dirty="0" err="1">
                          <a:effectLst/>
                        </a:rPr>
                        <a:t>linac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2038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2038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2038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1315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1400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1000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Klystron machine power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2000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1315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Interaction region 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132</a:t>
                      </a:r>
                      <a:endParaRPr lang="is-I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132</a:t>
                      </a:r>
                      <a:endParaRPr lang="is-I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132</a:t>
                      </a:r>
                      <a:endParaRPr lang="is-I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132</a:t>
                      </a:r>
                      <a:endParaRPr lang="is-I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132</a:t>
                      </a:r>
                      <a:endParaRPr lang="is-I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132</a:t>
                      </a:r>
                      <a:endParaRPr lang="is-IS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CE and infrastructure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2250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2112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1962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smtClean="0">
                          <a:effectLst/>
                        </a:rPr>
                        <a:t>1630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2372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  <a:tr h="270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Control and op.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infrastr</a:t>
                      </a:r>
                      <a:r>
                        <a:rPr lang="en-US" sz="1200" u="none" strike="noStrike" dirty="0" smtClean="0">
                          <a:effectLst/>
                        </a:rPr>
                        <a:t>.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216</a:t>
                      </a:r>
                      <a:endParaRPr lang="cs-CZ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216</a:t>
                      </a:r>
                      <a:endParaRPr lang="cs-CZ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216</a:t>
                      </a:r>
                      <a:endParaRPr lang="cs-CZ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effectLst/>
                        </a:rPr>
                        <a:t>180</a:t>
                      </a:r>
                      <a:endParaRPr lang="fi-FI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216</a:t>
                      </a:r>
                      <a:endParaRPr lang="cs-CZ" sz="1200" b="0" i="0" u="none" strike="noStrike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effectLst/>
                        </a:rPr>
                        <a:t>180</a:t>
                      </a:r>
                      <a:endParaRPr lang="fi-FI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70" marR="10470" marT="1047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81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43093</TotalTime>
  <Words>1149</Words>
  <Application>Microsoft Macintosh PowerPoint</Application>
  <PresentationFormat>On-screen Show (4:3)</PresentationFormat>
  <Paragraphs>207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Mangal</vt:lpstr>
      <vt:lpstr>ＭＳ Ｐゴシック</vt:lpstr>
      <vt:lpstr>Times New Roman</vt:lpstr>
      <vt:lpstr>ヒラギノ角ゴ Pro W3</vt:lpstr>
      <vt:lpstr>4_Office Theme</vt:lpstr>
      <vt:lpstr>5_Office Theme</vt:lpstr>
      <vt:lpstr>PowerPoint Presentation</vt:lpstr>
      <vt:lpstr>    CLIC cost and power optimisation  </vt:lpstr>
      <vt:lpstr>Power and energy</vt:lpstr>
      <vt:lpstr>Power updates foreseen   </vt:lpstr>
      <vt:lpstr>Cost updates foreseen   </vt:lpstr>
      <vt:lpstr>Costing status – I 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Stapnes</dc:creator>
  <cp:keywords/>
  <dc:description/>
  <cp:lastModifiedBy>Steinar Stapnes</cp:lastModifiedBy>
  <cp:revision>849</cp:revision>
  <cp:lastPrinted>2013-07-19T15:53:59Z</cp:lastPrinted>
  <dcterms:created xsi:type="dcterms:W3CDTF">2008-11-20T16:07:12Z</dcterms:created>
  <dcterms:modified xsi:type="dcterms:W3CDTF">2017-11-02T20:45:29Z</dcterms:modified>
  <cp:category/>
</cp:coreProperties>
</file>