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82" r:id="rId3"/>
    <p:sldId id="379" r:id="rId4"/>
    <p:sldId id="383" r:id="rId5"/>
    <p:sldId id="38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75"/>
    <p:restoredTop sz="50000" autoAdjust="0"/>
  </p:normalViewPr>
  <p:slideViewPr>
    <p:cSldViewPr snapToGrid="0" snapToObjects="1">
      <p:cViewPr>
        <p:scale>
          <a:sx n="150" d="100"/>
          <a:sy n="150" d="100"/>
        </p:scale>
        <p:origin x="968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AD781-A125-3046-A6EB-6B54D0C72208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AD488-2A2E-ED47-AB16-39C89C00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292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DEEA7-8323-7C4B-BE00-9226A76BA81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D4B9D-E366-FE4E-8179-FE1DDD4E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8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D4B9D-E366-FE4E-8179-FE1DDD4E95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07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D4B9D-E366-FE4E-8179-FE1DDD4E95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03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D4B9D-E366-FE4E-8179-FE1DDD4E95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240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D4B9D-E366-FE4E-8179-FE1DDD4E951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61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77749-CE71-5648-B035-ED09E6373F6B}" type="datetime3">
              <a:rPr lang="en-US" smtClean="0"/>
              <a:t>26 October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4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1AC4-F4D6-4F4D-B9B6-638C927B952C}" type="datetime3">
              <a:rPr lang="en-US" smtClean="0"/>
              <a:t>26 October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0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FC7D-F8E6-5C42-9650-697A24079170}" type="datetime3">
              <a:rPr lang="en-US" smtClean="0"/>
              <a:t>26 October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499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BF3C-D6C8-FB4B-96FA-C44D485F9E02}" type="datetime3">
              <a:rPr lang="en-US" smtClean="0"/>
              <a:t>26 October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78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B1BE3-F8B3-E847-A7E3-09C2767F6D9A}" type="datetime3">
              <a:rPr lang="en-US" smtClean="0"/>
              <a:t>26 October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31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4551-15FF-6F42-8719-2E47D6542427}" type="datetime3">
              <a:rPr lang="en-US" smtClean="0"/>
              <a:t>26 October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758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5E39-0E83-054E-B1FB-38CE143E2848}" type="datetime3">
              <a:rPr lang="en-US" smtClean="0"/>
              <a:t>26 October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3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ECF8-04D2-7041-BE50-38D320D4410C}" type="datetime3">
              <a:rPr lang="en-US" smtClean="0"/>
              <a:t>26 October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65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5EE8-717F-744A-A408-A1DE404A3297}" type="datetime3">
              <a:rPr lang="en-US" smtClean="0"/>
              <a:t>26 October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5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03DC-CCAC-9F4D-A96E-A240EA6620D0}" type="datetime3">
              <a:rPr lang="en-US" smtClean="0"/>
              <a:t>26 October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61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FEEB2-47A7-954A-8BA2-6829C0D18105}" type="datetime3">
              <a:rPr lang="en-US" smtClean="0"/>
              <a:t>26 October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8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280" y="64718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F70395B4-8813-3746-8FE9-E8AC7FBB5C15}" type="datetime3">
              <a:rPr lang="en-US" smtClean="0"/>
              <a:t>26 October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180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E-JADE @ LCWS17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5575" y="64718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D38A28-44AF-154C-99CC-C0E5B7F35A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060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participants/portal/desktop/en/home.html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desy.de/confRegistrationFormDisplay.py/display?confId=11459" TargetMode="External"/><Relationship Id="rId4" Type="http://schemas.openxmlformats.org/officeDocument/2006/relationships/hyperlink" Target="https://indico.desy.de/confRegistrationFormDisplay.py/display?confId=12602" TargetMode="Externa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9508" y="1302641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Status of </a:t>
            </a:r>
            <a:r>
              <a:rPr lang="en-US" sz="3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Secondments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83873" y="3413807"/>
            <a:ext cx="5152365" cy="1713235"/>
          </a:xfrm>
        </p:spPr>
        <p:txBody>
          <a:bodyPr>
            <a:normAutofit/>
          </a:bodyPr>
          <a:lstStyle/>
          <a:p>
            <a:pPr algn="r"/>
            <a:r>
              <a:rPr lang="en-US" sz="2000" dirty="0" smtClean="0">
                <a:solidFill>
                  <a:srgbClr val="7F7F7F"/>
                </a:solidFill>
                <a:latin typeface="Arial"/>
                <a:cs typeface="Arial"/>
              </a:rPr>
              <a:t/>
            </a:r>
            <a:br>
              <a:rPr lang="en-US" sz="2000" dirty="0" smtClean="0">
                <a:solidFill>
                  <a:srgbClr val="7F7F7F"/>
                </a:solidFill>
                <a:latin typeface="Arial"/>
                <a:cs typeface="Arial"/>
              </a:rPr>
            </a:br>
            <a:r>
              <a:rPr lang="en-US" sz="2000" dirty="0" smtClean="0">
                <a:solidFill>
                  <a:srgbClr val="7F7F7F"/>
                </a:solidFill>
                <a:latin typeface="Arial"/>
                <a:cs typeface="Arial"/>
              </a:rPr>
              <a:t>Alexia Augier - CERN</a:t>
            </a:r>
          </a:p>
          <a:p>
            <a:pPr algn="r"/>
            <a:r>
              <a:rPr lang="en-US" sz="2000" dirty="0" smtClean="0">
                <a:solidFill>
                  <a:srgbClr val="7F7F7F"/>
                </a:solidFill>
                <a:latin typeface="Arial"/>
                <a:cs typeface="Arial"/>
              </a:rPr>
              <a:t>LCWS17, Strasbourg, 26.10.2017</a:t>
            </a:r>
          </a:p>
          <a:p>
            <a:pPr algn="r"/>
            <a:r>
              <a:rPr lang="en-US" sz="1800" dirty="0" smtClean="0">
                <a:solidFill>
                  <a:srgbClr val="7F7F7F"/>
                </a:solidFill>
                <a:latin typeface="Arial"/>
                <a:cs typeface="Arial"/>
              </a:rPr>
              <a:t/>
            </a:r>
            <a:br>
              <a:rPr lang="en-US" sz="1800" dirty="0" smtClean="0">
                <a:solidFill>
                  <a:srgbClr val="7F7F7F"/>
                </a:solidFill>
                <a:latin typeface="Arial"/>
                <a:cs typeface="Arial"/>
              </a:rPr>
            </a:br>
            <a:endParaRPr lang="en-US" sz="1800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49843" y="3050313"/>
            <a:ext cx="8525899" cy="10411"/>
          </a:xfrm>
          <a:prstGeom prst="line">
            <a:avLst/>
          </a:prstGeom>
          <a:ln w="3175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banner-E-ja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43" y="6179038"/>
            <a:ext cx="2432538" cy="516562"/>
          </a:xfrm>
          <a:prstGeom prst="rect">
            <a:avLst/>
          </a:prstGeom>
        </p:spPr>
      </p:pic>
      <p:pic>
        <p:nvPicPr>
          <p:cNvPr id="7" name="Picture 6" descr="E-Jade-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366" y="1240963"/>
            <a:ext cx="1052851" cy="145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21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/>
              <a:t>What is a </a:t>
            </a:r>
            <a:r>
              <a:rPr lang="en-US" sz="3200" b="1" dirty="0" err="1" smtClean="0"/>
              <a:t>secondment</a:t>
            </a:r>
            <a:r>
              <a:rPr lang="en-US" sz="3200" b="1" dirty="0" smtClean="0"/>
              <a:t> ?</a:t>
            </a:r>
            <a:endParaRPr lang="en-US" sz="3200" b="1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 smtClean="0"/>
              <a:t>Travel made </a:t>
            </a:r>
            <a:r>
              <a:rPr lang="en-US" b="1" dirty="0" smtClean="0"/>
              <a:t>from the Institute to Japan </a:t>
            </a:r>
            <a:r>
              <a:rPr lang="en-US" dirty="0" smtClean="0"/>
              <a:t>(i.e. to KEK, Kyushu University, University of Tokyo and Tohoku University)</a:t>
            </a:r>
          </a:p>
          <a:p>
            <a:endParaRPr lang="en-US" dirty="0" smtClean="0"/>
          </a:p>
          <a:p>
            <a:r>
              <a:rPr lang="en-US" b="1" dirty="0" smtClean="0"/>
              <a:t>Stay of 30 days minimum </a:t>
            </a:r>
            <a:r>
              <a:rPr lang="en-US" dirty="0" smtClean="0"/>
              <a:t>over the period of the project (i.e. until 31.12.2018).</a:t>
            </a:r>
          </a:p>
          <a:p>
            <a:endParaRPr lang="en-US" dirty="0"/>
          </a:p>
          <a:p>
            <a:r>
              <a:rPr lang="en-US" b="1" dirty="0" smtClean="0"/>
              <a:t>Several stays of few days are eligible </a:t>
            </a:r>
            <a:r>
              <a:rPr lang="en-US" dirty="0" smtClean="0"/>
              <a:t>as long as the total period of the stay </a:t>
            </a:r>
            <a:r>
              <a:rPr lang="en-US" u="sng" dirty="0" smtClean="0"/>
              <a:t>at the same institute </a:t>
            </a:r>
            <a:r>
              <a:rPr lang="en-US" dirty="0" smtClean="0"/>
              <a:t>reaches 30 days before 31.12.2018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FBF1-F7C8-F849-A1EF-F7DB7A16CF92}" type="datetime3">
              <a:rPr lang="en-US" smtClean="0"/>
              <a:t>26 October 2017</a:t>
            </a:fld>
            <a:endParaRPr lang="en-US"/>
          </a:p>
        </p:txBody>
      </p:sp>
      <p:pic>
        <p:nvPicPr>
          <p:cNvPr id="8" name="Picture 7" descr="E-Jade-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217" y="342263"/>
            <a:ext cx="727282" cy="100774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9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/>
              <a:t>Responsibility of the Institute</a:t>
            </a:r>
            <a:endParaRPr lang="en-US" sz="3200" b="1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dirty="0" smtClean="0"/>
              <a:t>Checking </a:t>
            </a:r>
            <a:r>
              <a:rPr lang="en-US" b="1" dirty="0" smtClean="0"/>
              <a:t>Eligibility</a:t>
            </a:r>
            <a:r>
              <a:rPr lang="en-US" dirty="0" smtClean="0"/>
              <a:t> of the </a:t>
            </a:r>
            <a:r>
              <a:rPr lang="en-US" dirty="0" err="1" smtClean="0"/>
              <a:t>traveller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1 - Category</a:t>
            </a:r>
          </a:p>
          <a:p>
            <a:pPr lvl="1"/>
            <a:r>
              <a:rPr lang="en-US" dirty="0" smtClean="0"/>
              <a:t>Experienced </a:t>
            </a:r>
            <a:r>
              <a:rPr lang="en-US" dirty="0"/>
              <a:t>researchers (ER), i.e. researchers with a Ph.D. or at least 4 years of research experience;</a:t>
            </a:r>
          </a:p>
          <a:p>
            <a:pPr lvl="1"/>
            <a:r>
              <a:rPr lang="en-US" dirty="0"/>
              <a:t>Early-stage researchers (ESR), i.e. researchers with less than 4 years of experience and no Ph.D., but with the degree enabling their access to doctoral studies;</a:t>
            </a:r>
          </a:p>
          <a:p>
            <a:pPr lvl="1"/>
            <a:r>
              <a:rPr lang="en-US" dirty="0"/>
              <a:t>administrative, managerial or technical staff;</a:t>
            </a:r>
          </a:p>
          <a:p>
            <a:pPr lvl="1"/>
            <a:r>
              <a:rPr lang="en-US" dirty="0"/>
              <a:t>Ph.D. students (students are not eligible) 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2- employed </a:t>
            </a:r>
            <a:r>
              <a:rPr lang="en-US" dirty="0"/>
              <a:t>and involved in the </a:t>
            </a:r>
            <a:r>
              <a:rPr lang="en-US" dirty="0" smtClean="0"/>
              <a:t>corresponding E-JADE </a:t>
            </a:r>
            <a:r>
              <a:rPr lang="en-US" dirty="0"/>
              <a:t>work package </a:t>
            </a:r>
            <a:r>
              <a:rPr lang="en-US" dirty="0" smtClean="0"/>
              <a:t>for </a:t>
            </a:r>
            <a:r>
              <a:rPr lang="en-US" dirty="0"/>
              <a:t>at least </a:t>
            </a:r>
            <a:r>
              <a:rPr lang="en-US" b="1" dirty="0" smtClean="0"/>
              <a:t>6 months on </a:t>
            </a:r>
            <a:r>
              <a:rPr lang="en-US" b="1" dirty="0"/>
              <a:t>a full-time basis</a:t>
            </a:r>
            <a:r>
              <a:rPr lang="en-US" dirty="0"/>
              <a:t> prior to the </a:t>
            </a:r>
            <a:r>
              <a:rPr lang="en-US" dirty="0" err="1"/>
              <a:t>secondment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3- </a:t>
            </a:r>
            <a:r>
              <a:rPr lang="en-US" b="1" dirty="0" smtClean="0"/>
              <a:t>No other EU funds </a:t>
            </a:r>
            <a:r>
              <a:rPr lang="en-US" dirty="0" smtClean="0"/>
              <a:t>involved</a:t>
            </a:r>
          </a:p>
          <a:p>
            <a:pPr marL="400050" lvl="1" indent="0">
              <a:buNone/>
            </a:pPr>
            <a:r>
              <a:rPr lang="en-US" dirty="0" smtClean="0"/>
              <a:t>4- Travel </a:t>
            </a:r>
            <a:r>
              <a:rPr lang="en-US" b="1" dirty="0" smtClean="0"/>
              <a:t>linked to one of the technical WP </a:t>
            </a:r>
            <a:r>
              <a:rPr lang="en-US" dirty="0" smtClean="0"/>
              <a:t>defined in the Technical Annex.</a:t>
            </a:r>
          </a:p>
          <a:p>
            <a:endParaRPr lang="en-US" dirty="0"/>
          </a:p>
          <a:p>
            <a:r>
              <a:rPr lang="en-US" dirty="0" smtClean="0"/>
              <a:t>Organize travel </a:t>
            </a:r>
            <a:r>
              <a:rPr lang="en-US" dirty="0"/>
              <a:t>formalities (travel request, travel </a:t>
            </a:r>
            <a:r>
              <a:rPr lang="en-US" dirty="0" smtClean="0"/>
              <a:t>reimbursement).</a:t>
            </a:r>
          </a:p>
          <a:p>
            <a:endParaRPr lang="en-US" dirty="0"/>
          </a:p>
          <a:p>
            <a:r>
              <a:rPr lang="en-US" dirty="0"/>
              <a:t>R</a:t>
            </a:r>
            <a:r>
              <a:rPr lang="en-US" dirty="0" smtClean="0"/>
              <a:t>eporting </a:t>
            </a:r>
            <a:r>
              <a:rPr lang="en-US" dirty="0"/>
              <a:t>in the ECAS EU </a:t>
            </a:r>
            <a:r>
              <a:rPr lang="en-US" dirty="0" smtClean="0"/>
              <a:t>portal (within </a:t>
            </a:r>
            <a:r>
              <a:rPr lang="en-US" dirty="0"/>
              <a:t>20 days after the return of a </a:t>
            </a:r>
            <a:r>
              <a:rPr lang="en-US" dirty="0" err="1" smtClean="0"/>
              <a:t>secondee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://ec.europa.eu/research/participants/portal/desktop/en/home.html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1EBC-D6F8-CC4D-B241-7D495B1985B4}" type="datetime3">
              <a:rPr lang="en-US" smtClean="0"/>
              <a:t>26 October 2017</a:t>
            </a:fld>
            <a:endParaRPr lang="en-US"/>
          </a:p>
        </p:txBody>
      </p:sp>
      <p:pic>
        <p:nvPicPr>
          <p:cNvPr id="8" name="Picture 7" descr="E-Jade-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217" y="342263"/>
            <a:ext cx="727282" cy="100774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2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/>
              <a:t>Responsibility of the Traveler</a:t>
            </a:r>
            <a:endParaRPr lang="en-US" sz="3200" b="1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Prior to the travel, register his/her </a:t>
            </a:r>
            <a:r>
              <a:rPr lang="en-US" dirty="0"/>
              <a:t>trip under </a:t>
            </a:r>
          </a:p>
          <a:p>
            <a:pPr marL="0" indent="0">
              <a:buNone/>
            </a:pPr>
            <a:r>
              <a:rPr lang="en-US" sz="2400" u="sng" dirty="0" smtClean="0">
                <a:hlinkClick r:id="rId3"/>
              </a:rPr>
              <a:t>https</a:t>
            </a:r>
            <a:r>
              <a:rPr lang="en-US" sz="2400" u="sng" dirty="0">
                <a:hlinkClick r:id="rId3"/>
              </a:rPr>
              <a:t>://indico.desy.de/confRegistrationFormDisplay.py/display?confId=11459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 smtClean="0"/>
              <a:t>After the travel, fill-in the Short-term evaluation report</a:t>
            </a:r>
          </a:p>
          <a:p>
            <a:pPr marL="0" indent="0">
              <a:buNone/>
            </a:pPr>
            <a:r>
              <a:rPr lang="en-US" sz="2400" dirty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indico.desy.de/confRegistrationFormDisplay.py/display?confId=12602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This is an internal process </a:t>
            </a:r>
            <a:r>
              <a:rPr lang="en-US" dirty="0"/>
              <a:t>extremely important to keep </a:t>
            </a:r>
            <a:r>
              <a:rPr lang="en-US" dirty="0" smtClean="0"/>
              <a:t>records </a:t>
            </a:r>
            <a:r>
              <a:rPr lang="en-US" dirty="0"/>
              <a:t>concerning all trips </a:t>
            </a:r>
            <a:r>
              <a:rPr lang="en-US" dirty="0" smtClean="0"/>
              <a:t>BUT the </a:t>
            </a:r>
            <a:r>
              <a:rPr lang="en-US" b="1" dirty="0" smtClean="0"/>
              <a:t>official data are saved into ECAS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6FC-ABD9-374B-BBAF-267C77F3AD1C}" type="datetime3">
              <a:rPr lang="en-US" smtClean="0"/>
              <a:t>26 October 2017</a:t>
            </a:fld>
            <a:endParaRPr lang="en-US"/>
          </a:p>
        </p:txBody>
      </p:sp>
      <p:pic>
        <p:nvPicPr>
          <p:cNvPr id="8" name="Picture 7" descr="E-Jade-0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217" y="342263"/>
            <a:ext cx="727282" cy="100774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9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/>
              <a:t>Status of </a:t>
            </a:r>
            <a:r>
              <a:rPr lang="en-US" sz="3200" b="1" dirty="0" err="1" smtClean="0"/>
              <a:t>secondment</a:t>
            </a:r>
            <a:r>
              <a:rPr lang="en-US" sz="3200" b="1" dirty="0" smtClean="0"/>
              <a:t> as of today</a:t>
            </a:r>
            <a:endParaRPr lang="en-US" sz="3200" b="1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9DD2-932C-164B-85ED-708C793FE73A}" type="datetime3">
              <a:rPr lang="en-US" smtClean="0"/>
              <a:t>26 October 2017</a:t>
            </a:fld>
            <a:endParaRPr lang="en-US"/>
          </a:p>
        </p:txBody>
      </p:sp>
      <p:pic>
        <p:nvPicPr>
          <p:cNvPr id="8" name="Picture 7" descr="E-Jade-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217" y="342263"/>
            <a:ext cx="727282" cy="1007749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365249" y="1805781"/>
          <a:ext cx="6413501" cy="4114800"/>
        </p:xfrm>
        <a:graphic>
          <a:graphicData uri="http://schemas.openxmlformats.org/drawingml/2006/table">
            <a:tbl>
              <a:tblPr/>
              <a:tblGrid>
                <a:gridCol w="1432601"/>
                <a:gridCol w="379497"/>
                <a:gridCol w="370010"/>
                <a:gridCol w="370010"/>
                <a:gridCol w="370010"/>
                <a:gridCol w="370010"/>
                <a:gridCol w="825406"/>
                <a:gridCol w="1470551"/>
                <a:gridCol w="825406"/>
              </a:tblGrid>
              <a:tr h="2159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E-JADE contract amendment 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E7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Status of secondments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D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Institute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WP1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WP2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WP3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WP4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WP5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Grand Total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ECAS numbers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D6FF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AGH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CEA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2.27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CERN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26.17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CNRS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15.53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CSIC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5.26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DESY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20.17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56%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KEK (OPE)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98.16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KU (OPE)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RHUL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24.23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TAU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TU (OPE)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ULIV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UoT (OPE)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UOXF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15.12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UPS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USTR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VINCA (BEN)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Grand Total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209.18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E-JADE @ LCWS17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6450</TotalTime>
  <Words>465</Words>
  <Application>Microsoft Macintosh PowerPoint</Application>
  <PresentationFormat>On-screen Show (4:3)</PresentationFormat>
  <Paragraphs>220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Mangal</vt:lpstr>
      <vt:lpstr>Arial</vt:lpstr>
      <vt:lpstr>Office Theme</vt:lpstr>
      <vt:lpstr>Status of Secondments</vt:lpstr>
      <vt:lpstr>What is a secondment ?</vt:lpstr>
      <vt:lpstr>Responsibility of the Institute</vt:lpstr>
      <vt:lpstr>Responsibility of the Traveler</vt:lpstr>
      <vt:lpstr>Status of secondment as of today</vt:lpstr>
    </vt:vector>
  </TitlesOfParts>
  <Company>DESY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PLANUNG DIS’16</dc:title>
  <dc:creator>Thomas Schörner-Sadenius</dc:creator>
  <cp:lastModifiedBy>Microsoft Office User</cp:lastModifiedBy>
  <cp:revision>313</cp:revision>
  <cp:lastPrinted>2017-10-26T10:06:27Z</cp:lastPrinted>
  <dcterms:created xsi:type="dcterms:W3CDTF">2014-11-04T10:02:44Z</dcterms:created>
  <dcterms:modified xsi:type="dcterms:W3CDTF">2017-10-26T10:06:29Z</dcterms:modified>
</cp:coreProperties>
</file>