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790" r:id="rId2"/>
  </p:sldMasterIdLst>
  <p:notesMasterIdLst>
    <p:notesMasterId r:id="rId24"/>
  </p:notesMasterIdLst>
  <p:handoutMasterIdLst>
    <p:handoutMasterId r:id="rId25"/>
  </p:handoutMasterIdLst>
  <p:sldIdLst>
    <p:sldId id="256" r:id="rId3"/>
    <p:sldId id="257" r:id="rId4"/>
    <p:sldId id="282" r:id="rId5"/>
    <p:sldId id="259" r:id="rId6"/>
    <p:sldId id="261" r:id="rId7"/>
    <p:sldId id="264" r:id="rId8"/>
    <p:sldId id="283" r:id="rId9"/>
    <p:sldId id="265" r:id="rId10"/>
    <p:sldId id="267" r:id="rId11"/>
    <p:sldId id="266" r:id="rId12"/>
    <p:sldId id="281" r:id="rId13"/>
    <p:sldId id="280" r:id="rId14"/>
    <p:sldId id="284" r:id="rId15"/>
    <p:sldId id="269" r:id="rId16"/>
    <p:sldId id="270" r:id="rId17"/>
    <p:sldId id="272" r:id="rId18"/>
    <p:sldId id="273" r:id="rId19"/>
    <p:sldId id="275" r:id="rId20"/>
    <p:sldId id="276" r:id="rId21"/>
    <p:sldId id="285" r:id="rId22"/>
    <p:sldId id="277" r:id="rId23"/>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8A54"/>
    <a:srgbClr val="CCC1DA"/>
    <a:srgbClr val="0000FF"/>
    <a:srgbClr val="FFFF00"/>
    <a:srgbClr val="FFFFFF"/>
    <a:srgbClr val="FF0000"/>
    <a:srgbClr val="F3576A"/>
    <a:srgbClr val="FFFFCC"/>
    <a:srgbClr val="DDE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988" autoAdjust="0"/>
    <p:restoredTop sz="80263" autoAdjust="0"/>
  </p:normalViewPr>
  <p:slideViewPr>
    <p:cSldViewPr>
      <p:cViewPr>
        <p:scale>
          <a:sx n="100" d="100"/>
          <a:sy n="100" d="100"/>
        </p:scale>
        <p:origin x="-984" y="1080"/>
      </p:cViewPr>
      <p:guideLst>
        <p:guide orient="horz" pos="2160"/>
        <p:guide pos="2880"/>
      </p:guideLst>
    </p:cSldViewPr>
  </p:slideViewPr>
  <p:outlineViewPr>
    <p:cViewPr>
      <p:scale>
        <a:sx n="33" d="100"/>
        <a:sy n="33" d="100"/>
      </p:scale>
      <p:origin x="0" y="1872"/>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3570" y="372"/>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b="0" i="0" u="none" strike="noStrike" baseline="0">
                <a:solidFill>
                  <a:srgbClr val="000000"/>
                </a:solidFill>
                <a:latin typeface="ＭＳ Ｐゴシック"/>
                <a:ea typeface="ＭＳ Ｐゴシック"/>
                <a:cs typeface="ＭＳ Ｐゴシック"/>
              </a:defRPr>
            </a:pPr>
            <a:r>
              <a:rPr lang="en-US" altLang="en-US"/>
              <a:t>Total Number of Participants</a:t>
            </a:r>
          </a:p>
        </c:rich>
      </c:tx>
      <c:layout>
        <c:manualLayout>
          <c:xMode val="edge"/>
          <c:yMode val="edge"/>
          <c:x val="0.34799115577478884"/>
          <c:y val="4.2247165912771542E-2"/>
        </c:manualLayout>
      </c:layout>
      <c:overlay val="0"/>
      <c:spPr>
        <a:noFill/>
        <a:ln w="25400">
          <a:noFill/>
        </a:ln>
      </c:spPr>
    </c:title>
    <c:autoTitleDeleted val="0"/>
    <c:plotArea>
      <c:layout>
        <c:manualLayout>
          <c:layoutTarget val="inner"/>
          <c:xMode val="edge"/>
          <c:yMode val="edge"/>
          <c:x val="0.11869937547538026"/>
          <c:y val="0.21990813648293964"/>
          <c:w val="0.85853794864384625"/>
          <c:h val="0.58912219305920088"/>
        </c:manualLayout>
      </c:layout>
      <c:barChart>
        <c:barDir val="col"/>
        <c:grouping val="clustered"/>
        <c:varyColors val="0"/>
        <c:ser>
          <c:idx val="0"/>
          <c:order val="0"/>
          <c:tx>
            <c:strRef>
              <c:f>グラフ!$A$4</c:f>
              <c:strCache>
                <c:ptCount val="1"/>
                <c:pt idx="0">
                  <c:v>Total Paticiparts</c:v>
                </c:pt>
              </c:strCache>
            </c:strRef>
          </c:tx>
          <c:spPr>
            <a:solidFill>
              <a:srgbClr val="FF0000"/>
            </a:solidFill>
            <a:ln w="12700">
              <a:solidFill>
                <a:srgbClr val="000000"/>
              </a:solidFill>
              <a:prstDash val="solid"/>
            </a:ln>
          </c:spPr>
          <c:invertIfNegative val="0"/>
          <c:val>
            <c:numRef>
              <c:f>グラフ!$B$4:$AH$4</c:f>
              <c:numCache>
                <c:formatCode>General</c:formatCode>
                <c:ptCount val="33"/>
                <c:pt idx="0">
                  <c:v>150</c:v>
                </c:pt>
                <c:pt idx="1">
                  <c:v>330</c:v>
                </c:pt>
                <c:pt idx="2">
                  <c:v>530</c:v>
                </c:pt>
                <c:pt idx="3">
                  <c:v>930</c:v>
                </c:pt>
                <c:pt idx="4">
                  <c:v>1180</c:v>
                </c:pt>
                <c:pt idx="5">
                  <c:v>1380</c:v>
                </c:pt>
                <c:pt idx="6">
                  <c:v>1630</c:v>
                </c:pt>
                <c:pt idx="7">
                  <c:v>2530</c:v>
                </c:pt>
                <c:pt idx="8">
                  <c:v>2830</c:v>
                </c:pt>
                <c:pt idx="9">
                  <c:v>2980</c:v>
                </c:pt>
                <c:pt idx="10">
                  <c:v>3130</c:v>
                </c:pt>
                <c:pt idx="11">
                  <c:v>3430</c:v>
                </c:pt>
                <c:pt idx="12">
                  <c:v>3630</c:v>
                </c:pt>
                <c:pt idx="13">
                  <c:v>3780</c:v>
                </c:pt>
                <c:pt idx="14">
                  <c:v>3930</c:v>
                </c:pt>
                <c:pt idx="15">
                  <c:v>4280</c:v>
                </c:pt>
                <c:pt idx="16">
                  <c:v>4380</c:v>
                </c:pt>
                <c:pt idx="17">
                  <c:v>4580</c:v>
                </c:pt>
                <c:pt idx="18">
                  <c:v>4750</c:v>
                </c:pt>
                <c:pt idx="19">
                  <c:v>5000</c:v>
                </c:pt>
                <c:pt idx="20">
                  <c:v>5180</c:v>
                </c:pt>
                <c:pt idx="21">
                  <c:v>5210</c:v>
                </c:pt>
                <c:pt idx="22">
                  <c:v>5980</c:v>
                </c:pt>
                <c:pt idx="23">
                  <c:v>6230</c:v>
                </c:pt>
                <c:pt idx="24">
                  <c:v>6630</c:v>
                </c:pt>
                <c:pt idx="25">
                  <c:v>6660</c:v>
                </c:pt>
                <c:pt idx="26">
                  <c:v>7460</c:v>
                </c:pt>
                <c:pt idx="27">
                  <c:v>7490</c:v>
                </c:pt>
                <c:pt idx="28">
                  <c:v>7590</c:v>
                </c:pt>
                <c:pt idx="29">
                  <c:v>7650</c:v>
                </c:pt>
                <c:pt idx="30">
                  <c:v>7750</c:v>
                </c:pt>
                <c:pt idx="31">
                  <c:v>7950</c:v>
                </c:pt>
                <c:pt idx="32">
                  <c:v>8200</c:v>
                </c:pt>
              </c:numCache>
            </c:numRef>
          </c:val>
        </c:ser>
        <c:dLbls>
          <c:showLegendKey val="0"/>
          <c:showVal val="0"/>
          <c:showCatName val="0"/>
          <c:showSerName val="0"/>
          <c:showPercent val="0"/>
          <c:showBubbleSize val="0"/>
        </c:dLbls>
        <c:gapWidth val="0"/>
        <c:axId val="145911808"/>
        <c:axId val="145913344"/>
      </c:barChart>
      <c:catAx>
        <c:axId val="145911808"/>
        <c:scaling>
          <c:orientation val="minMax"/>
        </c:scaling>
        <c:delete val="0"/>
        <c:axPos val="b"/>
        <c:numFmt formatCode="General" sourceLinked="1"/>
        <c:majorTickMark val="none"/>
        <c:minorTickMark val="none"/>
        <c:tickLblPos val="nextTo"/>
        <c:spPr>
          <a:ln w="3175">
            <a:solidFill>
              <a:srgbClr val="000000"/>
            </a:solidFill>
            <a:prstDash val="solid"/>
          </a:ln>
        </c:spPr>
        <c:txPr>
          <a:bodyPr rot="0" vert="horz"/>
          <a:lstStyle/>
          <a:p>
            <a:pPr>
              <a:defRPr sz="1200" b="0" i="0" u="none" strike="noStrike" baseline="0">
                <a:solidFill>
                  <a:srgbClr val="000000"/>
                </a:solidFill>
                <a:latin typeface="ＭＳ Ｐゴシック"/>
                <a:ea typeface="ＭＳ Ｐゴシック"/>
                <a:cs typeface="ＭＳ Ｐゴシック"/>
              </a:defRPr>
            </a:pPr>
            <a:endParaRPr lang="ja-JP"/>
          </a:p>
        </c:txPr>
        <c:crossAx val="145913344"/>
        <c:crosses val="autoZero"/>
        <c:auto val="1"/>
        <c:lblAlgn val="ctr"/>
        <c:lblOffset val="100"/>
        <c:tickMarkSkip val="1"/>
        <c:noMultiLvlLbl val="0"/>
      </c:catAx>
      <c:valAx>
        <c:axId val="145913344"/>
        <c:scaling>
          <c:orientation val="minMax"/>
          <c:max val="8000"/>
        </c:scaling>
        <c:delete val="0"/>
        <c:axPos val="l"/>
        <c:majorGridlines>
          <c:spPr>
            <a:ln w="3175">
              <a:solidFill>
                <a:srgbClr val="000000"/>
              </a:solidFill>
              <a:prstDash val="solid"/>
            </a:ln>
          </c:spPr>
        </c:majorGridlines>
        <c:numFmt formatCode="General" sourceLinked="1"/>
        <c:majorTickMark val="in"/>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ＭＳ Ｐゴシック"/>
                <a:ea typeface="ＭＳ Ｐゴシック"/>
                <a:cs typeface="ＭＳ Ｐゴシック"/>
              </a:defRPr>
            </a:pPr>
            <a:endParaRPr lang="ja-JP"/>
          </a:p>
        </c:txPr>
        <c:crossAx val="145911808"/>
        <c:crosses val="autoZero"/>
        <c:crossBetween val="between"/>
        <c:majorUnit val="2000"/>
      </c:valAx>
      <c:spPr>
        <a:noFill/>
        <a:ln w="25400">
          <a:noFill/>
        </a:ln>
      </c:spPr>
    </c:plotArea>
    <c:plotVisOnly val="1"/>
    <c:dispBlanksAs val="gap"/>
    <c:showDLblsOverMax val="0"/>
  </c:chart>
  <c:spPr>
    <a:solidFill>
      <a:srgbClr val="FFFFFF"/>
    </a:solidFill>
    <a:ln w="3175">
      <a:solidFill>
        <a:srgbClr val="000000"/>
      </a:solidFill>
      <a:prstDash val="solid"/>
    </a:ln>
  </c:spPr>
  <c:txPr>
    <a:bodyPr/>
    <a:lstStyle/>
    <a:p>
      <a:pPr>
        <a:defRPr sz="1100" b="0" i="0" u="none" strike="noStrike" baseline="0">
          <a:solidFill>
            <a:srgbClr val="000000"/>
          </a:solidFill>
          <a:latin typeface="ＭＳ Ｐゴシック"/>
          <a:ea typeface="ＭＳ Ｐゴシック"/>
          <a:cs typeface="ＭＳ Ｐゴシック"/>
        </a:defRPr>
      </a:pPr>
      <a:endParaRPr lang="ja-JP"/>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0.9083</cdr:x>
      <cdr:y>0.0546</cdr:y>
    </cdr:from>
    <cdr:to>
      <cdr:x>1</cdr:x>
      <cdr:y>0.17104</cdr:y>
    </cdr:to>
    <cdr:sp macro="" textlink="">
      <cdr:nvSpPr>
        <cdr:cNvPr id="2" name="テキスト ボックス 1"/>
        <cdr:cNvSpPr txBox="1"/>
      </cdr:nvSpPr>
      <cdr:spPr>
        <a:xfrm xmlns:a="http://schemas.openxmlformats.org/drawingml/2006/main">
          <a:off x="5799212" y="112941"/>
          <a:ext cx="585487" cy="240839"/>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altLang="ja-JP" sz="1400" dirty="0">
              <a:latin typeface="+mn-ea"/>
              <a:ea typeface="+mn-ea"/>
            </a:rPr>
            <a:t>8200</a:t>
          </a:r>
          <a:endParaRPr lang="ja-JP" altLang="en-US" sz="1400" dirty="0">
            <a:latin typeface="+mn-ea"/>
            <a:ea typeface="+mn-ea"/>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0"/>
            <a:ext cx="2950263" cy="496888"/>
          </a:xfrm>
          <a:prstGeom prst="rect">
            <a:avLst/>
          </a:prstGeom>
        </p:spPr>
        <p:txBody>
          <a:bodyPr vert="horz" lIns="91408" tIns="45704" rIns="91408" bIns="45704" rtlCol="0"/>
          <a:lstStyle>
            <a:lvl1pPr algn="l">
              <a:defRPr sz="1200">
                <a:ea typeface="ＭＳ Ｐゴシック" pitchFamily="50" charset="-128"/>
              </a:defRPr>
            </a:lvl1pPr>
          </a:lstStyle>
          <a:p>
            <a:pPr>
              <a:defRPr/>
            </a:pPr>
            <a:endParaRPr lang="ja-JP" altLang="en-US" dirty="0"/>
          </a:p>
        </p:txBody>
      </p:sp>
      <p:sp>
        <p:nvSpPr>
          <p:cNvPr id="3" name="日付プレースホルダー 2"/>
          <p:cNvSpPr>
            <a:spLocks noGrp="1"/>
          </p:cNvSpPr>
          <p:nvPr>
            <p:ph type="dt" sz="quarter" idx="1"/>
          </p:nvPr>
        </p:nvSpPr>
        <p:spPr>
          <a:xfrm>
            <a:off x="3855351" y="0"/>
            <a:ext cx="2950263" cy="496888"/>
          </a:xfrm>
          <a:prstGeom prst="rect">
            <a:avLst/>
          </a:prstGeom>
        </p:spPr>
        <p:txBody>
          <a:bodyPr vert="horz" lIns="91408" tIns="45704" rIns="91408" bIns="45704" rtlCol="0"/>
          <a:lstStyle>
            <a:lvl1pPr algn="r">
              <a:defRPr sz="1200">
                <a:ea typeface="ＭＳ Ｐゴシック" pitchFamily="50" charset="-128"/>
              </a:defRPr>
            </a:lvl1pPr>
          </a:lstStyle>
          <a:p>
            <a:pPr>
              <a:defRPr/>
            </a:pPr>
            <a:fld id="{E4E0E2D1-F094-46EC-9172-1368707852D2}" type="datetimeFigureOut">
              <a:rPr lang="ja-JP" altLang="en-US"/>
              <a:pPr>
                <a:defRPr/>
              </a:pPr>
              <a:t>2017/10/25</a:t>
            </a:fld>
            <a:endParaRPr lang="ja-JP" altLang="en-US" dirty="0"/>
          </a:p>
        </p:txBody>
      </p:sp>
      <p:sp>
        <p:nvSpPr>
          <p:cNvPr id="4" name="フッター プレースホルダー 3"/>
          <p:cNvSpPr>
            <a:spLocks noGrp="1"/>
          </p:cNvSpPr>
          <p:nvPr>
            <p:ph type="ftr" sz="quarter" idx="2"/>
          </p:nvPr>
        </p:nvSpPr>
        <p:spPr>
          <a:xfrm>
            <a:off x="4" y="9440868"/>
            <a:ext cx="2950263" cy="496887"/>
          </a:xfrm>
          <a:prstGeom prst="rect">
            <a:avLst/>
          </a:prstGeom>
        </p:spPr>
        <p:txBody>
          <a:bodyPr vert="horz" lIns="91408" tIns="45704" rIns="91408" bIns="45704" rtlCol="0" anchor="b"/>
          <a:lstStyle>
            <a:lvl1pPr algn="l">
              <a:defRPr sz="1200">
                <a:ea typeface="ＭＳ Ｐゴシック" pitchFamily="50" charset="-128"/>
              </a:defRPr>
            </a:lvl1pPr>
          </a:lstStyle>
          <a:p>
            <a:pPr>
              <a:defRPr/>
            </a:pPr>
            <a:endParaRPr lang="ja-JP" altLang="en-US" dirty="0"/>
          </a:p>
        </p:txBody>
      </p:sp>
      <p:sp>
        <p:nvSpPr>
          <p:cNvPr id="5" name="スライド番号プレースホルダー 4"/>
          <p:cNvSpPr>
            <a:spLocks noGrp="1"/>
          </p:cNvSpPr>
          <p:nvPr>
            <p:ph type="sldNum" sz="quarter" idx="3"/>
          </p:nvPr>
        </p:nvSpPr>
        <p:spPr>
          <a:xfrm>
            <a:off x="3855351" y="9440868"/>
            <a:ext cx="2950263" cy="496887"/>
          </a:xfrm>
          <a:prstGeom prst="rect">
            <a:avLst/>
          </a:prstGeom>
        </p:spPr>
        <p:txBody>
          <a:bodyPr vert="horz" lIns="91408" tIns="45704" rIns="91408" bIns="45704" rtlCol="0" anchor="b"/>
          <a:lstStyle>
            <a:lvl1pPr algn="r">
              <a:defRPr sz="1200">
                <a:ea typeface="ＭＳ Ｐゴシック" pitchFamily="50" charset="-128"/>
              </a:defRPr>
            </a:lvl1pPr>
          </a:lstStyle>
          <a:p>
            <a:pPr>
              <a:defRPr/>
            </a:pPr>
            <a:fld id="{46BFDACE-88DB-4A70-95E5-B0D88FE18EDA}" type="slidenum">
              <a:rPr lang="ja-JP" altLang="en-US"/>
              <a:pPr>
                <a:defRPr/>
              </a:pPr>
              <a:t>‹#›</a:t>
            </a:fld>
            <a:endParaRPr lang="ja-JP" altLang="en-US" dirty="0"/>
          </a:p>
        </p:txBody>
      </p:sp>
    </p:spTree>
    <p:extLst>
      <p:ext uri="{BB962C8B-B14F-4D97-AF65-F5344CB8AC3E}">
        <p14:creationId xmlns:p14="http://schemas.microsoft.com/office/powerpoint/2010/main" val="315106274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502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099" name="Rectangle 3"/>
          <p:cNvSpPr>
            <a:spLocks noGrp="1" noChangeArrowheads="1"/>
          </p:cNvSpPr>
          <p:nvPr>
            <p:ph type="dt" idx="1"/>
          </p:nvPr>
        </p:nvSpPr>
        <p:spPr bwMode="auto">
          <a:xfrm>
            <a:off x="3855351" y="0"/>
            <a:ext cx="295026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lvl1pPr algn="r">
              <a:defRPr sz="1200">
                <a:ea typeface="ＭＳ Ｐゴシック" pitchFamily="50" charset="-128"/>
              </a:defRPr>
            </a:lvl1pPr>
          </a:lstStyle>
          <a:p>
            <a:pPr>
              <a:defRPr/>
            </a:pPr>
            <a:endParaRPr lang="en-US" altLang="ja-JP" dirty="0"/>
          </a:p>
        </p:txBody>
      </p:sp>
      <p:sp>
        <p:nvSpPr>
          <p:cNvPr id="30724" name="Rectangle 4"/>
          <p:cNvSpPr>
            <a:spLocks noGrp="1" noRot="1" noChangeAspect="1" noChangeArrowheads="1" noTextEdit="1"/>
          </p:cNvSpPr>
          <p:nvPr>
            <p:ph type="sldImg" idx="2"/>
          </p:nvPr>
        </p:nvSpPr>
        <p:spPr bwMode="auto">
          <a:xfrm>
            <a:off x="922338" y="746125"/>
            <a:ext cx="4967287"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204" y="4721229"/>
            <a:ext cx="5444806"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t" anchorCtr="0" compatLnSpc="1">
            <a:prstTxWarp prst="textNoShape">
              <a:avLst/>
            </a:prstTxWarp>
          </a:bodyPr>
          <a:lstStyle/>
          <a:p>
            <a:pPr lvl="0"/>
            <a:r>
              <a:rPr lang="ja-JP" altLang="en-US" noProof="0" dirty="0" smtClean="0"/>
              <a:t>マスタ テキストの書式設定</a:t>
            </a:r>
          </a:p>
          <a:p>
            <a:pPr lvl="1"/>
            <a:r>
              <a:rPr lang="ja-JP" altLang="en-US" noProof="0" dirty="0" smtClean="0"/>
              <a:t>第 </a:t>
            </a:r>
            <a:r>
              <a:rPr lang="en-US" altLang="ja-JP" noProof="0" dirty="0" smtClean="0"/>
              <a:t>2 </a:t>
            </a:r>
            <a:r>
              <a:rPr lang="ja-JP" altLang="en-US" noProof="0" dirty="0" smtClean="0"/>
              <a:t>レベル</a:t>
            </a:r>
          </a:p>
          <a:p>
            <a:pPr lvl="2"/>
            <a:r>
              <a:rPr lang="ja-JP" altLang="en-US" noProof="0" dirty="0" smtClean="0"/>
              <a:t>第 </a:t>
            </a:r>
            <a:r>
              <a:rPr lang="en-US" altLang="ja-JP" noProof="0" dirty="0" smtClean="0"/>
              <a:t>3 </a:t>
            </a:r>
            <a:r>
              <a:rPr lang="ja-JP" altLang="en-US" noProof="0" dirty="0" smtClean="0"/>
              <a:t>レベル</a:t>
            </a:r>
          </a:p>
          <a:p>
            <a:pPr lvl="3"/>
            <a:r>
              <a:rPr lang="ja-JP" altLang="en-US" noProof="0" dirty="0" smtClean="0"/>
              <a:t>第 </a:t>
            </a:r>
            <a:r>
              <a:rPr lang="en-US" altLang="ja-JP" noProof="0" dirty="0" smtClean="0"/>
              <a:t>4 </a:t>
            </a:r>
            <a:r>
              <a:rPr lang="ja-JP" altLang="en-US" noProof="0" dirty="0" smtClean="0"/>
              <a:t>レベル</a:t>
            </a:r>
          </a:p>
          <a:p>
            <a:pPr lvl="4"/>
            <a:r>
              <a:rPr lang="ja-JP" altLang="en-US" noProof="0" dirty="0" smtClean="0"/>
              <a:t>第 </a:t>
            </a:r>
            <a:r>
              <a:rPr lang="en-US" altLang="ja-JP" noProof="0" dirty="0" smtClean="0"/>
              <a:t>5 </a:t>
            </a:r>
            <a:r>
              <a:rPr lang="ja-JP" altLang="en-US" noProof="0" dirty="0" smtClean="0"/>
              <a:t>レベル</a:t>
            </a:r>
          </a:p>
        </p:txBody>
      </p:sp>
      <p:sp>
        <p:nvSpPr>
          <p:cNvPr id="4102" name="Rectangle 6"/>
          <p:cNvSpPr>
            <a:spLocks noGrp="1" noChangeArrowheads="1"/>
          </p:cNvSpPr>
          <p:nvPr>
            <p:ph type="ftr" sz="quarter" idx="4"/>
          </p:nvPr>
        </p:nvSpPr>
        <p:spPr bwMode="auto">
          <a:xfrm>
            <a:off x="4" y="9440868"/>
            <a:ext cx="29502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b"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103" name="Rectangle 7"/>
          <p:cNvSpPr>
            <a:spLocks noGrp="1" noChangeArrowheads="1"/>
          </p:cNvSpPr>
          <p:nvPr>
            <p:ph type="sldNum" sz="quarter" idx="5"/>
          </p:nvPr>
        </p:nvSpPr>
        <p:spPr bwMode="auto">
          <a:xfrm>
            <a:off x="3855351" y="9440868"/>
            <a:ext cx="295026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8" tIns="45704" rIns="91408" bIns="45704" numCol="1" anchor="b" anchorCtr="0" compatLnSpc="1">
            <a:prstTxWarp prst="textNoShape">
              <a:avLst/>
            </a:prstTxWarp>
          </a:bodyPr>
          <a:lstStyle>
            <a:lvl1pPr algn="r">
              <a:defRPr sz="1200">
                <a:ea typeface="ＭＳ Ｐゴシック" pitchFamily="50" charset="-128"/>
              </a:defRPr>
            </a:lvl1pPr>
          </a:lstStyle>
          <a:p>
            <a:pPr>
              <a:defRPr/>
            </a:pPr>
            <a:fld id="{FB519694-1C97-40B0-955F-3E6EB351C747}" type="slidenum">
              <a:rPr lang="en-US" altLang="ja-JP"/>
              <a:pPr>
                <a:defRPr/>
              </a:pPr>
              <a:t>‹#›</a:t>
            </a:fld>
            <a:endParaRPr lang="en-US" altLang="ja-JP" dirty="0"/>
          </a:p>
        </p:txBody>
      </p:sp>
    </p:spTree>
    <p:extLst>
      <p:ext uri="{BB962C8B-B14F-4D97-AF65-F5344CB8AC3E}">
        <p14:creationId xmlns:p14="http://schemas.microsoft.com/office/powerpoint/2010/main" val="206354184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C31E2744-1446-40FA-8270-41271F958957}" type="slidenum">
              <a:rPr lang="en-US" altLang="ja-JP" smtClean="0"/>
              <a:pPr eaLnBrk="1" hangingPunct="1"/>
              <a:t>1</a:t>
            </a:fld>
            <a:endParaRPr lang="en-US" altLang="ja-JP"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r>
              <a:rPr lang="en-US" altLang="ja-JP" dirty="0"/>
              <a:t>(Tittle)</a:t>
            </a:r>
          </a:p>
          <a:p>
            <a:r>
              <a:rPr lang="en-US" altLang="ja-JP" dirty="0"/>
              <a:t>I am very honor to be here and talk about our activity in Japan.</a:t>
            </a:r>
          </a:p>
          <a:p>
            <a:r>
              <a:rPr lang="en-US" altLang="ja-JP" dirty="0"/>
              <a:t>I am Masanori Matsuoka, Secretary General of AAA.</a:t>
            </a:r>
          </a:p>
          <a:p>
            <a:endParaRPr lang="ja-JP" altLang="ja-JP" dirty="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effectLst/>
              </a:rPr>
              <a:t>(Symposiums on Advanced Accelerator )</a:t>
            </a:r>
          </a:p>
          <a:p>
            <a:r>
              <a:rPr lang="en-US" altLang="ja-JP" dirty="0" smtClean="0">
                <a:effectLst/>
              </a:rPr>
              <a:t>This is a view of the symposium we sponsored. </a:t>
            </a:r>
          </a:p>
          <a:p>
            <a:r>
              <a:rPr lang="en-US" altLang="ja-JP" dirty="0" smtClean="0">
                <a:effectLst/>
              </a:rPr>
              <a:t>We invited the top-level lecturer from domestic</a:t>
            </a:r>
            <a:r>
              <a:rPr lang="en-US" altLang="ja-JP" baseline="0" dirty="0" smtClean="0">
                <a:effectLst/>
              </a:rPr>
              <a:t> and abroad.</a:t>
            </a:r>
          </a:p>
          <a:p>
            <a:r>
              <a:rPr lang="en-US" altLang="ja-JP" dirty="0" smtClean="0">
                <a:effectLst/>
              </a:rPr>
              <a:t>33 times of symposium were held until now.</a:t>
            </a:r>
          </a:p>
          <a:p>
            <a:r>
              <a:rPr lang="en-US" altLang="ja-JP" dirty="0" smtClean="0">
                <a:effectLst/>
              </a:rPr>
              <a:t>We invited</a:t>
            </a:r>
            <a:r>
              <a:rPr lang="en-US" altLang="ja-JP" baseline="0" dirty="0" smtClean="0">
                <a:effectLst/>
              </a:rPr>
              <a:t> to our event famous lectures including those from oversea.</a:t>
            </a:r>
          </a:p>
          <a:p>
            <a:r>
              <a:rPr lang="en-US" altLang="ja-JP" smtClean="0">
                <a:effectLst/>
              </a:rPr>
              <a:t>In</a:t>
            </a:r>
            <a:r>
              <a:rPr lang="en-US" altLang="ja-JP" baseline="0" smtClean="0">
                <a:effectLst/>
              </a:rPr>
              <a:t> 2012</a:t>
            </a:r>
            <a:endParaRPr lang="en-US" altLang="ja-JP" dirty="0" smtClean="0">
              <a:effectLst/>
            </a:endParaRPr>
          </a:p>
        </p:txBody>
      </p:sp>
      <p:sp>
        <p:nvSpPr>
          <p:cNvPr id="4" name="スライド番号プレースホルダー 3"/>
          <p:cNvSpPr>
            <a:spLocks noGrp="1"/>
          </p:cNvSpPr>
          <p:nvPr>
            <p:ph type="sldNum" sz="quarter" idx="10"/>
          </p:nvPr>
        </p:nvSpPr>
        <p:spPr/>
        <p:txBody>
          <a:bodyPr/>
          <a:lstStyle/>
          <a:p>
            <a:pPr>
              <a:defRPr/>
            </a:pPr>
            <a:fld id="{FB519694-1C97-40B0-955F-3E6EB351C747}" type="slidenum">
              <a:rPr lang="en-US" altLang="ja-JP" smtClean="0"/>
              <a:pPr>
                <a:defRPr/>
              </a:pPr>
              <a:t>10</a:t>
            </a:fld>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Tree>
    <p:extLst>
      <p:ext uri="{BB962C8B-B14F-4D97-AF65-F5344CB8AC3E}">
        <p14:creationId xmlns:p14="http://schemas.microsoft.com/office/powerpoint/2010/main" val="19789641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effectLst/>
              </a:rPr>
              <a:t>We conducted</a:t>
            </a:r>
            <a:r>
              <a:rPr lang="en-US" altLang="ja-JP" baseline="0" dirty="0" smtClean="0">
                <a:effectLst/>
              </a:rPr>
              <a:t> some events for publicity especially children.</a:t>
            </a:r>
          </a:p>
          <a:p>
            <a:r>
              <a:rPr lang="en-US" altLang="ja-JP" baseline="0" dirty="0" smtClean="0">
                <a:effectLst/>
              </a:rPr>
              <a:t>ILC </a:t>
            </a:r>
            <a:r>
              <a:rPr lang="en-US" altLang="ja-JP" baseline="0" dirty="0" smtClean="0">
                <a:effectLst/>
              </a:rPr>
              <a:t>would </a:t>
            </a:r>
            <a:r>
              <a:rPr lang="en-US" altLang="ja-JP" baseline="0" dirty="0" smtClean="0">
                <a:effectLst/>
              </a:rPr>
              <a:t>be supported by the people who believe in the future.</a:t>
            </a:r>
          </a:p>
          <a:p>
            <a:endParaRPr lang="en-US" altLang="ja-JP" baseline="0" dirty="0" smtClean="0">
              <a:effectLst/>
            </a:endParaRPr>
          </a:p>
        </p:txBody>
      </p:sp>
      <p:sp>
        <p:nvSpPr>
          <p:cNvPr id="4" name="スライド番号プレースホルダー 3"/>
          <p:cNvSpPr>
            <a:spLocks noGrp="1"/>
          </p:cNvSpPr>
          <p:nvPr>
            <p:ph type="sldNum" sz="quarter" idx="10"/>
          </p:nvPr>
        </p:nvSpPr>
        <p:spPr/>
        <p:txBody>
          <a:bodyPr/>
          <a:lstStyle/>
          <a:p>
            <a:pPr>
              <a:defRPr/>
            </a:pPr>
            <a:fld id="{FB519694-1C97-40B0-955F-3E6EB351C747}" type="slidenum">
              <a:rPr lang="en-US" altLang="ja-JP" smtClean="0"/>
              <a:pPr>
                <a:defRPr/>
              </a:pPr>
              <a:t>11</a:t>
            </a:fld>
            <a:endParaRPr lang="en-US" altLang="ja-JP" dirty="0"/>
          </a:p>
        </p:txBody>
      </p:sp>
      <p:sp>
        <p:nvSpPr>
          <p:cNvPr id="5" name="フッター プレースホルダー 4"/>
          <p:cNvSpPr>
            <a:spLocks noGrp="1"/>
          </p:cNvSpPr>
          <p:nvPr>
            <p:ph type="ftr" sz="quarter" idx="11"/>
          </p:nvPr>
        </p:nvSpPr>
        <p:spPr/>
        <p:txBody>
          <a:bodyPr/>
          <a:lstStyle/>
          <a:p>
            <a:pPr>
              <a:defRPr/>
            </a:pPr>
            <a:endParaRPr lang="en-US" altLang="ja-JP" dirty="0"/>
          </a:p>
        </p:txBody>
      </p:sp>
    </p:spTree>
    <p:extLst>
      <p:ext uri="{BB962C8B-B14F-4D97-AF65-F5344CB8AC3E}">
        <p14:creationId xmlns:p14="http://schemas.microsoft.com/office/powerpoint/2010/main" val="1978964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We concluded</a:t>
            </a:r>
            <a:r>
              <a:rPr kumimoji="1" lang="en-US" altLang="ja-JP" baseline="0" dirty="0" smtClean="0"/>
              <a:t> LOI with INEUSTAR of Spain.</a:t>
            </a:r>
            <a:endParaRPr kumimoji="1" lang="ja-JP" altLang="en-US" dirty="0"/>
          </a:p>
        </p:txBody>
      </p:sp>
      <p:sp>
        <p:nvSpPr>
          <p:cNvPr id="4" name="フッター プレースホルダー 3"/>
          <p:cNvSpPr>
            <a:spLocks noGrp="1"/>
          </p:cNvSpPr>
          <p:nvPr>
            <p:ph type="ftr" sz="quarter" idx="10"/>
          </p:nvPr>
        </p:nvSpPr>
        <p:spPr/>
        <p:txBody>
          <a:bodyPr/>
          <a:lstStyle/>
          <a:p>
            <a:pPr>
              <a:defRPr/>
            </a:pPr>
            <a:endParaRPr lang="en-US" altLang="ja-JP" dirty="0"/>
          </a:p>
        </p:txBody>
      </p:sp>
      <p:sp>
        <p:nvSpPr>
          <p:cNvPr id="5" name="スライド番号プレースホルダー 4"/>
          <p:cNvSpPr>
            <a:spLocks noGrp="1"/>
          </p:cNvSpPr>
          <p:nvPr>
            <p:ph type="sldNum" sz="quarter" idx="11"/>
          </p:nvPr>
        </p:nvSpPr>
        <p:spPr/>
        <p:txBody>
          <a:bodyPr/>
          <a:lstStyle/>
          <a:p>
            <a:pPr>
              <a:defRPr/>
            </a:pPr>
            <a:fld id="{FB519694-1C97-40B0-955F-3E6EB351C747}" type="slidenum">
              <a:rPr lang="en-US" altLang="ja-JP" smtClean="0"/>
              <a:pPr>
                <a:defRPr/>
              </a:pPr>
              <a:t>12</a:t>
            </a:fld>
            <a:endParaRPr lang="en-US" altLang="ja-JP" dirty="0"/>
          </a:p>
        </p:txBody>
      </p:sp>
    </p:spTree>
    <p:extLst>
      <p:ext uri="{BB962C8B-B14F-4D97-AF65-F5344CB8AC3E}">
        <p14:creationId xmlns:p14="http://schemas.microsoft.com/office/powerpoint/2010/main" val="24151454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a:latin typeface="+mn-ea"/>
                <a:ea typeface="+mn-ea"/>
              </a:rPr>
              <a:t>(Contents)</a:t>
            </a:r>
          </a:p>
          <a:p>
            <a:r>
              <a:rPr lang="en-US" altLang="ja-JP" dirty="0">
                <a:latin typeface="+mn-ea"/>
                <a:ea typeface="+mn-ea"/>
              </a:rPr>
              <a:t>Today, I would like to talk about three items.</a:t>
            </a:r>
          </a:p>
          <a:p>
            <a:r>
              <a:rPr lang="en-US" altLang="ja-JP" dirty="0">
                <a:latin typeface="+mn-ea"/>
                <a:ea typeface="+mn-ea"/>
              </a:rPr>
              <a:t>The first item is the activities of AAA.</a:t>
            </a:r>
          </a:p>
          <a:p>
            <a:r>
              <a:rPr lang="en-US" altLang="ja-JP" dirty="0">
                <a:latin typeface="+mn-ea"/>
                <a:ea typeface="+mn-ea"/>
              </a:rPr>
              <a:t>And then I will explain the accelerator science and industry in Japan.</a:t>
            </a:r>
          </a:p>
          <a:p>
            <a:r>
              <a:rPr lang="en-US" altLang="ja-JP" dirty="0">
                <a:latin typeface="+mn-ea"/>
                <a:ea typeface="+mn-ea"/>
              </a:rPr>
              <a:t>Finally, I introduce the significant issue for realization of ILC.</a:t>
            </a:r>
          </a:p>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13</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242">
              <a:defRPr/>
            </a:pPr>
            <a:r>
              <a:rPr lang="en-US" altLang="ja-JP" dirty="0" smtClean="0">
                <a:effectLst/>
              </a:rPr>
              <a:t>(</a:t>
            </a:r>
            <a:r>
              <a:rPr lang="en-US" altLang="ja-JP" kern="0" dirty="0"/>
              <a:t>Accelerator- Pyramid</a:t>
            </a:r>
            <a:r>
              <a:rPr lang="en-US" altLang="ja-JP" dirty="0" smtClean="0">
                <a:effectLst/>
              </a:rPr>
              <a:t>)</a:t>
            </a:r>
          </a:p>
          <a:p>
            <a:r>
              <a:rPr lang="en-US" altLang="ja-JP" dirty="0" smtClean="0">
                <a:effectLst/>
              </a:rPr>
              <a:t>We are calling this the accelerator pyramid. </a:t>
            </a:r>
          </a:p>
          <a:p>
            <a:r>
              <a:rPr lang="en-US" altLang="ja-JP" dirty="0" smtClean="0">
                <a:effectLst/>
              </a:rPr>
              <a:t>In realizing it, an accelerator for the latest particle physics experiment which is represented by the LHC accelerator needs to establish high technology. </a:t>
            </a:r>
          </a:p>
          <a:p>
            <a:r>
              <a:rPr lang="en-US" altLang="ja-JP" dirty="0" smtClean="0">
                <a:effectLst/>
              </a:rPr>
              <a:t>The broad accelerator for technology research which is the following class is realized using the technology and equipment which were obtained with the latest accelerator. </a:t>
            </a:r>
          </a:p>
          <a:p>
            <a:r>
              <a:rPr lang="en-US" altLang="ja-JP" dirty="0" smtClean="0">
                <a:effectLst/>
              </a:rPr>
              <a:t>For example, X-ray-free-electron-laser institutions, such as SACLA in Japan and European XFEL which construction can be advancing in Europe, etc. are the example. </a:t>
            </a:r>
          </a:p>
          <a:p>
            <a:r>
              <a:rPr lang="en-US" altLang="ja-JP" dirty="0" smtClean="0">
                <a:effectLst/>
              </a:rPr>
              <a:t>It is the feature that the sector not only basic research but called [ for example ] development of a high-performance tire and new medicine development in the accelerator of this class is also used widely. </a:t>
            </a:r>
          </a:p>
          <a:p>
            <a:r>
              <a:rPr lang="en-US" altLang="ja-JP" dirty="0" smtClean="0">
                <a:effectLst/>
              </a:rPr>
              <a:t>Furthermore, the third class is an accelerator which is called the particle radiotherapy equipment for medical treatments and which was redeveloped along with the purpose. </a:t>
            </a:r>
          </a:p>
          <a:p>
            <a:r>
              <a:rPr lang="en-US" altLang="ja-JP" dirty="0" smtClean="0">
                <a:effectLst/>
              </a:rPr>
              <a:t>On this class, the product never realized with old technology uses accelerator technology as a key, and there are many realized examples and there are. </a:t>
            </a:r>
          </a:p>
          <a:p>
            <a:r>
              <a:rPr lang="en-US" altLang="ja-JP" dirty="0" smtClean="0">
                <a:effectLst/>
              </a:rPr>
              <a:t>Furthermore, although the principle called electron beam welding is an accelerator, it has a thing already called an accelerator no longer and a product using it. </a:t>
            </a:r>
          </a:p>
          <a:p>
            <a:r>
              <a:rPr lang="en-US" altLang="ja-JP" dirty="0" smtClean="0">
                <a:effectLst/>
              </a:rPr>
              <a:t>These foot is very large, and for the property of DOE, if an annual 500 billion dollar is also attained to, the trial calculation is made. </a:t>
            </a:r>
          </a:p>
          <a:p>
            <a:r>
              <a:rPr lang="en-US" altLang="ja-JP" dirty="0" smtClean="0">
                <a:effectLst/>
              </a:rPr>
              <a:t>n the Mitsubishi </a:t>
            </a:r>
            <a:r>
              <a:rPr lang="ja-JP" altLang="en-US" dirty="0" smtClean="0">
                <a:effectLst/>
              </a:rPr>
              <a:t>重工</a:t>
            </a:r>
            <a:r>
              <a:rPr lang="en-US" altLang="ja-JP" dirty="0" smtClean="0">
                <a:effectLst/>
              </a:rPr>
              <a:t>, although manufacture of the accelerator was started 60 years or more ago, in that case, he has heard that our airplane production technology was utilized. </a:t>
            </a:r>
          </a:p>
          <a:p>
            <a:r>
              <a:rPr lang="en-US" altLang="ja-JP" dirty="0" smtClean="0">
                <a:effectLst/>
              </a:rPr>
              <a:t>That is, in order to realize the latest accelerator, it is an example from which the leading-edge technology of another field is utilized, and also this evolves. </a:t>
            </a:r>
          </a:p>
          <a:p>
            <a:r>
              <a:rPr lang="en-US" altLang="ja-JP" dirty="0" smtClean="0">
                <a:effectLst/>
              </a:rPr>
              <a:t>Moreover, although it became my own talk, it was engaged in development of a superconducting accelerator about 20 years ago. </a:t>
            </a:r>
          </a:p>
          <a:p>
            <a:r>
              <a:rPr lang="en-US" altLang="ja-JP" dirty="0" smtClean="0">
                <a:effectLst/>
              </a:rPr>
              <a:t>Those days, electron beam welding was used for manufacture of a nuclear plant, and manufacture of the superconducting accelerator was tried using this technology. </a:t>
            </a:r>
          </a:p>
          <a:p>
            <a:r>
              <a:rPr lang="en-US" altLang="ja-JP" dirty="0" smtClean="0">
                <a:effectLst/>
              </a:rPr>
              <a:t>Those days, Mr. Peter </a:t>
            </a:r>
            <a:r>
              <a:rPr lang="en-US" altLang="ja-JP" dirty="0" err="1" smtClean="0">
                <a:effectLst/>
              </a:rPr>
              <a:t>Kneisel</a:t>
            </a:r>
            <a:r>
              <a:rPr lang="en-US" altLang="ja-JP" dirty="0" smtClean="0">
                <a:effectLst/>
              </a:rPr>
              <a:t> of the Jefferson research institute in the U.S. is invited to a company, and it has the experience I had various things taught to.</a:t>
            </a:r>
          </a:p>
          <a:p>
            <a:r>
              <a:rPr lang="en-US" altLang="ja-JP" dirty="0" smtClean="0">
                <a:effectLst/>
              </a:rPr>
              <a:t>I regard by all means that the technology of an accelerator has the technology of various fields, and deep relation as liking to understand. </a:t>
            </a:r>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r>
              <a:rPr lang="ja-JP" altLang="en-US" dirty="0">
                <a:latin typeface="+mn-ea"/>
                <a:ea typeface="+mn-ea"/>
              </a:rPr>
              <a:t>これは、我々が加速器ピラミッドと呼んでいるものです。</a:t>
            </a:r>
            <a:endParaRPr lang="en-US" altLang="ja-JP" dirty="0">
              <a:latin typeface="+mn-ea"/>
              <a:ea typeface="+mn-ea"/>
            </a:endParaRPr>
          </a:p>
          <a:p>
            <a:r>
              <a:rPr lang="en-US" altLang="ja-JP" dirty="0">
                <a:latin typeface="+mn-ea"/>
                <a:ea typeface="+mn-ea"/>
              </a:rPr>
              <a:t>LHC</a:t>
            </a:r>
            <a:r>
              <a:rPr lang="ja-JP" altLang="en-US" dirty="0">
                <a:latin typeface="+mn-ea"/>
                <a:ea typeface="+mn-ea"/>
              </a:rPr>
              <a:t>加速器に代表されるような最先端の素粒子物理実験用の加速器は、それを実現するに当たって、高い技術を確立する必要があります。</a:t>
            </a:r>
            <a:endParaRPr lang="en-US" altLang="ja-JP" dirty="0">
              <a:latin typeface="+mn-ea"/>
              <a:ea typeface="+mn-ea"/>
            </a:endParaRPr>
          </a:p>
          <a:p>
            <a:r>
              <a:rPr lang="ja-JP" altLang="en-US" dirty="0">
                <a:latin typeface="+mn-ea"/>
                <a:ea typeface="+mn-ea"/>
              </a:rPr>
              <a:t>最先端の加速器で得られた技術や装置を使って、次の階層である、幅広い科学技術研究用加速器が実現されます。例えば、日本にある</a:t>
            </a:r>
            <a:r>
              <a:rPr lang="en-US" altLang="ja-JP" dirty="0">
                <a:latin typeface="+mn-ea"/>
                <a:ea typeface="+mn-ea"/>
              </a:rPr>
              <a:t>SACLA</a:t>
            </a:r>
            <a:r>
              <a:rPr lang="ja-JP" altLang="en-US" dirty="0">
                <a:latin typeface="+mn-ea"/>
                <a:ea typeface="+mn-ea"/>
              </a:rPr>
              <a:t>や、欧州で建設が進めれている</a:t>
            </a:r>
            <a:r>
              <a:rPr lang="en-US" altLang="ja-JP" dirty="0">
                <a:latin typeface="+mn-ea"/>
                <a:ea typeface="+mn-ea"/>
              </a:rPr>
              <a:t>European XFEL</a:t>
            </a:r>
            <a:r>
              <a:rPr lang="ja-JP" altLang="en-US" dirty="0">
                <a:latin typeface="+mn-ea"/>
                <a:ea typeface="+mn-ea"/>
              </a:rPr>
              <a:t>といった、</a:t>
            </a:r>
            <a:r>
              <a:rPr lang="en-US" altLang="ja-JP" dirty="0">
                <a:latin typeface="+mn-ea"/>
                <a:ea typeface="+mn-ea"/>
              </a:rPr>
              <a:t>X</a:t>
            </a:r>
            <a:r>
              <a:rPr lang="ja-JP" altLang="en-US" dirty="0">
                <a:latin typeface="+mn-ea"/>
                <a:ea typeface="+mn-ea"/>
              </a:rPr>
              <a:t>線自由電子レーザ施設などがその例です。</a:t>
            </a:r>
            <a:endParaRPr lang="en-US" altLang="ja-JP" dirty="0">
              <a:latin typeface="+mn-ea"/>
              <a:ea typeface="+mn-ea"/>
            </a:endParaRPr>
          </a:p>
          <a:p>
            <a:r>
              <a:rPr lang="ja-JP" altLang="en-US" dirty="0">
                <a:latin typeface="+mn-ea"/>
                <a:ea typeface="+mn-ea"/>
              </a:rPr>
              <a:t>このクラスの加速器は、基礎研究ばかりではなく、たとえば、高性能タイヤの開発、新薬開発といった、産業分野でも広く用いられるのが特長です。</a:t>
            </a:r>
            <a:endParaRPr lang="en-US" altLang="ja-JP" dirty="0">
              <a:latin typeface="+mn-ea"/>
              <a:ea typeface="+mn-ea"/>
            </a:endParaRPr>
          </a:p>
          <a:p>
            <a:r>
              <a:rPr lang="ja-JP" altLang="en-US" dirty="0">
                <a:latin typeface="+mn-ea"/>
                <a:ea typeface="+mn-ea"/>
              </a:rPr>
              <a:t>さらに、三番目の階層は、医療用の粒子線治療装置といった、目的に沿って再開発された加速器です。この階層では、これまでの技術では決して実現できなかった製品が加速器技術をキーとして、実現できた例が多くあります。</a:t>
            </a:r>
            <a:endParaRPr lang="en-US" altLang="ja-JP" dirty="0">
              <a:latin typeface="+mn-ea"/>
              <a:ea typeface="+mn-ea"/>
            </a:endParaRPr>
          </a:p>
          <a:p>
            <a:r>
              <a:rPr lang="ja-JP" altLang="en-US" dirty="0">
                <a:latin typeface="+mn-ea"/>
                <a:ea typeface="+mn-ea"/>
              </a:rPr>
              <a:t>さらに、電子ビーム溶接といった、原理は加速器だけれども、既に加速器と呼ばれなくなったもの、またそれを使った製品があります。これらの裾野は非常に広く、</a:t>
            </a:r>
            <a:r>
              <a:rPr lang="en-US" altLang="ja-JP" dirty="0">
                <a:latin typeface="+mn-ea"/>
                <a:ea typeface="+mn-ea"/>
              </a:rPr>
              <a:t>DOE</a:t>
            </a:r>
            <a:r>
              <a:rPr lang="ja-JP" altLang="en-US" dirty="0">
                <a:latin typeface="+mn-ea"/>
                <a:ea typeface="+mn-ea"/>
              </a:rPr>
              <a:t>の資産では、年間</a:t>
            </a:r>
            <a:r>
              <a:rPr lang="en-US" altLang="ja-JP" dirty="0">
                <a:latin typeface="+mn-ea"/>
                <a:ea typeface="+mn-ea"/>
              </a:rPr>
              <a:t>500</a:t>
            </a:r>
            <a:r>
              <a:rPr lang="ja-JP" altLang="en-US" dirty="0">
                <a:latin typeface="+mn-ea"/>
                <a:ea typeface="+mn-ea"/>
              </a:rPr>
              <a:t>ビリオンドルにも及ぶと試算されています。</a:t>
            </a:r>
            <a:endParaRPr lang="en-US" altLang="ja-JP" dirty="0">
              <a:latin typeface="+mn-ea"/>
              <a:ea typeface="+mn-ea"/>
            </a:endParaRPr>
          </a:p>
          <a:p>
            <a:r>
              <a:rPr lang="ja-JP" altLang="en-US" dirty="0">
                <a:latin typeface="+mn-ea"/>
                <a:ea typeface="+mn-ea"/>
              </a:rPr>
              <a:t>三菱重工では、</a:t>
            </a:r>
            <a:r>
              <a:rPr lang="en-US" altLang="ja-JP" dirty="0">
                <a:latin typeface="+mn-ea"/>
                <a:ea typeface="+mn-ea"/>
              </a:rPr>
              <a:t>60</a:t>
            </a:r>
            <a:r>
              <a:rPr lang="ja-JP" altLang="en-US" dirty="0">
                <a:latin typeface="+mn-ea"/>
                <a:ea typeface="+mn-ea"/>
              </a:rPr>
              <a:t>年以上前に加速器の製造を開始しましたが、その際には、当社の飛行機製造技術が活用されたと聞いています。つまり、最先端の加速器を実現するために、別の分野の最先端技術が活用され、さらにこれが進化していく例です。</a:t>
            </a:r>
            <a:endParaRPr lang="en-US" altLang="ja-JP" dirty="0">
              <a:latin typeface="+mn-ea"/>
              <a:ea typeface="+mn-ea"/>
            </a:endParaRPr>
          </a:p>
          <a:p>
            <a:r>
              <a:rPr lang="ja-JP" altLang="en-US" dirty="0">
                <a:latin typeface="+mn-ea"/>
                <a:ea typeface="+mn-ea"/>
              </a:rPr>
              <a:t>また、私自身の話になりますが、約２０年前、超伝導加速器の開発に従事しておりました。当時は、原子力プラントの製造に電子ビーム溶接を利用しており、この技術を使って、超伝導加速器の製造を試みました。当時、米国のジェファーソン研究所のピーター・クナイゼル氏を会社に招き、さまざまなことを教えて頂いた経験があります。</a:t>
            </a:r>
            <a:endParaRPr lang="en-US" altLang="ja-JP" dirty="0">
              <a:latin typeface="+mn-ea"/>
              <a:ea typeface="+mn-ea"/>
            </a:endParaRPr>
          </a:p>
          <a:p>
            <a:r>
              <a:rPr lang="ja-JP" altLang="en-US" dirty="0">
                <a:latin typeface="+mn-ea"/>
                <a:ea typeface="+mn-ea"/>
              </a:rPr>
              <a:t>加速器の技術は、さまざまな分野の技術とつながりが深いことを是非、ご理解頂きたいと思います。</a:t>
            </a:r>
            <a:endParaRPr lang="en-US" altLang="ja-JP" dirty="0">
              <a:latin typeface="+mn-ea"/>
              <a:ea typeface="+mn-ea"/>
            </a:endParaRPr>
          </a:p>
        </p:txBody>
      </p:sp>
      <p:sp>
        <p:nvSpPr>
          <p:cNvPr id="4" name="フッター プレースホルダー 3"/>
          <p:cNvSpPr>
            <a:spLocks noGrp="1"/>
          </p:cNvSpPr>
          <p:nvPr>
            <p:ph type="ftr" sz="quarter" idx="10"/>
          </p:nvPr>
        </p:nvSpPr>
        <p:spPr/>
        <p:txBody>
          <a:bodyPr/>
          <a:lstStyle/>
          <a:p>
            <a:pPr>
              <a:defRPr/>
            </a:pPr>
            <a:endParaRPr lang="en-US" altLang="ja-JP" dirty="0"/>
          </a:p>
        </p:txBody>
      </p:sp>
      <p:sp>
        <p:nvSpPr>
          <p:cNvPr id="5" name="スライド番号プレースホルダー 4"/>
          <p:cNvSpPr>
            <a:spLocks noGrp="1"/>
          </p:cNvSpPr>
          <p:nvPr>
            <p:ph type="sldNum" sz="quarter" idx="11"/>
          </p:nvPr>
        </p:nvSpPr>
        <p:spPr/>
        <p:txBody>
          <a:bodyPr/>
          <a:lstStyle/>
          <a:p>
            <a:pPr>
              <a:defRPr/>
            </a:pPr>
            <a:fld id="{FB519694-1C97-40B0-955F-3E6EB351C747}" type="slidenum">
              <a:rPr lang="en-US" altLang="ja-JP" smtClean="0"/>
              <a:pPr>
                <a:defRPr/>
              </a:pPr>
              <a:t>14</a:t>
            </a:fld>
            <a:endParaRPr lang="en-US" altLang="ja-JP" dirty="0"/>
          </a:p>
        </p:txBody>
      </p:sp>
    </p:spTree>
    <p:extLst>
      <p:ext uri="{BB962C8B-B14F-4D97-AF65-F5344CB8AC3E}">
        <p14:creationId xmlns:p14="http://schemas.microsoft.com/office/powerpoint/2010/main" val="676932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effectLst/>
              </a:rPr>
              <a:t>(Accelerator industry in Japan)</a:t>
            </a:r>
          </a:p>
          <a:p>
            <a:r>
              <a:rPr lang="en-US" altLang="ja-JP" dirty="0" smtClean="0">
                <a:effectLst/>
              </a:rPr>
              <a:t>Let’s put the accelerator industry of</a:t>
            </a:r>
            <a:r>
              <a:rPr lang="en-US" altLang="ja-JP" baseline="0" dirty="0" smtClean="0">
                <a:effectLst/>
              </a:rPr>
              <a:t> </a:t>
            </a:r>
            <a:r>
              <a:rPr lang="en-US" altLang="ja-JP" dirty="0" smtClean="0">
                <a:effectLst/>
              </a:rPr>
              <a:t>Japan</a:t>
            </a:r>
            <a:r>
              <a:rPr lang="en-US" altLang="ja-JP" baseline="0" dirty="0" smtClean="0">
                <a:effectLst/>
              </a:rPr>
              <a:t> on the</a:t>
            </a:r>
            <a:r>
              <a:rPr lang="en-US" altLang="ja-JP" dirty="0" smtClean="0">
                <a:effectLst/>
              </a:rPr>
              <a:t> accelerator pyramid.</a:t>
            </a:r>
            <a:endParaRPr kumimoji="1" lang="en-US" altLang="ja-JP" dirty="0" smtClean="0">
              <a:latin typeface="+mn-ea"/>
              <a:ea typeface="+mn-ea"/>
            </a:endParaRPr>
          </a:p>
          <a:p>
            <a:r>
              <a:rPr lang="en-US" altLang="ja-JP" dirty="0" smtClean="0">
                <a:effectLst/>
              </a:rPr>
              <a:t>Many</a:t>
            </a:r>
            <a:r>
              <a:rPr lang="en-US" altLang="ja-JP" baseline="0" dirty="0" smtClean="0">
                <a:effectLst/>
              </a:rPr>
              <a:t> companies in Japan are</a:t>
            </a:r>
            <a:r>
              <a:rPr lang="en-US" altLang="ja-JP" dirty="0" smtClean="0">
                <a:effectLst/>
              </a:rPr>
              <a:t> playing important</a:t>
            </a:r>
            <a:r>
              <a:rPr lang="en-US" altLang="ja-JP" baseline="0" dirty="0" smtClean="0">
                <a:effectLst/>
              </a:rPr>
              <a:t> roles</a:t>
            </a:r>
            <a:r>
              <a:rPr lang="en-US" altLang="ja-JP" dirty="0" smtClean="0">
                <a:effectLst/>
              </a:rPr>
              <a:t> in various fields from the latest accelerator for the particle physics</a:t>
            </a:r>
            <a:r>
              <a:rPr lang="en-US" altLang="ja-JP" baseline="0" dirty="0" smtClean="0">
                <a:effectLst/>
              </a:rPr>
              <a:t> </a:t>
            </a:r>
            <a:r>
              <a:rPr lang="en-US" altLang="ja-JP" dirty="0" smtClean="0">
                <a:effectLst/>
              </a:rPr>
              <a:t>to</a:t>
            </a:r>
            <a:r>
              <a:rPr lang="en-US" altLang="ja-JP" baseline="0" dirty="0" smtClean="0">
                <a:effectLst/>
              </a:rPr>
              <a:t> the</a:t>
            </a:r>
            <a:r>
              <a:rPr lang="en-US" altLang="ja-JP" dirty="0" smtClean="0">
                <a:effectLst/>
              </a:rPr>
              <a:t> application products.</a:t>
            </a:r>
          </a:p>
          <a:p>
            <a:r>
              <a:rPr lang="en-US" altLang="ja-JP" dirty="0" smtClean="0">
                <a:effectLst/>
              </a:rPr>
              <a:t>High</a:t>
            </a:r>
            <a:r>
              <a:rPr lang="en-US" altLang="ja-JP" baseline="0" dirty="0" smtClean="0">
                <a:effectLst/>
              </a:rPr>
              <a:t> end accelerators push up the top of this pyramid and contribute to widen the science and the technology related with the advanced accelerators.</a:t>
            </a:r>
            <a:endParaRPr lang="en-US" altLang="ja-JP" dirty="0" smtClean="0">
              <a:effectLst/>
            </a:endParaRPr>
          </a:p>
          <a:p>
            <a:endParaRPr kumimoji="1" lang="en-US" altLang="ja-JP" dirty="0" smtClean="0">
              <a:latin typeface="+mn-ea"/>
              <a:ea typeface="+mn-ea"/>
            </a:endParaRPr>
          </a:p>
        </p:txBody>
      </p:sp>
      <p:sp>
        <p:nvSpPr>
          <p:cNvPr id="4" name="フッター プレースホルダー 3"/>
          <p:cNvSpPr>
            <a:spLocks noGrp="1"/>
          </p:cNvSpPr>
          <p:nvPr>
            <p:ph type="ftr" sz="quarter" idx="10"/>
          </p:nvPr>
        </p:nvSpPr>
        <p:spPr/>
        <p:txBody>
          <a:bodyPr/>
          <a:lstStyle/>
          <a:p>
            <a:pPr>
              <a:defRPr/>
            </a:pPr>
            <a:endParaRPr lang="en-US" altLang="ja-JP" dirty="0"/>
          </a:p>
        </p:txBody>
      </p:sp>
      <p:sp>
        <p:nvSpPr>
          <p:cNvPr id="5" name="スライド番号プレースホルダー 4"/>
          <p:cNvSpPr>
            <a:spLocks noGrp="1"/>
          </p:cNvSpPr>
          <p:nvPr>
            <p:ph type="sldNum" sz="quarter" idx="11"/>
          </p:nvPr>
        </p:nvSpPr>
        <p:spPr/>
        <p:txBody>
          <a:bodyPr/>
          <a:lstStyle/>
          <a:p>
            <a:pPr>
              <a:defRPr/>
            </a:pPr>
            <a:fld id="{FB519694-1C97-40B0-955F-3E6EB351C747}" type="slidenum">
              <a:rPr lang="en-US" altLang="ja-JP" smtClean="0"/>
              <a:pPr>
                <a:defRPr/>
              </a:pPr>
              <a:t>15</a:t>
            </a:fld>
            <a:endParaRPr lang="en-US" altLang="ja-JP" dirty="0"/>
          </a:p>
        </p:txBody>
      </p:sp>
    </p:spTree>
    <p:extLst>
      <p:ext uri="{BB962C8B-B14F-4D97-AF65-F5344CB8AC3E}">
        <p14:creationId xmlns:p14="http://schemas.microsoft.com/office/powerpoint/2010/main" val="847878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effectLst/>
              </a:rPr>
              <a:t>(Japanese companies contribute</a:t>
            </a:r>
            <a:r>
              <a:rPr lang="en-US" altLang="ja-JP" baseline="0" dirty="0" smtClean="0">
                <a:effectLst/>
              </a:rPr>
              <a:t> to the advanced accelerator projects in the world)</a:t>
            </a:r>
          </a:p>
          <a:p>
            <a:r>
              <a:rPr lang="en-US" altLang="ja-JP" dirty="0" smtClean="0">
                <a:effectLst/>
              </a:rPr>
              <a:t>The Japanese accelerator-related company is playing an active part also overseas. </a:t>
            </a:r>
          </a:p>
          <a:p>
            <a:r>
              <a:rPr lang="en-US" altLang="ja-JP" dirty="0" smtClean="0">
                <a:effectLst/>
              </a:rPr>
              <a:t>This is a company list of Japan which contributed to LHC construction. </a:t>
            </a:r>
          </a:p>
          <a:p>
            <a:r>
              <a:rPr lang="en-US" altLang="ja-JP" dirty="0" smtClean="0">
                <a:effectLst/>
              </a:rPr>
              <a:t>A superconductive cable is begun and the sensor, an electromagnet, a freezer, etc. support the project with the state-of-the-art technology. </a:t>
            </a:r>
            <a:endParaRPr lang="en-US" altLang="ja-JP" dirty="0">
              <a:latin typeface="+mn-ea"/>
              <a:ea typeface="+mn-ea"/>
            </a:endParaRPr>
          </a:p>
          <a:p>
            <a:endParaRPr lang="en-US" altLang="ja-JP" dirty="0">
              <a:latin typeface="+mn-ea"/>
              <a:ea typeface="+mn-ea"/>
            </a:endParaRPr>
          </a:p>
          <a:p>
            <a:endParaRPr lang="en-US" altLang="ja-JP" dirty="0">
              <a:latin typeface="+mn-ea"/>
              <a:ea typeface="+mn-ea"/>
            </a:endParaRPr>
          </a:p>
          <a:p>
            <a:r>
              <a:rPr lang="ja-JP" altLang="en-US" dirty="0">
                <a:latin typeface="+mn-ea"/>
                <a:ea typeface="+mn-ea"/>
              </a:rPr>
              <a:t>海外でも日本の加速器関連企業は活躍しています。</a:t>
            </a:r>
            <a:endParaRPr lang="en-US" altLang="ja-JP" dirty="0">
              <a:latin typeface="+mn-ea"/>
              <a:ea typeface="+mn-ea"/>
            </a:endParaRPr>
          </a:p>
          <a:p>
            <a:r>
              <a:rPr lang="ja-JP" altLang="en-US" dirty="0">
                <a:latin typeface="+mn-ea"/>
                <a:ea typeface="+mn-ea"/>
              </a:rPr>
              <a:t>これは、</a:t>
            </a:r>
            <a:r>
              <a:rPr lang="en-US" altLang="ja-JP" dirty="0">
                <a:latin typeface="+mn-ea"/>
                <a:ea typeface="+mn-ea"/>
              </a:rPr>
              <a:t>LHC</a:t>
            </a:r>
            <a:r>
              <a:rPr lang="ja-JP" altLang="en-US" dirty="0">
                <a:latin typeface="+mn-ea"/>
                <a:ea typeface="+mn-ea"/>
              </a:rPr>
              <a:t>建設に貢献した日本の企業一覧でございます。</a:t>
            </a:r>
            <a:endParaRPr lang="en-US" altLang="ja-JP" dirty="0">
              <a:latin typeface="+mn-ea"/>
              <a:ea typeface="+mn-ea"/>
            </a:endParaRPr>
          </a:p>
          <a:p>
            <a:r>
              <a:rPr lang="ja-JP" altLang="en-US" dirty="0">
                <a:latin typeface="+mn-ea"/>
                <a:ea typeface="+mn-ea"/>
              </a:rPr>
              <a:t>超伝導ケーブルを始め、センサーや電磁石、冷凍機など、最先端の技術でプロジェクトを支えています。</a:t>
            </a:r>
            <a:r>
              <a:rPr lang="en-US" altLang="ja-JP" dirty="0">
                <a:latin typeface="+mn-ea"/>
                <a:ea typeface="+mn-ea"/>
              </a:rPr>
              <a:t> </a:t>
            </a:r>
            <a:endParaRPr lang="ja-JP" altLang="ja-JP" dirty="0">
              <a:latin typeface="+mn-ea"/>
              <a:ea typeface="+mn-ea"/>
            </a:endParaRPr>
          </a:p>
          <a:p>
            <a:endParaRPr kumimoji="1" lang="ja-JP" altLang="en-US" dirty="0"/>
          </a:p>
        </p:txBody>
      </p:sp>
      <p:sp>
        <p:nvSpPr>
          <p:cNvPr id="4" name="フッター プレースホルダー 3"/>
          <p:cNvSpPr>
            <a:spLocks noGrp="1"/>
          </p:cNvSpPr>
          <p:nvPr>
            <p:ph type="ftr" sz="quarter" idx="10"/>
          </p:nvPr>
        </p:nvSpPr>
        <p:spPr/>
        <p:txBody>
          <a:bodyPr/>
          <a:lstStyle/>
          <a:p>
            <a:pPr>
              <a:defRPr/>
            </a:pPr>
            <a:endParaRPr lang="en-US" altLang="ja-JP" dirty="0"/>
          </a:p>
        </p:txBody>
      </p:sp>
      <p:sp>
        <p:nvSpPr>
          <p:cNvPr id="5" name="スライド番号プレースホルダー 4"/>
          <p:cNvSpPr>
            <a:spLocks noGrp="1"/>
          </p:cNvSpPr>
          <p:nvPr>
            <p:ph type="sldNum" sz="quarter" idx="11"/>
          </p:nvPr>
        </p:nvSpPr>
        <p:spPr/>
        <p:txBody>
          <a:bodyPr/>
          <a:lstStyle/>
          <a:p>
            <a:pPr>
              <a:defRPr/>
            </a:pPr>
            <a:fld id="{FB519694-1C97-40B0-955F-3E6EB351C747}" type="slidenum">
              <a:rPr lang="en-US" altLang="ja-JP" smtClean="0"/>
              <a:pPr>
                <a:defRPr/>
              </a:pPr>
              <a:t>16</a:t>
            </a:fld>
            <a:endParaRPr lang="en-US" altLang="ja-JP" dirty="0"/>
          </a:p>
        </p:txBody>
      </p:sp>
    </p:spTree>
    <p:extLst>
      <p:ext uri="{BB962C8B-B14F-4D97-AF65-F5344CB8AC3E}">
        <p14:creationId xmlns:p14="http://schemas.microsoft.com/office/powerpoint/2010/main" val="1630558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effectLst/>
              </a:rPr>
              <a:t>This is an example of European XFEL.</a:t>
            </a:r>
            <a:endParaRPr lang="en-US" altLang="ja-JP" dirty="0">
              <a:latin typeface="+mn-ea"/>
              <a:ea typeface="+mn-ea"/>
            </a:endParaRPr>
          </a:p>
          <a:p>
            <a:r>
              <a:rPr lang="en-US" altLang="ja-JP" dirty="0" smtClean="0">
                <a:effectLst/>
              </a:rPr>
              <a:t>The Japanese company </a:t>
            </a:r>
            <a:r>
              <a:rPr lang="en-US" altLang="ja-JP" dirty="0" smtClean="0">
                <a:effectLst/>
              </a:rPr>
              <a:t>supplied</a:t>
            </a:r>
            <a:r>
              <a:rPr lang="en-US" altLang="ja-JP" baseline="0" dirty="0" smtClean="0">
                <a:effectLst/>
              </a:rPr>
              <a:t> high purity </a:t>
            </a:r>
            <a:r>
              <a:rPr lang="en-US" altLang="ja-JP" dirty="0" smtClean="0">
                <a:effectLst/>
              </a:rPr>
              <a:t>niobium, </a:t>
            </a:r>
            <a:r>
              <a:rPr lang="en-US" altLang="ja-JP" dirty="0" smtClean="0">
                <a:effectLst/>
              </a:rPr>
              <a:t>a klystron, feed through of high-frequency power, etc. which influence the performance of a superconducting accelerator. </a:t>
            </a:r>
          </a:p>
          <a:p>
            <a:r>
              <a:rPr lang="en-US" altLang="ja-JP" dirty="0" smtClean="0">
                <a:effectLst/>
              </a:rPr>
              <a:t>In addition, the Japanese company is playing an </a:t>
            </a:r>
            <a:r>
              <a:rPr lang="en-US" altLang="ja-JP" dirty="0" smtClean="0">
                <a:effectLst/>
              </a:rPr>
              <a:t>important</a:t>
            </a:r>
            <a:r>
              <a:rPr lang="en-US" altLang="ja-JP" baseline="0" dirty="0" smtClean="0">
                <a:effectLst/>
              </a:rPr>
              <a:t> role</a:t>
            </a:r>
            <a:r>
              <a:rPr lang="en-US" altLang="ja-JP" dirty="0" smtClean="0">
                <a:effectLst/>
              </a:rPr>
              <a:t> </a:t>
            </a:r>
            <a:r>
              <a:rPr lang="en-US" altLang="ja-JP" dirty="0" smtClean="0">
                <a:effectLst/>
              </a:rPr>
              <a:t>in overseas various accelerator projects. </a:t>
            </a:r>
            <a:endParaRPr lang="en-US" altLang="ja-JP" dirty="0">
              <a:latin typeface="+mn-ea"/>
              <a:ea typeface="+mn-ea"/>
            </a:endParaRPr>
          </a:p>
          <a:p>
            <a:endParaRPr lang="en-US" altLang="ja-JP" dirty="0">
              <a:latin typeface="+mn-ea"/>
              <a:ea typeface="+mn-ea"/>
            </a:endParaRPr>
          </a:p>
        </p:txBody>
      </p:sp>
      <p:sp>
        <p:nvSpPr>
          <p:cNvPr id="4" name="フッター プレースホルダー 3"/>
          <p:cNvSpPr>
            <a:spLocks noGrp="1"/>
          </p:cNvSpPr>
          <p:nvPr>
            <p:ph type="ftr" sz="quarter" idx="10"/>
          </p:nvPr>
        </p:nvSpPr>
        <p:spPr/>
        <p:txBody>
          <a:bodyPr/>
          <a:lstStyle/>
          <a:p>
            <a:pPr>
              <a:defRPr/>
            </a:pPr>
            <a:endParaRPr lang="en-US" altLang="ja-JP" dirty="0"/>
          </a:p>
        </p:txBody>
      </p:sp>
      <p:sp>
        <p:nvSpPr>
          <p:cNvPr id="5" name="スライド番号プレースホルダー 4"/>
          <p:cNvSpPr>
            <a:spLocks noGrp="1"/>
          </p:cNvSpPr>
          <p:nvPr>
            <p:ph type="sldNum" sz="quarter" idx="11"/>
          </p:nvPr>
        </p:nvSpPr>
        <p:spPr/>
        <p:txBody>
          <a:bodyPr/>
          <a:lstStyle/>
          <a:p>
            <a:pPr>
              <a:defRPr/>
            </a:pPr>
            <a:fld id="{FB519694-1C97-40B0-955F-3E6EB351C747}" type="slidenum">
              <a:rPr lang="en-US" altLang="ja-JP" smtClean="0"/>
              <a:pPr>
                <a:defRPr/>
              </a:pPr>
              <a:t>17</a:t>
            </a:fld>
            <a:endParaRPr lang="en-US" altLang="ja-JP" dirty="0"/>
          </a:p>
        </p:txBody>
      </p:sp>
    </p:spTree>
    <p:extLst>
      <p:ext uri="{BB962C8B-B14F-4D97-AF65-F5344CB8AC3E}">
        <p14:creationId xmlns:p14="http://schemas.microsoft.com/office/powerpoint/2010/main" val="11820968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 イメージ プレースホルダー 1"/>
          <p:cNvSpPr>
            <a:spLocks noGrp="1" noRot="1" noChangeAspect="1" noTextEdit="1"/>
          </p:cNvSpPr>
          <p:nvPr>
            <p:ph type="sldImg"/>
          </p:nvPr>
        </p:nvSpPr>
        <p:spPr>
          <a:ln/>
        </p:spPr>
      </p:sp>
      <p:sp>
        <p:nvSpPr>
          <p:cNvPr id="48131" name="ノート プレースホルダー 2"/>
          <p:cNvSpPr>
            <a:spLocks noGrp="1"/>
          </p:cNvSpPr>
          <p:nvPr>
            <p:ph type="body" idx="1"/>
          </p:nvPr>
        </p:nvSpPr>
        <p:spPr>
          <a:noFill/>
        </p:spPr>
        <p:txBody>
          <a:bodyPr/>
          <a:lstStyle/>
          <a:p>
            <a:r>
              <a:rPr lang="en-US" altLang="ja-JP" dirty="0" smtClean="0">
                <a:effectLst/>
              </a:rPr>
              <a:t>(Study of technology spillover effect of ILC)</a:t>
            </a:r>
          </a:p>
          <a:p>
            <a:r>
              <a:rPr lang="en-US" altLang="ja-JP" dirty="0" smtClean="0">
                <a:effectLst/>
              </a:rPr>
              <a:t>The</a:t>
            </a:r>
            <a:r>
              <a:rPr lang="en-US" altLang="ja-JP" baseline="0" dirty="0" smtClean="0">
                <a:effectLst/>
              </a:rPr>
              <a:t> construction cost of the ILC is estimated 1 trillion yen.</a:t>
            </a:r>
          </a:p>
          <a:p>
            <a:r>
              <a:rPr lang="en-US" altLang="ja-JP" dirty="0" smtClean="0">
                <a:effectLst/>
              </a:rPr>
              <a:t>This investment</a:t>
            </a:r>
            <a:r>
              <a:rPr lang="en-US" altLang="ja-JP" baseline="0" dirty="0" smtClean="0">
                <a:effectLst/>
              </a:rPr>
              <a:t> will spend for the basic science fundamentally, but this idea may not be able to accept by the ordinary tax payer. </a:t>
            </a:r>
          </a:p>
          <a:p>
            <a:r>
              <a:rPr lang="en-US" altLang="ja-JP" dirty="0" smtClean="0">
                <a:effectLst/>
              </a:rPr>
              <a:t>We are considering that</a:t>
            </a:r>
            <a:r>
              <a:rPr lang="en-US" altLang="ja-JP" baseline="0" dirty="0" smtClean="0">
                <a:effectLst/>
              </a:rPr>
              <a:t> the ILC is not only for the basic science but also for the innovation which will be useful for all the people.</a:t>
            </a:r>
          </a:p>
          <a:p>
            <a:r>
              <a:rPr lang="en-US" altLang="ja-JP" dirty="0" smtClean="0">
                <a:effectLst/>
              </a:rPr>
              <a:t>This point</a:t>
            </a:r>
            <a:r>
              <a:rPr lang="en-US" altLang="ja-JP" baseline="0" dirty="0" smtClean="0">
                <a:effectLst/>
              </a:rPr>
              <a:t> of view is very important to obtain more understanding from general people.</a:t>
            </a:r>
          </a:p>
          <a:p>
            <a:r>
              <a:rPr lang="en-US" altLang="ja-JP" dirty="0" smtClean="0">
                <a:effectLst/>
              </a:rPr>
              <a:t>We studied technology</a:t>
            </a:r>
            <a:r>
              <a:rPr lang="en-US" altLang="ja-JP" baseline="0" dirty="0" smtClean="0">
                <a:effectLst/>
              </a:rPr>
              <a:t> spillover effect of the ILC to inform general people about the impact of our life as correctly as possible.</a:t>
            </a:r>
            <a:endParaRPr lang="en-US" altLang="ja-JP" dirty="0" smtClean="0">
              <a:effectLst/>
            </a:endParaRPr>
          </a:p>
          <a:p>
            <a:r>
              <a:rPr lang="en-US" altLang="ja-JP" dirty="0" smtClean="0">
                <a:effectLst/>
              </a:rPr>
              <a:t>The key technology from</a:t>
            </a:r>
            <a:r>
              <a:rPr lang="en-US" altLang="ja-JP" baseline="0" dirty="0" smtClean="0">
                <a:effectLst/>
              </a:rPr>
              <a:t> the</a:t>
            </a:r>
            <a:r>
              <a:rPr lang="en-US" altLang="ja-JP" dirty="0" smtClean="0">
                <a:effectLst/>
              </a:rPr>
              <a:t> ILC shows here in the red boxes. </a:t>
            </a:r>
          </a:p>
          <a:p>
            <a:r>
              <a:rPr lang="en-US" altLang="ja-JP" dirty="0" smtClean="0">
                <a:effectLst/>
              </a:rPr>
              <a:t>And yellow boxes are produced by technical derivation, and blue is products using them. </a:t>
            </a:r>
          </a:p>
          <a:p>
            <a:r>
              <a:rPr lang="en-US" altLang="ja-JP" dirty="0" smtClean="0">
                <a:effectLst/>
              </a:rPr>
              <a:t>For example, when superconducting accelerator technology ripens, the neutron source of large intensity and synchrotron orbital radiation equipment are miniaturized and used widely, and it can be expected that the exotic material development which is the use place, and development of a new medicine will be promoted. </a:t>
            </a:r>
          </a:p>
          <a:p>
            <a:r>
              <a:rPr lang="en-US" altLang="ja-JP" dirty="0" smtClean="0">
                <a:effectLst/>
              </a:rPr>
              <a:t>Moreover, when the reliability of a superconducting accelerator develops, I think that the way to nuclear transmutation technology is also opened. </a:t>
            </a:r>
            <a:endParaRPr lang="en-US" altLang="ja-JP" dirty="0" smtClean="0">
              <a:latin typeface="+mn-ea"/>
              <a:ea typeface="+mn-ea"/>
            </a:endParaRPr>
          </a:p>
        </p:txBody>
      </p:sp>
      <p:sp>
        <p:nvSpPr>
          <p:cNvPr id="48132"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3D9B6880-A48D-4571-BEB1-AE438C3EC22E}" type="slidenum">
              <a:rPr lang="en-US" altLang="ja-JP" smtClean="0"/>
              <a:pPr eaLnBrk="1" hangingPunct="1"/>
              <a:t>18</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ー 1"/>
          <p:cNvSpPr>
            <a:spLocks noGrp="1" noRot="1" noChangeAspect="1" noTextEdit="1"/>
          </p:cNvSpPr>
          <p:nvPr>
            <p:ph type="sldImg"/>
          </p:nvPr>
        </p:nvSpPr>
        <p:spPr>
          <a:ln/>
        </p:spPr>
      </p:sp>
      <p:sp>
        <p:nvSpPr>
          <p:cNvPr id="33795" name="ノート プレースホルダー 2"/>
          <p:cNvSpPr>
            <a:spLocks noGrp="1"/>
          </p:cNvSpPr>
          <p:nvPr>
            <p:ph type="body" idx="1"/>
          </p:nvPr>
        </p:nvSpPr>
        <p:spPr>
          <a:noFill/>
        </p:spPr>
        <p:txBody>
          <a:bodyPr/>
          <a:lstStyle/>
          <a:p>
            <a:r>
              <a:rPr lang="en-US" altLang="ja-JP" dirty="0" smtClean="0">
                <a:effectLst/>
              </a:rPr>
              <a:t>(Economical Benefit of ILC)</a:t>
            </a:r>
          </a:p>
          <a:p>
            <a:r>
              <a:rPr lang="en-US" altLang="ja-JP" dirty="0" smtClean="0">
                <a:effectLst/>
              </a:rPr>
              <a:t>Is any impact</a:t>
            </a:r>
            <a:r>
              <a:rPr lang="ja-JP" altLang="en-US" dirty="0" smtClean="0">
                <a:effectLst/>
              </a:rPr>
              <a:t> </a:t>
            </a:r>
            <a:r>
              <a:rPr lang="en-US" altLang="ja-JP" dirty="0" smtClean="0">
                <a:effectLst/>
              </a:rPr>
              <a:t>for Japan, as for ILC? </a:t>
            </a:r>
            <a:endParaRPr lang="en-US" altLang="ja-JP" dirty="0">
              <a:latin typeface="+mn-ea"/>
              <a:ea typeface="+mn-ea"/>
            </a:endParaRPr>
          </a:p>
          <a:p>
            <a:r>
              <a:rPr lang="en-US" altLang="ja-JP" dirty="0" smtClean="0">
                <a:effectLst/>
              </a:rPr>
              <a:t>Chairman </a:t>
            </a:r>
            <a:r>
              <a:rPr lang="en-US" altLang="ja-JP" dirty="0" err="1" smtClean="0">
                <a:effectLst/>
              </a:rPr>
              <a:t>Nishioka</a:t>
            </a:r>
            <a:r>
              <a:rPr lang="en-US" altLang="ja-JP" dirty="0" smtClean="0">
                <a:effectLst/>
              </a:rPr>
              <a:t> of the AAA is telling as follows at the symposium in 2012. </a:t>
            </a:r>
            <a:endParaRPr lang="en-US" altLang="ja-JP" dirty="0">
              <a:latin typeface="+mn-ea"/>
              <a:ea typeface="+mn-ea"/>
            </a:endParaRPr>
          </a:p>
          <a:p>
            <a:endParaRPr lang="en-US" altLang="ja-JP" dirty="0" smtClean="0"/>
          </a:p>
          <a:p>
            <a:r>
              <a:rPr lang="en-US" altLang="ja-JP" dirty="0" smtClean="0"/>
              <a:t>“Two view points are significant regarding ILC. One is the cutting-edge manufacturing and the other is to make the model case to improve Japanese industry. </a:t>
            </a:r>
          </a:p>
          <a:p>
            <a:r>
              <a:rPr lang="en-US" altLang="ja-JP" dirty="0" smtClean="0"/>
              <a:t>In this several decades, the mass production has been our strong advantage, but in the future we need to create new fields.</a:t>
            </a:r>
          </a:p>
          <a:p>
            <a:r>
              <a:rPr lang="en-US" altLang="ja-JP" dirty="0" smtClean="0"/>
              <a:t>New Intellect should become a core competence of Japan.”</a:t>
            </a:r>
          </a:p>
          <a:p>
            <a:endParaRPr lang="en-US" altLang="ja-JP" dirty="0" smtClean="0">
              <a:effectLst/>
            </a:endParaRPr>
          </a:p>
          <a:p>
            <a:r>
              <a:rPr lang="en-US" altLang="ja-JP" dirty="0" smtClean="0">
                <a:effectLst/>
              </a:rPr>
              <a:t>I believe that development of regional economy, accumulation of the excellent talented people from overseas, improvement in technology, development of a new market, and creation of an innovation are expectable by hosting the ILC in Japan.</a:t>
            </a:r>
            <a:endParaRPr lang="en-US" altLang="ja-JP" dirty="0">
              <a:latin typeface="+mn-ea"/>
              <a:ea typeface="+mn-ea"/>
            </a:endParaRPr>
          </a:p>
          <a:p>
            <a:r>
              <a:rPr lang="en-US" altLang="ja-JP" dirty="0" smtClean="0">
                <a:effectLst/>
              </a:rPr>
              <a:t>I also want to realize</a:t>
            </a:r>
            <a:r>
              <a:rPr lang="en-US" altLang="ja-JP" baseline="0" dirty="0" smtClean="0">
                <a:effectLst/>
              </a:rPr>
              <a:t> the ILC in Japan, in that </a:t>
            </a:r>
            <a:r>
              <a:rPr lang="en-US" altLang="ja-JP" dirty="0" smtClean="0">
                <a:effectLst/>
              </a:rPr>
              <a:t>Japan would continue to contribute to the world by science and technology.</a:t>
            </a:r>
            <a:endParaRPr lang="en-US" altLang="ja-JP" dirty="0">
              <a:latin typeface="+mn-ea"/>
              <a:ea typeface="+mn-ea"/>
            </a:endParaRPr>
          </a:p>
        </p:txBody>
      </p:sp>
      <p:sp>
        <p:nvSpPr>
          <p:cNvPr id="33796"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EC8E3B93-51E0-453F-B3F7-3CF3E847CAE6}" type="slidenum">
              <a:rPr lang="en-US" altLang="ja-JP" smtClean="0"/>
              <a:pPr eaLnBrk="1" hangingPunct="1"/>
              <a:t>19</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a:latin typeface="+mn-ea"/>
                <a:ea typeface="+mn-ea"/>
              </a:rPr>
              <a:t>(Contents)</a:t>
            </a:r>
          </a:p>
          <a:p>
            <a:r>
              <a:rPr lang="en-US" altLang="ja-JP" dirty="0">
                <a:latin typeface="+mn-ea"/>
                <a:ea typeface="+mn-ea"/>
              </a:rPr>
              <a:t>Today, I would like to talk about three items.</a:t>
            </a:r>
          </a:p>
          <a:p>
            <a:r>
              <a:rPr lang="en-US" altLang="ja-JP" dirty="0">
                <a:latin typeface="+mn-ea"/>
                <a:ea typeface="+mn-ea"/>
              </a:rPr>
              <a:t>The first item is the activities of AAA.</a:t>
            </a:r>
          </a:p>
          <a:p>
            <a:r>
              <a:rPr lang="en-US" altLang="ja-JP" dirty="0">
                <a:latin typeface="+mn-ea"/>
                <a:ea typeface="+mn-ea"/>
              </a:rPr>
              <a:t>And then I will explain the accelerator science and industry in Japan.</a:t>
            </a:r>
          </a:p>
          <a:p>
            <a:r>
              <a:rPr lang="en-US" altLang="ja-JP" dirty="0">
                <a:latin typeface="+mn-ea"/>
                <a:ea typeface="+mn-ea"/>
              </a:rPr>
              <a:t>Finally, I introduce the significant issue for realization of ILC.</a:t>
            </a:r>
          </a:p>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2</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ー 1"/>
          <p:cNvSpPr>
            <a:spLocks noGrp="1" noRot="1" noChangeAspect="1" noTextEdit="1"/>
          </p:cNvSpPr>
          <p:nvPr>
            <p:ph type="sldImg"/>
          </p:nvPr>
        </p:nvSpPr>
        <p:spPr>
          <a:ln/>
        </p:spPr>
      </p:sp>
      <p:sp>
        <p:nvSpPr>
          <p:cNvPr id="33795" name="ノート プレースホルダー 2"/>
          <p:cNvSpPr>
            <a:spLocks noGrp="1"/>
          </p:cNvSpPr>
          <p:nvPr>
            <p:ph type="body" idx="1"/>
          </p:nvPr>
        </p:nvSpPr>
        <p:spPr>
          <a:noFill/>
        </p:spPr>
        <p:txBody>
          <a:bodyPr/>
          <a:lstStyle/>
          <a:p>
            <a:r>
              <a:rPr lang="en-US" altLang="ja-JP" dirty="0" smtClean="0">
                <a:effectLst/>
              </a:rPr>
              <a:t>(Message</a:t>
            </a:r>
            <a:r>
              <a:rPr lang="en-US" altLang="ja-JP" baseline="0" dirty="0" smtClean="0">
                <a:effectLst/>
              </a:rPr>
              <a:t> from our Chairman)</a:t>
            </a:r>
            <a:endParaRPr lang="en-US" altLang="ja-JP" dirty="0" smtClean="0">
              <a:effectLst/>
            </a:endParaRPr>
          </a:p>
          <a:p>
            <a:r>
              <a:rPr lang="en-US" altLang="ja-JP" dirty="0" smtClean="0">
                <a:effectLst/>
              </a:rPr>
              <a:t>I</a:t>
            </a:r>
            <a:r>
              <a:rPr lang="en-US" altLang="ja-JP" baseline="0" dirty="0" smtClean="0">
                <a:effectLst/>
              </a:rPr>
              <a:t> would like to bring you a message from our chairman who couldn’t be here.</a:t>
            </a:r>
            <a:endParaRPr lang="en-US" altLang="ja-JP" dirty="0" smtClean="0">
              <a:effectLst/>
            </a:endParaRPr>
          </a:p>
        </p:txBody>
      </p:sp>
      <p:sp>
        <p:nvSpPr>
          <p:cNvPr id="33796"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EC8E3B93-51E0-453F-B3F7-3CF3E847CAE6}" type="slidenum">
              <a:rPr lang="en-US" altLang="ja-JP" smtClean="0"/>
              <a:pPr eaLnBrk="1" hangingPunct="1"/>
              <a:t>20</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ー 1"/>
          <p:cNvSpPr>
            <a:spLocks noGrp="1" noRot="1" noChangeAspect="1" noTextEdit="1"/>
          </p:cNvSpPr>
          <p:nvPr>
            <p:ph type="sldImg"/>
          </p:nvPr>
        </p:nvSpPr>
        <p:spPr>
          <a:ln/>
        </p:spPr>
      </p:sp>
      <p:sp>
        <p:nvSpPr>
          <p:cNvPr id="52227" name="ノート プレースホルダー 2"/>
          <p:cNvSpPr>
            <a:spLocks noGrp="1"/>
          </p:cNvSpPr>
          <p:nvPr>
            <p:ph type="body" idx="1"/>
          </p:nvPr>
        </p:nvSpPr>
        <p:spPr>
          <a:noFill/>
        </p:spPr>
        <p:txBody>
          <a:bodyPr/>
          <a:lstStyle/>
          <a:p>
            <a:r>
              <a:rPr lang="en-US" altLang="ja-JP" dirty="0" smtClean="0">
                <a:effectLst/>
              </a:rPr>
              <a:t>(Conclusion)</a:t>
            </a:r>
          </a:p>
          <a:p>
            <a:r>
              <a:rPr lang="en-US" altLang="ja-JP" dirty="0" smtClean="0">
                <a:effectLst/>
              </a:rPr>
              <a:t>Finally it is a conclusion.</a:t>
            </a:r>
          </a:p>
          <a:p>
            <a:pPr marL="171420" indent="-171420">
              <a:buFontTx/>
              <a:buChar char="-"/>
            </a:pPr>
            <a:r>
              <a:rPr lang="en-US" altLang="ja-JP" dirty="0" smtClean="0">
                <a:effectLst/>
              </a:rPr>
              <a:t>The conference is promoting activity for technology development of accelerators including ILC. </a:t>
            </a:r>
          </a:p>
          <a:p>
            <a:pPr marL="171420" indent="-171420" defTabSz="914242">
              <a:buFontTx/>
              <a:buChar char="-"/>
              <a:defRPr/>
            </a:pPr>
            <a:r>
              <a:rPr lang="en-US" altLang="ja-JP" dirty="0" smtClean="0">
                <a:effectLst/>
              </a:rPr>
              <a:t>The Japanese company contributes to the accelerator project in and outside the country with technology. </a:t>
            </a:r>
            <a:endParaRPr lang="en-US" altLang="ja-JP" dirty="0">
              <a:latin typeface="+mn-ea"/>
            </a:endParaRPr>
          </a:p>
          <a:p>
            <a:pPr marL="171420" indent="-171420">
              <a:buFontTx/>
              <a:buChar char="-"/>
            </a:pPr>
            <a:r>
              <a:rPr lang="en-US" altLang="ja-JP" dirty="0" smtClean="0">
                <a:effectLst/>
              </a:rPr>
              <a:t>Towards ILC realization, a conference plans an event in and outside the country, and is sending the meaning of ILC widely.</a:t>
            </a:r>
          </a:p>
          <a:p>
            <a:endParaRPr lang="en-US" altLang="ja-JP" dirty="0" smtClean="0">
              <a:effectLst/>
            </a:endParaRPr>
          </a:p>
          <a:p>
            <a:r>
              <a:rPr lang="en-US" altLang="ja-JP" dirty="0" smtClean="0">
                <a:effectLst/>
              </a:rPr>
              <a:t>If much more exchange about technology can be promoted between Japan and Spain by considering today's symposium as a start, I will think a very wonderful thing. </a:t>
            </a:r>
            <a:endParaRPr lang="en-US" altLang="ja-JP" dirty="0">
              <a:latin typeface="+mn-ea"/>
              <a:ea typeface="+mn-ea"/>
            </a:endParaRPr>
          </a:p>
          <a:p>
            <a:r>
              <a:rPr lang="en-US" altLang="ja-JP" dirty="0" smtClean="0">
                <a:effectLst/>
              </a:rPr>
              <a:t>Thank you for your attention. </a:t>
            </a:r>
            <a:endParaRPr lang="en-US" altLang="ja-JP" dirty="0">
              <a:latin typeface="+mn-ea"/>
              <a:ea typeface="+mn-ea"/>
            </a:endParaRPr>
          </a:p>
        </p:txBody>
      </p:sp>
      <p:sp>
        <p:nvSpPr>
          <p:cNvPr id="52228"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E75678EA-3DFF-4216-8D17-8033C22DE59A}" type="slidenum">
              <a:rPr lang="en-US" altLang="ja-JP" smtClean="0"/>
              <a:pPr eaLnBrk="1" hangingPunct="1"/>
              <a:t>21</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a:latin typeface="+mn-ea"/>
                <a:ea typeface="+mn-ea"/>
              </a:rPr>
              <a:t>(Contents)</a:t>
            </a:r>
          </a:p>
          <a:p>
            <a:r>
              <a:rPr lang="en-US" altLang="ja-JP" dirty="0">
                <a:latin typeface="+mn-ea"/>
                <a:ea typeface="+mn-ea"/>
              </a:rPr>
              <a:t>Today, I would like to talk about three items.</a:t>
            </a:r>
          </a:p>
          <a:p>
            <a:r>
              <a:rPr lang="en-US" altLang="ja-JP" dirty="0">
                <a:latin typeface="+mn-ea"/>
                <a:ea typeface="+mn-ea"/>
              </a:rPr>
              <a:t>The first item is the activities of AAA.</a:t>
            </a:r>
          </a:p>
          <a:p>
            <a:r>
              <a:rPr lang="en-US" altLang="ja-JP" dirty="0">
                <a:latin typeface="+mn-ea"/>
                <a:ea typeface="+mn-ea"/>
              </a:rPr>
              <a:t>And then I will explain the accelerator science and industry in Japan.</a:t>
            </a:r>
          </a:p>
          <a:p>
            <a:r>
              <a:rPr lang="en-US" altLang="ja-JP" dirty="0">
                <a:latin typeface="+mn-ea"/>
                <a:ea typeface="+mn-ea"/>
              </a:rPr>
              <a:t>Finally, I introduce the significant issue for realization of ILC.</a:t>
            </a:r>
          </a:p>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3</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ー 1"/>
          <p:cNvSpPr>
            <a:spLocks noGrp="1" noRot="1" noChangeAspect="1" noTextEdit="1"/>
          </p:cNvSpPr>
          <p:nvPr>
            <p:ph type="sldImg"/>
          </p:nvPr>
        </p:nvSpPr>
        <p:spPr>
          <a:ln/>
        </p:spPr>
      </p:sp>
      <p:sp>
        <p:nvSpPr>
          <p:cNvPr id="33795" name="ノート プレースホルダー 2"/>
          <p:cNvSpPr>
            <a:spLocks noGrp="1"/>
          </p:cNvSpPr>
          <p:nvPr>
            <p:ph type="body" idx="1"/>
          </p:nvPr>
        </p:nvSpPr>
        <p:spPr>
          <a:noFill/>
        </p:spPr>
        <p:txBody>
          <a:bodyPr/>
          <a:lstStyle/>
          <a:p>
            <a:r>
              <a:rPr lang="en-US" altLang="ja-JP" dirty="0">
                <a:latin typeface="+mn-ea"/>
                <a:ea typeface="+mn-ea"/>
              </a:rPr>
              <a:t>(Outline of AAA)</a:t>
            </a:r>
          </a:p>
          <a:p>
            <a:r>
              <a:rPr lang="en-US" altLang="ja-JP" dirty="0">
                <a:latin typeface="+mn-ea"/>
                <a:ea typeface="+mn-ea"/>
              </a:rPr>
              <a:t>AAA was established in 2008 with 76 members from the academia and the industry. </a:t>
            </a:r>
            <a:endParaRPr lang="en-US" altLang="ja-JP" dirty="0" smtClean="0">
              <a:latin typeface="+mn-ea"/>
              <a:ea typeface="+mn-ea"/>
            </a:endParaRPr>
          </a:p>
          <a:p>
            <a:r>
              <a:rPr lang="en-US" altLang="ja-JP" dirty="0" smtClean="0">
                <a:latin typeface="+mn-ea"/>
                <a:ea typeface="+mn-ea"/>
              </a:rPr>
              <a:t>Our</a:t>
            </a:r>
            <a:r>
              <a:rPr lang="en-US" altLang="ja-JP" baseline="0" dirty="0" smtClean="0">
                <a:latin typeface="+mn-ea"/>
                <a:ea typeface="+mn-ea"/>
              </a:rPr>
              <a:t> vision is to realize the affluent future with the advanced accelerator science and technology.</a:t>
            </a:r>
          </a:p>
          <a:p>
            <a:r>
              <a:rPr lang="en-US" altLang="ja-JP" dirty="0" smtClean="0">
                <a:latin typeface="+mn-ea"/>
                <a:ea typeface="+mn-ea"/>
              </a:rPr>
              <a:t>As you know,</a:t>
            </a:r>
            <a:r>
              <a:rPr lang="en-US" altLang="ja-JP" baseline="0" dirty="0" smtClean="0">
                <a:latin typeface="+mn-ea"/>
                <a:ea typeface="+mn-ea"/>
              </a:rPr>
              <a:t> the accelerator technology has been created new products helping our society and our life such as medical diagnostics or cancer therapy machine.</a:t>
            </a:r>
          </a:p>
          <a:p>
            <a:r>
              <a:rPr lang="en-US" altLang="ja-JP" dirty="0"/>
              <a:t>We are acting</a:t>
            </a:r>
            <a:r>
              <a:rPr lang="ja-JP" altLang="en-US" dirty="0"/>
              <a:t> </a:t>
            </a:r>
            <a:r>
              <a:rPr lang="en-US" altLang="ja-JP" dirty="0"/>
              <a:t>to promote the science and technology related to advanced  accelerators including the International Linear Collider (ILC) project in collaboration with </a:t>
            </a:r>
            <a:r>
              <a:rPr lang="en-US" altLang="ja-JP" dirty="0" smtClean="0"/>
              <a:t>Government, Academia and</a:t>
            </a:r>
            <a:r>
              <a:rPr lang="en-US" altLang="ja-JP" baseline="0" dirty="0" smtClean="0"/>
              <a:t> Industry</a:t>
            </a:r>
            <a:r>
              <a:rPr lang="en-US" altLang="ja-JP" dirty="0" smtClean="0"/>
              <a:t>.</a:t>
            </a:r>
            <a:endParaRPr lang="en-US" altLang="ja-JP" dirty="0"/>
          </a:p>
          <a:p>
            <a:endParaRPr lang="en-US" altLang="ja-JP" dirty="0"/>
          </a:p>
        </p:txBody>
      </p:sp>
      <p:sp>
        <p:nvSpPr>
          <p:cNvPr id="33796"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EC8E3B93-51E0-453F-B3F7-3CF3E847CAE6}" type="slidenum">
              <a:rPr lang="en-US" altLang="ja-JP" smtClean="0"/>
              <a:pPr eaLnBrk="1" hangingPunct="1"/>
              <a:t>4</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smtClean="0">
                <a:effectLst/>
              </a:rPr>
              <a:t>(Member of AAA)</a:t>
            </a:r>
          </a:p>
          <a:p>
            <a:r>
              <a:rPr lang="en-US" altLang="ja-JP" dirty="0" smtClean="0">
                <a:effectLst/>
              </a:rPr>
              <a:t>This is a trend of the membership from the establishment until now.</a:t>
            </a:r>
          </a:p>
          <a:p>
            <a:r>
              <a:rPr lang="en-US" altLang="ja-JP" dirty="0" smtClean="0">
                <a:effectLst/>
              </a:rPr>
              <a:t>From the time of establishment, the</a:t>
            </a:r>
            <a:r>
              <a:rPr lang="en-US" altLang="ja-JP" baseline="0" dirty="0" smtClean="0">
                <a:effectLst/>
              </a:rPr>
              <a:t> number of members increased</a:t>
            </a:r>
            <a:r>
              <a:rPr lang="en-US" altLang="ja-JP" dirty="0" smtClean="0">
                <a:effectLst/>
              </a:rPr>
              <a:t> approximately</a:t>
            </a:r>
            <a:r>
              <a:rPr lang="en-US" altLang="ja-JP" baseline="0" dirty="0" smtClean="0">
                <a:effectLst/>
              </a:rPr>
              <a:t> </a:t>
            </a:r>
            <a:r>
              <a:rPr lang="en-US" altLang="ja-JP" dirty="0" smtClean="0">
                <a:effectLst/>
              </a:rPr>
              <a:t>double and their</a:t>
            </a:r>
            <a:r>
              <a:rPr lang="en-US" altLang="ja-JP" baseline="0" dirty="0" smtClean="0">
                <a:effectLst/>
              </a:rPr>
              <a:t> business area becomes to </a:t>
            </a:r>
            <a:r>
              <a:rPr lang="en-US" altLang="ja-JP" dirty="0" smtClean="0">
                <a:effectLst/>
              </a:rPr>
              <a:t>diversify. </a:t>
            </a:r>
            <a:endParaRPr lang="en-US" altLang="ja-JP" dirty="0">
              <a:latin typeface="+mn-ea"/>
            </a:endParaRPr>
          </a:p>
          <a:p>
            <a:r>
              <a:rPr lang="en-US" altLang="ja-JP" dirty="0" smtClean="0">
                <a:effectLst/>
              </a:rPr>
              <a:t>“The</a:t>
            </a:r>
            <a:r>
              <a:rPr lang="en-US" altLang="ja-JP" baseline="0" dirty="0" smtClean="0">
                <a:effectLst/>
              </a:rPr>
              <a:t> others”</a:t>
            </a:r>
            <a:r>
              <a:rPr lang="en-US" altLang="ja-JP" dirty="0" smtClean="0">
                <a:effectLst/>
              </a:rPr>
              <a:t> includes the material,</a:t>
            </a:r>
            <a:r>
              <a:rPr lang="en-US" altLang="ja-JP" baseline="0" dirty="0" smtClean="0">
                <a:effectLst/>
              </a:rPr>
              <a:t> traffic </a:t>
            </a:r>
            <a:r>
              <a:rPr lang="en-US" altLang="ja-JP" dirty="0" smtClean="0">
                <a:effectLst/>
              </a:rPr>
              <a:t>system,</a:t>
            </a:r>
            <a:r>
              <a:rPr lang="en-US" altLang="ja-JP" baseline="0" dirty="0" smtClean="0">
                <a:effectLst/>
              </a:rPr>
              <a:t> </a:t>
            </a:r>
            <a:r>
              <a:rPr lang="en-US" altLang="ja-JP" dirty="0" smtClean="0">
                <a:effectLst/>
              </a:rPr>
              <a:t>trading companies and so on.</a:t>
            </a:r>
          </a:p>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5</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smtClean="0">
                <a:effectLst/>
              </a:rPr>
              <a:t>(Organization</a:t>
            </a:r>
            <a:r>
              <a:rPr lang="en-US" altLang="ja-JP" baseline="0" dirty="0" smtClean="0">
                <a:effectLst/>
              </a:rPr>
              <a:t>)</a:t>
            </a:r>
          </a:p>
          <a:p>
            <a:r>
              <a:rPr lang="en-US" altLang="ja-JP" dirty="0" smtClean="0">
                <a:effectLst/>
              </a:rPr>
              <a:t>AAA have four groups</a:t>
            </a:r>
            <a:r>
              <a:rPr lang="en-US" altLang="ja-JP" baseline="0" dirty="0" smtClean="0">
                <a:effectLst/>
              </a:rPr>
              <a:t> of the technology study group, the outreach group</a:t>
            </a:r>
            <a:r>
              <a:rPr lang="en-US" altLang="ja-JP" dirty="0" smtClean="0">
                <a:effectLst/>
              </a:rPr>
              <a:t>, the CIVIL group and the large project</a:t>
            </a:r>
            <a:r>
              <a:rPr lang="en-US" altLang="ja-JP" baseline="0" dirty="0" smtClean="0">
                <a:effectLst/>
              </a:rPr>
              <a:t> study group</a:t>
            </a:r>
            <a:r>
              <a:rPr lang="en-US" altLang="ja-JP" dirty="0" smtClean="0">
                <a:effectLst/>
              </a:rPr>
              <a:t>.</a:t>
            </a:r>
          </a:p>
          <a:p>
            <a:r>
              <a:rPr lang="en-US" altLang="ja-JP" dirty="0" smtClean="0">
                <a:effectLst/>
              </a:rPr>
              <a:t>At the</a:t>
            </a:r>
            <a:r>
              <a:rPr lang="en-US" altLang="ja-JP" baseline="0" dirty="0" smtClean="0">
                <a:effectLst/>
              </a:rPr>
              <a:t> technology study group seek directionalities on advanced accelerator with ILC. And they investigate “manufacturing technologies” from a variety of industrial field to create innovative scientific technologies.</a:t>
            </a:r>
            <a:r>
              <a:rPr lang="en-US" altLang="ja-JP" dirty="0" smtClean="0">
                <a:effectLst/>
              </a:rPr>
              <a:t> </a:t>
            </a:r>
          </a:p>
          <a:p>
            <a:pPr defTabSz="1279940" eaLnBrk="1" fontAlgn="auto" hangingPunct="1">
              <a:spcBef>
                <a:spcPts val="0"/>
              </a:spcBef>
              <a:spcAft>
                <a:spcPts val="0"/>
              </a:spcAft>
              <a:defRPr/>
            </a:pPr>
            <a:r>
              <a:rPr lang="en-US" altLang="ja-JP" dirty="0" smtClean="0">
                <a:effectLst/>
              </a:rPr>
              <a:t>The outreach group</a:t>
            </a:r>
            <a:r>
              <a:rPr lang="en-US" altLang="ja-JP" baseline="0" dirty="0" smtClean="0">
                <a:effectLst/>
              </a:rPr>
              <a:t> </a:t>
            </a:r>
            <a:r>
              <a:rPr kumimoji="0" lang="en-US" altLang="ja-JP" kern="0" dirty="0">
                <a:solidFill>
                  <a:prstClr val="black"/>
                </a:solidFill>
                <a:latin typeface="Calibri"/>
              </a:rPr>
              <a:t>inform the general public about possibilities and significance of advanced accelerator and the ILC, through a variety events such as the symposium and media exposure.</a:t>
            </a:r>
            <a:endParaRPr kumimoji="0" lang="ja-JP" altLang="ja-JP" kern="0" dirty="0">
              <a:solidFill>
                <a:prstClr val="black"/>
              </a:solidFill>
              <a:latin typeface="Calibri"/>
            </a:endParaRPr>
          </a:p>
          <a:p>
            <a:pPr defTabSz="914242">
              <a:defRPr/>
            </a:pPr>
            <a:r>
              <a:rPr lang="en-US" altLang="ja-JP" dirty="0" smtClean="0">
                <a:effectLst/>
              </a:rPr>
              <a:t>The</a:t>
            </a:r>
            <a:r>
              <a:rPr lang="en-US" altLang="ja-JP" baseline="0" dirty="0" smtClean="0">
                <a:effectLst/>
              </a:rPr>
              <a:t> </a:t>
            </a:r>
            <a:r>
              <a:rPr lang="en-US" altLang="ja-JP" dirty="0" smtClean="0">
                <a:effectLst/>
              </a:rPr>
              <a:t>CIVIL group</a:t>
            </a:r>
            <a:r>
              <a:rPr lang="en-US" altLang="ja-JP" baseline="0" dirty="0" smtClean="0">
                <a:effectLst/>
              </a:rPr>
              <a:t> </a:t>
            </a:r>
            <a:r>
              <a:rPr lang="en-US" altLang="ja-JP" dirty="0"/>
              <a:t>contribute to hosting the ILC smoothly in Japan with studying civil issue.</a:t>
            </a:r>
          </a:p>
          <a:p>
            <a:pPr defTabSz="914242">
              <a:defRPr/>
            </a:pPr>
            <a:r>
              <a:rPr lang="en-US" altLang="ja-JP" dirty="0" smtClean="0">
                <a:effectLst/>
              </a:rPr>
              <a:t>Finally, the</a:t>
            </a:r>
            <a:r>
              <a:rPr lang="en-US" altLang="ja-JP" baseline="0" dirty="0" smtClean="0">
                <a:effectLst/>
              </a:rPr>
              <a:t> large project study</a:t>
            </a:r>
            <a:r>
              <a:rPr lang="en-US" altLang="ja-JP" dirty="0"/>
              <a:t> </a:t>
            </a:r>
            <a:r>
              <a:rPr lang="en-US" altLang="ja-JP" dirty="0" smtClean="0"/>
              <a:t>group seek how </a:t>
            </a:r>
            <a:r>
              <a:rPr lang="en-US" altLang="ja-JP" dirty="0"/>
              <a:t>to reach a consensus with understanding the location issue in order to realize the ILC in Japan, and </a:t>
            </a:r>
            <a:r>
              <a:rPr lang="en-US" altLang="ja-JP" dirty="0" smtClean="0"/>
              <a:t>study </a:t>
            </a:r>
            <a:r>
              <a:rPr lang="en-US" altLang="ja-JP" dirty="0"/>
              <a:t>proper organization for promoting the ILC in collaboration with law makers and government officials.</a:t>
            </a:r>
          </a:p>
          <a:p>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6</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40963" name="ノート プレースホルダー 2"/>
          <p:cNvSpPr>
            <a:spLocks noGrp="1"/>
          </p:cNvSpPr>
          <p:nvPr>
            <p:ph type="body" idx="1"/>
          </p:nvPr>
        </p:nvSpPr>
        <p:spPr>
          <a:noFill/>
        </p:spPr>
        <p:txBody>
          <a:bodyPr/>
          <a:lstStyle/>
          <a:p>
            <a:r>
              <a:rPr lang="en-US" altLang="ja-JP" dirty="0">
                <a:latin typeface="+mn-ea"/>
                <a:ea typeface="+mn-ea"/>
              </a:rPr>
              <a:t>(Contents)</a:t>
            </a:r>
          </a:p>
          <a:p>
            <a:r>
              <a:rPr lang="en-US" altLang="ja-JP" dirty="0" smtClean="0">
                <a:latin typeface="+mn-ea"/>
                <a:ea typeface="+mn-ea"/>
              </a:rPr>
              <a:t>Then I will</a:t>
            </a:r>
            <a:r>
              <a:rPr lang="en-US" altLang="ja-JP" baseline="0" dirty="0" smtClean="0">
                <a:latin typeface="+mn-ea"/>
                <a:ea typeface="+mn-ea"/>
              </a:rPr>
              <a:t> talk about our activities.</a:t>
            </a:r>
            <a:endParaRPr lang="en-US" altLang="ja-JP" dirty="0">
              <a:latin typeface="+mn-ea"/>
              <a:ea typeface="+mn-ea"/>
            </a:endParaRPr>
          </a:p>
        </p:txBody>
      </p:sp>
      <p:sp>
        <p:nvSpPr>
          <p:cNvPr id="40964"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D4B3E532-DA2C-45C3-BB8A-37A7179EA35A}" type="slidenum">
              <a:rPr lang="en-US" altLang="ja-JP" smtClean="0"/>
              <a:pPr eaLnBrk="1" hangingPunct="1"/>
              <a:t>7</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ー 1"/>
          <p:cNvSpPr>
            <a:spLocks noGrp="1" noRot="1" noChangeAspect="1" noTextEdit="1"/>
          </p:cNvSpPr>
          <p:nvPr>
            <p:ph type="sldImg"/>
          </p:nvPr>
        </p:nvSpPr>
        <p:spPr>
          <a:ln/>
        </p:spPr>
      </p:sp>
      <p:sp>
        <p:nvSpPr>
          <p:cNvPr id="41987" name="ノート プレースホルダー 2"/>
          <p:cNvSpPr>
            <a:spLocks noGrp="1"/>
          </p:cNvSpPr>
          <p:nvPr>
            <p:ph type="body" idx="1"/>
          </p:nvPr>
        </p:nvSpPr>
        <p:spPr>
          <a:noFill/>
        </p:spPr>
        <p:txBody>
          <a:bodyPr/>
          <a:lstStyle/>
          <a:p>
            <a:r>
              <a:rPr lang="en-US" altLang="ja-JP" dirty="0" smtClean="0">
                <a:effectLst/>
              </a:rPr>
              <a:t>(Activities of Technology Study Group)</a:t>
            </a:r>
          </a:p>
          <a:p>
            <a:r>
              <a:rPr lang="en-US" altLang="ja-JP" dirty="0" smtClean="0">
                <a:effectLst/>
              </a:rPr>
              <a:t>The</a:t>
            </a:r>
            <a:r>
              <a:rPr lang="en-US" altLang="ja-JP" baseline="0" dirty="0" smtClean="0">
                <a:effectLst/>
              </a:rPr>
              <a:t> technology study group conducts technical seminars for the AAA members.</a:t>
            </a:r>
          </a:p>
          <a:p>
            <a:r>
              <a:rPr lang="en-US" altLang="ja-JP" baseline="0" dirty="0" smtClean="0">
                <a:effectLst/>
              </a:rPr>
              <a:t>We have held 53 seminars and lots of working group meetings for about 9 years.</a:t>
            </a:r>
          </a:p>
          <a:p>
            <a:r>
              <a:rPr lang="en-US" altLang="ja-JP" dirty="0" smtClean="0">
                <a:effectLst/>
              </a:rPr>
              <a:t>We have exchanged valuable</a:t>
            </a:r>
            <a:r>
              <a:rPr lang="en-US" altLang="ja-JP" baseline="0" dirty="0" smtClean="0">
                <a:effectLst/>
              </a:rPr>
              <a:t> information about the technological challenges and the possibility of advanced accelerators including the ILC with the academia and industry attending.</a:t>
            </a:r>
          </a:p>
          <a:p>
            <a:r>
              <a:rPr lang="en-US" altLang="ja-JP" baseline="0" dirty="0" smtClean="0">
                <a:effectLst/>
              </a:rPr>
              <a:t>On the other hand, the researchers give us some information about the status of the ILC timely.</a:t>
            </a:r>
          </a:p>
          <a:p>
            <a:endParaRPr lang="en-US" altLang="ja-JP" dirty="0" smtClean="0">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ja-JP" dirty="0" smtClean="0">
                <a:effectLst/>
              </a:rPr>
              <a:t>You</a:t>
            </a:r>
            <a:r>
              <a:rPr lang="en-US" altLang="ja-JP" baseline="0" dirty="0" smtClean="0">
                <a:effectLst/>
              </a:rPr>
              <a:t> can see a photo on the left is that of visiting CERN </a:t>
            </a:r>
          </a:p>
          <a:p>
            <a:r>
              <a:rPr lang="en-US" altLang="ja-JP" baseline="0" dirty="0" smtClean="0">
                <a:effectLst/>
              </a:rPr>
              <a:t>A photo on the right is that of visiting KEK to see some advanced accelerators including ILC R&amp;D.</a:t>
            </a:r>
          </a:p>
          <a:p>
            <a:r>
              <a:rPr lang="en-US" altLang="ja-JP" baseline="0" dirty="0" smtClean="0">
                <a:effectLst/>
              </a:rPr>
              <a:t>We also experienced the operation of the superconducting accelerator to improve our knowledge and skill.</a:t>
            </a:r>
          </a:p>
          <a:p>
            <a:r>
              <a:rPr lang="en-US" altLang="ja-JP" baseline="0" dirty="0" smtClean="0">
                <a:effectLst/>
              </a:rPr>
              <a:t>These activities may induce the innovation regarding the accelerator technology.</a:t>
            </a:r>
          </a:p>
          <a:p>
            <a:endParaRPr lang="en-US" altLang="ja-JP" dirty="0" smtClean="0">
              <a:effectLst/>
            </a:endParaRPr>
          </a:p>
        </p:txBody>
      </p:sp>
      <p:sp>
        <p:nvSpPr>
          <p:cNvPr id="41988"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76AE0902-D88F-4B13-B0E6-9AA563C7B167}" type="slidenum">
              <a:rPr lang="en-US" altLang="ja-JP" smtClean="0"/>
              <a:pPr eaLnBrk="1" hangingPunct="1"/>
              <a:t>8</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スライド イメージ プレースホルダー 1"/>
          <p:cNvSpPr>
            <a:spLocks noGrp="1" noRot="1" noChangeAspect="1" noTextEdit="1"/>
          </p:cNvSpPr>
          <p:nvPr>
            <p:ph type="sldImg"/>
          </p:nvPr>
        </p:nvSpPr>
        <p:spPr>
          <a:ln/>
        </p:spPr>
      </p:sp>
      <p:sp>
        <p:nvSpPr>
          <p:cNvPr id="45059" name="ノート プレースホルダー 2"/>
          <p:cNvSpPr>
            <a:spLocks noGrp="1"/>
          </p:cNvSpPr>
          <p:nvPr>
            <p:ph type="body" idx="1"/>
          </p:nvPr>
        </p:nvSpPr>
        <p:spPr>
          <a:noFill/>
        </p:spPr>
        <p:txBody>
          <a:bodyPr/>
          <a:lstStyle/>
          <a:p>
            <a:r>
              <a:rPr lang="en-US" altLang="ja-JP" dirty="0" smtClean="0">
                <a:effectLst/>
              </a:rPr>
              <a:t>(Symposiums at the various cities in Japan)</a:t>
            </a:r>
          </a:p>
          <a:p>
            <a:r>
              <a:rPr lang="en-US" altLang="ja-JP" dirty="0" smtClean="0">
                <a:effectLst/>
              </a:rPr>
              <a:t>This is the slide which summarized the holding situation of the symposium which AAA sponsored. </a:t>
            </a:r>
          </a:p>
          <a:p>
            <a:r>
              <a:rPr lang="en-US" altLang="ja-JP" dirty="0" smtClean="0">
                <a:effectLst/>
              </a:rPr>
              <a:t>This is a Japanese map. </a:t>
            </a:r>
          </a:p>
          <a:p>
            <a:r>
              <a:rPr lang="en-US" altLang="ja-JP" dirty="0" smtClean="0">
                <a:effectLst/>
              </a:rPr>
              <a:t>From Hokkaido to Kyushu, Japan is the islands which stand in a row for a long time southwest from northeast. </a:t>
            </a:r>
          </a:p>
          <a:p>
            <a:r>
              <a:rPr lang="en-US" altLang="ja-JP" dirty="0" smtClean="0">
                <a:effectLst/>
              </a:rPr>
              <a:t>As for us, the surroundings are sending the meaning of ILC or a tip accelerator for the Japan whole country through symposium. </a:t>
            </a:r>
          </a:p>
          <a:p>
            <a:r>
              <a:rPr lang="en-US" altLang="ja-JP" dirty="0" smtClean="0">
                <a:effectLst/>
              </a:rPr>
              <a:t>Very much, it stated and I have obtained attendance also in 7500 persons as indicated in the upper graph. </a:t>
            </a:r>
          </a:p>
          <a:p>
            <a:r>
              <a:rPr lang="en-US" altLang="ja-JP" dirty="0" smtClean="0">
                <a:effectLst/>
              </a:rPr>
              <a:t>When large, you sometimes participate also in 800 persons at once. </a:t>
            </a:r>
          </a:p>
          <a:p>
            <a:r>
              <a:rPr lang="en-US" altLang="ja-JP" dirty="0" smtClean="0">
                <a:effectLst/>
              </a:rPr>
              <a:t>This thinks that the height of the Japanese's concern about Japanese attraction of ILC is told. </a:t>
            </a:r>
          </a:p>
          <a:p>
            <a:r>
              <a:rPr lang="en-US" altLang="ja-JP" dirty="0" smtClean="0">
                <a:effectLst/>
              </a:rPr>
              <a:t>Moreover, we are also tackling the work and distribution of an animation or comics on the theme of ILC, and are just going to send the meaning of ILC or a tip accelerator using media. </a:t>
            </a:r>
            <a:endParaRPr lang="en-US" altLang="ja-JP" dirty="0" smtClean="0">
              <a:latin typeface="+mn-ea"/>
              <a:ea typeface="+mn-ea"/>
            </a:endParaRPr>
          </a:p>
          <a:p>
            <a:endParaRPr lang="en-US" altLang="ja-JP" dirty="0" smtClean="0">
              <a:latin typeface="+mn-ea"/>
              <a:ea typeface="+mn-ea"/>
            </a:endParaRPr>
          </a:p>
          <a:p>
            <a:endParaRPr lang="en-US" altLang="ja-JP" dirty="0" smtClean="0">
              <a:latin typeface="+mn-ea"/>
              <a:ea typeface="+mn-ea"/>
            </a:endParaRPr>
          </a:p>
          <a:p>
            <a:endParaRPr lang="en-US" altLang="ja-JP" dirty="0" smtClean="0">
              <a:latin typeface="+mn-ea"/>
              <a:ea typeface="+mn-ea"/>
            </a:endParaRPr>
          </a:p>
          <a:p>
            <a:endParaRPr lang="en-US" altLang="ja-JP" dirty="0" smtClean="0">
              <a:latin typeface="+mn-ea"/>
              <a:ea typeface="+mn-ea"/>
            </a:endParaRPr>
          </a:p>
          <a:p>
            <a:r>
              <a:rPr lang="ja-JP" altLang="en-US" dirty="0" smtClean="0">
                <a:latin typeface="+mn-ea"/>
                <a:ea typeface="+mn-ea"/>
              </a:rPr>
              <a:t>こちらは、当協議会が主催したシンポジウムの開催状況をまとめたスライドです。</a:t>
            </a:r>
            <a:endParaRPr lang="en-US" altLang="ja-JP" dirty="0" smtClean="0">
              <a:latin typeface="+mn-ea"/>
              <a:ea typeface="+mn-ea"/>
            </a:endParaRPr>
          </a:p>
          <a:p>
            <a:r>
              <a:rPr lang="ja-JP" altLang="en-US" dirty="0" smtClean="0">
                <a:latin typeface="+mn-ea"/>
                <a:ea typeface="+mn-ea"/>
              </a:rPr>
              <a:t>スペインの皆様にはあまり馴染みがないかも知れませんが、これは、日本の地図です。</a:t>
            </a:r>
            <a:endParaRPr lang="en-US" altLang="ja-JP" dirty="0" smtClean="0">
              <a:latin typeface="+mn-ea"/>
              <a:ea typeface="+mn-ea"/>
            </a:endParaRPr>
          </a:p>
          <a:p>
            <a:r>
              <a:rPr lang="ja-JP" altLang="en-US" dirty="0" smtClean="0">
                <a:latin typeface="+mn-ea"/>
                <a:ea typeface="+mn-ea"/>
              </a:rPr>
              <a:t>北海道から九州まで、日本は北東から南西に長く連なる列島でございます。</a:t>
            </a:r>
            <a:endParaRPr lang="en-US" altLang="ja-JP" dirty="0" smtClean="0">
              <a:latin typeface="+mn-ea"/>
              <a:ea typeface="+mn-ea"/>
            </a:endParaRPr>
          </a:p>
          <a:p>
            <a:r>
              <a:rPr lang="ja-JP" altLang="en-US" dirty="0" smtClean="0">
                <a:latin typeface="+mn-ea"/>
                <a:ea typeface="+mn-ea"/>
              </a:rPr>
              <a:t>我々は、日本全国を回り、</a:t>
            </a:r>
            <a:r>
              <a:rPr lang="en-US" altLang="ja-JP" dirty="0" smtClean="0">
                <a:latin typeface="+mn-ea"/>
                <a:ea typeface="+mn-ea"/>
              </a:rPr>
              <a:t>ILC</a:t>
            </a:r>
            <a:r>
              <a:rPr lang="ja-JP" altLang="en-US" dirty="0" smtClean="0">
                <a:latin typeface="+mn-ea"/>
                <a:ea typeface="+mn-ea"/>
              </a:rPr>
              <a:t>や先端加速器の意義をシンポジウムを通じて発信しております。上のグラフに記載してございますとおり、実に、述べ</a:t>
            </a:r>
            <a:r>
              <a:rPr lang="en-US" altLang="ja-JP" dirty="0" smtClean="0">
                <a:latin typeface="+mn-ea"/>
                <a:ea typeface="+mn-ea"/>
              </a:rPr>
              <a:t>8200</a:t>
            </a:r>
            <a:r>
              <a:rPr lang="ja-JP" altLang="en-US" dirty="0" smtClean="0">
                <a:latin typeface="+mn-ea"/>
                <a:ea typeface="+mn-ea"/>
              </a:rPr>
              <a:t>名もの方々にご出席を頂いております。多いときには、一度に</a:t>
            </a:r>
            <a:r>
              <a:rPr lang="en-US" altLang="ja-JP" dirty="0" smtClean="0">
                <a:latin typeface="+mn-ea"/>
                <a:ea typeface="+mn-ea"/>
              </a:rPr>
              <a:t>800</a:t>
            </a:r>
            <a:r>
              <a:rPr lang="ja-JP" altLang="en-US" dirty="0" smtClean="0">
                <a:latin typeface="+mn-ea"/>
                <a:ea typeface="+mn-ea"/>
              </a:rPr>
              <a:t>名もの方に参加頂くこともございます。これは、</a:t>
            </a:r>
            <a:r>
              <a:rPr lang="en-US" altLang="ja-JP" dirty="0" smtClean="0">
                <a:latin typeface="+mn-ea"/>
                <a:ea typeface="+mn-ea"/>
              </a:rPr>
              <a:t>ILC</a:t>
            </a:r>
            <a:r>
              <a:rPr lang="ja-JP" altLang="en-US" dirty="0" smtClean="0">
                <a:latin typeface="+mn-ea"/>
                <a:ea typeface="+mn-ea"/>
              </a:rPr>
              <a:t>の日本誘致に対する日本国民の関心の高さを物語っていると考えています。</a:t>
            </a:r>
            <a:endParaRPr lang="en-US" altLang="ja-JP" dirty="0" smtClean="0">
              <a:latin typeface="+mn-ea"/>
              <a:ea typeface="+mn-ea"/>
            </a:endParaRPr>
          </a:p>
          <a:p>
            <a:r>
              <a:rPr lang="ja-JP" altLang="en-US" dirty="0" smtClean="0">
                <a:latin typeface="+mn-ea"/>
                <a:ea typeface="+mn-ea"/>
              </a:rPr>
              <a:t>また、我々は、</a:t>
            </a:r>
            <a:r>
              <a:rPr lang="en-US" altLang="ja-JP" dirty="0" smtClean="0">
                <a:latin typeface="+mn-ea"/>
                <a:ea typeface="+mn-ea"/>
              </a:rPr>
              <a:t>ILC</a:t>
            </a:r>
            <a:r>
              <a:rPr lang="ja-JP" altLang="en-US" dirty="0" smtClean="0">
                <a:latin typeface="+mn-ea"/>
                <a:ea typeface="+mn-ea"/>
              </a:rPr>
              <a:t>をテーマにした動画やマンガの制作・頒布にも取組んでおり、</a:t>
            </a:r>
            <a:r>
              <a:rPr lang="en-US" altLang="ja-JP" dirty="0" smtClean="0">
                <a:latin typeface="+mn-ea"/>
                <a:ea typeface="+mn-ea"/>
              </a:rPr>
              <a:t>ILC</a:t>
            </a:r>
            <a:r>
              <a:rPr lang="ja-JP" altLang="en-US" dirty="0" smtClean="0">
                <a:latin typeface="+mn-ea"/>
                <a:ea typeface="+mn-ea"/>
              </a:rPr>
              <a:t>や先端加速器の意義をメディアを使って発信しているところでございます。</a:t>
            </a:r>
            <a:endParaRPr lang="en-US" altLang="ja-JP" dirty="0" smtClean="0">
              <a:latin typeface="+mn-ea"/>
              <a:ea typeface="+mn-ea"/>
            </a:endParaRPr>
          </a:p>
          <a:p>
            <a:endParaRPr lang="en-US" altLang="ja-JP" dirty="0" smtClean="0">
              <a:latin typeface="+mn-ea"/>
              <a:ea typeface="+mn-ea"/>
            </a:endParaRPr>
          </a:p>
          <a:p>
            <a:endParaRPr lang="ja-JP" altLang="en-US" dirty="0" smtClean="0">
              <a:ea typeface="ＭＳ Ｐ明朝" charset="-128"/>
            </a:endParaRPr>
          </a:p>
        </p:txBody>
      </p:sp>
      <p:sp>
        <p:nvSpPr>
          <p:cNvPr id="45060" name="スライド番号プレースホルダー 3"/>
          <p:cNvSpPr>
            <a:spLocks noGrp="1"/>
          </p:cNvSpPr>
          <p:nvPr>
            <p:ph type="sldNum" sz="quarter" idx="5"/>
          </p:nvPr>
        </p:nvSpPr>
        <p:spPr>
          <a:noFill/>
        </p:spPr>
        <p:txBody>
          <a:bodyPr/>
          <a:lstStyle>
            <a:lvl1pPr eaLnBrk="0" hangingPunct="0">
              <a:defRPr kumimoji="1">
                <a:solidFill>
                  <a:schemeClr val="tx1"/>
                </a:solidFill>
                <a:latin typeface="Arial" charset="0"/>
                <a:ea typeface="ＭＳ Ｐゴシック" charset="-128"/>
              </a:defRPr>
            </a:lvl1pPr>
            <a:lvl2pPr marL="742682" indent="-285646" eaLnBrk="0" hangingPunct="0">
              <a:defRPr kumimoji="1">
                <a:solidFill>
                  <a:schemeClr val="tx1"/>
                </a:solidFill>
                <a:latin typeface="Arial" charset="0"/>
                <a:ea typeface="ＭＳ Ｐゴシック" charset="-128"/>
              </a:defRPr>
            </a:lvl2pPr>
            <a:lvl3pPr marL="1142590" indent="-228519" eaLnBrk="0" hangingPunct="0">
              <a:defRPr kumimoji="1">
                <a:solidFill>
                  <a:schemeClr val="tx1"/>
                </a:solidFill>
                <a:latin typeface="Arial" charset="0"/>
                <a:ea typeface="ＭＳ Ｐゴシック" charset="-128"/>
              </a:defRPr>
            </a:lvl3pPr>
            <a:lvl4pPr marL="1599626" indent="-228519" eaLnBrk="0" hangingPunct="0">
              <a:defRPr kumimoji="1">
                <a:solidFill>
                  <a:schemeClr val="tx1"/>
                </a:solidFill>
                <a:latin typeface="Arial" charset="0"/>
                <a:ea typeface="ＭＳ Ｐゴシック" charset="-128"/>
              </a:defRPr>
            </a:lvl4pPr>
            <a:lvl5pPr marL="2056660" indent="-228519" eaLnBrk="0" hangingPunct="0">
              <a:defRPr kumimoji="1">
                <a:solidFill>
                  <a:schemeClr val="tx1"/>
                </a:solidFill>
                <a:latin typeface="Arial" charset="0"/>
                <a:ea typeface="ＭＳ Ｐゴシック" charset="-128"/>
              </a:defRPr>
            </a:lvl5pPr>
            <a:lvl6pPr marL="2513696" indent="-228519" eaLnBrk="0" fontAlgn="base" hangingPunct="0">
              <a:spcBef>
                <a:spcPct val="0"/>
              </a:spcBef>
              <a:spcAft>
                <a:spcPct val="0"/>
              </a:spcAft>
              <a:defRPr kumimoji="1">
                <a:solidFill>
                  <a:schemeClr val="tx1"/>
                </a:solidFill>
                <a:latin typeface="Arial" charset="0"/>
                <a:ea typeface="ＭＳ Ｐゴシック" charset="-128"/>
              </a:defRPr>
            </a:lvl6pPr>
            <a:lvl7pPr marL="2970730" indent="-228519" eaLnBrk="0" fontAlgn="base" hangingPunct="0">
              <a:spcBef>
                <a:spcPct val="0"/>
              </a:spcBef>
              <a:spcAft>
                <a:spcPct val="0"/>
              </a:spcAft>
              <a:defRPr kumimoji="1">
                <a:solidFill>
                  <a:schemeClr val="tx1"/>
                </a:solidFill>
                <a:latin typeface="Arial" charset="0"/>
                <a:ea typeface="ＭＳ Ｐゴシック" charset="-128"/>
              </a:defRPr>
            </a:lvl7pPr>
            <a:lvl8pPr marL="3427767" indent="-228519" eaLnBrk="0" fontAlgn="base" hangingPunct="0">
              <a:spcBef>
                <a:spcPct val="0"/>
              </a:spcBef>
              <a:spcAft>
                <a:spcPct val="0"/>
              </a:spcAft>
              <a:defRPr kumimoji="1">
                <a:solidFill>
                  <a:schemeClr val="tx1"/>
                </a:solidFill>
                <a:latin typeface="Arial" charset="0"/>
                <a:ea typeface="ＭＳ Ｐゴシック" charset="-128"/>
              </a:defRPr>
            </a:lvl8pPr>
            <a:lvl9pPr marL="3884802" indent="-228519"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fld id="{3F65E85C-8D92-4DB3-86A9-4760F553A313}" type="slidenum">
              <a:rPr lang="en-US" altLang="ja-JP" smtClean="0"/>
              <a:pPr eaLnBrk="1" hangingPunct="1"/>
              <a:t>9</a:t>
            </a:fld>
            <a:endParaRPr lang="en-US" altLang="ja-JP" dirty="0" smtClean="0"/>
          </a:p>
        </p:txBody>
      </p:sp>
      <p:sp>
        <p:nvSpPr>
          <p:cNvPr id="2" name="フッター プレースホルダー 1"/>
          <p:cNvSpPr>
            <a:spLocks noGrp="1"/>
          </p:cNvSpPr>
          <p:nvPr>
            <p:ph type="ftr" sz="quarter" idx="10"/>
          </p:nvPr>
        </p:nvSpPr>
        <p:spPr/>
        <p:txBody>
          <a:bodyPr/>
          <a:lstStyle/>
          <a:p>
            <a:pPr>
              <a:defRPr/>
            </a:pPr>
            <a:endParaRPr lang="en-US" altLang="ja-JP"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bg>
      <p:bgPr>
        <a:solidFill>
          <a:schemeClr val="bg1"/>
        </a:solidFill>
        <a:effectLst/>
      </p:bgPr>
    </p:bg>
    <p:spTree>
      <p:nvGrpSpPr>
        <p:cNvPr id="1" name=""/>
        <p:cNvGrpSpPr/>
        <p:nvPr/>
      </p:nvGrpSpPr>
      <p:grpSpPr>
        <a:xfrm>
          <a:off x="0" y="0"/>
          <a:ext cx="0" cy="0"/>
          <a:chOff x="0" y="0"/>
          <a:chExt cx="0" cy="0"/>
        </a:xfrm>
      </p:grpSpPr>
      <p:grpSp>
        <p:nvGrpSpPr>
          <p:cNvPr id="2" name="Group 19"/>
          <p:cNvGrpSpPr>
            <a:grpSpLocks/>
          </p:cNvGrpSpPr>
          <p:nvPr userDrawn="1"/>
        </p:nvGrpSpPr>
        <p:grpSpPr bwMode="auto">
          <a:xfrm>
            <a:off x="0" y="5734050"/>
            <a:ext cx="9144000" cy="660400"/>
            <a:chOff x="0" y="3612"/>
            <a:chExt cx="5760" cy="416"/>
          </a:xfrm>
        </p:grpSpPr>
        <p:sp>
          <p:nvSpPr>
            <p:cNvPr id="3" name="Rectangle 3"/>
            <p:cNvSpPr>
              <a:spLocks noChangeArrowheads="1"/>
            </p:cNvSpPr>
            <p:nvPr userDrawn="1"/>
          </p:nvSpPr>
          <p:spPr bwMode="auto">
            <a:xfrm>
              <a:off x="0" y="3612"/>
              <a:ext cx="1509" cy="15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pic>
          <p:nvPicPr>
            <p:cNvPr id="4" name="Picture 16" descr="head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72" y="3793"/>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17"/>
            <p:cNvSpPr>
              <a:spLocks noChangeArrowheads="1"/>
            </p:cNvSpPr>
            <p:nvPr userDrawn="1"/>
          </p:nvSpPr>
          <p:spPr bwMode="auto">
            <a:xfrm rot="5400000">
              <a:off x="1396" y="2522"/>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sp>
          <p:nvSpPr>
            <p:cNvPr id="6" name="AutoShape 18"/>
            <p:cNvSpPr>
              <a:spLocks noChangeArrowheads="1"/>
            </p:cNvSpPr>
            <p:nvPr userDrawn="1"/>
          </p:nvSpPr>
          <p:spPr bwMode="auto">
            <a:xfrm rot="16200000" flipH="1">
              <a:off x="4321" y="2524"/>
              <a:ext cx="44" cy="2835"/>
            </a:xfrm>
            <a:prstGeom prst="triangle">
              <a:avLst>
                <a:gd name="adj" fmla="val 100000"/>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
        <p:nvSpPr>
          <p:cNvPr id="7" name="Text Box 20"/>
          <p:cNvSpPr txBox="1">
            <a:spLocks noChangeArrowheads="1"/>
          </p:cNvSpPr>
          <p:nvPr userDrawn="1"/>
        </p:nvSpPr>
        <p:spPr bwMode="auto">
          <a:xfrm>
            <a:off x="2073895" y="6436271"/>
            <a:ext cx="5113338" cy="24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spcBef>
                <a:spcPct val="50000"/>
              </a:spcBef>
              <a:defRPr/>
            </a:pPr>
            <a:r>
              <a:rPr lang="en-US" altLang="ja-JP" sz="1000" dirty="0" smtClean="0">
                <a:latin typeface="Arial Black" pitchFamily="34" charset="0"/>
              </a:rPr>
              <a:t>Advanced Accelerator Association Promoting Science &amp; Technology</a:t>
            </a:r>
          </a:p>
        </p:txBody>
      </p:sp>
      <p:sp>
        <p:nvSpPr>
          <p:cNvPr id="8" name="スライド番号プレースホルダー 5"/>
          <p:cNvSpPr>
            <a:spLocks noGrp="1"/>
          </p:cNvSpPr>
          <p:nvPr>
            <p:ph type="sldNum" sz="quarter" idx="4"/>
          </p:nvPr>
        </p:nvSpPr>
        <p:spPr>
          <a:xfrm>
            <a:off x="8316416" y="836712"/>
            <a:ext cx="683568"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306404043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992748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1688544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611388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4134439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273238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4"/>
          </p:nvPr>
        </p:nvSpPr>
        <p:spPr>
          <a:xfrm>
            <a:off x="8316416" y="116632"/>
            <a:ext cx="683568"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8252561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タイトルのみ">
    <p:spTree>
      <p:nvGrpSpPr>
        <p:cNvPr id="1" name=""/>
        <p:cNvGrpSpPr/>
        <p:nvPr/>
      </p:nvGrpSpPr>
      <p:grpSpPr>
        <a:xfrm>
          <a:off x="0" y="0"/>
          <a:ext cx="0" cy="0"/>
          <a:chOff x="0" y="0"/>
          <a:chExt cx="0" cy="0"/>
        </a:xfrm>
      </p:grpSpPr>
      <p:sp>
        <p:nvSpPr>
          <p:cNvPr id="2" name="スライド番号プレースホルダー 5"/>
          <p:cNvSpPr>
            <a:spLocks noGrp="1"/>
          </p:cNvSpPr>
          <p:nvPr>
            <p:ph type="sldNum" sz="quarter" idx="4"/>
          </p:nvPr>
        </p:nvSpPr>
        <p:spPr>
          <a:xfrm>
            <a:off x="8316416" y="116632"/>
            <a:ext cx="683568"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3F9F7DE-603D-490A-9A16-D31AAE4BD953}" type="slidenum">
              <a:rPr lang="ja-JP" altLang="en-US" smtClean="0"/>
              <a:pPr/>
              <a:t>‹#›</a:t>
            </a:fld>
            <a:endParaRPr lang="ja-JP" altLang="en-US" dirty="0"/>
          </a:p>
        </p:txBody>
      </p:sp>
    </p:spTree>
    <p:extLst>
      <p:ext uri="{BB962C8B-B14F-4D97-AF65-F5344CB8AC3E}">
        <p14:creationId xmlns:p14="http://schemas.microsoft.com/office/powerpoint/2010/main" val="9902695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80855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076724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2902600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71492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1300421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a:lstStyle/>
          <a:p>
            <a:fld id="{63F9F7DE-603D-490A-9A16-D31AAE4BD953}" type="slidenum">
              <a:rPr kumimoji="1" lang="ja-JP" altLang="en-US" smtClean="0"/>
              <a:t>‹#›</a:t>
            </a:fld>
            <a:endParaRPr kumimoji="1" lang="ja-JP" altLang="en-US"/>
          </a:p>
        </p:txBody>
      </p:sp>
    </p:spTree>
    <p:extLst>
      <p:ext uri="{BB962C8B-B14F-4D97-AF65-F5344CB8AC3E}">
        <p14:creationId xmlns:p14="http://schemas.microsoft.com/office/powerpoint/2010/main" val="793679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5"/>
          <p:cNvGrpSpPr>
            <a:grpSpLocks/>
          </p:cNvGrpSpPr>
          <p:nvPr userDrawn="1"/>
        </p:nvGrpSpPr>
        <p:grpSpPr bwMode="auto">
          <a:xfrm>
            <a:off x="0" y="476250"/>
            <a:ext cx="9144000" cy="373063"/>
            <a:chOff x="0" y="300"/>
            <a:chExt cx="5760" cy="235"/>
          </a:xfrm>
        </p:grpSpPr>
        <p:pic>
          <p:nvPicPr>
            <p:cNvPr id="1027" name="Picture 6" descr="head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740" y="300"/>
              <a:ext cx="102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AutoShape 7"/>
            <p:cNvSpPr>
              <a:spLocks noChangeArrowheads="1"/>
            </p:cNvSpPr>
            <p:nvPr userDrawn="1"/>
          </p:nvSpPr>
          <p:spPr bwMode="auto">
            <a:xfrm rot="5400000">
              <a:off x="2801" y="-2347"/>
              <a:ext cx="46" cy="5647"/>
            </a:xfrm>
            <a:prstGeom prst="triangle">
              <a:avLst>
                <a:gd name="adj" fmla="val 39653"/>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dirty="0"/>
            </a:p>
          </p:txBody>
        </p:sp>
      </p:grpSp>
    </p:spTree>
  </p:cSld>
  <p:clrMap bg1="lt1" tx1="dk1" bg2="lt2" tx2="dk2" accent1="accent1" accent2="accent2" accent3="accent3" accent4="accent4" accent5="accent5" accent6="accent6" hlink="hlink" folHlink="folHlink"/>
  <p:sldLayoutIdLst>
    <p:sldLayoutId id="2147483789" r:id="rId1"/>
    <p:sldLayoutId id="2147483781" r:id="rId2"/>
    <p:sldLayoutId id="2147483802" r:id="rId3"/>
  </p:sldLayoutIdLst>
  <p:timing>
    <p:tnLst>
      <p:par>
        <p:cTn id="1" dur="indefinite" restart="never" nodeType="tmRoot"/>
      </p:par>
    </p:tnLst>
  </p:timing>
  <p:hf hdr="0" ftr="0" dt="0"/>
  <p:txStyles>
    <p:titleStyle>
      <a:lvl1pPr algn="l" defTabSz="457200" rtl="0" eaLnBrk="0" fontAlgn="base" hangingPunct="0">
        <a:spcBef>
          <a:spcPct val="0"/>
        </a:spcBef>
        <a:spcAft>
          <a:spcPct val="0"/>
        </a:spcAft>
        <a:defRPr kumimoji="1" sz="2400" b="1">
          <a:solidFill>
            <a:schemeClr val="bg1"/>
          </a:solidFill>
          <a:latin typeface="+mj-lt"/>
          <a:ea typeface="+mj-ea"/>
          <a:cs typeface="+mj-cs"/>
        </a:defRPr>
      </a:lvl1pPr>
      <a:lvl2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2pPr>
      <a:lvl3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3pPr>
      <a:lvl4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4pPr>
      <a:lvl5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5pPr>
      <a:lvl6pPr marL="457200" algn="l" defTabSz="457200" rtl="0" fontAlgn="base">
        <a:spcBef>
          <a:spcPct val="0"/>
        </a:spcBef>
        <a:spcAft>
          <a:spcPct val="0"/>
        </a:spcAft>
        <a:defRPr kumimoji="1" sz="2400" b="1">
          <a:solidFill>
            <a:schemeClr val="bg1"/>
          </a:solidFill>
          <a:latin typeface="Arial" charset="0"/>
          <a:ea typeface="ＭＳ Ｐゴシック" pitchFamily="50" charset="-128"/>
        </a:defRPr>
      </a:lvl6pPr>
      <a:lvl7pPr marL="914400" algn="l" defTabSz="457200" rtl="0" fontAlgn="base">
        <a:spcBef>
          <a:spcPct val="0"/>
        </a:spcBef>
        <a:spcAft>
          <a:spcPct val="0"/>
        </a:spcAft>
        <a:defRPr kumimoji="1" sz="2400" b="1">
          <a:solidFill>
            <a:schemeClr val="bg1"/>
          </a:solidFill>
          <a:latin typeface="Arial" charset="0"/>
          <a:ea typeface="ＭＳ Ｐゴシック" pitchFamily="50" charset="-128"/>
        </a:defRPr>
      </a:lvl7pPr>
      <a:lvl8pPr marL="1371600" algn="l" defTabSz="457200" rtl="0" fontAlgn="base">
        <a:spcBef>
          <a:spcPct val="0"/>
        </a:spcBef>
        <a:spcAft>
          <a:spcPct val="0"/>
        </a:spcAft>
        <a:defRPr kumimoji="1" sz="2400" b="1">
          <a:solidFill>
            <a:schemeClr val="bg1"/>
          </a:solidFill>
          <a:latin typeface="Arial" charset="0"/>
          <a:ea typeface="ＭＳ Ｐゴシック" pitchFamily="50" charset="-128"/>
        </a:defRPr>
      </a:lvl8pPr>
      <a:lvl9pPr marL="1828800" algn="l" defTabSz="457200" rtl="0" fontAlgn="base">
        <a:spcBef>
          <a:spcPct val="0"/>
        </a:spcBef>
        <a:spcAft>
          <a:spcPct val="0"/>
        </a:spcAft>
        <a:defRPr kumimoji="1" sz="2400" b="1">
          <a:solidFill>
            <a:schemeClr val="bg1"/>
          </a:solidFill>
          <a:latin typeface="Arial" charset="0"/>
          <a:ea typeface="ＭＳ Ｐゴシック" pitchFamily="50" charset="-128"/>
        </a:defRPr>
      </a:lvl9pPr>
    </p:titleStyle>
    <p:bodyStyle>
      <a:lvl1pPr marL="342900" indent="-342900" algn="l" defTabSz="457200" rtl="0" eaLnBrk="0" fontAlgn="base" hangingPunct="0">
        <a:spcBef>
          <a:spcPct val="20000"/>
        </a:spcBef>
        <a:spcAft>
          <a:spcPct val="0"/>
        </a:spcAft>
        <a:buFont typeface="Arial" charset="0"/>
        <a:defRPr kumimoji="1" sz="16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kumimoji="1" sz="1200">
          <a:solidFill>
            <a:schemeClr val="tx1"/>
          </a:solidFill>
          <a:latin typeface="+mn-lt"/>
          <a:ea typeface="+mn-ea"/>
        </a:defRPr>
      </a:lvl2pPr>
      <a:lvl3pPr marL="11430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3pPr>
      <a:lvl4pPr marL="16002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4pPr>
      <a:lvl5pPr marL="2057400" indent="-228600" algn="l" defTabSz="457200" rtl="0" eaLnBrk="0" fontAlgn="base" hangingPunct="0">
        <a:spcBef>
          <a:spcPct val="20000"/>
        </a:spcBef>
        <a:spcAft>
          <a:spcPct val="0"/>
        </a:spcAft>
        <a:buFont typeface="Arial" charset="0"/>
        <a:buChar char="»"/>
        <a:defRPr kumimoji="1" sz="1200">
          <a:solidFill>
            <a:schemeClr val="tx1"/>
          </a:solidFill>
          <a:latin typeface="Calibri" pitchFamily="34" charset="0"/>
          <a:ea typeface="+mn-ea"/>
        </a:defRPr>
      </a:lvl5pPr>
      <a:lvl6pPr marL="25146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6pPr>
      <a:lvl7pPr marL="29718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7pPr>
      <a:lvl8pPr marL="34290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8pPr>
      <a:lvl9pPr marL="3886200" indent="-228600" algn="l" defTabSz="457200" rtl="0" fontAlgn="base">
        <a:spcBef>
          <a:spcPct val="20000"/>
        </a:spcBef>
        <a:spcAft>
          <a:spcPct val="0"/>
        </a:spcAft>
        <a:buFont typeface="Arial" charset="0"/>
        <a:buChar char="»"/>
        <a:defRPr kumimoji="1" sz="1200">
          <a:solidFill>
            <a:schemeClr val="tx1"/>
          </a:solidFill>
          <a:latin typeface="Calibri" pitchFamily="34" charset="0"/>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3772962675"/>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23.jpeg"/><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notesSlide" Target="../notesSlides/notesSlide10.xml"/><Relationship Id="rId16"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5" Type="http://schemas.openxmlformats.org/officeDocument/2006/relationships/image" Target="../media/image25.JP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 Id="rId1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32.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png"/><Relationship Id="rId7" Type="http://schemas.openxmlformats.org/officeDocument/2006/relationships/image" Target="../media/image38.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http://www.craftmap.box-i.net/japan_sozai/picture/0500/0500_4b.gi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bwMode="auto">
          <a:xfrm>
            <a:off x="0" y="1196975"/>
            <a:ext cx="9144000" cy="24495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en-US" altLang="ja-JP" sz="4000" dirty="0" smtClean="0">
                <a:solidFill>
                  <a:schemeClr val="tx1"/>
                </a:solidFill>
                <a:effectLst>
                  <a:outerShdw blurRad="38100" dist="38100" dir="2700000" algn="tl">
                    <a:srgbClr val="000000">
                      <a:alpha val="43137"/>
                    </a:srgbClr>
                  </a:outerShdw>
                </a:effectLst>
              </a:rPr>
              <a:t>Overview of the AAA activities</a:t>
            </a:r>
          </a:p>
        </p:txBody>
      </p:sp>
      <p:sp>
        <p:nvSpPr>
          <p:cNvPr id="3075" name="Rectangle 4"/>
          <p:cNvSpPr>
            <a:spLocks noChangeArrowheads="1"/>
          </p:cNvSpPr>
          <p:nvPr/>
        </p:nvSpPr>
        <p:spPr bwMode="auto">
          <a:xfrm>
            <a:off x="0" y="3573016"/>
            <a:ext cx="8964613"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defTabSz="457200"/>
            <a:r>
              <a:rPr lang="en-US" altLang="ja-JP" sz="2800" b="1" dirty="0" smtClean="0"/>
              <a:t>October 25, 2017</a:t>
            </a:r>
            <a:endParaRPr lang="en-US" altLang="ja-JP" sz="4000" b="1" dirty="0"/>
          </a:p>
        </p:txBody>
      </p:sp>
      <p:sp>
        <p:nvSpPr>
          <p:cNvPr id="3076" name="Rectangle 9"/>
          <p:cNvSpPr>
            <a:spLocks noChangeArrowheads="1"/>
          </p:cNvSpPr>
          <p:nvPr/>
        </p:nvSpPr>
        <p:spPr bwMode="auto">
          <a:xfrm>
            <a:off x="0" y="4436740"/>
            <a:ext cx="9144000" cy="11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defTabSz="457200"/>
            <a:r>
              <a:rPr lang="en-US" altLang="ja-JP" sz="2400" b="1" dirty="0"/>
              <a:t>Masanori </a:t>
            </a:r>
            <a:r>
              <a:rPr lang="en-US" altLang="ja-JP" sz="2400" b="1" dirty="0" smtClean="0"/>
              <a:t>Matsuoka</a:t>
            </a:r>
          </a:p>
          <a:p>
            <a:pPr algn="ctr" defTabSz="457200"/>
            <a:r>
              <a:rPr lang="en-US" altLang="ja-JP" sz="2000" b="1" dirty="0" smtClean="0"/>
              <a:t>Secretary General, </a:t>
            </a:r>
            <a:r>
              <a:rPr lang="en-US" altLang="ja-JP" sz="2000" b="1" dirty="0" smtClean="0">
                <a:solidFill>
                  <a:srgbClr val="FF0000"/>
                </a:solidFill>
              </a:rPr>
              <a:t>A</a:t>
            </a:r>
            <a:r>
              <a:rPr lang="en-US" altLang="ja-JP" sz="2000" b="1" dirty="0" smtClean="0"/>
              <a:t>dvance </a:t>
            </a:r>
            <a:r>
              <a:rPr lang="en-US" altLang="ja-JP" sz="2000" b="1" dirty="0" smtClean="0">
                <a:solidFill>
                  <a:srgbClr val="FF0000"/>
                </a:solidFill>
              </a:rPr>
              <a:t>A</a:t>
            </a:r>
            <a:r>
              <a:rPr lang="en-US" altLang="ja-JP" sz="2000" b="1" dirty="0" smtClean="0"/>
              <a:t>ccelerator </a:t>
            </a:r>
            <a:r>
              <a:rPr lang="en-US" altLang="ja-JP" sz="2000" b="1" dirty="0" smtClean="0">
                <a:solidFill>
                  <a:srgbClr val="FF0000"/>
                </a:solidFill>
              </a:rPr>
              <a:t>A</a:t>
            </a:r>
            <a:r>
              <a:rPr lang="en-US" altLang="ja-JP" sz="2000" b="1" dirty="0" smtClean="0"/>
              <a:t>ssociation</a:t>
            </a:r>
          </a:p>
          <a:p>
            <a:pPr algn="ctr" defTabSz="457200"/>
            <a:r>
              <a:rPr lang="en-US" altLang="ja-JP" sz="2000" b="1" dirty="0" smtClean="0"/>
              <a:t>promoting science &amp; technology</a:t>
            </a:r>
            <a:r>
              <a:rPr lang="en-US" altLang="ja-JP" sz="2800" b="1" dirty="0"/>
              <a:t/>
            </a:r>
            <a:br>
              <a:rPr lang="en-US" altLang="ja-JP" sz="2800" b="1" dirty="0"/>
            </a:br>
            <a:endParaRPr lang="en-US" altLang="ja-JP" sz="2000" b="1" dirty="0"/>
          </a:p>
        </p:txBody>
      </p:sp>
      <p:sp>
        <p:nvSpPr>
          <p:cNvPr id="6" name="スライド番号プレースホルダー 2"/>
          <p:cNvSpPr>
            <a:spLocks noGrp="1"/>
          </p:cNvSpPr>
          <p:nvPr>
            <p:ph type="sldNum" sz="quarter" idx="4"/>
          </p:nvPr>
        </p:nvSpPr>
        <p:spPr>
          <a:xfrm>
            <a:off x="8388424" y="116632"/>
            <a:ext cx="683568" cy="365125"/>
          </a:xfrm>
        </p:spPr>
        <p:txBody>
          <a:bodyPr/>
          <a:lstStyle/>
          <a:p>
            <a:fld id="{63F9F7DE-603D-490A-9A16-D31AAE4BD953}" type="slidenum">
              <a:rPr kumimoji="1" lang="ja-JP" altLang="en-US" smtClean="0"/>
              <a:t>1</a:t>
            </a:fld>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cstate="print">
            <a:extLst>
              <a:ext uri="{28A0092B-C50C-407E-A947-70E740481C1C}">
                <a14:useLocalDpi xmlns:a14="http://schemas.microsoft.com/office/drawing/2010/main" val="0"/>
              </a:ext>
            </a:extLst>
          </a:blip>
          <a:srcRect b="17375"/>
          <a:stretch/>
        </p:blipFill>
        <p:spPr>
          <a:xfrm>
            <a:off x="2336870" y="2435223"/>
            <a:ext cx="2297916" cy="1423989"/>
          </a:xfrm>
          <a:prstGeom prst="rect">
            <a:avLst/>
          </a:prstGeom>
        </p:spPr>
      </p:pic>
      <p:pic>
        <p:nvPicPr>
          <p:cNvPr id="5" name="図 4"/>
          <p:cNvPicPr>
            <a:picLocks noChangeAspect="1"/>
          </p:cNvPicPr>
          <p:nvPr/>
        </p:nvPicPr>
        <p:blipFill rotWithShape="1">
          <a:blip r:embed="rId4" cstate="print">
            <a:extLst>
              <a:ext uri="{28A0092B-C50C-407E-A947-70E740481C1C}">
                <a14:useLocalDpi xmlns:a14="http://schemas.microsoft.com/office/drawing/2010/main" val="0"/>
              </a:ext>
            </a:extLst>
          </a:blip>
          <a:srcRect t="10872"/>
          <a:stretch/>
        </p:blipFill>
        <p:spPr>
          <a:xfrm>
            <a:off x="3679496" y="3872080"/>
            <a:ext cx="3141796" cy="1432879"/>
          </a:xfrm>
          <a:prstGeom prst="rect">
            <a:avLst/>
          </a:prstGeom>
        </p:spPr>
      </p:pic>
      <p:sp>
        <p:nvSpPr>
          <p:cNvPr id="17411" name="Rectangle 21"/>
          <p:cNvSpPr>
            <a:spLocks noChangeArrowheads="1"/>
          </p:cNvSpPr>
          <p:nvPr/>
        </p:nvSpPr>
        <p:spPr bwMode="auto">
          <a:xfrm>
            <a:off x="114300" y="198438"/>
            <a:ext cx="7431088" cy="44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b="1" dirty="0" smtClean="0"/>
              <a:t>Symposiums </a:t>
            </a:r>
            <a:r>
              <a:rPr lang="en-US" altLang="ja-JP" sz="2800" b="1" dirty="0"/>
              <a:t>on Advanced Accelerator </a:t>
            </a:r>
          </a:p>
        </p:txBody>
      </p:sp>
      <p:pic>
        <p:nvPicPr>
          <p:cNvPr id="17412" name="Picture 3" descr="J:\1製品別資料\372A_加速器\01ILC\ILC協議会\4ｼﾝﾎﾟｼﾞｳﾑ\4シンポジウム2009九州\写真\PB08555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7060" y="5384573"/>
            <a:ext cx="1746926"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descr="J:\1製品別資料\372A_加速器\01ILC\ILC協議会\4ｼﾝﾎﾟｼﾞｳﾑ\4シンポジウム2009九州\写真\PB08576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23529" y="1060450"/>
            <a:ext cx="173196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5" descr="J:\1製品別資料\372A_加速器\01ILC\ILC協議会\4ｼﾝﾎﾟｼﾞｳﾑ\4シンポジウム2009九州\写真\PB08589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4561" y="2481263"/>
            <a:ext cx="1749425"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9" descr="J:\1製品別資料\372A_加速器\01ILC\ILC協議会\4ｼﾝﾎﾟｼﾞｳﾑ\8シンポジウム2010東北\写真\KEK小林さん\P2276773.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14331" y="2498725"/>
            <a:ext cx="1739900"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0" descr="J:\1製品別資料\372A_加速器\01ILC\ILC協議会\4ｼﾝﾎﾟｼﾞｳﾑ\8シンポジウム2010東北\写真\KEK小林さん\P227680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4561" y="3933825"/>
            <a:ext cx="1739900"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12" descr="J:\1製品別資料\372A_加速器\01ILC\ILC協議会\4ｼﾝﾎﾟｼﾞｳﾑ\6シンポジウム2010京都\写真\KEK小林さん\PA305429.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70438" y="1052513"/>
            <a:ext cx="1731962" cy="119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Picture 14" descr="J:\1製品別資料\372A_加速器\01ILC\ILC協議会\4ｼﾝﾎﾟｼﾞｳﾑ\7シンポジウム2010名古屋\写真\小林さん\PB275994.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85205" y="5373687"/>
            <a:ext cx="1810005" cy="123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1" name="Picture 16" descr="D:\P7042108.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937528" y="3933825"/>
            <a:ext cx="1739900"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Picture 17" descr="J:\1製品別資料\372A_加速器\01ILC\ILC協議会\4ｼﾝﾎﾟｼﾞｳﾑ\9シンポジウム2011九州\写真\P8309691.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950843" y="1060450"/>
            <a:ext cx="1712913"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3" name="Text Box 13"/>
          <p:cNvSpPr txBox="1">
            <a:spLocks noChangeArrowheads="1"/>
          </p:cNvSpPr>
          <p:nvPr/>
        </p:nvSpPr>
        <p:spPr bwMode="auto">
          <a:xfrm>
            <a:off x="670818" y="2205038"/>
            <a:ext cx="1223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a:t>M. Yoshioka</a:t>
            </a:r>
          </a:p>
        </p:txBody>
      </p:sp>
      <p:sp>
        <p:nvSpPr>
          <p:cNvPr id="17424" name="Text Box 13"/>
          <p:cNvSpPr txBox="1">
            <a:spLocks noChangeArrowheads="1"/>
          </p:cNvSpPr>
          <p:nvPr/>
        </p:nvSpPr>
        <p:spPr bwMode="auto">
          <a:xfrm>
            <a:off x="670818" y="3644900"/>
            <a:ext cx="1223963" cy="27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a:t>S. Komamiya</a:t>
            </a:r>
          </a:p>
        </p:txBody>
      </p:sp>
      <p:sp>
        <p:nvSpPr>
          <p:cNvPr id="17425" name="Text Box 13"/>
          <p:cNvSpPr txBox="1">
            <a:spLocks noChangeArrowheads="1"/>
          </p:cNvSpPr>
          <p:nvPr/>
        </p:nvSpPr>
        <p:spPr bwMode="auto">
          <a:xfrm>
            <a:off x="670818" y="5056188"/>
            <a:ext cx="1223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a:t>H. Yamamoto</a:t>
            </a:r>
          </a:p>
        </p:txBody>
      </p:sp>
      <p:sp>
        <p:nvSpPr>
          <p:cNvPr id="17426" name="Text Box 13"/>
          <p:cNvSpPr txBox="1">
            <a:spLocks noChangeArrowheads="1"/>
          </p:cNvSpPr>
          <p:nvPr/>
        </p:nvSpPr>
        <p:spPr bwMode="auto">
          <a:xfrm>
            <a:off x="670818" y="6503988"/>
            <a:ext cx="1223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a:t>H. Murayama</a:t>
            </a:r>
          </a:p>
        </p:txBody>
      </p:sp>
      <p:sp>
        <p:nvSpPr>
          <p:cNvPr id="17427" name="Text Box 13"/>
          <p:cNvSpPr txBox="1">
            <a:spLocks noChangeArrowheads="1"/>
          </p:cNvSpPr>
          <p:nvPr/>
        </p:nvSpPr>
        <p:spPr bwMode="auto">
          <a:xfrm>
            <a:off x="7152456" y="6562505"/>
            <a:ext cx="1223962"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a:t>T</a:t>
            </a:r>
            <a:r>
              <a:rPr lang="en-US" altLang="ja-JP" sz="1200" b="1" dirty="0" smtClean="0"/>
              <a:t>. </a:t>
            </a:r>
            <a:r>
              <a:rPr lang="en-US" altLang="ja-JP" sz="1200" b="1" dirty="0"/>
              <a:t>Masukawa</a:t>
            </a:r>
          </a:p>
        </p:txBody>
      </p:sp>
      <p:sp>
        <p:nvSpPr>
          <p:cNvPr id="17428" name="Text Box 13"/>
          <p:cNvSpPr txBox="1">
            <a:spLocks noChangeArrowheads="1"/>
          </p:cNvSpPr>
          <p:nvPr/>
        </p:nvSpPr>
        <p:spPr bwMode="auto">
          <a:xfrm>
            <a:off x="7152456" y="5084763"/>
            <a:ext cx="1223962" cy="277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a:t>M. Ie</a:t>
            </a:r>
          </a:p>
        </p:txBody>
      </p:sp>
      <p:sp>
        <p:nvSpPr>
          <p:cNvPr id="17429" name="Text Box 13"/>
          <p:cNvSpPr txBox="1">
            <a:spLocks noChangeArrowheads="1"/>
          </p:cNvSpPr>
          <p:nvPr/>
        </p:nvSpPr>
        <p:spPr bwMode="auto">
          <a:xfrm>
            <a:off x="7152456" y="3644900"/>
            <a:ext cx="1223962" cy="27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a:t>J. Kawaguchi</a:t>
            </a:r>
          </a:p>
        </p:txBody>
      </p:sp>
      <p:sp>
        <p:nvSpPr>
          <p:cNvPr id="17430" name="Text Box 13"/>
          <p:cNvSpPr txBox="1">
            <a:spLocks noChangeArrowheads="1"/>
          </p:cNvSpPr>
          <p:nvPr/>
        </p:nvSpPr>
        <p:spPr bwMode="auto">
          <a:xfrm>
            <a:off x="7152456" y="2205038"/>
            <a:ext cx="1223962"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a:t>M. Tsujii</a:t>
            </a:r>
          </a:p>
        </p:txBody>
      </p:sp>
      <p:sp>
        <p:nvSpPr>
          <p:cNvPr id="17431" name="Text Box 13"/>
          <p:cNvSpPr txBox="1">
            <a:spLocks noChangeArrowheads="1"/>
          </p:cNvSpPr>
          <p:nvPr/>
        </p:nvSpPr>
        <p:spPr bwMode="auto">
          <a:xfrm>
            <a:off x="5029200" y="2205038"/>
            <a:ext cx="1223963"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a:t>A. Suzuki</a:t>
            </a:r>
          </a:p>
        </p:txBody>
      </p:sp>
      <p:sp>
        <p:nvSpPr>
          <p:cNvPr id="17434" name="Text Box 13"/>
          <p:cNvSpPr txBox="1">
            <a:spLocks noChangeArrowheads="1"/>
          </p:cNvSpPr>
          <p:nvPr/>
        </p:nvSpPr>
        <p:spPr bwMode="auto">
          <a:xfrm>
            <a:off x="5469629" y="6580392"/>
            <a:ext cx="143501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smtClean="0"/>
              <a:t>D. P. </a:t>
            </a:r>
            <a:r>
              <a:rPr lang="en-US" altLang="ja-JP" sz="1200" b="1" dirty="0" err="1" smtClean="0"/>
              <a:t>Poneman</a:t>
            </a:r>
            <a:endParaRPr lang="en-US" altLang="ja-JP" sz="1200" b="1" dirty="0"/>
          </a:p>
        </p:txBody>
      </p:sp>
      <p:sp>
        <p:nvSpPr>
          <p:cNvPr id="30" name="Text Box 13"/>
          <p:cNvSpPr txBox="1">
            <a:spLocks noChangeArrowheads="1"/>
          </p:cNvSpPr>
          <p:nvPr/>
        </p:nvSpPr>
        <p:spPr bwMode="auto">
          <a:xfrm>
            <a:off x="3635896" y="3872081"/>
            <a:ext cx="29690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smtClean="0"/>
              <a:t>#17 Symposium in Washington, D.C.</a:t>
            </a:r>
            <a:endParaRPr lang="en-US" altLang="ja-JP" sz="1200" b="1" dirty="0"/>
          </a:p>
        </p:txBody>
      </p:sp>
      <p:pic>
        <p:nvPicPr>
          <p:cNvPr id="2" name="図 1"/>
          <p:cNvPicPr>
            <a:picLocks noChangeAspect="1"/>
          </p:cNvPicPr>
          <p:nvPr/>
        </p:nvPicPr>
        <p:blipFill rotWithShape="1">
          <a:blip r:embed="rId14" cstate="print">
            <a:extLst>
              <a:ext uri="{28A0092B-C50C-407E-A947-70E740481C1C}">
                <a14:useLocalDpi xmlns:a14="http://schemas.microsoft.com/office/drawing/2010/main" val="0"/>
              </a:ext>
            </a:extLst>
          </a:blip>
          <a:srcRect t="10831" r="16912" b="14306"/>
          <a:stretch/>
        </p:blipFill>
        <p:spPr>
          <a:xfrm>
            <a:off x="2632548" y="1060450"/>
            <a:ext cx="1730374" cy="1169203"/>
          </a:xfrm>
          <a:prstGeom prst="rect">
            <a:avLst/>
          </a:prstGeom>
        </p:spPr>
      </p:pic>
      <p:sp>
        <p:nvSpPr>
          <p:cNvPr id="32" name="Text Box 13"/>
          <p:cNvSpPr txBox="1">
            <a:spLocks noChangeArrowheads="1"/>
          </p:cNvSpPr>
          <p:nvPr/>
        </p:nvSpPr>
        <p:spPr bwMode="auto">
          <a:xfrm>
            <a:off x="2915989" y="2205038"/>
            <a:ext cx="12239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spcBef>
                <a:spcPct val="50000"/>
              </a:spcBef>
            </a:pPr>
            <a:r>
              <a:rPr lang="en-US" altLang="ja-JP" sz="1200" b="1" dirty="0" smtClean="0"/>
              <a:t>R. D. Heuer</a:t>
            </a:r>
            <a:endParaRPr lang="en-US" altLang="ja-JP" sz="1200" b="1" dirty="0"/>
          </a:p>
        </p:txBody>
      </p:sp>
      <p:sp>
        <p:nvSpPr>
          <p:cNvPr id="3" name="スライド番号プレースホルダー 2"/>
          <p:cNvSpPr>
            <a:spLocks noGrp="1"/>
          </p:cNvSpPr>
          <p:nvPr>
            <p:ph type="sldNum" sz="quarter" idx="4"/>
          </p:nvPr>
        </p:nvSpPr>
        <p:spPr/>
        <p:txBody>
          <a:bodyPr/>
          <a:lstStyle/>
          <a:p>
            <a:fld id="{63F9F7DE-603D-490A-9A16-D31AAE4BD953}" type="slidenum">
              <a:rPr kumimoji="1" lang="ja-JP" altLang="en-US" smtClean="0"/>
              <a:t>10</a:t>
            </a:fld>
            <a:endParaRPr kumimoji="1" lang="ja-JP" altLang="en-US" dirty="0"/>
          </a:p>
        </p:txBody>
      </p:sp>
      <p:sp>
        <p:nvSpPr>
          <p:cNvPr id="29" name="Text Box 13"/>
          <p:cNvSpPr txBox="1">
            <a:spLocks noChangeArrowheads="1"/>
          </p:cNvSpPr>
          <p:nvPr/>
        </p:nvSpPr>
        <p:spPr bwMode="auto">
          <a:xfrm>
            <a:off x="2267744" y="2420888"/>
            <a:ext cx="2306489"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smtClean="0">
                <a:solidFill>
                  <a:schemeClr val="bg1"/>
                </a:solidFill>
              </a:rPr>
              <a:t>#20 Symposium in Tokyo</a:t>
            </a:r>
            <a:endParaRPr lang="en-US" altLang="ja-JP" sz="1200" b="1" dirty="0">
              <a:solidFill>
                <a:schemeClr val="bg1"/>
              </a:solidFill>
            </a:endParaRPr>
          </a:p>
        </p:txBody>
      </p:sp>
      <p:pic>
        <p:nvPicPr>
          <p:cNvPr id="6" name="図 5"/>
          <p:cNvPicPr>
            <a:picLocks noChangeAspect="1"/>
          </p:cNvPicPr>
          <p:nvPr/>
        </p:nvPicPr>
        <p:blipFill rotWithShape="1">
          <a:blip r:embed="rId15" cstate="print">
            <a:extLst>
              <a:ext uri="{28A0092B-C50C-407E-A947-70E740481C1C}">
                <a14:useLocalDpi xmlns:a14="http://schemas.microsoft.com/office/drawing/2010/main" val="0"/>
              </a:ext>
            </a:extLst>
          </a:blip>
          <a:srcRect l="32593" t="33939" r="23672" b="10886"/>
          <a:stretch/>
        </p:blipFill>
        <p:spPr>
          <a:xfrm>
            <a:off x="5430946" y="5373688"/>
            <a:ext cx="1330362" cy="1259275"/>
          </a:xfrm>
          <a:prstGeom prst="rect">
            <a:avLst/>
          </a:prstGeom>
        </p:spPr>
      </p:pic>
      <p:pic>
        <p:nvPicPr>
          <p:cNvPr id="2050" name="Picture 2"/>
          <p:cNvPicPr>
            <a:picLocks noChangeAspect="1" noChangeArrowheads="1"/>
          </p:cNvPicPr>
          <p:nvPr/>
        </p:nvPicPr>
        <p:blipFill rotWithShape="1">
          <a:blip r:embed="rId16">
            <a:extLst>
              <a:ext uri="{28A0092B-C50C-407E-A947-70E740481C1C}">
                <a14:useLocalDpi xmlns:a14="http://schemas.microsoft.com/office/drawing/2010/main" val="0"/>
              </a:ext>
            </a:extLst>
          </a:blip>
          <a:srcRect l="7973" t="7435" r="50000" b="58072"/>
          <a:stretch/>
        </p:blipFill>
        <p:spPr bwMode="auto">
          <a:xfrm>
            <a:off x="2667388" y="5373687"/>
            <a:ext cx="2024215" cy="1217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 Box 13"/>
          <p:cNvSpPr txBox="1">
            <a:spLocks noChangeArrowheads="1"/>
          </p:cNvSpPr>
          <p:nvPr/>
        </p:nvSpPr>
        <p:spPr bwMode="auto">
          <a:xfrm>
            <a:off x="3347863" y="6532563"/>
            <a:ext cx="1015059"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b="1" dirty="0" smtClean="0"/>
              <a:t>B. </a:t>
            </a:r>
            <a:r>
              <a:rPr lang="en-US" altLang="ja-JP" sz="1200" b="1" dirty="0" err="1" smtClean="0"/>
              <a:t>Barish</a:t>
            </a:r>
            <a:endParaRPr lang="en-US" altLang="ja-JP" sz="1200" b="1" dirty="0"/>
          </a:p>
        </p:txBody>
      </p:sp>
    </p:spTree>
    <p:extLst>
      <p:ext uri="{BB962C8B-B14F-4D97-AF65-F5344CB8AC3E}">
        <p14:creationId xmlns:p14="http://schemas.microsoft.com/office/powerpoint/2010/main" val="3870387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1"/>
          <p:cNvSpPr>
            <a:spLocks noChangeArrowheads="1"/>
          </p:cNvSpPr>
          <p:nvPr/>
        </p:nvSpPr>
        <p:spPr bwMode="auto">
          <a:xfrm>
            <a:off x="35496" y="198438"/>
            <a:ext cx="7920880" cy="44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b="1" dirty="0" smtClean="0"/>
              <a:t>The latest event for publicity in Japan</a:t>
            </a:r>
            <a:endParaRPr lang="en-US" altLang="ja-JP" sz="2800" b="1" dirty="0"/>
          </a:p>
        </p:txBody>
      </p:sp>
      <p:sp>
        <p:nvSpPr>
          <p:cNvPr id="3" name="スライド番号プレースホルダー 2"/>
          <p:cNvSpPr>
            <a:spLocks noGrp="1"/>
          </p:cNvSpPr>
          <p:nvPr>
            <p:ph type="sldNum" sz="quarter" idx="4"/>
          </p:nvPr>
        </p:nvSpPr>
        <p:spPr/>
        <p:txBody>
          <a:bodyPr/>
          <a:lstStyle/>
          <a:p>
            <a:fld id="{63F9F7DE-603D-490A-9A16-D31AAE4BD953}" type="slidenum">
              <a:rPr kumimoji="1" lang="ja-JP" altLang="en-US" smtClean="0"/>
              <a:t>11</a:t>
            </a:fld>
            <a:endParaRPr kumimoji="1" lang="ja-JP" altLang="en-US" dirty="0"/>
          </a:p>
        </p:txBody>
      </p:sp>
      <p:sp>
        <p:nvSpPr>
          <p:cNvPr id="38" name="正方形/長方形 37"/>
          <p:cNvSpPr/>
          <p:nvPr/>
        </p:nvSpPr>
        <p:spPr>
          <a:xfrm>
            <a:off x="4514775" y="5805264"/>
            <a:ext cx="4462533" cy="646331"/>
          </a:xfrm>
          <a:prstGeom prst="rect">
            <a:avLst/>
          </a:prstGeom>
          <a:solidFill>
            <a:schemeClr val="tx2">
              <a:lumMod val="10000"/>
              <a:lumOff val="90000"/>
            </a:schemeClr>
          </a:solidFill>
        </p:spPr>
        <p:txBody>
          <a:bodyPr wrap="square">
            <a:spAutoFit/>
          </a:bodyPr>
          <a:lstStyle/>
          <a:p>
            <a:r>
              <a:rPr lang="en-US" altLang="ja-JP" b="1" dirty="0" smtClean="0">
                <a:solidFill>
                  <a:srgbClr val="FF0000"/>
                </a:solidFill>
              </a:rPr>
              <a:t>These events were good chance to let children know the ILC.</a:t>
            </a:r>
            <a:endParaRPr lang="en-US" altLang="ja-JP" b="1" dirty="0">
              <a:solidFill>
                <a:srgbClr val="FF0000"/>
              </a:solidFill>
            </a:endParaRPr>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86" b="16755"/>
          <a:stretch/>
        </p:blipFill>
        <p:spPr bwMode="auto">
          <a:xfrm>
            <a:off x="336812" y="945329"/>
            <a:ext cx="3688590" cy="2264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334" b="7966"/>
          <a:stretch/>
        </p:blipFill>
        <p:spPr bwMode="auto">
          <a:xfrm>
            <a:off x="6086369" y="1048917"/>
            <a:ext cx="2868119" cy="177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6209" b="10644"/>
          <a:stretch/>
        </p:blipFill>
        <p:spPr bwMode="auto">
          <a:xfrm>
            <a:off x="354097" y="3988254"/>
            <a:ext cx="3654020" cy="227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正方形/長方形 8"/>
          <p:cNvSpPr/>
          <p:nvPr/>
        </p:nvSpPr>
        <p:spPr>
          <a:xfrm>
            <a:off x="215515" y="3197702"/>
            <a:ext cx="4150997" cy="584775"/>
          </a:xfrm>
          <a:prstGeom prst="rect">
            <a:avLst/>
          </a:prstGeom>
        </p:spPr>
        <p:txBody>
          <a:bodyPr wrap="square">
            <a:spAutoFit/>
          </a:bodyPr>
          <a:lstStyle/>
          <a:p>
            <a:r>
              <a:rPr lang="en-US" altLang="ja-JP" sz="1600" b="1" dirty="0" smtClean="0"/>
              <a:t>Cloud Chamber Experiment by children with their parents.</a:t>
            </a:r>
            <a:endParaRPr lang="en-US" altLang="ja-JP" sz="1600" b="1" dirty="0"/>
          </a:p>
        </p:txBody>
      </p:sp>
      <p:pic>
        <p:nvPicPr>
          <p:cNvPr id="10" name="Picture 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790" t="6763" r="3995"/>
          <a:stretch/>
        </p:blipFill>
        <p:spPr bwMode="auto">
          <a:xfrm>
            <a:off x="4893441" y="2825503"/>
            <a:ext cx="3556767" cy="2490175"/>
          </a:xfrm>
          <a:prstGeom prst="rect">
            <a:avLst/>
          </a:prstGeom>
          <a:noFill/>
          <a:ln>
            <a:noFill/>
          </a:ln>
          <a:extLst/>
        </p:spPr>
      </p:pic>
      <p:sp>
        <p:nvSpPr>
          <p:cNvPr id="11" name="テキスト ボックス 10"/>
          <p:cNvSpPr txBox="1"/>
          <p:nvPr/>
        </p:nvSpPr>
        <p:spPr>
          <a:xfrm>
            <a:off x="4893441" y="5338151"/>
            <a:ext cx="3651871" cy="338554"/>
          </a:xfrm>
          <a:prstGeom prst="rect">
            <a:avLst/>
          </a:prstGeom>
          <a:noFill/>
        </p:spPr>
        <p:txBody>
          <a:bodyPr wrap="square" rtlCol="0">
            <a:spAutoFit/>
          </a:bodyPr>
          <a:lstStyle/>
          <a:p>
            <a:r>
              <a:rPr lang="en-US" altLang="ja-JP" sz="1600" b="1" dirty="0" err="1" smtClean="0">
                <a:latin typeface="Arial" panose="020B0604020202020204" pitchFamily="34" charset="0"/>
                <a:cs typeface="Arial" panose="020B0604020202020204" pitchFamily="34" charset="0"/>
              </a:rPr>
              <a:t>Lineaco</a:t>
            </a:r>
            <a:r>
              <a:rPr lang="en-US" altLang="ja-JP" sz="1600" b="1" dirty="0" smtClean="0">
                <a:latin typeface="Arial" panose="020B0604020202020204" pitchFamily="34" charset="0"/>
                <a:cs typeface="Arial" panose="020B0604020202020204" pitchFamily="34" charset="0"/>
              </a:rPr>
              <a:t> Rider  Hero TV Character</a:t>
            </a:r>
          </a:p>
        </p:txBody>
      </p:sp>
      <p:sp>
        <p:nvSpPr>
          <p:cNvPr id="12" name="正方形/長方形 11"/>
          <p:cNvSpPr/>
          <p:nvPr/>
        </p:nvSpPr>
        <p:spPr>
          <a:xfrm>
            <a:off x="208436" y="6285084"/>
            <a:ext cx="4158075" cy="338554"/>
          </a:xfrm>
          <a:prstGeom prst="rect">
            <a:avLst/>
          </a:prstGeom>
        </p:spPr>
        <p:txBody>
          <a:bodyPr wrap="square">
            <a:spAutoFit/>
          </a:bodyPr>
          <a:lstStyle/>
          <a:p>
            <a:r>
              <a:rPr lang="en-US" altLang="ja-JP" sz="1600" b="1" dirty="0" smtClean="0"/>
              <a:t>ILC promotion at Vacuum 2017 in Japan</a:t>
            </a:r>
            <a:endParaRPr lang="en-US" altLang="ja-JP" sz="1600" b="1" dirty="0"/>
          </a:p>
        </p:txBody>
      </p:sp>
    </p:spTree>
    <p:extLst>
      <p:ext uri="{BB962C8B-B14F-4D97-AF65-F5344CB8AC3E}">
        <p14:creationId xmlns:p14="http://schemas.microsoft.com/office/powerpoint/2010/main" val="3929934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fld id="{63F9F7DE-603D-490A-9A16-D31AAE4BD953}" type="slidenum">
              <a:rPr lang="ja-JP" altLang="en-US" smtClean="0"/>
              <a:pPr/>
              <a:t>12</a:t>
            </a:fld>
            <a:endParaRPr lang="ja-JP" altLang="en-US" dirty="0"/>
          </a:p>
        </p:txBody>
      </p:sp>
      <p:sp>
        <p:nvSpPr>
          <p:cNvPr id="6" name="Rectangle 21"/>
          <p:cNvSpPr>
            <a:spLocks noChangeArrowheads="1"/>
          </p:cNvSpPr>
          <p:nvPr/>
        </p:nvSpPr>
        <p:spPr bwMode="auto">
          <a:xfrm>
            <a:off x="35496" y="198438"/>
            <a:ext cx="7920880" cy="44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b="1" dirty="0" smtClean="0"/>
              <a:t>International events</a:t>
            </a:r>
            <a:endParaRPr lang="en-US" altLang="ja-JP" sz="2800" b="1" dirty="0"/>
          </a:p>
        </p:txBody>
      </p:sp>
      <p:pic>
        <p:nvPicPr>
          <p:cNvPr id="3" name="Picture 2" descr="K:\22技術開発Ｇ\1製品別資料\372A_加速器\01ILC\1ILC協議会\4ｼﾝﾎﾟｼﾞｳﾑ\35IEEEストラスブルグ\photos\AAA_exhibition\IMG_452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053"/>
          <a:stretch/>
        </p:blipFill>
        <p:spPr bwMode="auto">
          <a:xfrm>
            <a:off x="420021" y="3897131"/>
            <a:ext cx="3156662" cy="1987444"/>
          </a:xfrm>
          <a:prstGeom prst="rect">
            <a:avLst/>
          </a:prstGeom>
          <a:noFill/>
          <a:extLst>
            <a:ext uri="{909E8E84-426E-40DD-AFC4-6F175D3DCCD1}">
              <a14:hiddenFill xmlns:a14="http://schemas.microsoft.com/office/drawing/2010/main">
                <a:solidFill>
                  <a:srgbClr val="FFFFFF"/>
                </a:solidFill>
              </a14:hiddenFill>
            </a:ext>
          </a:extLst>
        </p:spPr>
      </p:pic>
      <p:pic>
        <p:nvPicPr>
          <p:cNvPr id="12" name="図 11"/>
          <p:cNvPicPr>
            <a:picLocks noChangeAspect="1"/>
          </p:cNvPicPr>
          <p:nvPr/>
        </p:nvPicPr>
        <p:blipFill rotWithShape="1">
          <a:blip r:embed="rId4" cstate="print">
            <a:extLst>
              <a:ext uri="{28A0092B-C50C-407E-A947-70E740481C1C}">
                <a14:useLocalDpi xmlns:a14="http://schemas.microsoft.com/office/drawing/2010/main" val="0"/>
              </a:ext>
            </a:extLst>
          </a:blip>
          <a:srcRect t="10872"/>
          <a:stretch/>
        </p:blipFill>
        <p:spPr>
          <a:xfrm>
            <a:off x="4640123" y="979030"/>
            <a:ext cx="4105090" cy="1872208"/>
          </a:xfrm>
          <a:prstGeom prst="rect">
            <a:avLst/>
          </a:prstGeom>
        </p:spPr>
      </p:pic>
      <p:pic>
        <p:nvPicPr>
          <p:cNvPr id="1026" name="Picture 2" descr="K:\22技術開発Ｇ\1製品別資料\372A_加速器\01ILC\1ILC協議会\4ｼﾝﾎﾟｼﾞｳﾑ\29スペインとのコラボレーション\写真\DSC_438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867" y="979030"/>
            <a:ext cx="3046971" cy="2017922"/>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p:cNvPicPr>
            <a:picLocks noChangeAspect="1"/>
          </p:cNvPicPr>
          <p:nvPr/>
        </p:nvPicPr>
        <p:blipFill rotWithShape="1">
          <a:blip r:embed="rId6">
            <a:extLst>
              <a:ext uri="{28A0092B-C50C-407E-A947-70E740481C1C}">
                <a14:useLocalDpi xmlns:a14="http://schemas.microsoft.com/office/drawing/2010/main" val="0"/>
              </a:ext>
            </a:extLst>
          </a:blip>
          <a:srcRect t="25746" b="5156"/>
          <a:stretch/>
        </p:blipFill>
        <p:spPr>
          <a:xfrm>
            <a:off x="4669417" y="3770313"/>
            <a:ext cx="4079755" cy="2114262"/>
          </a:xfrm>
          <a:prstGeom prst="rect">
            <a:avLst/>
          </a:prstGeom>
        </p:spPr>
      </p:pic>
      <p:sp>
        <p:nvSpPr>
          <p:cNvPr id="15" name="正方形/長方形 14"/>
          <p:cNvSpPr/>
          <p:nvPr/>
        </p:nvSpPr>
        <p:spPr>
          <a:xfrm>
            <a:off x="4575398" y="2886584"/>
            <a:ext cx="4605114" cy="523220"/>
          </a:xfrm>
          <a:prstGeom prst="rect">
            <a:avLst/>
          </a:prstGeom>
        </p:spPr>
        <p:txBody>
          <a:bodyPr wrap="square">
            <a:spAutoFit/>
          </a:bodyPr>
          <a:lstStyle/>
          <a:p>
            <a:r>
              <a:rPr lang="en-US" altLang="ja-JP" sz="1400" b="1" dirty="0" smtClean="0">
                <a:latin typeface="+mj-lt"/>
              </a:rPr>
              <a:t>US-Japan </a:t>
            </a:r>
            <a:r>
              <a:rPr lang="en-US" altLang="ja-JP" sz="1400" b="1" dirty="0">
                <a:latin typeface="+mj-lt"/>
              </a:rPr>
              <a:t>Advanced Science and Technology </a:t>
            </a:r>
            <a:r>
              <a:rPr lang="en-US" altLang="ja-JP" sz="1400" b="1" dirty="0" smtClean="0">
                <a:latin typeface="+mj-lt"/>
              </a:rPr>
              <a:t>Symposium in Washington DC in 2013</a:t>
            </a:r>
            <a:endParaRPr lang="ja-JP" altLang="en-US" sz="1400" b="1" dirty="0">
              <a:latin typeface="+mj-lt"/>
            </a:endParaRPr>
          </a:p>
        </p:txBody>
      </p:sp>
      <p:sp>
        <p:nvSpPr>
          <p:cNvPr id="17" name="正方形/長方形 16"/>
          <p:cNvSpPr/>
          <p:nvPr/>
        </p:nvSpPr>
        <p:spPr>
          <a:xfrm>
            <a:off x="4151378" y="5884575"/>
            <a:ext cx="5148064" cy="523220"/>
          </a:xfrm>
          <a:prstGeom prst="rect">
            <a:avLst/>
          </a:prstGeom>
        </p:spPr>
        <p:txBody>
          <a:bodyPr wrap="square">
            <a:spAutoFit/>
          </a:bodyPr>
          <a:lstStyle/>
          <a:p>
            <a:r>
              <a:rPr lang="en-US" altLang="ja-JP" sz="1400" b="1" dirty="0" smtClean="0">
                <a:latin typeface="+mj-lt"/>
              </a:rPr>
              <a:t>The </a:t>
            </a:r>
            <a:r>
              <a:rPr lang="en-US" altLang="ja-JP" sz="1400" b="1" dirty="0">
                <a:latin typeface="+mj-lt"/>
              </a:rPr>
              <a:t>US-Japan Public and Private Partnership in Science and </a:t>
            </a:r>
            <a:r>
              <a:rPr lang="en-US" altLang="ja-JP" sz="1400" b="1" dirty="0" smtClean="0">
                <a:latin typeface="+mj-lt"/>
              </a:rPr>
              <a:t>Technology, in Washington DC in 2017</a:t>
            </a:r>
            <a:endParaRPr lang="ja-JP" altLang="en-US" sz="1400" b="1" dirty="0">
              <a:latin typeface="+mj-lt"/>
            </a:endParaRPr>
          </a:p>
        </p:txBody>
      </p:sp>
      <p:sp>
        <p:nvSpPr>
          <p:cNvPr id="19" name="正方形/長方形 18"/>
          <p:cNvSpPr/>
          <p:nvPr/>
        </p:nvSpPr>
        <p:spPr>
          <a:xfrm>
            <a:off x="35496" y="3008847"/>
            <a:ext cx="4539902" cy="738664"/>
          </a:xfrm>
          <a:prstGeom prst="rect">
            <a:avLst/>
          </a:prstGeom>
        </p:spPr>
        <p:txBody>
          <a:bodyPr wrap="square">
            <a:spAutoFit/>
          </a:bodyPr>
          <a:lstStyle/>
          <a:p>
            <a:r>
              <a:rPr lang="en-US" altLang="ja-JP" sz="1400" b="1" dirty="0" smtClean="0">
                <a:latin typeface="+mj-lt"/>
              </a:rPr>
              <a:t>Collaboration Opportunities on Fusion and Accelerator Technologies and Projects, between Spanish and Japanese  Organizations in 2016</a:t>
            </a:r>
            <a:endParaRPr lang="ja-JP" altLang="en-US" sz="1400" b="1" dirty="0">
              <a:latin typeface="+mj-lt"/>
            </a:endParaRPr>
          </a:p>
        </p:txBody>
      </p:sp>
      <p:sp>
        <p:nvSpPr>
          <p:cNvPr id="20" name="正方形/長方形 19"/>
          <p:cNvSpPr/>
          <p:nvPr/>
        </p:nvSpPr>
        <p:spPr>
          <a:xfrm>
            <a:off x="179513" y="5992296"/>
            <a:ext cx="3600400" cy="307777"/>
          </a:xfrm>
          <a:prstGeom prst="rect">
            <a:avLst/>
          </a:prstGeom>
        </p:spPr>
        <p:txBody>
          <a:bodyPr wrap="square">
            <a:spAutoFit/>
          </a:bodyPr>
          <a:lstStyle/>
          <a:p>
            <a:r>
              <a:rPr lang="en-US" altLang="ja-JP" sz="1400" b="1" dirty="0" smtClean="0">
                <a:latin typeface="+mj-lt"/>
              </a:rPr>
              <a:t>2016 IEEE NSS/MICRTSD in Strasbourg</a:t>
            </a:r>
            <a:endParaRPr lang="ja-JP" altLang="en-US" sz="1400" b="1" dirty="0">
              <a:latin typeface="+mj-lt"/>
            </a:endParaRPr>
          </a:p>
        </p:txBody>
      </p:sp>
    </p:spTree>
    <p:extLst>
      <p:ext uri="{BB962C8B-B14F-4D97-AF65-F5344CB8AC3E}">
        <p14:creationId xmlns:p14="http://schemas.microsoft.com/office/powerpoint/2010/main" val="36095061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Contents</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13</a:t>
            </a:fld>
            <a:endParaRPr kumimoji="1" lang="ja-JP" altLang="en-US"/>
          </a:p>
        </p:txBody>
      </p:sp>
      <p:sp>
        <p:nvSpPr>
          <p:cNvPr id="4" name="テキスト ボックス 3"/>
          <p:cNvSpPr txBox="1">
            <a:spLocks noChangeArrowheads="1"/>
          </p:cNvSpPr>
          <p:nvPr/>
        </p:nvSpPr>
        <p:spPr bwMode="auto">
          <a:xfrm>
            <a:off x="251520" y="2096583"/>
            <a:ext cx="842560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1200"/>
              </a:spcBef>
              <a:buSzPct val="100000"/>
              <a:buFontTx/>
              <a:buBlip>
                <a:blip r:embed="rId3"/>
              </a:buBlip>
            </a:pPr>
            <a:r>
              <a:rPr lang="en-US" altLang="ja-JP" sz="4000" dirty="0" smtClean="0">
                <a:solidFill>
                  <a:schemeClr val="bg1">
                    <a:lumMod val="75000"/>
                  </a:schemeClr>
                </a:solidFill>
              </a:rPr>
              <a:t>Introduction	</a:t>
            </a:r>
          </a:p>
          <a:p>
            <a:pPr eaLnBrk="1" hangingPunct="1">
              <a:spcBef>
                <a:spcPts val="1200"/>
              </a:spcBef>
              <a:buSzPct val="100000"/>
              <a:buFontTx/>
              <a:buBlip>
                <a:blip r:embed="rId3"/>
              </a:buBlip>
            </a:pPr>
            <a:r>
              <a:rPr lang="en-US" altLang="ja-JP" sz="4000" dirty="0" smtClean="0">
                <a:solidFill>
                  <a:schemeClr val="bg1">
                    <a:lumMod val="75000"/>
                  </a:schemeClr>
                </a:solidFill>
              </a:rPr>
              <a:t>AAA activities</a:t>
            </a:r>
          </a:p>
          <a:p>
            <a:pPr eaLnBrk="1" hangingPunct="1">
              <a:spcBef>
                <a:spcPts val="1200"/>
              </a:spcBef>
              <a:buSzPct val="100000"/>
              <a:buFontTx/>
              <a:buBlip>
                <a:blip r:embed="rId3"/>
              </a:buBlip>
            </a:pPr>
            <a:r>
              <a:rPr lang="en-US" altLang="ja-JP" sz="4000" dirty="0" smtClean="0"/>
              <a:t> Toward realization of ILC</a:t>
            </a:r>
          </a:p>
        </p:txBody>
      </p:sp>
    </p:spTree>
    <p:extLst>
      <p:ext uri="{BB962C8B-B14F-4D97-AF65-F5344CB8AC3E}">
        <p14:creationId xmlns:p14="http://schemas.microsoft.com/office/powerpoint/2010/main" val="2385058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fld id="{63F9F7DE-603D-490A-9A16-D31AAE4BD953}" type="slidenum">
              <a:rPr lang="ja-JP" altLang="en-US" smtClean="0"/>
              <a:pPr/>
              <a:t>14</a:t>
            </a:fld>
            <a:endParaRPr lang="ja-JP" altLang="en-US" dirty="0"/>
          </a:p>
        </p:txBody>
      </p:sp>
      <p:pic>
        <p:nvPicPr>
          <p:cNvPr id="3" name="Picture 4" descr="TM2000ｲﾒｰｼﾞ写真 0801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05" y="3975894"/>
            <a:ext cx="1664466"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下矢印 3"/>
          <p:cNvSpPr/>
          <p:nvPr/>
        </p:nvSpPr>
        <p:spPr>
          <a:xfrm rot="12642711">
            <a:off x="3665538" y="1903413"/>
            <a:ext cx="757237" cy="3987800"/>
          </a:xfrm>
          <a:prstGeom prst="downArrow">
            <a:avLst>
              <a:gd name="adj1" fmla="val 50000"/>
              <a:gd name="adj2" fmla="val 67674"/>
            </a:avLst>
          </a:prstGeom>
          <a:solidFill>
            <a:schemeClr val="tx2">
              <a:lumMod val="10000"/>
              <a:lumOff val="90000"/>
            </a:schemeClr>
          </a:solidFill>
          <a:ln w="3175">
            <a:solidFill>
              <a:schemeClr val="tx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pic>
        <p:nvPicPr>
          <p:cNvPr id="5" name="Picture 71" descr="0509016_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2" y="830866"/>
            <a:ext cx="2030176" cy="1431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24"/>
          <p:cNvSpPr txBox="1">
            <a:spLocks noChangeArrowheads="1"/>
          </p:cNvSpPr>
          <p:nvPr/>
        </p:nvSpPr>
        <p:spPr bwMode="auto">
          <a:xfrm>
            <a:off x="935038" y="5211763"/>
            <a:ext cx="17843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(USD 500Billion</a:t>
            </a:r>
            <a:r>
              <a:rPr lang="en-US" altLang="ja-JP" sz="1400" b="1" baseline="30000" dirty="0" smtClean="0">
                <a:solidFill>
                  <a:schemeClr val="accent6">
                    <a:lumMod val="75000"/>
                    <a:lumOff val="25000"/>
                  </a:schemeClr>
                </a:solidFill>
                <a:latin typeface="+mj-lt"/>
              </a:rPr>
              <a:t>*</a:t>
            </a:r>
            <a:r>
              <a:rPr lang="en-US" altLang="ja-JP" sz="1400" b="1" dirty="0" smtClean="0">
                <a:solidFill>
                  <a:schemeClr val="accent6">
                    <a:lumMod val="75000"/>
                    <a:lumOff val="25000"/>
                  </a:schemeClr>
                </a:solidFill>
                <a:latin typeface="+mj-lt"/>
              </a:rPr>
              <a:t>)</a:t>
            </a:r>
            <a:endParaRPr lang="ja-JP" altLang="en-US" sz="1400" b="1" dirty="0" smtClean="0">
              <a:solidFill>
                <a:schemeClr val="accent6">
                  <a:lumMod val="75000"/>
                  <a:lumOff val="25000"/>
                </a:schemeClr>
              </a:solidFill>
              <a:latin typeface="+mj-lt"/>
            </a:endParaRPr>
          </a:p>
        </p:txBody>
      </p:sp>
      <p:sp>
        <p:nvSpPr>
          <p:cNvPr id="7" name="テキスト ボックス 24"/>
          <p:cNvSpPr txBox="1">
            <a:spLocks noChangeArrowheads="1"/>
          </p:cNvSpPr>
          <p:nvPr/>
        </p:nvSpPr>
        <p:spPr bwMode="auto">
          <a:xfrm>
            <a:off x="1586706" y="4175125"/>
            <a:ext cx="175101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More than 10,000</a:t>
            </a:r>
          </a:p>
          <a:p>
            <a:pPr algn="ctr" eaLnBrk="1" hangingPunct="1">
              <a:defRPr/>
            </a:pPr>
            <a:r>
              <a:rPr lang="en-US" altLang="ja-JP" sz="1400" b="1" dirty="0" smtClean="0">
                <a:solidFill>
                  <a:schemeClr val="accent6">
                    <a:lumMod val="75000"/>
                    <a:lumOff val="25000"/>
                  </a:schemeClr>
                </a:solidFill>
                <a:latin typeface="+mj-lt"/>
              </a:rPr>
              <a:t>(USD 3.5Billion</a:t>
            </a:r>
            <a:r>
              <a:rPr lang="en-US" altLang="ja-JP" sz="1400" b="1" baseline="30000" dirty="0" smtClean="0">
                <a:solidFill>
                  <a:schemeClr val="accent6">
                    <a:lumMod val="75000"/>
                    <a:lumOff val="25000"/>
                  </a:schemeClr>
                </a:solidFill>
                <a:latin typeface="+mj-lt"/>
              </a:rPr>
              <a:t>*</a:t>
            </a:r>
            <a:r>
              <a:rPr lang="en-US" altLang="ja-JP" sz="1400" b="1" dirty="0" smtClean="0">
                <a:solidFill>
                  <a:schemeClr val="accent6">
                    <a:lumMod val="75000"/>
                    <a:lumOff val="25000"/>
                  </a:schemeClr>
                </a:solidFill>
                <a:latin typeface="+mj-lt"/>
              </a:rPr>
              <a:t>)</a:t>
            </a:r>
            <a:endParaRPr lang="ja-JP" altLang="en-US" sz="1400" b="1" dirty="0" smtClean="0">
              <a:solidFill>
                <a:schemeClr val="accent6">
                  <a:lumMod val="75000"/>
                  <a:lumOff val="25000"/>
                </a:schemeClr>
              </a:solidFill>
              <a:latin typeface="+mj-lt"/>
            </a:endParaRPr>
          </a:p>
        </p:txBody>
      </p:sp>
      <p:sp>
        <p:nvSpPr>
          <p:cNvPr id="8" name="Text Box 33"/>
          <p:cNvSpPr txBox="1">
            <a:spLocks noChangeArrowheads="1"/>
          </p:cNvSpPr>
          <p:nvPr/>
        </p:nvSpPr>
        <p:spPr bwMode="auto">
          <a:xfrm>
            <a:off x="3001963" y="6309320"/>
            <a:ext cx="61229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1200" dirty="0">
                <a:latin typeface="HG創英角ｺﾞｼｯｸUB" pitchFamily="49" charset="-128"/>
                <a:ea typeface="HG創英角ｺﾞｼｯｸUB" pitchFamily="49" charset="-128"/>
              </a:rPr>
              <a:t>*) ”Accelerators for America’s Future” , 2010, Department of Energy, USA</a:t>
            </a:r>
          </a:p>
        </p:txBody>
      </p:sp>
      <p:pic>
        <p:nvPicPr>
          <p:cNvPr id="9" name="Picture 70" descr="2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05991" y="1297757"/>
            <a:ext cx="1495972" cy="916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19"/>
          <p:cNvGrpSpPr>
            <a:grpSpLocks/>
          </p:cNvGrpSpPr>
          <p:nvPr/>
        </p:nvGrpSpPr>
        <p:grpSpPr bwMode="auto">
          <a:xfrm>
            <a:off x="79037" y="2308224"/>
            <a:ext cx="1748175" cy="1044575"/>
            <a:chOff x="120" y="657"/>
            <a:chExt cx="3152" cy="1712"/>
          </a:xfrm>
        </p:grpSpPr>
        <p:pic>
          <p:nvPicPr>
            <p:cNvPr id="11"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 y="657"/>
              <a:ext cx="3152" cy="1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ine 21"/>
            <p:cNvSpPr>
              <a:spLocks noChangeShapeType="1"/>
            </p:cNvSpPr>
            <p:nvPr/>
          </p:nvSpPr>
          <p:spPr bwMode="auto">
            <a:xfrm flipV="1">
              <a:off x="426" y="1110"/>
              <a:ext cx="1356" cy="660"/>
            </a:xfrm>
            <a:prstGeom prst="line">
              <a:avLst/>
            </a:prstGeom>
            <a:noFill/>
            <a:ln w="25400">
              <a:solidFill>
                <a:srgbClr val="00FF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13" name="Line 22"/>
            <p:cNvSpPr>
              <a:spLocks noChangeShapeType="1"/>
            </p:cNvSpPr>
            <p:nvPr/>
          </p:nvSpPr>
          <p:spPr bwMode="auto">
            <a:xfrm flipV="1">
              <a:off x="558" y="1230"/>
              <a:ext cx="1356" cy="660"/>
            </a:xfrm>
            <a:prstGeom prst="line">
              <a:avLst/>
            </a:prstGeom>
            <a:noFill/>
            <a:ln w="25400">
              <a:solidFill>
                <a:srgbClr val="00FF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14" name="Line 23"/>
            <p:cNvSpPr>
              <a:spLocks noChangeShapeType="1"/>
            </p:cNvSpPr>
            <p:nvPr/>
          </p:nvSpPr>
          <p:spPr bwMode="auto">
            <a:xfrm flipH="1" flipV="1">
              <a:off x="420" y="1764"/>
              <a:ext cx="144" cy="126"/>
            </a:xfrm>
            <a:prstGeom prst="line">
              <a:avLst/>
            </a:prstGeom>
            <a:noFill/>
            <a:ln w="25400">
              <a:solidFill>
                <a:srgbClr val="00FF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15" name="Line 24"/>
            <p:cNvSpPr>
              <a:spLocks noChangeShapeType="1"/>
            </p:cNvSpPr>
            <p:nvPr/>
          </p:nvSpPr>
          <p:spPr bwMode="auto">
            <a:xfrm flipH="1" flipV="1">
              <a:off x="1782" y="1116"/>
              <a:ext cx="120" cy="114"/>
            </a:xfrm>
            <a:prstGeom prst="line">
              <a:avLst/>
            </a:prstGeom>
            <a:noFill/>
            <a:ln w="25400">
              <a:solidFill>
                <a:srgbClr val="00FF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grpSp>
      <p:sp>
        <p:nvSpPr>
          <p:cNvPr id="16" name="テキスト ボックス 24"/>
          <p:cNvSpPr txBox="1">
            <a:spLocks noChangeArrowheads="1"/>
          </p:cNvSpPr>
          <p:nvPr/>
        </p:nvSpPr>
        <p:spPr bwMode="auto">
          <a:xfrm>
            <a:off x="153988" y="836712"/>
            <a:ext cx="13366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solidFill>
                  <a:schemeClr val="bg1"/>
                </a:solidFill>
                <a:latin typeface="HG創英角ｺﾞｼｯｸUB" pitchFamily="49" charset="-128"/>
                <a:ea typeface="HG創英角ｺﾞｼｯｸUB" pitchFamily="49" charset="-128"/>
              </a:rPr>
              <a:t>LHC</a:t>
            </a:r>
            <a:r>
              <a:rPr lang="ja-JP" altLang="en-US" sz="1400" b="1" dirty="0">
                <a:solidFill>
                  <a:schemeClr val="bg1"/>
                </a:solidFill>
                <a:latin typeface="HG創英角ｺﾞｼｯｸUB" pitchFamily="49" charset="-128"/>
                <a:ea typeface="HG創英角ｺﾞｼｯｸUB" pitchFamily="49" charset="-128"/>
              </a:rPr>
              <a:t>（</a:t>
            </a:r>
            <a:r>
              <a:rPr lang="en-US" altLang="ja-JP" sz="1400" b="1" dirty="0">
                <a:solidFill>
                  <a:schemeClr val="bg1"/>
                </a:solidFill>
                <a:latin typeface="HG創英角ｺﾞｼｯｸUB" pitchFamily="49" charset="-128"/>
                <a:ea typeface="HG創英角ｺﾞｼｯｸUB" pitchFamily="49" charset="-128"/>
              </a:rPr>
              <a:t>CERN</a:t>
            </a:r>
            <a:r>
              <a:rPr lang="ja-JP" altLang="en-US" sz="1400" b="1" dirty="0">
                <a:solidFill>
                  <a:schemeClr val="bg1"/>
                </a:solidFill>
                <a:latin typeface="HG創英角ｺﾞｼｯｸUB" pitchFamily="49" charset="-128"/>
                <a:ea typeface="HG創英角ｺﾞｼｯｸUB" pitchFamily="49" charset="-128"/>
              </a:rPr>
              <a:t>）</a:t>
            </a:r>
          </a:p>
        </p:txBody>
      </p:sp>
      <p:sp>
        <p:nvSpPr>
          <p:cNvPr id="17" name="テキスト ボックス 24"/>
          <p:cNvSpPr txBox="1">
            <a:spLocks noChangeArrowheads="1"/>
          </p:cNvSpPr>
          <p:nvPr/>
        </p:nvSpPr>
        <p:spPr bwMode="auto">
          <a:xfrm>
            <a:off x="107504" y="2276872"/>
            <a:ext cx="12160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solidFill>
                  <a:schemeClr val="bg1"/>
                </a:solidFill>
                <a:latin typeface="HG創英角ｺﾞｼｯｸUB" pitchFamily="49" charset="-128"/>
                <a:ea typeface="HG創英角ｺﾞｼｯｸUB" pitchFamily="49" charset="-128"/>
              </a:rPr>
              <a:t>RIKEN SACLA</a:t>
            </a:r>
            <a:endParaRPr lang="ja-JP" altLang="en-US" sz="1400" b="1" dirty="0">
              <a:solidFill>
                <a:schemeClr val="bg1"/>
              </a:solidFill>
              <a:latin typeface="HG創英角ｺﾞｼｯｸUB" pitchFamily="49" charset="-128"/>
              <a:ea typeface="HG創英角ｺﾞｼｯｸUB" pitchFamily="49" charset="-128"/>
            </a:endParaRPr>
          </a:p>
        </p:txBody>
      </p:sp>
      <p:sp>
        <p:nvSpPr>
          <p:cNvPr id="18" name="テキスト ボックス 24"/>
          <p:cNvSpPr txBox="1">
            <a:spLocks noChangeArrowheads="1"/>
          </p:cNvSpPr>
          <p:nvPr/>
        </p:nvSpPr>
        <p:spPr bwMode="auto">
          <a:xfrm>
            <a:off x="209550" y="3645024"/>
            <a:ext cx="13430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latin typeface="HG創英角ｺﾞｼｯｸUB" pitchFamily="49" charset="-128"/>
                <a:ea typeface="HG創英角ｺﾞｼｯｸUB" pitchFamily="49" charset="-128"/>
              </a:rPr>
              <a:t>Radio Therapy</a:t>
            </a:r>
            <a:endParaRPr lang="ja-JP" altLang="en-US" sz="1400" b="1" dirty="0">
              <a:latin typeface="HG創英角ｺﾞｼｯｸUB" pitchFamily="49" charset="-128"/>
              <a:ea typeface="HG創英角ｺﾞｼｯｸUB" pitchFamily="49" charset="-128"/>
            </a:endParaRPr>
          </a:p>
        </p:txBody>
      </p:sp>
      <p:sp>
        <p:nvSpPr>
          <p:cNvPr id="25" name="テキスト ボックス 24"/>
          <p:cNvSpPr txBox="1">
            <a:spLocks noChangeArrowheads="1"/>
          </p:cNvSpPr>
          <p:nvPr/>
        </p:nvSpPr>
        <p:spPr bwMode="auto">
          <a:xfrm>
            <a:off x="2311822" y="3382963"/>
            <a:ext cx="143986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More than 100</a:t>
            </a:r>
            <a:endParaRPr lang="ja-JP" altLang="en-US" sz="1400" b="1" dirty="0" smtClean="0">
              <a:solidFill>
                <a:schemeClr val="accent6">
                  <a:lumMod val="75000"/>
                  <a:lumOff val="25000"/>
                </a:schemeClr>
              </a:solidFill>
              <a:latin typeface="+mj-lt"/>
            </a:endParaRPr>
          </a:p>
        </p:txBody>
      </p:sp>
      <p:sp>
        <p:nvSpPr>
          <p:cNvPr id="26" name="テキスト ボックス 24"/>
          <p:cNvSpPr txBox="1">
            <a:spLocks noChangeArrowheads="1"/>
          </p:cNvSpPr>
          <p:nvPr/>
        </p:nvSpPr>
        <p:spPr bwMode="auto">
          <a:xfrm>
            <a:off x="3597722" y="2492896"/>
            <a:ext cx="830262"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10 </a:t>
            </a:r>
            <a:r>
              <a:rPr lang="ja-JP" altLang="en-US" sz="1400" b="1" dirty="0" smtClean="0">
                <a:solidFill>
                  <a:schemeClr val="accent6">
                    <a:lumMod val="75000"/>
                    <a:lumOff val="25000"/>
                  </a:schemeClr>
                </a:solidFill>
                <a:latin typeface="+mj-lt"/>
              </a:rPr>
              <a:t>～</a:t>
            </a:r>
            <a:r>
              <a:rPr lang="en-US" altLang="ja-JP" sz="1400" b="1" dirty="0" smtClean="0">
                <a:solidFill>
                  <a:schemeClr val="accent6">
                    <a:lumMod val="75000"/>
                    <a:lumOff val="25000"/>
                  </a:schemeClr>
                </a:solidFill>
                <a:latin typeface="+mj-lt"/>
              </a:rPr>
              <a:t>20</a:t>
            </a:r>
            <a:endParaRPr lang="ja-JP" altLang="en-US" sz="1400" b="1" dirty="0" smtClean="0">
              <a:solidFill>
                <a:schemeClr val="accent6">
                  <a:lumMod val="75000"/>
                  <a:lumOff val="25000"/>
                </a:schemeClr>
              </a:solidFill>
              <a:latin typeface="+mj-lt"/>
            </a:endParaRPr>
          </a:p>
        </p:txBody>
      </p:sp>
      <p:sp>
        <p:nvSpPr>
          <p:cNvPr id="27" name="テキスト ボックス 24"/>
          <p:cNvSpPr txBox="1">
            <a:spLocks noChangeArrowheads="1"/>
          </p:cNvSpPr>
          <p:nvPr/>
        </p:nvSpPr>
        <p:spPr bwMode="auto">
          <a:xfrm>
            <a:off x="3962400" y="1930400"/>
            <a:ext cx="6096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1</a:t>
            </a:r>
            <a:r>
              <a:rPr lang="ja-JP" altLang="en-US" sz="1400" b="1" dirty="0" smtClean="0">
                <a:solidFill>
                  <a:schemeClr val="accent6">
                    <a:lumMod val="75000"/>
                    <a:lumOff val="25000"/>
                  </a:schemeClr>
                </a:solidFill>
                <a:latin typeface="+mj-lt"/>
              </a:rPr>
              <a:t>～</a:t>
            </a:r>
            <a:r>
              <a:rPr lang="en-US" altLang="ja-JP" sz="1400" b="1" dirty="0" smtClean="0">
                <a:solidFill>
                  <a:schemeClr val="accent6">
                    <a:lumMod val="75000"/>
                    <a:lumOff val="25000"/>
                  </a:schemeClr>
                </a:solidFill>
                <a:latin typeface="+mj-lt"/>
              </a:rPr>
              <a:t>5</a:t>
            </a:r>
            <a:endParaRPr lang="ja-JP" altLang="en-US" sz="1400" b="1" dirty="0" smtClean="0">
              <a:solidFill>
                <a:schemeClr val="accent6">
                  <a:lumMod val="75000"/>
                  <a:lumOff val="25000"/>
                </a:schemeClr>
              </a:solidFill>
              <a:latin typeface="+mj-lt"/>
            </a:endParaRPr>
          </a:p>
        </p:txBody>
      </p:sp>
      <p:sp>
        <p:nvSpPr>
          <p:cNvPr id="29" name="テキスト ボックス 24"/>
          <p:cNvSpPr txBox="1">
            <a:spLocks noChangeArrowheads="1"/>
          </p:cNvSpPr>
          <p:nvPr/>
        </p:nvSpPr>
        <p:spPr bwMode="auto">
          <a:xfrm>
            <a:off x="3438177" y="1489460"/>
            <a:ext cx="19796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algn="ctr" eaLnBrk="1" hangingPunct="1">
              <a:defRPr/>
            </a:pPr>
            <a:r>
              <a:rPr lang="en-US" altLang="ja-JP" sz="1400" b="1" dirty="0" smtClean="0">
                <a:solidFill>
                  <a:schemeClr val="accent6">
                    <a:lumMod val="75000"/>
                    <a:lumOff val="25000"/>
                  </a:schemeClr>
                </a:solidFill>
                <a:latin typeface="+mj-lt"/>
              </a:rPr>
              <a:t>Number  in the world</a:t>
            </a:r>
            <a:endParaRPr lang="ja-JP" altLang="en-US" sz="1400" b="1" dirty="0" smtClean="0">
              <a:solidFill>
                <a:schemeClr val="accent6">
                  <a:lumMod val="75000"/>
                  <a:lumOff val="25000"/>
                </a:schemeClr>
              </a:solidFill>
              <a:latin typeface="+mj-lt"/>
            </a:endParaRPr>
          </a:p>
        </p:txBody>
      </p:sp>
      <p:grpSp>
        <p:nvGrpSpPr>
          <p:cNvPr id="19" name="グループ化 18"/>
          <p:cNvGrpSpPr/>
          <p:nvPr/>
        </p:nvGrpSpPr>
        <p:grpSpPr>
          <a:xfrm>
            <a:off x="3717925" y="1757363"/>
            <a:ext cx="4699000" cy="4090987"/>
            <a:chOff x="3717925" y="1757363"/>
            <a:chExt cx="4699000" cy="4090987"/>
          </a:xfrm>
        </p:grpSpPr>
        <p:sp>
          <p:nvSpPr>
            <p:cNvPr id="20" name="二等辺三角形 19"/>
            <p:cNvSpPr/>
            <p:nvPr/>
          </p:nvSpPr>
          <p:spPr>
            <a:xfrm>
              <a:off x="3717925" y="1797050"/>
              <a:ext cx="4699000" cy="4051300"/>
            </a:xfrm>
            <a:prstGeom prst="triangle">
              <a:avLst/>
            </a:prstGeom>
            <a:solidFill>
              <a:srgbClr val="FFFF00"/>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1" name="二等辺三角形 20"/>
            <p:cNvSpPr/>
            <p:nvPr/>
          </p:nvSpPr>
          <p:spPr>
            <a:xfrm>
              <a:off x="4233863" y="1763713"/>
              <a:ext cx="3660775" cy="3178175"/>
            </a:xfrm>
            <a:prstGeom prst="triangle">
              <a:avLst/>
            </a:prstGeom>
            <a:solidFill>
              <a:srgbClr val="FFFF00"/>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2" name="二等辺三角形 21"/>
            <p:cNvSpPr/>
            <p:nvPr/>
          </p:nvSpPr>
          <p:spPr>
            <a:xfrm>
              <a:off x="4681538" y="1763713"/>
              <a:ext cx="2770187" cy="2389187"/>
            </a:xfrm>
            <a:prstGeom prst="triangle">
              <a:avLst/>
            </a:prstGeom>
            <a:solidFill>
              <a:srgbClr val="FFFF00"/>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3" name="二等辺三角形 22"/>
            <p:cNvSpPr/>
            <p:nvPr/>
          </p:nvSpPr>
          <p:spPr>
            <a:xfrm>
              <a:off x="5227638" y="1763713"/>
              <a:ext cx="1676400" cy="1446212"/>
            </a:xfrm>
            <a:prstGeom prst="triangle">
              <a:avLst/>
            </a:prstGeom>
            <a:solidFill>
              <a:srgbClr val="FFFF00"/>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4" name="二等辺三角形 23"/>
            <p:cNvSpPr/>
            <p:nvPr/>
          </p:nvSpPr>
          <p:spPr>
            <a:xfrm>
              <a:off x="5637213" y="1757363"/>
              <a:ext cx="860425" cy="741362"/>
            </a:xfrm>
            <a:prstGeom prst="triangle">
              <a:avLst/>
            </a:prstGeom>
            <a:solidFill>
              <a:srgbClr val="FFFF00"/>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grpSp>
      <p:sp>
        <p:nvSpPr>
          <p:cNvPr id="28" name="テキスト ボックス 20"/>
          <p:cNvSpPr txBox="1">
            <a:spLocks noChangeArrowheads="1"/>
          </p:cNvSpPr>
          <p:nvPr/>
        </p:nvSpPr>
        <p:spPr bwMode="auto">
          <a:xfrm>
            <a:off x="5035550" y="1857375"/>
            <a:ext cx="2381250" cy="542925"/>
          </a:xfrm>
          <a:prstGeom prst="rect">
            <a:avLst/>
          </a:prstGeom>
          <a:solidFill>
            <a:srgbClr val="FFFFFF">
              <a:alpha val="50196"/>
            </a:srgbClr>
          </a:solidFill>
          <a:ln>
            <a:noFill/>
          </a:ln>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400" b="1" dirty="0" smtClean="0">
                <a:latin typeface="+mj-lt"/>
              </a:rPr>
              <a:t>High end Accelerator for particle Physics</a:t>
            </a:r>
          </a:p>
        </p:txBody>
      </p:sp>
      <p:sp>
        <p:nvSpPr>
          <p:cNvPr id="30" name="テキスト ボックス 21"/>
          <p:cNvSpPr txBox="1">
            <a:spLocks noChangeArrowheads="1"/>
          </p:cNvSpPr>
          <p:nvPr/>
        </p:nvSpPr>
        <p:spPr bwMode="auto">
          <a:xfrm>
            <a:off x="5143500" y="2578100"/>
            <a:ext cx="2035175" cy="542925"/>
          </a:xfrm>
          <a:prstGeom prst="rect">
            <a:avLst/>
          </a:prstGeom>
          <a:solidFill>
            <a:srgbClr val="FFFFFF">
              <a:alpha val="50196"/>
            </a:srgbClr>
          </a:solidFill>
          <a:ln>
            <a:noFill/>
          </a:ln>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400" b="1" dirty="0" smtClean="0">
                <a:latin typeface="+mj-lt"/>
              </a:rPr>
              <a:t>Large project for science &amp; technology</a:t>
            </a:r>
          </a:p>
        </p:txBody>
      </p:sp>
      <p:sp>
        <p:nvSpPr>
          <p:cNvPr id="31" name="テキスト ボックス 22"/>
          <p:cNvSpPr txBox="1">
            <a:spLocks noChangeArrowheads="1"/>
          </p:cNvSpPr>
          <p:nvPr/>
        </p:nvSpPr>
        <p:spPr bwMode="auto">
          <a:xfrm>
            <a:off x="4876800" y="3363913"/>
            <a:ext cx="2371725" cy="569912"/>
          </a:xfrm>
          <a:prstGeom prst="rect">
            <a:avLst/>
          </a:prstGeom>
          <a:solidFill>
            <a:srgbClr val="FFFFFF">
              <a:alpha val="50196"/>
            </a:srgbClr>
          </a:solidFill>
          <a:ln>
            <a:noFill/>
          </a:ln>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400" b="1" dirty="0" smtClean="0">
                <a:latin typeface="+mj-lt"/>
              </a:rPr>
              <a:t>Advanced accelerator for New usage development</a:t>
            </a:r>
            <a:endParaRPr lang="ja-JP" altLang="en-US" sz="1400" b="1" dirty="0" smtClean="0">
              <a:latin typeface="+mj-lt"/>
            </a:endParaRPr>
          </a:p>
        </p:txBody>
      </p:sp>
      <p:sp>
        <p:nvSpPr>
          <p:cNvPr id="32" name="テキスト ボックス 22"/>
          <p:cNvSpPr txBox="1">
            <a:spLocks noChangeArrowheads="1"/>
          </p:cNvSpPr>
          <p:nvPr/>
        </p:nvSpPr>
        <p:spPr bwMode="auto">
          <a:xfrm>
            <a:off x="4845050" y="4224338"/>
            <a:ext cx="2371725" cy="569912"/>
          </a:xfrm>
          <a:prstGeom prst="rect">
            <a:avLst/>
          </a:prstGeom>
          <a:solidFill>
            <a:srgbClr val="FFFFFF">
              <a:alpha val="50196"/>
            </a:srgbClr>
          </a:solidFill>
          <a:ln>
            <a:noFill/>
          </a:ln>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400" b="1" dirty="0" smtClean="0">
                <a:latin typeface="+mj-lt"/>
              </a:rPr>
              <a:t>General purpose machine</a:t>
            </a:r>
          </a:p>
          <a:p>
            <a:pPr eaLnBrk="1" hangingPunct="1">
              <a:defRPr/>
            </a:pPr>
            <a:r>
              <a:rPr lang="en-US" altLang="ja-JP" sz="1400" b="1" dirty="0" smtClean="0">
                <a:latin typeface="+mj-lt"/>
              </a:rPr>
              <a:t>(Medical, Industry,</a:t>
            </a:r>
            <a:r>
              <a:rPr lang="ja-JP" altLang="en-US" sz="1400" b="1" dirty="0" smtClean="0">
                <a:latin typeface="+mj-lt"/>
              </a:rPr>
              <a:t>･･･</a:t>
            </a:r>
          </a:p>
        </p:txBody>
      </p:sp>
      <p:sp>
        <p:nvSpPr>
          <p:cNvPr id="33" name="正方形/長方形 45"/>
          <p:cNvSpPr>
            <a:spLocks noChangeArrowheads="1"/>
          </p:cNvSpPr>
          <p:nvPr/>
        </p:nvSpPr>
        <p:spPr bwMode="auto">
          <a:xfrm>
            <a:off x="4846638" y="5213350"/>
            <a:ext cx="2432050" cy="5238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1400" b="1" dirty="0"/>
              <a:t>Products derived from </a:t>
            </a:r>
          </a:p>
          <a:p>
            <a:r>
              <a:rPr lang="en-US" altLang="ja-JP" sz="1400" b="1" dirty="0"/>
              <a:t>accelerator technologies</a:t>
            </a:r>
            <a:endParaRPr lang="ja-JP" altLang="en-US" sz="1400" dirty="0"/>
          </a:p>
        </p:txBody>
      </p:sp>
      <p:sp>
        <p:nvSpPr>
          <p:cNvPr id="34" name="テキスト ボックス 20"/>
          <p:cNvSpPr txBox="1">
            <a:spLocks noChangeArrowheads="1"/>
          </p:cNvSpPr>
          <p:nvPr/>
        </p:nvSpPr>
        <p:spPr bwMode="auto">
          <a:xfrm rot="18053559">
            <a:off x="2343944" y="3863181"/>
            <a:ext cx="3114675"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200" b="1" dirty="0" smtClean="0">
                <a:latin typeface="+mj-lt"/>
              </a:rPr>
              <a:t>Elemental technologies, Cost reduction, </a:t>
            </a:r>
          </a:p>
          <a:p>
            <a:pPr eaLnBrk="1" hangingPunct="1">
              <a:defRPr/>
            </a:pPr>
            <a:r>
              <a:rPr lang="en-US" altLang="ja-JP" sz="1200" b="1" dirty="0" smtClean="0">
                <a:latin typeface="+mj-lt"/>
              </a:rPr>
              <a:t>Standardization</a:t>
            </a:r>
            <a:r>
              <a:rPr lang="en-US" altLang="ja-JP" sz="1200" b="1" dirty="0" smtClean="0"/>
              <a:t>, </a:t>
            </a:r>
            <a:r>
              <a:rPr lang="ja-JP" altLang="en-US" sz="1200" b="1" dirty="0"/>
              <a:t>･･･</a:t>
            </a:r>
            <a:endParaRPr lang="en-US" altLang="ja-JP" sz="1200" b="1" dirty="0" smtClean="0">
              <a:latin typeface="+mj-lt"/>
            </a:endParaRPr>
          </a:p>
        </p:txBody>
      </p:sp>
      <p:sp>
        <p:nvSpPr>
          <p:cNvPr id="35" name="下矢印 34"/>
          <p:cNvSpPr/>
          <p:nvPr/>
        </p:nvSpPr>
        <p:spPr>
          <a:xfrm rot="19798095">
            <a:off x="7607300" y="1919288"/>
            <a:ext cx="757238" cy="3986212"/>
          </a:xfrm>
          <a:prstGeom prst="downArrow">
            <a:avLst>
              <a:gd name="adj1" fmla="val 50000"/>
              <a:gd name="adj2" fmla="val 67674"/>
            </a:avLst>
          </a:prstGeom>
          <a:solidFill>
            <a:schemeClr val="tx2">
              <a:lumMod val="10000"/>
              <a:lumOff val="90000"/>
            </a:schemeClr>
          </a:solidFill>
          <a:ln w="3175">
            <a:solidFill>
              <a:schemeClr val="tx2">
                <a:lumMod val="90000"/>
                <a:lumOff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6" name="テキスト ボックス 20"/>
          <p:cNvSpPr txBox="1">
            <a:spLocks noChangeArrowheads="1"/>
          </p:cNvSpPr>
          <p:nvPr/>
        </p:nvSpPr>
        <p:spPr bwMode="auto">
          <a:xfrm rot="3567792">
            <a:off x="6058694" y="3758407"/>
            <a:ext cx="372110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900">
                <a:solidFill>
                  <a:schemeClr val="tx1"/>
                </a:solidFill>
                <a:latin typeface="HG創英角ｺﾞｼｯｸUB" pitchFamily="49" charset="-128"/>
                <a:ea typeface="HG創英角ｺﾞｼｯｸUB" pitchFamily="49" charset="-128"/>
              </a:defRPr>
            </a:lvl1pPr>
            <a:lvl2pPr marL="742950" indent="-285750" eaLnBrk="0" hangingPunct="0">
              <a:defRPr kumimoji="1" sz="900">
                <a:solidFill>
                  <a:schemeClr val="tx1"/>
                </a:solidFill>
                <a:latin typeface="HG創英角ｺﾞｼｯｸUB" pitchFamily="49" charset="-128"/>
                <a:ea typeface="HG創英角ｺﾞｼｯｸUB" pitchFamily="49" charset="-128"/>
              </a:defRPr>
            </a:lvl2pPr>
            <a:lvl3pPr marL="1143000" indent="-228600" eaLnBrk="0" hangingPunct="0">
              <a:defRPr kumimoji="1" sz="900">
                <a:solidFill>
                  <a:schemeClr val="tx1"/>
                </a:solidFill>
                <a:latin typeface="HG創英角ｺﾞｼｯｸUB" pitchFamily="49" charset="-128"/>
                <a:ea typeface="HG創英角ｺﾞｼｯｸUB" pitchFamily="49" charset="-128"/>
              </a:defRPr>
            </a:lvl3pPr>
            <a:lvl4pPr marL="1600200" indent="-228600" eaLnBrk="0" hangingPunct="0">
              <a:defRPr kumimoji="1" sz="900">
                <a:solidFill>
                  <a:schemeClr val="tx1"/>
                </a:solidFill>
                <a:latin typeface="HG創英角ｺﾞｼｯｸUB" pitchFamily="49" charset="-128"/>
                <a:ea typeface="HG創英角ｺﾞｼｯｸUB" pitchFamily="49" charset="-128"/>
              </a:defRPr>
            </a:lvl4pPr>
            <a:lvl5pPr marL="2057400" indent="-228600" eaLnBrk="0" hangingPunct="0">
              <a:defRPr kumimoji="1" sz="900">
                <a:solidFill>
                  <a:schemeClr val="tx1"/>
                </a:solidFill>
                <a:latin typeface="HG創英角ｺﾞｼｯｸUB" pitchFamily="49" charset="-128"/>
                <a:ea typeface="HG創英角ｺﾞｼｯｸUB" pitchFamily="49" charset="-128"/>
              </a:defRPr>
            </a:lvl5pPr>
            <a:lvl6pPr marL="25146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6pPr>
            <a:lvl7pPr marL="29718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7pPr>
            <a:lvl8pPr marL="34290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8pPr>
            <a:lvl9pPr marL="3886200" indent="-228600" algn="ctr" eaLnBrk="0" fontAlgn="base" hangingPunct="0">
              <a:spcBef>
                <a:spcPct val="0"/>
              </a:spcBef>
              <a:spcAft>
                <a:spcPct val="0"/>
              </a:spcAft>
              <a:defRPr kumimoji="1" sz="900">
                <a:solidFill>
                  <a:schemeClr val="tx1"/>
                </a:solidFill>
                <a:latin typeface="HG創英角ｺﾞｼｯｸUB" pitchFamily="49" charset="-128"/>
                <a:ea typeface="HG創英角ｺﾞｼｯｸUB" pitchFamily="49" charset="-128"/>
              </a:defRPr>
            </a:lvl9pPr>
          </a:lstStyle>
          <a:p>
            <a:pPr eaLnBrk="1" hangingPunct="1">
              <a:defRPr/>
            </a:pPr>
            <a:r>
              <a:rPr lang="en-US" altLang="ja-JP" sz="1200" b="1" dirty="0" smtClean="0">
                <a:latin typeface="+mj-lt"/>
              </a:rPr>
              <a:t>Innovative technologies, New applications, </a:t>
            </a:r>
            <a:r>
              <a:rPr lang="ja-JP" altLang="en-US" sz="1200" b="1" dirty="0" smtClean="0">
                <a:latin typeface="+mj-lt"/>
              </a:rPr>
              <a:t>･･･</a:t>
            </a:r>
            <a:r>
              <a:rPr lang="en-US" altLang="ja-JP" sz="1200" b="1" dirty="0" smtClean="0">
                <a:latin typeface="+mj-lt"/>
              </a:rPr>
              <a:t> </a:t>
            </a:r>
          </a:p>
        </p:txBody>
      </p:sp>
      <p:sp>
        <p:nvSpPr>
          <p:cNvPr id="37" name="タイトル 1"/>
          <p:cNvSpPr txBox="1">
            <a:spLocks/>
          </p:cNvSpPr>
          <p:nvPr/>
        </p:nvSpPr>
        <p:spPr bwMode="auto">
          <a:xfrm>
            <a:off x="169863" y="115888"/>
            <a:ext cx="7065962" cy="5635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kumimoji="1" sz="2400" b="1">
                <a:solidFill>
                  <a:schemeClr val="bg1"/>
                </a:solidFill>
                <a:latin typeface="+mj-lt"/>
                <a:ea typeface="+mj-ea"/>
                <a:cs typeface="+mj-cs"/>
              </a:defRPr>
            </a:lvl1pPr>
            <a:lvl2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2pPr>
            <a:lvl3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3pPr>
            <a:lvl4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4pPr>
            <a:lvl5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5pPr>
            <a:lvl6pPr marL="457200" algn="l" defTabSz="457200" rtl="0" fontAlgn="base">
              <a:spcBef>
                <a:spcPct val="0"/>
              </a:spcBef>
              <a:spcAft>
                <a:spcPct val="0"/>
              </a:spcAft>
              <a:defRPr kumimoji="1" sz="2400" b="1">
                <a:solidFill>
                  <a:schemeClr val="bg1"/>
                </a:solidFill>
                <a:latin typeface="Arial" charset="0"/>
                <a:ea typeface="ＭＳ Ｐゴシック" pitchFamily="50" charset="-128"/>
              </a:defRPr>
            </a:lvl6pPr>
            <a:lvl7pPr marL="914400" algn="l" defTabSz="457200" rtl="0" fontAlgn="base">
              <a:spcBef>
                <a:spcPct val="0"/>
              </a:spcBef>
              <a:spcAft>
                <a:spcPct val="0"/>
              </a:spcAft>
              <a:defRPr kumimoji="1" sz="2400" b="1">
                <a:solidFill>
                  <a:schemeClr val="bg1"/>
                </a:solidFill>
                <a:latin typeface="Arial" charset="0"/>
                <a:ea typeface="ＭＳ Ｐゴシック" pitchFamily="50" charset="-128"/>
              </a:defRPr>
            </a:lvl7pPr>
            <a:lvl8pPr marL="1371600" algn="l" defTabSz="457200" rtl="0" fontAlgn="base">
              <a:spcBef>
                <a:spcPct val="0"/>
              </a:spcBef>
              <a:spcAft>
                <a:spcPct val="0"/>
              </a:spcAft>
              <a:defRPr kumimoji="1" sz="2400" b="1">
                <a:solidFill>
                  <a:schemeClr val="bg1"/>
                </a:solidFill>
                <a:latin typeface="Arial" charset="0"/>
                <a:ea typeface="ＭＳ Ｐゴシック" pitchFamily="50" charset="-128"/>
              </a:defRPr>
            </a:lvl8pPr>
            <a:lvl9pPr marL="1828800" algn="l" defTabSz="457200" rtl="0" fontAlgn="base">
              <a:spcBef>
                <a:spcPct val="0"/>
              </a:spcBef>
              <a:spcAft>
                <a:spcPct val="0"/>
              </a:spcAft>
              <a:defRPr kumimoji="1" sz="2400" b="1">
                <a:solidFill>
                  <a:schemeClr val="bg1"/>
                </a:solidFill>
                <a:latin typeface="Arial" charset="0"/>
                <a:ea typeface="ＭＳ Ｐゴシック" pitchFamily="50" charset="-128"/>
              </a:defRPr>
            </a:lvl9pPr>
          </a:lstStyle>
          <a:p>
            <a:r>
              <a:rPr lang="en-US" altLang="ja-JP" sz="3200" kern="0" dirty="0" smtClean="0">
                <a:solidFill>
                  <a:schemeClr val="tx1"/>
                </a:solidFill>
              </a:rPr>
              <a:t>Accelerator- Pyramid  </a:t>
            </a:r>
            <a:endParaRPr lang="ja-JP" altLang="en-US" sz="3200" kern="0" dirty="0" smtClean="0">
              <a:solidFill>
                <a:schemeClr val="tx1"/>
              </a:solidFill>
            </a:endParaRPr>
          </a:p>
        </p:txBody>
      </p:sp>
      <p:pic>
        <p:nvPicPr>
          <p:cNvPr id="38" name="図 3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24" y="5591955"/>
            <a:ext cx="2862078" cy="1195043"/>
          </a:xfrm>
          <a:prstGeom prst="rect">
            <a:avLst/>
          </a:prstGeom>
        </p:spPr>
      </p:pic>
      <p:sp>
        <p:nvSpPr>
          <p:cNvPr id="39" name="テキスト ボックス 24"/>
          <p:cNvSpPr txBox="1">
            <a:spLocks noChangeArrowheads="1"/>
          </p:cNvSpPr>
          <p:nvPr/>
        </p:nvSpPr>
        <p:spPr bwMode="auto">
          <a:xfrm>
            <a:off x="2707903" y="2924944"/>
            <a:ext cx="121602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solidFill>
                  <a:schemeClr val="bg1"/>
                </a:solidFill>
                <a:latin typeface="HG創英角ｺﾞｼｯｸUB" pitchFamily="49" charset="-128"/>
                <a:ea typeface="HG創英角ｺﾞｼｯｸUB" pitchFamily="49" charset="-128"/>
              </a:rPr>
              <a:t>Euro</a:t>
            </a:r>
            <a:r>
              <a:rPr lang="ja-JP" altLang="en-US" sz="1400" b="1" dirty="0">
                <a:solidFill>
                  <a:schemeClr val="bg1"/>
                </a:solidFill>
                <a:latin typeface="HG創英角ｺﾞｼｯｸUB" pitchFamily="49" charset="-128"/>
                <a:ea typeface="HG創英角ｺﾞｼｯｸUB" pitchFamily="49" charset="-128"/>
              </a:rPr>
              <a:t> </a:t>
            </a:r>
            <a:r>
              <a:rPr lang="en-US" altLang="ja-JP" sz="1400" b="1" dirty="0" smtClean="0">
                <a:solidFill>
                  <a:schemeClr val="bg1"/>
                </a:solidFill>
                <a:latin typeface="HG創英角ｺﾞｼｯｸUB" pitchFamily="49" charset="-128"/>
                <a:ea typeface="HG創英角ｺﾞｼｯｸUB" pitchFamily="49" charset="-128"/>
              </a:rPr>
              <a:t>XFEL</a:t>
            </a:r>
            <a:endParaRPr lang="ja-JP" altLang="en-US" sz="1400" b="1" dirty="0">
              <a:solidFill>
                <a:schemeClr val="bg1"/>
              </a:solidFill>
              <a:latin typeface="HG創英角ｺﾞｼｯｸUB" pitchFamily="49" charset="-128"/>
              <a:ea typeface="HG創英角ｺﾞｼｯｸUB" pitchFamily="49" charset="-128"/>
            </a:endParaRPr>
          </a:p>
        </p:txBody>
      </p:sp>
      <p:pic>
        <p:nvPicPr>
          <p:cNvPr id="41" name="図 40"/>
          <p:cNvPicPr/>
          <p:nvPr/>
        </p:nvPicPr>
        <p:blipFill rotWithShape="1">
          <a:blip r:embed="rId8" cstate="print">
            <a:extLst>
              <a:ext uri="{28A0092B-C50C-407E-A947-70E740481C1C}">
                <a14:useLocalDpi xmlns:a14="http://schemas.microsoft.com/office/drawing/2010/main" val="0"/>
              </a:ext>
            </a:extLst>
          </a:blip>
          <a:srcRect b="4688"/>
          <a:stretch/>
        </p:blipFill>
        <p:spPr>
          <a:xfrm>
            <a:off x="1825005" y="2294255"/>
            <a:ext cx="1666875" cy="1058546"/>
          </a:xfrm>
          <a:prstGeom prst="rect">
            <a:avLst/>
          </a:prstGeom>
        </p:spPr>
      </p:pic>
      <p:sp>
        <p:nvSpPr>
          <p:cNvPr id="42" name="テキスト ボックス 24"/>
          <p:cNvSpPr txBox="1">
            <a:spLocks noChangeArrowheads="1"/>
          </p:cNvSpPr>
          <p:nvPr/>
        </p:nvSpPr>
        <p:spPr bwMode="auto">
          <a:xfrm>
            <a:off x="1793379" y="2276872"/>
            <a:ext cx="1770509"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solidFill>
                  <a:schemeClr val="bg1"/>
                </a:solidFill>
                <a:latin typeface="HG創英角ｺﾞｼｯｸUB" pitchFamily="49" charset="-128"/>
                <a:ea typeface="HG創英角ｺﾞｼｯｸUB" pitchFamily="49" charset="-128"/>
              </a:rPr>
              <a:t>European XFEL</a:t>
            </a:r>
            <a:endParaRPr lang="ja-JP" altLang="en-US" sz="1400" b="1" dirty="0">
              <a:solidFill>
                <a:schemeClr val="bg1"/>
              </a:solidFill>
              <a:latin typeface="HG創英角ｺﾞｼｯｸUB" pitchFamily="49" charset="-128"/>
              <a:ea typeface="HG創英角ｺﾞｼｯｸUB" pitchFamily="49" charset="-128"/>
            </a:endParaRPr>
          </a:p>
        </p:txBody>
      </p:sp>
    </p:spTree>
    <p:extLst>
      <p:ext uri="{BB962C8B-B14F-4D97-AF65-F5344CB8AC3E}">
        <p14:creationId xmlns:p14="http://schemas.microsoft.com/office/powerpoint/2010/main" val="3036713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fld id="{63F9F7DE-603D-490A-9A16-D31AAE4BD953}" type="slidenum">
              <a:rPr lang="ja-JP" altLang="en-US" smtClean="0"/>
              <a:pPr/>
              <a:t>15</a:t>
            </a:fld>
            <a:endParaRPr lang="ja-JP" altLang="en-US" dirty="0"/>
          </a:p>
        </p:txBody>
      </p:sp>
      <p:sp>
        <p:nvSpPr>
          <p:cNvPr id="4" name="タイトル 1"/>
          <p:cNvSpPr txBox="1">
            <a:spLocks/>
          </p:cNvSpPr>
          <p:nvPr/>
        </p:nvSpPr>
        <p:spPr bwMode="auto">
          <a:xfrm>
            <a:off x="169863" y="115888"/>
            <a:ext cx="7065962" cy="5635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kumimoji="1" sz="2400" b="1">
                <a:solidFill>
                  <a:schemeClr val="bg1"/>
                </a:solidFill>
                <a:latin typeface="+mj-lt"/>
                <a:ea typeface="+mj-ea"/>
                <a:cs typeface="+mj-cs"/>
              </a:defRPr>
            </a:lvl1pPr>
            <a:lvl2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2pPr>
            <a:lvl3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3pPr>
            <a:lvl4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4pPr>
            <a:lvl5pPr algn="l" defTabSz="457200" rtl="0" eaLnBrk="0" fontAlgn="base" hangingPunct="0">
              <a:spcBef>
                <a:spcPct val="0"/>
              </a:spcBef>
              <a:spcAft>
                <a:spcPct val="0"/>
              </a:spcAft>
              <a:defRPr kumimoji="1" sz="2400" b="1">
                <a:solidFill>
                  <a:schemeClr val="bg1"/>
                </a:solidFill>
                <a:latin typeface="Arial" charset="0"/>
                <a:ea typeface="ＭＳ Ｐゴシック" pitchFamily="50" charset="-128"/>
              </a:defRPr>
            </a:lvl5pPr>
            <a:lvl6pPr marL="457200" algn="l" defTabSz="457200" rtl="0" fontAlgn="base">
              <a:spcBef>
                <a:spcPct val="0"/>
              </a:spcBef>
              <a:spcAft>
                <a:spcPct val="0"/>
              </a:spcAft>
              <a:defRPr kumimoji="1" sz="2400" b="1">
                <a:solidFill>
                  <a:schemeClr val="bg1"/>
                </a:solidFill>
                <a:latin typeface="Arial" charset="0"/>
                <a:ea typeface="ＭＳ Ｐゴシック" pitchFamily="50" charset="-128"/>
              </a:defRPr>
            </a:lvl6pPr>
            <a:lvl7pPr marL="914400" algn="l" defTabSz="457200" rtl="0" fontAlgn="base">
              <a:spcBef>
                <a:spcPct val="0"/>
              </a:spcBef>
              <a:spcAft>
                <a:spcPct val="0"/>
              </a:spcAft>
              <a:defRPr kumimoji="1" sz="2400" b="1">
                <a:solidFill>
                  <a:schemeClr val="bg1"/>
                </a:solidFill>
                <a:latin typeface="Arial" charset="0"/>
                <a:ea typeface="ＭＳ Ｐゴシック" pitchFamily="50" charset="-128"/>
              </a:defRPr>
            </a:lvl7pPr>
            <a:lvl8pPr marL="1371600" algn="l" defTabSz="457200" rtl="0" fontAlgn="base">
              <a:spcBef>
                <a:spcPct val="0"/>
              </a:spcBef>
              <a:spcAft>
                <a:spcPct val="0"/>
              </a:spcAft>
              <a:defRPr kumimoji="1" sz="2400" b="1">
                <a:solidFill>
                  <a:schemeClr val="bg1"/>
                </a:solidFill>
                <a:latin typeface="Arial" charset="0"/>
                <a:ea typeface="ＭＳ Ｐゴシック" pitchFamily="50" charset="-128"/>
              </a:defRPr>
            </a:lvl8pPr>
            <a:lvl9pPr marL="1828800" algn="l" defTabSz="457200" rtl="0" fontAlgn="base">
              <a:spcBef>
                <a:spcPct val="0"/>
              </a:spcBef>
              <a:spcAft>
                <a:spcPct val="0"/>
              </a:spcAft>
              <a:defRPr kumimoji="1" sz="2400" b="1">
                <a:solidFill>
                  <a:schemeClr val="bg1"/>
                </a:solidFill>
                <a:latin typeface="Arial" charset="0"/>
                <a:ea typeface="ＭＳ Ｐゴシック" pitchFamily="50" charset="-128"/>
              </a:defRPr>
            </a:lvl9pPr>
          </a:lstStyle>
          <a:p>
            <a:r>
              <a:rPr lang="en-US" altLang="ja-JP" sz="3200" kern="0" dirty="0" smtClean="0">
                <a:solidFill>
                  <a:schemeClr val="tx1"/>
                </a:solidFill>
              </a:rPr>
              <a:t>Accelerator industry in Japan  </a:t>
            </a:r>
            <a:endParaRPr lang="ja-JP" altLang="en-US" sz="3200" kern="0" dirty="0" smtClean="0">
              <a:solidFill>
                <a:schemeClr val="tx1"/>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764704"/>
            <a:ext cx="8640960" cy="6103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32093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66688" y="19050"/>
            <a:ext cx="843756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2400" b="1" dirty="0"/>
              <a:t>Japanese companies contribute to the advanced accelerator projects in the world</a:t>
            </a:r>
          </a:p>
        </p:txBody>
      </p:sp>
      <p:sp>
        <p:nvSpPr>
          <p:cNvPr id="27651" name="Rectangle 2"/>
          <p:cNvSpPr>
            <a:spLocks noChangeArrowheads="1"/>
          </p:cNvSpPr>
          <p:nvPr/>
        </p:nvSpPr>
        <p:spPr bwMode="auto">
          <a:xfrm>
            <a:off x="322833" y="862558"/>
            <a:ext cx="5761038" cy="3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2000" b="1" dirty="0"/>
              <a:t>Companies which have contributed to LHC</a:t>
            </a:r>
          </a:p>
        </p:txBody>
      </p:sp>
      <p:graphicFrame>
        <p:nvGraphicFramePr>
          <p:cNvPr id="6" name="表 5"/>
          <p:cNvGraphicFramePr>
            <a:graphicFrameLocks noGrp="1"/>
          </p:cNvGraphicFramePr>
          <p:nvPr>
            <p:extLst>
              <p:ext uri="{D42A27DB-BD31-4B8C-83A1-F6EECF244321}">
                <p14:modId xmlns:p14="http://schemas.microsoft.com/office/powerpoint/2010/main" val="3575210594"/>
              </p:ext>
            </p:extLst>
          </p:nvPr>
        </p:nvGraphicFramePr>
        <p:xfrm>
          <a:off x="611560" y="1224608"/>
          <a:ext cx="8136904" cy="5506108"/>
        </p:xfrm>
        <a:graphic>
          <a:graphicData uri="http://schemas.openxmlformats.org/drawingml/2006/table">
            <a:tbl>
              <a:tblPr firstRow="1" bandRow="1">
                <a:tableStyleId>{5C22544A-7EE6-4342-B048-85BDC9FD1C3A}</a:tableStyleId>
              </a:tblPr>
              <a:tblGrid>
                <a:gridCol w="3956613"/>
                <a:gridCol w="4180291"/>
              </a:tblGrid>
              <a:tr h="288032">
                <a:tc>
                  <a:txBody>
                    <a:bodyPr/>
                    <a:lstStyle/>
                    <a:p>
                      <a:pPr algn="ctr"/>
                      <a:r>
                        <a:rPr kumimoji="1" lang="en-US" altLang="ja-JP" sz="1600" dirty="0" smtClean="0"/>
                        <a:t>Company</a:t>
                      </a:r>
                      <a:endParaRPr kumimoji="1" lang="ja-JP" altLang="en-US" sz="1600" dirty="0"/>
                    </a:p>
                  </a:txBody>
                  <a:tcPr marL="91437" marR="91437" marT="45709" marB="45709"/>
                </a:tc>
                <a:tc>
                  <a:txBody>
                    <a:bodyPr/>
                    <a:lstStyle/>
                    <a:p>
                      <a:pPr algn="ctr"/>
                      <a:r>
                        <a:rPr kumimoji="1" lang="en-US" altLang="ja-JP" sz="1600" dirty="0" smtClean="0"/>
                        <a:t>Products</a:t>
                      </a:r>
                      <a:endParaRPr kumimoji="1" lang="ja-JP" altLang="en-US" sz="1600" dirty="0"/>
                    </a:p>
                  </a:txBody>
                  <a:tcPr marL="91437" marR="91437" marT="45709" marB="45709"/>
                </a:tc>
              </a:tr>
              <a:tr h="0">
                <a:tc>
                  <a:txBody>
                    <a:bodyPr/>
                    <a:lstStyle/>
                    <a:p>
                      <a:r>
                        <a:rPr kumimoji="1" lang="en-US" altLang="ja-JP" sz="1600" dirty="0" smtClean="0"/>
                        <a:t>Toshiba corporation</a:t>
                      </a:r>
                      <a:endParaRPr kumimoji="1" lang="ja-JP" altLang="en-US" sz="1600" dirty="0"/>
                    </a:p>
                  </a:txBody>
                  <a:tcPr marL="91437" marR="91437" marT="45709" marB="45709"/>
                </a:tc>
                <a:tc>
                  <a:txBody>
                    <a:bodyPr/>
                    <a:lstStyle/>
                    <a:p>
                      <a:r>
                        <a:rPr kumimoji="1" lang="en-US" altLang="ja-JP" sz="1600" dirty="0" smtClean="0"/>
                        <a:t>Superconducting</a:t>
                      </a:r>
                      <a:r>
                        <a:rPr kumimoji="1" lang="en-US" altLang="ja-JP" sz="1600" baseline="0" dirty="0" smtClean="0"/>
                        <a:t> magnet, TDC chip</a:t>
                      </a:r>
                      <a:endParaRPr kumimoji="1" lang="ja-JP" altLang="en-US" sz="1600" dirty="0"/>
                    </a:p>
                  </a:txBody>
                  <a:tcPr marL="91437" marR="91437" marT="45709" marB="45709"/>
                </a:tc>
              </a:tr>
              <a:tr h="121572">
                <a:tc>
                  <a:txBody>
                    <a:bodyPr/>
                    <a:lstStyle/>
                    <a:p>
                      <a:r>
                        <a:rPr kumimoji="1" lang="en-US" altLang="ja-JP" sz="1600" dirty="0" smtClean="0"/>
                        <a:t>Furukawa, Ltd.</a:t>
                      </a:r>
                      <a:endParaRPr kumimoji="1" lang="ja-JP" altLang="en-US" sz="1600" dirty="0"/>
                    </a:p>
                  </a:txBody>
                  <a:tcPr marL="91437" marR="91437" marT="45709" marB="45709"/>
                </a:tc>
                <a:tc>
                  <a:txBody>
                    <a:bodyPr/>
                    <a:lstStyle/>
                    <a:p>
                      <a:r>
                        <a:rPr kumimoji="1" lang="en-US" altLang="ja-JP" sz="1600" dirty="0" smtClean="0"/>
                        <a:t>Superconducting</a:t>
                      </a:r>
                      <a:r>
                        <a:rPr kumimoji="1" lang="en-US" altLang="ja-JP" sz="1600" baseline="0" dirty="0" smtClean="0"/>
                        <a:t> cable</a:t>
                      </a:r>
                      <a:endParaRPr kumimoji="1" lang="ja-JP" altLang="en-US" sz="1600" dirty="0"/>
                    </a:p>
                  </a:txBody>
                  <a:tcPr marL="91437" marR="91437" marT="45709" marB="45709"/>
                </a:tc>
              </a:tr>
              <a:tr h="146354">
                <a:tc>
                  <a:txBody>
                    <a:bodyPr/>
                    <a:lstStyle/>
                    <a:p>
                      <a:r>
                        <a:rPr kumimoji="1" lang="en-US" altLang="ja-JP" sz="1600" dirty="0" smtClean="0"/>
                        <a:t>IHI corporation</a:t>
                      </a:r>
                      <a:endParaRPr kumimoji="1" lang="ja-JP" altLang="en-US" sz="1600" dirty="0"/>
                    </a:p>
                  </a:txBody>
                  <a:tcPr marL="91437" marR="91437" marT="45709" marB="45709"/>
                </a:tc>
                <a:tc>
                  <a:txBody>
                    <a:bodyPr/>
                    <a:lstStyle/>
                    <a:p>
                      <a:r>
                        <a:rPr kumimoji="1" lang="en-US" altLang="ja-JP" sz="1600" dirty="0" smtClean="0"/>
                        <a:t>1.8K refrigeration units</a:t>
                      </a:r>
                      <a:endParaRPr kumimoji="1" lang="ja-JP" altLang="en-US" sz="1600" dirty="0"/>
                    </a:p>
                  </a:txBody>
                  <a:tcPr marL="91437" marR="91437" marT="45709" marB="45709"/>
                </a:tc>
              </a:tr>
              <a:tr h="0">
                <a:tc>
                  <a:txBody>
                    <a:bodyPr/>
                    <a:lstStyle/>
                    <a:p>
                      <a:r>
                        <a:rPr kumimoji="1" lang="en-US" altLang="ja-JP" sz="1600" dirty="0" smtClean="0"/>
                        <a:t>Nippon steel, Ltd.</a:t>
                      </a:r>
                      <a:endParaRPr kumimoji="1" lang="ja-JP" altLang="en-US" sz="1600" dirty="0"/>
                    </a:p>
                  </a:txBody>
                  <a:tcPr marL="91437" marR="91437" marT="45709" marB="45709"/>
                </a:tc>
                <a:tc>
                  <a:txBody>
                    <a:bodyPr/>
                    <a:lstStyle/>
                    <a:p>
                      <a:r>
                        <a:rPr kumimoji="1" lang="en-US" altLang="ja-JP" sz="1600" dirty="0" smtClean="0"/>
                        <a:t>Non-magnetic steel plate</a:t>
                      </a:r>
                      <a:endParaRPr kumimoji="1" lang="ja-JP" altLang="en-US" sz="1600" dirty="0"/>
                    </a:p>
                  </a:txBody>
                  <a:tcPr marL="91437" marR="91437" marT="45709" marB="45709"/>
                </a:tc>
              </a:tr>
              <a:tr h="123910">
                <a:tc>
                  <a:txBody>
                    <a:bodyPr/>
                    <a:lstStyle/>
                    <a:p>
                      <a:r>
                        <a:rPr kumimoji="1" lang="en-US" altLang="ja-JP" sz="1600" dirty="0" smtClean="0"/>
                        <a:t>JFE steel</a:t>
                      </a:r>
                      <a:r>
                        <a:rPr kumimoji="1" lang="en-US" altLang="ja-JP" sz="1600" baseline="0" dirty="0" smtClean="0"/>
                        <a:t> corporation</a:t>
                      </a:r>
                      <a:endParaRPr kumimoji="1" lang="ja-JP" altLang="en-US" sz="1600" dirty="0"/>
                    </a:p>
                  </a:txBody>
                  <a:tcPr marL="91437" marR="91437" marT="45709" marB="45709"/>
                </a:tc>
                <a:tc>
                  <a:txBody>
                    <a:bodyPr/>
                    <a:lstStyle/>
                    <a:p>
                      <a:r>
                        <a:rPr kumimoji="1" lang="en-US" altLang="ja-JP" sz="1600" dirty="0" smtClean="0"/>
                        <a:t>Non-magnetic steel plate</a:t>
                      </a:r>
                      <a:endParaRPr kumimoji="1" lang="ja-JP" altLang="en-US" sz="1600" dirty="0"/>
                    </a:p>
                  </a:txBody>
                  <a:tcPr marL="91437" marR="91437" marT="45709" marB="45709"/>
                </a:tc>
              </a:tr>
              <a:tr h="148692">
                <a:tc>
                  <a:txBody>
                    <a:bodyPr/>
                    <a:lstStyle/>
                    <a:p>
                      <a:r>
                        <a:rPr kumimoji="1" lang="en-US" altLang="ja-JP" sz="1600" dirty="0" smtClean="0"/>
                        <a:t>Kaneka corporation</a:t>
                      </a:r>
                      <a:endParaRPr kumimoji="1" lang="ja-JP" altLang="en-US" sz="1600" dirty="0"/>
                    </a:p>
                  </a:txBody>
                  <a:tcPr marL="91437" marR="91437" marT="45709" marB="45709"/>
                </a:tc>
                <a:tc>
                  <a:txBody>
                    <a:bodyPr/>
                    <a:lstStyle/>
                    <a:p>
                      <a:r>
                        <a:rPr kumimoji="1" lang="en-US" altLang="ja-JP" sz="1600" dirty="0" smtClean="0"/>
                        <a:t>Insulation film for SC wire</a:t>
                      </a:r>
                      <a:endParaRPr kumimoji="1" lang="ja-JP" altLang="en-US" sz="1600" dirty="0"/>
                    </a:p>
                  </a:txBody>
                  <a:tcPr marL="91437" marR="91437" marT="45709" marB="45709"/>
                </a:tc>
              </a:tr>
              <a:tr h="0">
                <a:tc>
                  <a:txBody>
                    <a:bodyPr/>
                    <a:lstStyle/>
                    <a:p>
                      <a:r>
                        <a:rPr kumimoji="1" lang="en-US" altLang="ja-JP" sz="1600" dirty="0" smtClean="0"/>
                        <a:t>Hitachi Cable,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Superconducting</a:t>
                      </a:r>
                      <a:r>
                        <a:rPr kumimoji="1" lang="en-US" altLang="ja-JP" sz="1600" baseline="0" dirty="0" smtClean="0"/>
                        <a:t> cable</a:t>
                      </a:r>
                      <a:endParaRPr kumimoji="1" lang="ja-JP" altLang="en-US" sz="1600" dirty="0" smtClean="0"/>
                    </a:p>
                  </a:txBody>
                  <a:tcPr marL="91437" marR="91437" marT="45709" marB="45709"/>
                </a:tc>
              </a:tr>
              <a:tr h="198256">
                <a:tc>
                  <a:txBody>
                    <a:bodyPr/>
                    <a:lstStyle/>
                    <a:p>
                      <a:r>
                        <a:rPr kumimoji="1" lang="en-US" altLang="ja-JP" sz="1600" dirty="0" smtClean="0"/>
                        <a:t>Kawasaki  Heavy Industries,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Cryostat</a:t>
                      </a:r>
                      <a:r>
                        <a:rPr kumimoji="1" lang="en-US" altLang="ja-JP" sz="1600" baseline="0" dirty="0" smtClean="0"/>
                        <a:t> for Liquid-Ar, CMS end york</a:t>
                      </a:r>
                      <a:endParaRPr kumimoji="1" lang="ja-JP" altLang="en-US" sz="1600" dirty="0" smtClean="0"/>
                    </a:p>
                  </a:txBody>
                  <a:tcPr marL="91437" marR="91437" marT="45709" marB="45709"/>
                </a:tc>
              </a:tr>
              <a:tr h="151030">
                <a:tc>
                  <a:txBody>
                    <a:bodyPr/>
                    <a:lstStyle/>
                    <a:p>
                      <a:r>
                        <a:rPr kumimoji="1" lang="en-US" altLang="ja-JP" sz="1600" dirty="0" smtClean="0"/>
                        <a:t>Sumitomo Chemical</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Aluminum</a:t>
                      </a:r>
                      <a:r>
                        <a:rPr kumimoji="1" lang="en-US" altLang="ja-JP" sz="1600" baseline="0" dirty="0" smtClean="0"/>
                        <a:t> for SC Cable</a:t>
                      </a:r>
                      <a:endParaRPr kumimoji="1" lang="ja-JP" altLang="en-US" sz="1600" dirty="0" smtClean="0"/>
                    </a:p>
                  </a:txBody>
                  <a:tcPr marL="91437" marR="91437" marT="45709" marB="45709"/>
                </a:tc>
              </a:tr>
              <a:tr h="175812">
                <a:tc>
                  <a:txBody>
                    <a:bodyPr/>
                    <a:lstStyle/>
                    <a:p>
                      <a:r>
                        <a:rPr kumimoji="1" lang="en-US" altLang="ja-JP" sz="1600" dirty="0" smtClean="0"/>
                        <a:t>Kyocera corporation</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Ceramics duct</a:t>
                      </a:r>
                      <a:endParaRPr kumimoji="1" lang="ja-JP" altLang="en-US" sz="1600" dirty="0" smtClean="0"/>
                    </a:p>
                  </a:txBody>
                  <a:tcPr marL="91437" marR="91437" marT="45709" marB="45709"/>
                </a:tc>
              </a:tr>
              <a:tr h="128586">
                <a:tc>
                  <a:txBody>
                    <a:bodyPr/>
                    <a:lstStyle/>
                    <a:p>
                      <a:r>
                        <a:rPr kumimoji="1" lang="en-US" altLang="ja-JP" sz="1600" dirty="0" smtClean="0"/>
                        <a:t>Fujikura,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Rad-hard optical fibers</a:t>
                      </a:r>
                      <a:endParaRPr kumimoji="1" lang="ja-JP" altLang="en-US" sz="1600" dirty="0" smtClean="0"/>
                    </a:p>
                  </a:txBody>
                  <a:tcPr marL="91437" marR="91437" marT="45709" marB="45709"/>
                </a:tc>
              </a:tr>
              <a:tr h="370753">
                <a:tc>
                  <a:txBody>
                    <a:bodyPr/>
                    <a:lstStyle/>
                    <a:p>
                      <a:r>
                        <a:rPr kumimoji="1" lang="en-US" altLang="ja-JP" sz="1600" dirty="0" smtClean="0"/>
                        <a:t>Hamamatsu</a:t>
                      </a:r>
                      <a:r>
                        <a:rPr kumimoji="1" lang="en-US" altLang="ja-JP" sz="1600" baseline="0" dirty="0" smtClean="0"/>
                        <a:t> photonics K. K.</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Photo-tube, Silicon sensor, SCT module</a:t>
                      </a:r>
                      <a:endParaRPr kumimoji="1" lang="ja-JP" altLang="en-US" sz="1600" dirty="0" smtClean="0"/>
                    </a:p>
                  </a:txBody>
                  <a:tcPr marL="91437" marR="91437" marT="45709" marB="45709"/>
                </a:tc>
              </a:tr>
              <a:tr h="370753">
                <a:tc>
                  <a:txBody>
                    <a:bodyPr/>
                    <a:lstStyle/>
                    <a:p>
                      <a:r>
                        <a:rPr kumimoji="1" lang="en-US" altLang="ja-JP" sz="1600" dirty="0" smtClean="0"/>
                        <a:t>Rinei</a:t>
                      </a:r>
                      <a:r>
                        <a:rPr kumimoji="1" lang="en-US" altLang="ja-JP" sz="1600" baseline="0" dirty="0" smtClean="0"/>
                        <a:t> Seiki, Co.,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TGC(Thin Gap</a:t>
                      </a:r>
                      <a:r>
                        <a:rPr kumimoji="1" lang="en-US" altLang="ja-JP" sz="1600" baseline="0" dirty="0" smtClean="0"/>
                        <a:t> Chamber) trigger chamber</a:t>
                      </a:r>
                      <a:endParaRPr kumimoji="1" lang="ja-JP" altLang="en-US" sz="1600" dirty="0" smtClean="0"/>
                    </a:p>
                  </a:txBody>
                  <a:tcPr marL="91437" marR="91437" marT="45709" marB="45709"/>
                </a:tc>
              </a:tr>
              <a:tr h="370753">
                <a:tc>
                  <a:txBody>
                    <a:bodyPr/>
                    <a:lstStyle/>
                    <a:p>
                      <a:r>
                        <a:rPr kumimoji="1" lang="en-US" altLang="ja-JP" sz="1600" dirty="0" smtClean="0"/>
                        <a:t>Nippon Mektron,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Cu/Polyimide</a:t>
                      </a:r>
                      <a:r>
                        <a:rPr kumimoji="1" lang="en-US" altLang="ja-JP" sz="1600" baseline="0" dirty="0" smtClean="0"/>
                        <a:t> flexible circuits</a:t>
                      </a:r>
                      <a:endParaRPr kumimoji="1" lang="ja-JP" altLang="en-US" sz="1600" dirty="0" smtClean="0"/>
                    </a:p>
                  </a:txBody>
                  <a:tcPr marL="91437" marR="91437" marT="45709" marB="45709"/>
                </a:tc>
              </a:tr>
              <a:tr h="370753">
                <a:tc>
                  <a:txBody>
                    <a:bodyPr/>
                    <a:lstStyle/>
                    <a:p>
                      <a:r>
                        <a:rPr kumimoji="1" lang="en-US" altLang="ja-JP" sz="1600" dirty="0" smtClean="0"/>
                        <a:t>Arisawa Manufacturing</a:t>
                      </a:r>
                      <a:r>
                        <a:rPr kumimoji="1" lang="en-US" altLang="ja-JP" sz="1600" baseline="0" dirty="0" smtClean="0"/>
                        <a:t> Co., Ltd.</a:t>
                      </a:r>
                      <a:endParaRPr kumimoji="1" lang="ja-JP" altLang="en-US" sz="1600" dirty="0"/>
                    </a:p>
                  </a:txBody>
                  <a:tcPr marL="91437" marR="91437" marT="45709" marB="4570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smtClean="0"/>
                        <a:t>Polyimide film</a:t>
                      </a:r>
                      <a:endParaRPr kumimoji="1" lang="ja-JP" altLang="en-US" sz="1600" dirty="0" smtClean="0"/>
                    </a:p>
                  </a:txBody>
                  <a:tcPr marL="91437" marR="91437" marT="45709" marB="45709"/>
                </a:tc>
              </a:tr>
            </a:tbl>
          </a:graphicData>
        </a:graphic>
      </p:graphicFrame>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16</a:t>
            </a:fld>
            <a:endParaRPr kumimoji="1" lang="ja-JP" altLang="en-US"/>
          </a:p>
        </p:txBody>
      </p:sp>
    </p:spTree>
    <p:extLst>
      <p:ext uri="{BB962C8B-B14F-4D97-AF65-F5344CB8AC3E}">
        <p14:creationId xmlns:p14="http://schemas.microsoft.com/office/powerpoint/2010/main" val="23867294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486" y="2534325"/>
            <a:ext cx="1439962" cy="1614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descr="DSC055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3519" y="2660859"/>
            <a:ext cx="1724745" cy="1293320"/>
          </a:xfrm>
          <a:prstGeom prst="rect">
            <a:avLst/>
          </a:prstGeom>
          <a:noFill/>
          <a:extLst>
            <a:ext uri="{909E8E84-426E-40DD-AFC4-6F175D3DCCD1}">
              <a14:hiddenFill xmlns:a14="http://schemas.microsoft.com/office/drawing/2010/main">
                <a:solidFill>
                  <a:srgbClr val="FFFFFF"/>
                </a:solidFill>
              </a14:hiddenFill>
            </a:ext>
          </a:extLst>
        </p:spPr>
      </p:pic>
      <p:sp>
        <p:nvSpPr>
          <p:cNvPr id="28674" name="Rectangle 2"/>
          <p:cNvSpPr>
            <a:spLocks noChangeArrowheads="1"/>
          </p:cNvSpPr>
          <p:nvPr/>
        </p:nvSpPr>
        <p:spPr bwMode="auto">
          <a:xfrm>
            <a:off x="166688" y="19050"/>
            <a:ext cx="8437562"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2400" b="1" dirty="0"/>
              <a:t>Japanese companies contribute to the advanced accelerator projects in the world</a:t>
            </a:r>
          </a:p>
        </p:txBody>
      </p:sp>
      <p:sp>
        <p:nvSpPr>
          <p:cNvPr id="28675" name="Rectangle 2"/>
          <p:cNvSpPr>
            <a:spLocks noChangeArrowheads="1"/>
          </p:cNvSpPr>
          <p:nvPr/>
        </p:nvSpPr>
        <p:spPr bwMode="auto">
          <a:xfrm>
            <a:off x="254967" y="3933056"/>
            <a:ext cx="72739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2000" b="1" dirty="0"/>
              <a:t>Companies which have contributed to other projects </a:t>
            </a:r>
          </a:p>
        </p:txBody>
      </p:sp>
      <p:graphicFrame>
        <p:nvGraphicFramePr>
          <p:cNvPr id="6" name="表 5"/>
          <p:cNvGraphicFramePr>
            <a:graphicFrameLocks noGrp="1"/>
          </p:cNvGraphicFramePr>
          <p:nvPr>
            <p:extLst>
              <p:ext uri="{D42A27DB-BD31-4B8C-83A1-F6EECF244321}">
                <p14:modId xmlns:p14="http://schemas.microsoft.com/office/powerpoint/2010/main" val="3542762525"/>
              </p:ext>
            </p:extLst>
          </p:nvPr>
        </p:nvGraphicFramePr>
        <p:xfrm>
          <a:off x="799009" y="4365104"/>
          <a:ext cx="7915276" cy="2180552"/>
        </p:xfrm>
        <a:graphic>
          <a:graphicData uri="http://schemas.openxmlformats.org/drawingml/2006/table">
            <a:tbl>
              <a:tblPr firstRow="1" bandRow="1">
                <a:tableStyleId>{5C22544A-7EE6-4342-B048-85BDC9FD1C3A}</a:tableStyleId>
              </a:tblPr>
              <a:tblGrid>
                <a:gridCol w="4493071"/>
                <a:gridCol w="3422205"/>
              </a:tblGrid>
              <a:tr h="310676">
                <a:tc>
                  <a:txBody>
                    <a:bodyPr/>
                    <a:lstStyle/>
                    <a:p>
                      <a:pPr algn="ctr"/>
                      <a:r>
                        <a:rPr kumimoji="1" lang="en-US" altLang="ja-JP" sz="1600" dirty="0" smtClean="0"/>
                        <a:t>Company</a:t>
                      </a:r>
                      <a:endParaRPr kumimoji="1" lang="ja-JP" altLang="en-US" sz="1600" dirty="0"/>
                    </a:p>
                  </a:txBody>
                  <a:tcPr marL="91455" marR="91455" marT="45707" marB="45707"/>
                </a:tc>
                <a:tc>
                  <a:txBody>
                    <a:bodyPr/>
                    <a:lstStyle/>
                    <a:p>
                      <a:pPr algn="ctr"/>
                      <a:r>
                        <a:rPr kumimoji="1" lang="en-US" altLang="ja-JP" sz="1600" dirty="0" smtClean="0"/>
                        <a:t>Products</a:t>
                      </a:r>
                      <a:endParaRPr kumimoji="1" lang="ja-JP" altLang="en-US" sz="1600" dirty="0"/>
                    </a:p>
                  </a:txBody>
                  <a:tcPr marL="91455" marR="91455" marT="45707" marB="45707"/>
                </a:tc>
              </a:tr>
              <a:tr h="536639">
                <a:tc>
                  <a:txBody>
                    <a:bodyPr/>
                    <a:lstStyle/>
                    <a:p>
                      <a:r>
                        <a:rPr kumimoji="1" lang="en-US" altLang="ja-JP" sz="1600" dirty="0" smtClean="0"/>
                        <a:t>Mitsubishi</a:t>
                      </a:r>
                      <a:r>
                        <a:rPr kumimoji="1" lang="ja-JP" altLang="en-US" sz="1600" baseline="0" dirty="0" smtClean="0"/>
                        <a:t> </a:t>
                      </a:r>
                      <a:r>
                        <a:rPr kumimoji="1" lang="en-US" altLang="ja-JP" sz="1600" baseline="0" dirty="0" smtClean="0"/>
                        <a:t>Heavy Industries</a:t>
                      </a:r>
                      <a:endParaRPr kumimoji="1" lang="ja-JP" altLang="en-US" sz="1600" dirty="0"/>
                    </a:p>
                  </a:txBody>
                  <a:tcPr marL="91455" marR="91455" marT="45707" marB="45707"/>
                </a:tc>
                <a:tc>
                  <a:txBody>
                    <a:bodyPr/>
                    <a:lstStyle/>
                    <a:p>
                      <a:r>
                        <a:rPr kumimoji="1" lang="en-US" altLang="ja-JP" sz="1600" dirty="0" smtClean="0"/>
                        <a:t>S-band</a:t>
                      </a:r>
                      <a:r>
                        <a:rPr kumimoji="1" lang="en-US" altLang="ja-JP" sz="1600" baseline="0" dirty="0" smtClean="0"/>
                        <a:t> accelerator</a:t>
                      </a:r>
                    </a:p>
                    <a:p>
                      <a:r>
                        <a:rPr kumimoji="1" lang="en-US" altLang="ja-JP" sz="1600" baseline="0" dirty="0" smtClean="0"/>
                        <a:t>Superconducting accelerator</a:t>
                      </a:r>
                      <a:endParaRPr kumimoji="1" lang="ja-JP" altLang="en-US" sz="1600" dirty="0"/>
                    </a:p>
                  </a:txBody>
                  <a:tcPr marL="91455" marR="91455" marT="45707" marB="45707"/>
                </a:tc>
              </a:tr>
              <a:tr h="536639">
                <a:tc>
                  <a:txBody>
                    <a:bodyPr/>
                    <a:lstStyle/>
                    <a:p>
                      <a:r>
                        <a:rPr kumimoji="1" lang="en-US" altLang="ja-JP" sz="1600" dirty="0" smtClean="0"/>
                        <a:t>Mitsubishi Electric</a:t>
                      </a:r>
                      <a:endParaRPr kumimoji="1" lang="ja-JP" altLang="en-US" sz="1600" dirty="0"/>
                    </a:p>
                  </a:txBody>
                  <a:tcPr marL="91455" marR="91455" marT="45707" marB="45707"/>
                </a:tc>
                <a:tc>
                  <a:txBody>
                    <a:bodyPr/>
                    <a:lstStyle/>
                    <a:p>
                      <a:r>
                        <a:rPr kumimoji="1" lang="en-US" altLang="ja-JP" sz="1600" dirty="0" smtClean="0"/>
                        <a:t>Superconducting</a:t>
                      </a:r>
                      <a:r>
                        <a:rPr kumimoji="1" lang="en-US" altLang="ja-JP" sz="1600" baseline="0" dirty="0" smtClean="0"/>
                        <a:t> accelerator</a:t>
                      </a:r>
                    </a:p>
                    <a:p>
                      <a:r>
                        <a:rPr kumimoji="1" lang="en-US" altLang="ja-JP" sz="1600" baseline="0" dirty="0" smtClean="0"/>
                        <a:t>Superconducting magnet</a:t>
                      </a:r>
                    </a:p>
                  </a:txBody>
                  <a:tcPr marL="91455" marR="91455" marT="45707" marB="45707"/>
                </a:tc>
              </a:tr>
              <a:tr h="343555">
                <a:tc>
                  <a:txBody>
                    <a:bodyPr/>
                    <a:lstStyle/>
                    <a:p>
                      <a:r>
                        <a:rPr kumimoji="1" lang="en-US" altLang="ja-JP" sz="1600" dirty="0" smtClean="0"/>
                        <a:t>Toshiba</a:t>
                      </a:r>
                      <a:r>
                        <a:rPr kumimoji="1" lang="en-US" altLang="ja-JP" sz="1600" baseline="0" dirty="0" smtClean="0"/>
                        <a:t> corporation</a:t>
                      </a:r>
                      <a:endParaRPr kumimoji="1" lang="ja-JP" altLang="en-US" sz="1600" dirty="0"/>
                    </a:p>
                  </a:txBody>
                  <a:tcPr marL="91455" marR="91455" marT="45707" marB="45707"/>
                </a:tc>
                <a:tc>
                  <a:txBody>
                    <a:bodyPr/>
                    <a:lstStyle/>
                    <a:p>
                      <a:r>
                        <a:rPr kumimoji="1" lang="en-US" altLang="ja-JP" sz="1600" dirty="0" smtClean="0"/>
                        <a:t>Normal</a:t>
                      </a:r>
                      <a:r>
                        <a:rPr kumimoji="1" lang="en-US" altLang="ja-JP" sz="1600" baseline="0" dirty="0" smtClean="0"/>
                        <a:t> conducting cavity</a:t>
                      </a:r>
                      <a:endParaRPr kumimoji="1" lang="ja-JP" altLang="en-US" sz="1600" dirty="0"/>
                    </a:p>
                  </a:txBody>
                  <a:tcPr marL="91455" marR="91455" marT="45707" marB="45707"/>
                </a:tc>
              </a:tr>
              <a:tr h="343555">
                <a:tc>
                  <a:txBody>
                    <a:bodyPr/>
                    <a:lstStyle/>
                    <a:p>
                      <a:r>
                        <a:rPr kumimoji="1" lang="en-US" altLang="ja-JP" sz="1600" dirty="0" smtClean="0"/>
                        <a:t>Toyama</a:t>
                      </a:r>
                      <a:endParaRPr kumimoji="1" lang="ja-JP" altLang="en-US" sz="1600" dirty="0"/>
                    </a:p>
                  </a:txBody>
                  <a:tcPr marL="91455" marR="91455" marT="45707" marB="45707"/>
                </a:tc>
                <a:tc>
                  <a:txBody>
                    <a:bodyPr/>
                    <a:lstStyle/>
                    <a:p>
                      <a:r>
                        <a:rPr kumimoji="1" lang="en-US" altLang="ja-JP" sz="1600" dirty="0" smtClean="0"/>
                        <a:t>Beam line instruments</a:t>
                      </a:r>
                      <a:endParaRPr kumimoji="1" lang="ja-JP" altLang="en-US" sz="1600" dirty="0"/>
                    </a:p>
                  </a:txBody>
                  <a:tcPr marL="91455" marR="91455" marT="45707" marB="45707"/>
                </a:tc>
              </a:tr>
            </a:tbl>
          </a:graphicData>
        </a:graphic>
      </p:graphicFrame>
      <p:sp>
        <p:nvSpPr>
          <p:cNvPr id="5" name="Rectangle 2"/>
          <p:cNvSpPr>
            <a:spLocks noChangeArrowheads="1"/>
          </p:cNvSpPr>
          <p:nvPr/>
        </p:nvSpPr>
        <p:spPr bwMode="auto">
          <a:xfrm>
            <a:off x="236786" y="764704"/>
            <a:ext cx="74882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2000" b="1" dirty="0"/>
              <a:t>Companies which have contributed to Euro-XFEL </a:t>
            </a:r>
          </a:p>
        </p:txBody>
      </p:sp>
      <p:graphicFrame>
        <p:nvGraphicFramePr>
          <p:cNvPr id="7" name="表 6"/>
          <p:cNvGraphicFramePr>
            <a:graphicFrameLocks noGrp="1"/>
          </p:cNvGraphicFramePr>
          <p:nvPr>
            <p:extLst>
              <p:ext uri="{D42A27DB-BD31-4B8C-83A1-F6EECF244321}">
                <p14:modId xmlns:p14="http://schemas.microsoft.com/office/powerpoint/2010/main" val="1650623216"/>
              </p:ext>
            </p:extLst>
          </p:nvPr>
        </p:nvGraphicFramePr>
        <p:xfrm>
          <a:off x="788987" y="1196752"/>
          <a:ext cx="7920038" cy="1341224"/>
        </p:xfrm>
        <a:graphic>
          <a:graphicData uri="http://schemas.openxmlformats.org/drawingml/2006/table">
            <a:tbl>
              <a:tblPr firstRow="1" bandRow="1">
                <a:tableStyleId>{5C22544A-7EE6-4342-B048-85BDC9FD1C3A}</a:tableStyleId>
              </a:tblPr>
              <a:tblGrid>
                <a:gridCol w="4503093"/>
                <a:gridCol w="3416945"/>
              </a:tblGrid>
              <a:tr h="301437">
                <a:tc>
                  <a:txBody>
                    <a:bodyPr/>
                    <a:lstStyle/>
                    <a:p>
                      <a:pPr algn="ctr"/>
                      <a:r>
                        <a:rPr kumimoji="1" lang="en-US" altLang="ja-JP" sz="1600" dirty="0" smtClean="0"/>
                        <a:t>Company</a:t>
                      </a:r>
                      <a:endParaRPr kumimoji="1" lang="ja-JP" altLang="en-US" sz="1600" dirty="0"/>
                    </a:p>
                  </a:txBody>
                  <a:tcPr marL="91430" marR="91430" marT="45733" marB="45733"/>
                </a:tc>
                <a:tc>
                  <a:txBody>
                    <a:bodyPr/>
                    <a:lstStyle/>
                    <a:p>
                      <a:pPr algn="ctr"/>
                      <a:r>
                        <a:rPr kumimoji="1" lang="en-US" altLang="ja-JP" sz="1600" dirty="0" smtClean="0"/>
                        <a:t>Products</a:t>
                      </a:r>
                      <a:endParaRPr kumimoji="1" lang="ja-JP" altLang="en-US" sz="1600" dirty="0"/>
                    </a:p>
                  </a:txBody>
                  <a:tcPr marL="91430" marR="91430" marT="45733" marB="45733"/>
                </a:tc>
              </a:tr>
              <a:tr h="301437">
                <a:tc>
                  <a:txBody>
                    <a:bodyPr/>
                    <a:lstStyle/>
                    <a:p>
                      <a:r>
                        <a:rPr kumimoji="1" lang="en-US" altLang="ja-JP" sz="1600" dirty="0" smtClean="0"/>
                        <a:t>Tokyo Denkai Co., Ltd.</a:t>
                      </a:r>
                      <a:endParaRPr kumimoji="1" lang="ja-JP" altLang="en-US" sz="1600" dirty="0"/>
                    </a:p>
                  </a:txBody>
                  <a:tcPr marL="91430" marR="91430" marT="45733" marB="45733"/>
                </a:tc>
                <a:tc>
                  <a:txBody>
                    <a:bodyPr/>
                    <a:lstStyle/>
                    <a:p>
                      <a:r>
                        <a:rPr kumimoji="1" lang="en-US" altLang="ja-JP" sz="1600" dirty="0" smtClean="0"/>
                        <a:t>Pure Niobium Sheet</a:t>
                      </a:r>
                      <a:endParaRPr kumimoji="1" lang="ja-JP" altLang="en-US" sz="1600" dirty="0"/>
                    </a:p>
                  </a:txBody>
                  <a:tcPr marL="91430" marR="91430" marT="45733" marB="45733"/>
                </a:tc>
              </a:tr>
              <a:tr h="333477">
                <a:tc>
                  <a:txBody>
                    <a:bodyPr/>
                    <a:lstStyle/>
                    <a:p>
                      <a:r>
                        <a:rPr kumimoji="1" lang="en-US" altLang="ja-JP" sz="1600" dirty="0" smtClean="0"/>
                        <a:t>Toshiba Electrical Tubes and Devices Co., Ltd.</a:t>
                      </a:r>
                      <a:endParaRPr kumimoji="1" lang="ja-JP" altLang="en-US" sz="1600" dirty="0"/>
                    </a:p>
                  </a:txBody>
                  <a:tcPr marL="91430" marR="91430" marT="45733" marB="45733"/>
                </a:tc>
                <a:tc>
                  <a:txBody>
                    <a:bodyPr/>
                    <a:lstStyle/>
                    <a:p>
                      <a:r>
                        <a:rPr kumimoji="1" lang="en-US" altLang="ja-JP" sz="1600" dirty="0" smtClean="0"/>
                        <a:t>L-band Klystron</a:t>
                      </a:r>
                      <a:endParaRPr kumimoji="1" lang="ja-JP" altLang="en-US" sz="1600" dirty="0"/>
                    </a:p>
                  </a:txBody>
                  <a:tcPr marL="91430" marR="91430" marT="45733" marB="45733"/>
                </a:tc>
              </a:tr>
              <a:tr h="333477">
                <a:tc>
                  <a:txBody>
                    <a:bodyPr/>
                    <a:lstStyle/>
                    <a:p>
                      <a:r>
                        <a:rPr kumimoji="1" lang="en-US" altLang="ja-JP" sz="1600" dirty="0" smtClean="0"/>
                        <a:t>Kyocera corporation</a:t>
                      </a:r>
                      <a:endParaRPr kumimoji="1" lang="ja-JP" altLang="en-US" sz="1600" dirty="0"/>
                    </a:p>
                  </a:txBody>
                  <a:tcPr marL="91430" marR="91430" marT="45733" marB="45733"/>
                </a:tc>
                <a:tc>
                  <a:txBody>
                    <a:bodyPr/>
                    <a:lstStyle/>
                    <a:p>
                      <a:r>
                        <a:rPr kumimoji="1" lang="en-US" altLang="ja-JP" sz="1600" dirty="0" smtClean="0"/>
                        <a:t>Feed through flange</a:t>
                      </a:r>
                      <a:endParaRPr kumimoji="1" lang="ja-JP" altLang="en-US" sz="1600" dirty="0"/>
                    </a:p>
                  </a:txBody>
                  <a:tcPr marL="91430" marR="91430" marT="45733" marB="45733"/>
                </a:tc>
              </a:tr>
            </a:tbl>
          </a:graphicData>
        </a:graphic>
      </p:graphicFrame>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17</a:t>
            </a:fld>
            <a:endParaRPr kumimoji="1" lang="ja-JP" altLang="en-US"/>
          </a:p>
        </p:txBody>
      </p:sp>
    </p:spTree>
    <p:extLst>
      <p:ext uri="{BB962C8B-B14F-4D97-AF65-F5344CB8AC3E}">
        <p14:creationId xmlns:p14="http://schemas.microsoft.com/office/powerpoint/2010/main" val="712735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12563" y="836712"/>
            <a:ext cx="2366131" cy="16166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1" name="Picture 2" descr="ILC2012_image_L1b_1212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694" y="2161371"/>
            <a:ext cx="4680520" cy="3317949"/>
          </a:xfrm>
          <a:prstGeom prst="ellipse">
            <a:avLst/>
          </a:prstGeom>
          <a:noFill/>
          <a:ln>
            <a:noFill/>
          </a:ln>
          <a:effectLst>
            <a:softEdge rad="317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Rectangle 2"/>
          <p:cNvSpPr>
            <a:spLocks noChangeArrowheads="1"/>
          </p:cNvSpPr>
          <p:nvPr/>
        </p:nvSpPr>
        <p:spPr bwMode="auto">
          <a:xfrm>
            <a:off x="276257" y="71438"/>
            <a:ext cx="824547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lnSpc>
                <a:spcPts val="2600"/>
              </a:lnSpc>
            </a:pPr>
            <a:r>
              <a:rPr lang="en-US" altLang="ja-JP" sz="2800" b="1" dirty="0" smtClean="0"/>
              <a:t>Study of technology spillover effect of ILC</a:t>
            </a:r>
            <a:endParaRPr lang="en-US" altLang="ja-JP" sz="28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18</a:t>
            </a:fld>
            <a:endParaRPr kumimoji="1" lang="ja-JP" altLang="en-US" dirty="0"/>
          </a:p>
        </p:txBody>
      </p:sp>
      <p:sp>
        <p:nvSpPr>
          <p:cNvPr id="43" name="角丸四角形 42"/>
          <p:cNvSpPr/>
          <p:nvPr/>
        </p:nvSpPr>
        <p:spPr>
          <a:xfrm>
            <a:off x="7531451" y="1778633"/>
            <a:ext cx="1525972" cy="382738"/>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Nuclear Transmutation </a:t>
            </a:r>
            <a:endParaRPr kumimoji="1" lang="ja-JP" altLang="en-US" sz="1400" b="1" dirty="0">
              <a:solidFill>
                <a:schemeClr val="bg1"/>
              </a:solidFill>
            </a:endParaRPr>
          </a:p>
        </p:txBody>
      </p:sp>
      <p:sp>
        <p:nvSpPr>
          <p:cNvPr id="44" name="角丸四角形 43"/>
          <p:cNvSpPr/>
          <p:nvPr/>
        </p:nvSpPr>
        <p:spPr>
          <a:xfrm>
            <a:off x="7531595" y="3609019"/>
            <a:ext cx="1512168" cy="470783"/>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Ultra precise Lithography</a:t>
            </a:r>
            <a:endParaRPr kumimoji="1" lang="ja-JP" altLang="en-US" sz="1400" b="1" dirty="0">
              <a:solidFill>
                <a:schemeClr val="bg1"/>
              </a:solidFill>
            </a:endParaRPr>
          </a:p>
        </p:txBody>
      </p:sp>
      <p:sp>
        <p:nvSpPr>
          <p:cNvPr id="45" name="角丸四角形 44"/>
          <p:cNvSpPr/>
          <p:nvPr/>
        </p:nvSpPr>
        <p:spPr>
          <a:xfrm>
            <a:off x="7545255" y="1192653"/>
            <a:ext cx="1508605" cy="263556"/>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Drug discovery</a:t>
            </a:r>
          </a:p>
        </p:txBody>
      </p:sp>
      <p:sp>
        <p:nvSpPr>
          <p:cNvPr id="46" name="角丸四角形 45"/>
          <p:cNvSpPr/>
          <p:nvPr/>
        </p:nvSpPr>
        <p:spPr>
          <a:xfrm>
            <a:off x="7380312" y="5935114"/>
            <a:ext cx="1673549" cy="734245"/>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Information &amp; Communication Technology</a:t>
            </a:r>
            <a:endParaRPr kumimoji="1" lang="ja-JP" altLang="en-US" sz="1400" b="1" dirty="0">
              <a:solidFill>
                <a:schemeClr val="bg1"/>
              </a:solidFill>
            </a:endParaRPr>
          </a:p>
        </p:txBody>
      </p:sp>
      <p:sp>
        <p:nvSpPr>
          <p:cNvPr id="52" name="角丸四角形 51"/>
          <p:cNvSpPr/>
          <p:nvPr/>
        </p:nvSpPr>
        <p:spPr>
          <a:xfrm>
            <a:off x="118787" y="2810614"/>
            <a:ext cx="1789111" cy="441639"/>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High performance Hard disk </a:t>
            </a:r>
            <a:endParaRPr kumimoji="1" lang="ja-JP" altLang="en-US" sz="1400" b="1" dirty="0">
              <a:solidFill>
                <a:schemeClr val="bg1"/>
              </a:solidFill>
            </a:endParaRPr>
          </a:p>
        </p:txBody>
      </p:sp>
      <p:sp>
        <p:nvSpPr>
          <p:cNvPr id="53" name="角丸四角形 52"/>
          <p:cNvSpPr/>
          <p:nvPr/>
        </p:nvSpPr>
        <p:spPr>
          <a:xfrm>
            <a:off x="118593" y="6104947"/>
            <a:ext cx="3754343" cy="257331"/>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Early detection of cancer</a:t>
            </a:r>
          </a:p>
        </p:txBody>
      </p:sp>
      <p:sp>
        <p:nvSpPr>
          <p:cNvPr id="4" name="右矢印 3"/>
          <p:cNvSpPr/>
          <p:nvPr/>
        </p:nvSpPr>
        <p:spPr>
          <a:xfrm>
            <a:off x="7090787" y="3717546"/>
            <a:ext cx="466144" cy="253728"/>
          </a:xfrm>
          <a:prstGeom prst="rightArrow">
            <a:avLst>
              <a:gd name="adj1" fmla="val 57508"/>
              <a:gd name="adj2" fmla="val 50000"/>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58" name="右矢印 57"/>
          <p:cNvSpPr/>
          <p:nvPr/>
        </p:nvSpPr>
        <p:spPr>
          <a:xfrm rot="2219523">
            <a:off x="6632089" y="5616328"/>
            <a:ext cx="902583" cy="259729"/>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0" name="角丸四角形 59"/>
          <p:cNvSpPr/>
          <p:nvPr/>
        </p:nvSpPr>
        <p:spPr>
          <a:xfrm>
            <a:off x="5427908" y="3609019"/>
            <a:ext cx="1808388" cy="470783"/>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Ultra-short pulse beam</a:t>
            </a:r>
            <a:endParaRPr kumimoji="1" lang="ja-JP" altLang="en-US" sz="1400" b="1" dirty="0">
              <a:solidFill>
                <a:schemeClr val="bg1"/>
              </a:solidFill>
            </a:endParaRPr>
          </a:p>
        </p:txBody>
      </p:sp>
      <p:sp>
        <p:nvSpPr>
          <p:cNvPr id="5" name="テキスト ボックス 4"/>
          <p:cNvSpPr txBox="1"/>
          <p:nvPr/>
        </p:nvSpPr>
        <p:spPr>
          <a:xfrm>
            <a:off x="4328629" y="3152948"/>
            <a:ext cx="980647" cy="707886"/>
          </a:xfrm>
          <a:prstGeom prst="rect">
            <a:avLst/>
          </a:prstGeom>
          <a:noFill/>
        </p:spPr>
        <p:txBody>
          <a:bodyPr wrap="square" rtlCol="0">
            <a:spAutoFit/>
          </a:bodyPr>
          <a:lstStyle/>
          <a:p>
            <a:pPr algn="ctr"/>
            <a:r>
              <a:rPr lang="en-US" altLang="ja-JP" sz="4000" b="1" i="1" dirty="0" smtClean="0">
                <a:solidFill>
                  <a:schemeClr val="bg1"/>
                </a:solidFill>
                <a:latin typeface="HGP創英角ｺﾞｼｯｸUB" pitchFamily="50" charset="-128"/>
                <a:ea typeface="HGP創英角ｺﾞｼｯｸUB" pitchFamily="50" charset="-128"/>
              </a:rPr>
              <a:t>ILC</a:t>
            </a:r>
            <a:endParaRPr kumimoji="1" lang="ja-JP" altLang="en-US" sz="4000" b="1" i="1" dirty="0">
              <a:solidFill>
                <a:schemeClr val="bg1"/>
              </a:solidFill>
              <a:latin typeface="HGP創英角ｺﾞｼｯｸUB" pitchFamily="50" charset="-128"/>
              <a:ea typeface="HGP創英角ｺﾞｼｯｸUB" pitchFamily="50" charset="-128"/>
            </a:endParaRPr>
          </a:p>
        </p:txBody>
      </p:sp>
      <p:sp>
        <p:nvSpPr>
          <p:cNvPr id="67" name="右矢印 66"/>
          <p:cNvSpPr/>
          <p:nvPr/>
        </p:nvSpPr>
        <p:spPr>
          <a:xfrm rot="19032143">
            <a:off x="6690659" y="1798891"/>
            <a:ext cx="937110" cy="278667"/>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8" name="右矢印 67"/>
          <p:cNvSpPr/>
          <p:nvPr/>
        </p:nvSpPr>
        <p:spPr>
          <a:xfrm rot="16200000" flipV="1">
            <a:off x="4908935" y="2148088"/>
            <a:ext cx="1680431" cy="269070"/>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9" name="右矢印 68"/>
          <p:cNvSpPr/>
          <p:nvPr/>
        </p:nvSpPr>
        <p:spPr>
          <a:xfrm rot="1575592">
            <a:off x="6665050" y="1204070"/>
            <a:ext cx="886961" cy="298503"/>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48" name="角丸四角形 47"/>
          <p:cNvSpPr/>
          <p:nvPr/>
        </p:nvSpPr>
        <p:spPr>
          <a:xfrm>
            <a:off x="6325982" y="2195339"/>
            <a:ext cx="1565096" cy="516084"/>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High power neutron source</a:t>
            </a:r>
            <a:endParaRPr kumimoji="1" lang="ja-JP" altLang="en-US" sz="1400" b="1" dirty="0">
              <a:solidFill>
                <a:srgbClr val="0000FF"/>
              </a:solidFill>
            </a:endParaRPr>
          </a:p>
        </p:txBody>
      </p:sp>
      <p:sp>
        <p:nvSpPr>
          <p:cNvPr id="56" name="角丸四角形 55"/>
          <p:cNvSpPr/>
          <p:nvPr/>
        </p:nvSpPr>
        <p:spPr>
          <a:xfrm>
            <a:off x="5634238" y="5178368"/>
            <a:ext cx="1791044" cy="601904"/>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Big data analysis</a:t>
            </a:r>
          </a:p>
          <a:p>
            <a:pPr algn="ctr"/>
            <a:r>
              <a:rPr kumimoji="1" lang="en-US" altLang="ja-JP" sz="1400" b="1" dirty="0" smtClean="0">
                <a:solidFill>
                  <a:srgbClr val="0000FF"/>
                </a:solidFill>
              </a:rPr>
              <a:t>Cloud computing</a:t>
            </a:r>
            <a:endParaRPr kumimoji="1" lang="ja-JP" altLang="en-US" sz="1400" b="1" dirty="0">
              <a:solidFill>
                <a:srgbClr val="0000FF"/>
              </a:solidFill>
            </a:endParaRPr>
          </a:p>
        </p:txBody>
      </p:sp>
      <p:sp>
        <p:nvSpPr>
          <p:cNvPr id="71" name="右矢印 70"/>
          <p:cNvSpPr/>
          <p:nvPr/>
        </p:nvSpPr>
        <p:spPr>
          <a:xfrm rot="2588510">
            <a:off x="6034867" y="4874013"/>
            <a:ext cx="704516" cy="259729"/>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1" name="角丸四角形 60"/>
          <p:cNvSpPr/>
          <p:nvPr/>
        </p:nvSpPr>
        <p:spPr>
          <a:xfrm>
            <a:off x="5427907" y="4293097"/>
            <a:ext cx="1808389" cy="46503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Data analysis</a:t>
            </a:r>
            <a:endParaRPr kumimoji="1" lang="ja-JP" altLang="en-US" sz="1400" b="1" dirty="0">
              <a:solidFill>
                <a:schemeClr val="bg1"/>
              </a:solidFill>
            </a:endParaRPr>
          </a:p>
        </p:txBody>
      </p:sp>
      <p:sp>
        <p:nvSpPr>
          <p:cNvPr id="72" name="右矢印 71"/>
          <p:cNvSpPr/>
          <p:nvPr/>
        </p:nvSpPr>
        <p:spPr>
          <a:xfrm rot="16200000">
            <a:off x="2411541" y="2175866"/>
            <a:ext cx="1645180" cy="242228"/>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2" name="角丸四角形 61"/>
          <p:cNvSpPr/>
          <p:nvPr/>
        </p:nvSpPr>
        <p:spPr>
          <a:xfrm>
            <a:off x="2555776" y="2891960"/>
            <a:ext cx="1619190" cy="46503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RF technology</a:t>
            </a:r>
            <a:endParaRPr kumimoji="1" lang="ja-JP" altLang="en-US" sz="1400" b="1" dirty="0">
              <a:solidFill>
                <a:schemeClr val="bg1"/>
              </a:solidFill>
            </a:endParaRPr>
          </a:p>
        </p:txBody>
      </p:sp>
      <p:sp>
        <p:nvSpPr>
          <p:cNvPr id="73" name="右矢印 72"/>
          <p:cNvSpPr/>
          <p:nvPr/>
        </p:nvSpPr>
        <p:spPr>
          <a:xfrm rot="10800000">
            <a:off x="2309587" y="3762206"/>
            <a:ext cx="462212" cy="235390"/>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74" name="右矢印 73"/>
          <p:cNvSpPr/>
          <p:nvPr/>
        </p:nvSpPr>
        <p:spPr>
          <a:xfrm rot="14713308">
            <a:off x="902178" y="3394163"/>
            <a:ext cx="509586" cy="225456"/>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50" name="角丸四角形 49"/>
          <p:cNvSpPr/>
          <p:nvPr/>
        </p:nvSpPr>
        <p:spPr>
          <a:xfrm>
            <a:off x="115887" y="3543526"/>
            <a:ext cx="2206987" cy="680291"/>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Ultra precise measurement method for magnetic material </a:t>
            </a:r>
            <a:endParaRPr kumimoji="1" lang="ja-JP" altLang="en-US" sz="1400" b="1" dirty="0">
              <a:solidFill>
                <a:srgbClr val="0000FF"/>
              </a:solidFill>
            </a:endParaRPr>
          </a:p>
        </p:txBody>
      </p:sp>
      <p:sp>
        <p:nvSpPr>
          <p:cNvPr id="76" name="右矢印 75"/>
          <p:cNvSpPr/>
          <p:nvPr/>
        </p:nvSpPr>
        <p:spPr>
          <a:xfrm rot="18632516" flipH="1">
            <a:off x="2626602" y="4775394"/>
            <a:ext cx="589418" cy="250267"/>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dirty="0"/>
          </a:p>
        </p:txBody>
      </p:sp>
      <p:sp>
        <p:nvSpPr>
          <p:cNvPr id="64" name="角丸四角形 63"/>
          <p:cNvSpPr/>
          <p:nvPr/>
        </p:nvSpPr>
        <p:spPr>
          <a:xfrm>
            <a:off x="2555776" y="4293096"/>
            <a:ext cx="1615019" cy="46503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High sensitivity sensor</a:t>
            </a:r>
            <a:endParaRPr kumimoji="1" lang="ja-JP" altLang="en-US" sz="1400" b="1" dirty="0">
              <a:solidFill>
                <a:schemeClr val="bg1"/>
              </a:solidFill>
            </a:endParaRPr>
          </a:p>
        </p:txBody>
      </p:sp>
      <p:sp>
        <p:nvSpPr>
          <p:cNvPr id="77" name="角丸四角形 76"/>
          <p:cNvSpPr/>
          <p:nvPr/>
        </p:nvSpPr>
        <p:spPr>
          <a:xfrm>
            <a:off x="7552679" y="908720"/>
            <a:ext cx="1501181" cy="240439"/>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New material</a:t>
            </a:r>
            <a:endParaRPr kumimoji="1" lang="ja-JP" altLang="en-US" sz="1400" b="1" dirty="0">
              <a:solidFill>
                <a:schemeClr val="bg1"/>
              </a:solidFill>
            </a:endParaRPr>
          </a:p>
        </p:txBody>
      </p:sp>
      <p:sp>
        <p:nvSpPr>
          <p:cNvPr id="47" name="角丸四角形 46"/>
          <p:cNvSpPr/>
          <p:nvPr/>
        </p:nvSpPr>
        <p:spPr>
          <a:xfrm>
            <a:off x="4630687" y="944724"/>
            <a:ext cx="2236929" cy="504056"/>
          </a:xfrm>
          <a:prstGeom prst="roundRect">
            <a:avLst>
              <a:gd name="adj" fmla="val 24226"/>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Energy Recovery </a:t>
            </a:r>
            <a:r>
              <a:rPr lang="en-US" altLang="ja-JP" sz="1400" b="1" dirty="0" err="1" smtClean="0">
                <a:solidFill>
                  <a:srgbClr val="0000FF"/>
                </a:solidFill>
              </a:rPr>
              <a:t>Linac</a:t>
            </a:r>
            <a:endParaRPr lang="en-US" altLang="ja-JP" sz="1400" b="1" dirty="0" smtClean="0">
              <a:solidFill>
                <a:srgbClr val="0000FF"/>
              </a:solidFill>
            </a:endParaRPr>
          </a:p>
          <a:p>
            <a:pPr algn="ctr"/>
            <a:r>
              <a:rPr kumimoji="1" lang="en-US" altLang="ja-JP" sz="1400" b="1" dirty="0" smtClean="0">
                <a:solidFill>
                  <a:srgbClr val="0000FF"/>
                </a:solidFill>
              </a:rPr>
              <a:t>/ Monochrome X-ray</a:t>
            </a:r>
            <a:endParaRPr kumimoji="1" lang="ja-JP" altLang="en-US" sz="1400" b="1" dirty="0">
              <a:solidFill>
                <a:srgbClr val="0000FF"/>
              </a:solidFill>
            </a:endParaRPr>
          </a:p>
        </p:txBody>
      </p:sp>
      <p:sp>
        <p:nvSpPr>
          <p:cNvPr id="78" name="角丸四角形 77"/>
          <p:cNvSpPr/>
          <p:nvPr/>
        </p:nvSpPr>
        <p:spPr>
          <a:xfrm>
            <a:off x="112563" y="6383791"/>
            <a:ext cx="3760373" cy="285569"/>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High reliability of industrial machines</a:t>
            </a:r>
            <a:endParaRPr kumimoji="1" lang="ja-JP" altLang="en-US" sz="1400" b="1" dirty="0">
              <a:solidFill>
                <a:schemeClr val="bg1"/>
              </a:solidFill>
            </a:endParaRPr>
          </a:p>
        </p:txBody>
      </p:sp>
      <p:sp>
        <p:nvSpPr>
          <p:cNvPr id="79" name="右矢印 78"/>
          <p:cNvSpPr/>
          <p:nvPr/>
        </p:nvSpPr>
        <p:spPr>
          <a:xfrm>
            <a:off x="3697759" y="1065684"/>
            <a:ext cx="971733" cy="262135"/>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63" name="角丸四角形 62"/>
          <p:cNvSpPr/>
          <p:nvPr/>
        </p:nvSpPr>
        <p:spPr>
          <a:xfrm>
            <a:off x="2555776" y="3611980"/>
            <a:ext cx="1619190" cy="46782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Polarized electron</a:t>
            </a:r>
            <a:endParaRPr kumimoji="1" lang="ja-JP" altLang="en-US" sz="1400" b="1" dirty="0">
              <a:solidFill>
                <a:schemeClr val="bg1"/>
              </a:solidFill>
            </a:endParaRPr>
          </a:p>
        </p:txBody>
      </p:sp>
      <p:sp>
        <p:nvSpPr>
          <p:cNvPr id="55" name="右矢印 54"/>
          <p:cNvSpPr/>
          <p:nvPr/>
        </p:nvSpPr>
        <p:spPr>
          <a:xfrm rot="5400000" flipV="1">
            <a:off x="1136709" y="1817408"/>
            <a:ext cx="282753" cy="242228"/>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83" name="右矢印 82"/>
          <p:cNvSpPr/>
          <p:nvPr/>
        </p:nvSpPr>
        <p:spPr>
          <a:xfrm rot="5400000" flipV="1">
            <a:off x="1141812" y="1255014"/>
            <a:ext cx="282753" cy="242228"/>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42" name="角丸四角形 41"/>
          <p:cNvSpPr/>
          <p:nvPr/>
        </p:nvSpPr>
        <p:spPr>
          <a:xfrm>
            <a:off x="202753" y="944724"/>
            <a:ext cx="2058255" cy="28803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Key Tech. from ILC</a:t>
            </a:r>
            <a:endParaRPr kumimoji="1" lang="ja-JP" altLang="en-US" sz="1400" b="1" dirty="0">
              <a:solidFill>
                <a:schemeClr val="bg1"/>
              </a:solidFill>
            </a:endParaRPr>
          </a:p>
        </p:txBody>
      </p:sp>
      <p:sp>
        <p:nvSpPr>
          <p:cNvPr id="80" name="角丸四角形 79"/>
          <p:cNvSpPr/>
          <p:nvPr/>
        </p:nvSpPr>
        <p:spPr>
          <a:xfrm>
            <a:off x="177751" y="1517505"/>
            <a:ext cx="2083257" cy="296039"/>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Spillover Tech.</a:t>
            </a:r>
            <a:endParaRPr kumimoji="1" lang="ja-JP" altLang="en-US" sz="1400" b="1" dirty="0">
              <a:solidFill>
                <a:srgbClr val="0000FF"/>
              </a:solidFill>
            </a:endParaRPr>
          </a:p>
        </p:txBody>
      </p:sp>
      <p:sp>
        <p:nvSpPr>
          <p:cNvPr id="82" name="角丸四角形 81"/>
          <p:cNvSpPr/>
          <p:nvPr/>
        </p:nvSpPr>
        <p:spPr>
          <a:xfrm>
            <a:off x="202753" y="2067054"/>
            <a:ext cx="2058255" cy="271425"/>
          </a:xfrm>
          <a:prstGeom prst="roundRect">
            <a:avLst/>
          </a:prstGeom>
          <a:solidFill>
            <a:srgbClr val="0000FF"/>
          </a:solidFill>
          <a:ln>
            <a:noFill/>
          </a:ln>
          <a:effectLst>
            <a:outerShdw blurRad="44450" dist="27940" dir="5400000" algn="ctr">
              <a:srgbClr val="000000">
                <a:alpha val="32000"/>
              </a:srgbClr>
            </a:outerShdw>
            <a:softEdge rad="0"/>
          </a:effectLst>
          <a:scene3d>
            <a:camera prst="orthographicFront">
              <a:rot lat="0" lon="0" rev="0"/>
            </a:camera>
            <a:lightRig rig="balanced" dir="t">
              <a:rot lat="0" lon="0" rev="8700000"/>
            </a:lightRig>
          </a:scene3d>
          <a:sp3d>
            <a:bevelT w="190500" h="38100"/>
          </a:sp3d>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sz="1400" b="1" dirty="0" smtClean="0">
                <a:solidFill>
                  <a:schemeClr val="bg1"/>
                </a:solidFill>
              </a:rPr>
              <a:t>New application</a:t>
            </a:r>
            <a:endParaRPr kumimoji="1" lang="ja-JP" altLang="en-US" sz="1400" b="1" dirty="0">
              <a:solidFill>
                <a:schemeClr val="bg1"/>
              </a:solidFill>
            </a:endParaRPr>
          </a:p>
        </p:txBody>
      </p:sp>
      <p:sp>
        <p:nvSpPr>
          <p:cNvPr id="84" name="角丸四角形 83"/>
          <p:cNvSpPr/>
          <p:nvPr/>
        </p:nvSpPr>
        <p:spPr>
          <a:xfrm>
            <a:off x="7545255" y="1500126"/>
            <a:ext cx="1512168" cy="234590"/>
          </a:xfrm>
          <a:prstGeom prst="roundRect">
            <a:avLst/>
          </a:prstGeom>
          <a:solidFill>
            <a:srgbClr val="0000FF"/>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Cancer therapy </a:t>
            </a:r>
            <a:endParaRPr kumimoji="1" lang="ja-JP" altLang="en-US" sz="1400" b="1" dirty="0">
              <a:solidFill>
                <a:schemeClr val="bg1"/>
              </a:solidFill>
            </a:endParaRPr>
          </a:p>
        </p:txBody>
      </p:sp>
      <p:sp>
        <p:nvSpPr>
          <p:cNvPr id="70" name="右矢印 69"/>
          <p:cNvSpPr/>
          <p:nvPr/>
        </p:nvSpPr>
        <p:spPr>
          <a:xfrm rot="1272670">
            <a:off x="3878707" y="1666435"/>
            <a:ext cx="2600010" cy="304235"/>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49" name="角丸四角形 48"/>
          <p:cNvSpPr/>
          <p:nvPr/>
        </p:nvSpPr>
        <p:spPr>
          <a:xfrm>
            <a:off x="2629595" y="944723"/>
            <a:ext cx="1584176" cy="523337"/>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High reliability  RF system</a:t>
            </a:r>
            <a:endParaRPr kumimoji="1" lang="ja-JP" altLang="en-US" sz="1400" b="1" dirty="0">
              <a:solidFill>
                <a:srgbClr val="0000FF"/>
              </a:solidFill>
            </a:endParaRPr>
          </a:p>
        </p:txBody>
      </p:sp>
      <p:sp>
        <p:nvSpPr>
          <p:cNvPr id="85" name="右矢印 84"/>
          <p:cNvSpPr/>
          <p:nvPr/>
        </p:nvSpPr>
        <p:spPr>
          <a:xfrm rot="19032143">
            <a:off x="5935163" y="2579006"/>
            <a:ext cx="556255" cy="305522"/>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59" name="角丸四角形 58"/>
          <p:cNvSpPr/>
          <p:nvPr/>
        </p:nvSpPr>
        <p:spPr>
          <a:xfrm>
            <a:off x="5427908" y="2891960"/>
            <a:ext cx="1808388" cy="465032"/>
          </a:xfrm>
          <a:prstGeom prst="roundRect">
            <a:avLst/>
          </a:prstGeom>
          <a:solidFill>
            <a:srgbClr val="FF0000"/>
          </a:solidFill>
          <a:ln>
            <a:noFill/>
          </a:ln>
          <a:effectLst>
            <a:outerShdw blurRad="107950" dist="12700" dir="5400000" algn="ctr">
              <a:srgbClr val="000000"/>
            </a:outerShdw>
            <a:softEdge rad="0"/>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chemeClr val="bg1"/>
                </a:solidFill>
              </a:rPr>
              <a:t>Superconducting</a:t>
            </a:r>
          </a:p>
          <a:p>
            <a:pPr algn="ctr"/>
            <a:r>
              <a:rPr kumimoji="1" lang="en-US" altLang="ja-JP" sz="1400" b="1" dirty="0" smtClean="0">
                <a:solidFill>
                  <a:schemeClr val="bg1"/>
                </a:solidFill>
              </a:rPr>
              <a:t>technology</a:t>
            </a:r>
            <a:endParaRPr kumimoji="1" lang="ja-JP" altLang="en-US" sz="1400" b="1" dirty="0">
              <a:solidFill>
                <a:schemeClr val="bg1"/>
              </a:solidFill>
            </a:endParaRPr>
          </a:p>
        </p:txBody>
      </p:sp>
      <p:sp>
        <p:nvSpPr>
          <p:cNvPr id="86" name="右矢印 85"/>
          <p:cNvSpPr/>
          <p:nvPr/>
        </p:nvSpPr>
        <p:spPr>
          <a:xfrm rot="18632516" flipH="1">
            <a:off x="1846832" y="5754708"/>
            <a:ext cx="589418" cy="250267"/>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50000" t="50000" r="50000" b="50000"/>
            </a:path>
            <a:tileRect/>
          </a:gra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kumimoji="1" lang="ja-JP" altLang="en-US" sz="1400" b="1"/>
          </a:p>
        </p:txBody>
      </p:sp>
      <p:sp>
        <p:nvSpPr>
          <p:cNvPr id="51" name="角丸四角形 50"/>
          <p:cNvSpPr/>
          <p:nvPr/>
        </p:nvSpPr>
        <p:spPr>
          <a:xfrm>
            <a:off x="1263302" y="5069971"/>
            <a:ext cx="2178862" cy="601904"/>
          </a:xfrm>
          <a:prstGeom prst="roundRect">
            <a:avLst/>
          </a:prstGeom>
          <a:solidFill>
            <a:srgbClr val="FFFF00"/>
          </a:solidFill>
          <a:ln>
            <a:noFill/>
          </a:ln>
          <a:effectLst>
            <a:softEdge rad="0"/>
          </a:effectLst>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sz="1400" b="1" dirty="0" smtClean="0">
                <a:solidFill>
                  <a:srgbClr val="0000FF"/>
                </a:solidFill>
              </a:rPr>
              <a:t>High performance inspection technology</a:t>
            </a:r>
            <a:endParaRPr kumimoji="1" lang="ja-JP" altLang="en-US" sz="1400" b="1" dirty="0">
              <a:solidFill>
                <a:srgbClr val="0000FF"/>
              </a:solidFill>
            </a:endParaRPr>
          </a:p>
        </p:txBody>
      </p:sp>
    </p:spTree>
    <p:extLst>
      <p:ext uri="{BB962C8B-B14F-4D97-AF65-F5344CB8AC3E}">
        <p14:creationId xmlns:p14="http://schemas.microsoft.com/office/powerpoint/2010/main" val="24262198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1"/>
          <p:cNvSpPr>
            <a:spLocks noChangeArrowheads="1"/>
          </p:cNvSpPr>
          <p:nvPr/>
        </p:nvSpPr>
        <p:spPr bwMode="auto">
          <a:xfrm>
            <a:off x="323850" y="115888"/>
            <a:ext cx="712847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200" b="1" dirty="0" smtClean="0"/>
              <a:t>Economical </a:t>
            </a:r>
            <a:r>
              <a:rPr lang="en-US" altLang="ja-JP" sz="3200" b="1" dirty="0"/>
              <a:t>Benefit </a:t>
            </a:r>
            <a:r>
              <a:rPr lang="en-US" altLang="ja-JP" sz="3200" b="1" dirty="0" smtClean="0"/>
              <a:t>of ILC</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19</a:t>
            </a:fld>
            <a:endParaRPr kumimoji="1" lang="ja-JP" altLang="en-US" dirty="0"/>
          </a:p>
        </p:txBody>
      </p:sp>
      <p:pic>
        <p:nvPicPr>
          <p:cNvPr id="2050" name="Picture 2" descr="ILC2012_image_L1b_1212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0814" y="1851859"/>
            <a:ext cx="4481202" cy="3176655"/>
          </a:xfrm>
          <a:prstGeom prst="ellipse">
            <a:avLst/>
          </a:prstGeom>
          <a:noFill/>
          <a:ln>
            <a:noFill/>
          </a:ln>
          <a:effectLst>
            <a:glow>
              <a:schemeClr val="accent1">
                <a:alpha val="33000"/>
              </a:schemeClr>
            </a:glow>
            <a:softEdge rad="1270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正方形/長方形 3"/>
          <p:cNvSpPr/>
          <p:nvPr/>
        </p:nvSpPr>
        <p:spPr>
          <a:xfrm>
            <a:off x="5436096" y="2122450"/>
            <a:ext cx="3528391" cy="432049"/>
          </a:xfrm>
          <a:prstGeom prst="rect">
            <a:avLst/>
          </a:prstGeom>
          <a:scene3d>
            <a:camera prst="orthographicFront">
              <a:rot lat="0" lon="0" rev="0"/>
            </a:camera>
            <a:lightRig rig="flood" dir="t"/>
          </a:scene3d>
          <a:sp3d prstMaterial="flat">
            <a:bevelT h="63500"/>
            <a:bevelB/>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smtClean="0"/>
              <a:t>Technology Improvement</a:t>
            </a:r>
            <a:endParaRPr kumimoji="1" lang="ja-JP" altLang="en-US" b="1" dirty="0"/>
          </a:p>
        </p:txBody>
      </p:sp>
      <p:sp>
        <p:nvSpPr>
          <p:cNvPr id="13" name="正方形/長方形 12"/>
          <p:cNvSpPr/>
          <p:nvPr/>
        </p:nvSpPr>
        <p:spPr>
          <a:xfrm>
            <a:off x="107504" y="2122451"/>
            <a:ext cx="3168352" cy="432048"/>
          </a:xfrm>
          <a:prstGeom prst="rect">
            <a:avLst/>
          </a:prstGeom>
          <a:scene3d>
            <a:camera prst="orthographicFront">
              <a:rot lat="0" lon="0" rev="0"/>
            </a:camera>
            <a:lightRig rig="flood" dir="t"/>
          </a:scene3d>
          <a:sp3d prstMaterial="flat">
            <a:bevelT h="63500"/>
            <a:bevelB/>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smtClean="0"/>
              <a:t>Local economical Impact</a:t>
            </a:r>
            <a:endParaRPr kumimoji="1" lang="ja-JP" altLang="en-US" b="1" dirty="0"/>
          </a:p>
        </p:txBody>
      </p:sp>
      <p:sp>
        <p:nvSpPr>
          <p:cNvPr id="14" name="正方形/長方形 13"/>
          <p:cNvSpPr/>
          <p:nvPr/>
        </p:nvSpPr>
        <p:spPr>
          <a:xfrm>
            <a:off x="107504" y="3697678"/>
            <a:ext cx="2468860" cy="432049"/>
          </a:xfrm>
          <a:prstGeom prst="rect">
            <a:avLst/>
          </a:prstGeom>
          <a:scene3d>
            <a:camera prst="orthographicFront">
              <a:rot lat="0" lon="0" rev="0"/>
            </a:camera>
            <a:lightRig rig="flood" dir="t"/>
          </a:scene3d>
          <a:sp3d prstMaterial="flat">
            <a:bevelT h="63500"/>
            <a:bevelB/>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smtClean="0"/>
              <a:t>Human Resource</a:t>
            </a:r>
            <a:endParaRPr kumimoji="1" lang="ja-JP" altLang="en-US" b="1" dirty="0"/>
          </a:p>
        </p:txBody>
      </p:sp>
      <p:sp>
        <p:nvSpPr>
          <p:cNvPr id="15" name="正方形/長方形 14"/>
          <p:cNvSpPr/>
          <p:nvPr/>
        </p:nvSpPr>
        <p:spPr>
          <a:xfrm>
            <a:off x="6231936" y="3541890"/>
            <a:ext cx="2732551" cy="432049"/>
          </a:xfrm>
          <a:prstGeom prst="rect">
            <a:avLst/>
          </a:prstGeom>
          <a:scene3d>
            <a:camera prst="orthographicFront">
              <a:rot lat="0" lon="0" rev="0"/>
            </a:camera>
            <a:lightRig rig="flood" dir="t"/>
          </a:scene3d>
          <a:sp3d prstMaterial="flat">
            <a:bevelT h="63500"/>
            <a:bevelB/>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smtClean="0"/>
              <a:t>Creating New Market</a:t>
            </a:r>
            <a:endParaRPr kumimoji="1" lang="ja-JP" altLang="en-US" b="1" dirty="0"/>
          </a:p>
        </p:txBody>
      </p:sp>
      <p:sp>
        <p:nvSpPr>
          <p:cNvPr id="16" name="正方形/長方形 15"/>
          <p:cNvSpPr/>
          <p:nvPr/>
        </p:nvSpPr>
        <p:spPr>
          <a:xfrm>
            <a:off x="3419872" y="4783902"/>
            <a:ext cx="2016224" cy="432049"/>
          </a:xfrm>
          <a:prstGeom prst="rect">
            <a:avLst/>
          </a:prstGeom>
          <a:scene3d>
            <a:camera prst="orthographicFront">
              <a:rot lat="0" lon="0" rev="0"/>
            </a:camera>
            <a:lightRig rig="flood" dir="t"/>
          </a:scene3d>
          <a:sp3d prstMaterial="flat">
            <a:bevelT h="63500"/>
            <a:bevelB/>
          </a:sp3d>
        </p:spPr>
        <p:style>
          <a:lnRef idx="0">
            <a:schemeClr val="accent1"/>
          </a:lnRef>
          <a:fillRef idx="3">
            <a:schemeClr val="accent1"/>
          </a:fillRef>
          <a:effectRef idx="3">
            <a:schemeClr val="accent1"/>
          </a:effectRef>
          <a:fontRef idx="minor">
            <a:schemeClr val="lt1"/>
          </a:fontRef>
        </p:style>
        <p:txBody>
          <a:bodyPr rtlCol="0" anchor="ctr"/>
          <a:lstStyle/>
          <a:p>
            <a:pPr algn="ctr"/>
            <a:r>
              <a:rPr lang="en-US" altLang="ja-JP" b="1" dirty="0" smtClean="0"/>
              <a:t>Innovation</a:t>
            </a:r>
            <a:endParaRPr kumimoji="1" lang="ja-JP" altLang="en-US" b="1" dirty="0"/>
          </a:p>
        </p:txBody>
      </p:sp>
      <p:sp>
        <p:nvSpPr>
          <p:cNvPr id="11" name="テキスト ボックス 10"/>
          <p:cNvSpPr txBox="1"/>
          <p:nvPr/>
        </p:nvSpPr>
        <p:spPr>
          <a:xfrm>
            <a:off x="6516216" y="2614604"/>
            <a:ext cx="2520280" cy="738664"/>
          </a:xfrm>
          <a:prstGeom prst="rect">
            <a:avLst/>
          </a:prstGeom>
          <a:noFill/>
        </p:spPr>
        <p:txBody>
          <a:bodyPr wrap="square" rtlCol="0">
            <a:spAutoFit/>
          </a:bodyPr>
          <a:lstStyle/>
          <a:p>
            <a:r>
              <a:rPr lang="en-US" altLang="ja-JP" sz="1400" dirty="0"/>
              <a:t>technology </a:t>
            </a:r>
            <a:r>
              <a:rPr lang="en-US" altLang="ja-JP" sz="1400" dirty="0" smtClean="0"/>
              <a:t>improvement by tackling the cutting edge manufacturing</a:t>
            </a:r>
            <a:endParaRPr kumimoji="1" lang="en-US" altLang="ja-JP" sz="1400" dirty="0" smtClean="0"/>
          </a:p>
        </p:txBody>
      </p:sp>
      <p:sp>
        <p:nvSpPr>
          <p:cNvPr id="12" name="テキスト ボックス 11"/>
          <p:cNvSpPr txBox="1"/>
          <p:nvPr/>
        </p:nvSpPr>
        <p:spPr>
          <a:xfrm>
            <a:off x="6444207" y="3973939"/>
            <a:ext cx="2520280" cy="738664"/>
          </a:xfrm>
          <a:prstGeom prst="rect">
            <a:avLst/>
          </a:prstGeom>
          <a:noFill/>
        </p:spPr>
        <p:txBody>
          <a:bodyPr wrap="square" rtlCol="0">
            <a:spAutoFit/>
          </a:bodyPr>
          <a:lstStyle/>
          <a:p>
            <a:r>
              <a:rPr lang="en-US" altLang="ja-JP" sz="1400" dirty="0" smtClean="0"/>
              <a:t>New products and new market created from ILC technology</a:t>
            </a:r>
            <a:endParaRPr kumimoji="1" lang="en-US" altLang="ja-JP" sz="1400" dirty="0" smtClean="0"/>
          </a:p>
        </p:txBody>
      </p:sp>
      <p:sp>
        <p:nvSpPr>
          <p:cNvPr id="17" name="テキスト ボックス 16"/>
          <p:cNvSpPr txBox="1"/>
          <p:nvPr/>
        </p:nvSpPr>
        <p:spPr>
          <a:xfrm>
            <a:off x="5580112" y="4783902"/>
            <a:ext cx="2909591" cy="523220"/>
          </a:xfrm>
          <a:prstGeom prst="rect">
            <a:avLst/>
          </a:prstGeom>
          <a:noFill/>
        </p:spPr>
        <p:txBody>
          <a:bodyPr wrap="square" rtlCol="0">
            <a:spAutoFit/>
          </a:bodyPr>
          <a:lstStyle/>
          <a:p>
            <a:r>
              <a:rPr lang="en-US" altLang="ja-JP" sz="1400" dirty="0" smtClean="0"/>
              <a:t>The new idea from ILC leading to innovation beyond our imagination</a:t>
            </a:r>
            <a:endParaRPr lang="ja-JP" altLang="en-US" sz="1400" dirty="0"/>
          </a:p>
        </p:txBody>
      </p:sp>
      <p:sp>
        <p:nvSpPr>
          <p:cNvPr id="18" name="テキスト ボックス 17"/>
          <p:cNvSpPr txBox="1"/>
          <p:nvPr/>
        </p:nvSpPr>
        <p:spPr>
          <a:xfrm>
            <a:off x="107504" y="4133002"/>
            <a:ext cx="2667948" cy="954107"/>
          </a:xfrm>
          <a:prstGeom prst="rect">
            <a:avLst/>
          </a:prstGeom>
          <a:noFill/>
        </p:spPr>
        <p:txBody>
          <a:bodyPr wrap="square" rtlCol="0">
            <a:spAutoFit/>
          </a:bodyPr>
          <a:lstStyle/>
          <a:p>
            <a:r>
              <a:rPr lang="en-US" altLang="ja-JP" sz="1400" dirty="0" smtClean="0"/>
              <a:t>Gathering superior people from all over the world  and pushing up our educational level, especially science field</a:t>
            </a:r>
            <a:endParaRPr lang="en-US" altLang="ja-JP" sz="1400" dirty="0"/>
          </a:p>
        </p:txBody>
      </p:sp>
      <p:sp>
        <p:nvSpPr>
          <p:cNvPr id="19" name="テキスト ボックス 18"/>
          <p:cNvSpPr txBox="1"/>
          <p:nvPr/>
        </p:nvSpPr>
        <p:spPr>
          <a:xfrm>
            <a:off x="107504" y="2571864"/>
            <a:ext cx="2376264" cy="523220"/>
          </a:xfrm>
          <a:prstGeom prst="rect">
            <a:avLst/>
          </a:prstGeom>
          <a:noFill/>
        </p:spPr>
        <p:txBody>
          <a:bodyPr wrap="square" rtlCol="0">
            <a:spAutoFit/>
          </a:bodyPr>
          <a:lstStyle/>
          <a:p>
            <a:r>
              <a:rPr lang="en-US" altLang="ja-JP" sz="1400" dirty="0" smtClean="0"/>
              <a:t>Economical effect from International academic city</a:t>
            </a:r>
          </a:p>
        </p:txBody>
      </p:sp>
    </p:spTree>
    <p:extLst>
      <p:ext uri="{BB962C8B-B14F-4D97-AF65-F5344CB8AC3E}">
        <p14:creationId xmlns:p14="http://schemas.microsoft.com/office/powerpoint/2010/main" val="2232921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Contents</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2</a:t>
            </a:fld>
            <a:endParaRPr kumimoji="1" lang="ja-JP" altLang="en-US"/>
          </a:p>
        </p:txBody>
      </p:sp>
      <p:sp>
        <p:nvSpPr>
          <p:cNvPr id="4" name="テキスト ボックス 3"/>
          <p:cNvSpPr txBox="1">
            <a:spLocks noChangeArrowheads="1"/>
          </p:cNvSpPr>
          <p:nvPr/>
        </p:nvSpPr>
        <p:spPr bwMode="auto">
          <a:xfrm>
            <a:off x="251520" y="2096583"/>
            <a:ext cx="842560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1200"/>
              </a:spcBef>
              <a:buSzPct val="100000"/>
              <a:buFontTx/>
              <a:buBlip>
                <a:blip r:embed="rId3"/>
              </a:buBlip>
            </a:pPr>
            <a:r>
              <a:rPr lang="en-US" altLang="ja-JP" sz="4000" dirty="0" smtClean="0"/>
              <a:t>Introduction	</a:t>
            </a:r>
          </a:p>
          <a:p>
            <a:pPr eaLnBrk="1" hangingPunct="1">
              <a:spcBef>
                <a:spcPts val="1200"/>
              </a:spcBef>
              <a:buSzPct val="100000"/>
              <a:buFontTx/>
              <a:buBlip>
                <a:blip r:embed="rId3"/>
              </a:buBlip>
            </a:pPr>
            <a:r>
              <a:rPr lang="en-US" altLang="ja-JP" sz="4000" dirty="0" smtClean="0"/>
              <a:t>AAA activities</a:t>
            </a:r>
          </a:p>
          <a:p>
            <a:pPr eaLnBrk="1" hangingPunct="1">
              <a:spcBef>
                <a:spcPts val="1200"/>
              </a:spcBef>
              <a:buSzPct val="100000"/>
              <a:buFontTx/>
              <a:buBlip>
                <a:blip r:embed="rId3"/>
              </a:buBlip>
            </a:pPr>
            <a:r>
              <a:rPr lang="en-US" altLang="ja-JP" sz="4000" dirty="0" smtClean="0"/>
              <a:t> Toward realization of ILC</a:t>
            </a:r>
          </a:p>
        </p:txBody>
      </p:sp>
    </p:spTree>
    <p:extLst>
      <p:ext uri="{BB962C8B-B14F-4D97-AF65-F5344CB8AC3E}">
        <p14:creationId xmlns:p14="http://schemas.microsoft.com/office/powerpoint/2010/main" val="3331486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11"/>
          <p:cNvSpPr>
            <a:spLocks noChangeArrowheads="1"/>
          </p:cNvSpPr>
          <p:nvPr/>
        </p:nvSpPr>
        <p:spPr bwMode="auto">
          <a:xfrm>
            <a:off x="323850" y="115888"/>
            <a:ext cx="712847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200" b="1" dirty="0" smtClean="0"/>
              <a:t>Message from our Chairman</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20</a:t>
            </a:fld>
            <a:endParaRPr kumimoji="1" lang="ja-JP" altLang="en-US" dirty="0"/>
          </a:p>
        </p:txBody>
      </p:sp>
      <p:sp>
        <p:nvSpPr>
          <p:cNvPr id="20" name="テキスト ボックス 19"/>
          <p:cNvSpPr txBox="1"/>
          <p:nvPr/>
        </p:nvSpPr>
        <p:spPr>
          <a:xfrm>
            <a:off x="179512" y="1038215"/>
            <a:ext cx="8964488" cy="5601533"/>
          </a:xfrm>
          <a:prstGeom prst="rect">
            <a:avLst/>
          </a:prstGeom>
          <a:noFill/>
        </p:spPr>
        <p:txBody>
          <a:bodyPr wrap="square" rtlCol="0">
            <a:spAutoFit/>
          </a:bodyPr>
          <a:lstStyle/>
          <a:p>
            <a:pPr>
              <a:lnSpc>
                <a:spcPct val="150000"/>
              </a:lnSpc>
            </a:pPr>
            <a:r>
              <a:rPr lang="en-US" altLang="ja-JP" sz="2400" b="1" dirty="0" smtClean="0"/>
              <a:t>         Takashi </a:t>
            </a:r>
            <a:r>
              <a:rPr lang="en-US" altLang="ja-JP" sz="2400" b="1" dirty="0" err="1" smtClean="0"/>
              <a:t>Nishioka</a:t>
            </a:r>
            <a:r>
              <a:rPr lang="ja-JP" altLang="en-US" dirty="0" smtClean="0"/>
              <a:t>（</a:t>
            </a:r>
            <a:r>
              <a:rPr lang="en-US" altLang="ja-JP" dirty="0" smtClean="0"/>
              <a:t>Chair of AAA, former President of MHI</a:t>
            </a:r>
            <a:r>
              <a:rPr lang="ja-JP" altLang="en-US" dirty="0" smtClean="0"/>
              <a:t>）</a:t>
            </a:r>
            <a:endParaRPr lang="ja-JP" altLang="en-US" dirty="0"/>
          </a:p>
          <a:p>
            <a:r>
              <a:rPr lang="en-US" altLang="ja-JP" dirty="0" smtClean="0"/>
              <a:t>             </a:t>
            </a:r>
            <a:r>
              <a:rPr lang="en-US" altLang="ja-JP" sz="1600" dirty="0"/>
              <a:t>Throughout history, physics has not only advanced our understanding of who we are, but also driven the advancement of innovations that have benefitted the whole of human civilization. The internet, advanced medical imaging equipment, and novel approaches to genetic engineering can all be traced to work done to unlock the mysteries of the universe. Currently physicists are working to unravel the history of the universe and discover the origin of matter. To solve these mysteries, advanced equipment will be required. </a:t>
            </a:r>
            <a:r>
              <a:rPr lang="en-US" altLang="ja-JP" sz="1600" u="sng" dirty="0">
                <a:solidFill>
                  <a:schemeClr val="tx2">
                    <a:lumMod val="75000"/>
                    <a:lumOff val="25000"/>
                  </a:schemeClr>
                </a:solidFill>
              </a:rPr>
              <a:t>The International Linear Collider, or ILC, will be a crucial facility which will allow researchers to deepen their understanding of fundamental physics</a:t>
            </a:r>
            <a:r>
              <a:rPr lang="en-US" altLang="ja-JP" sz="1600" u="sng" dirty="0"/>
              <a:t>.</a:t>
            </a:r>
            <a:r>
              <a:rPr lang="en-US" altLang="ja-JP" sz="1600" dirty="0"/>
              <a:t> For more than two decades, a worldwide team of thousands of scientists from the Americas, Europe, and Asia have worked on the concept and design of the ILC. Stakeholders in the project are closer than ever to brining the ILC to life. As the ILC is an international effort</a:t>
            </a:r>
            <a:r>
              <a:rPr lang="en-US" altLang="ja-JP" sz="1600" u="sng" dirty="0">
                <a:solidFill>
                  <a:schemeClr val="tx2">
                    <a:lumMod val="75000"/>
                    <a:lumOff val="25000"/>
                  </a:schemeClr>
                </a:solidFill>
              </a:rPr>
              <a:t>, we believe that international cooperation is necessary to develop the technology and share the cost of the facility</a:t>
            </a:r>
            <a:r>
              <a:rPr lang="en-US" altLang="ja-JP" sz="1600" dirty="0" smtClean="0">
                <a:solidFill>
                  <a:schemeClr val="tx2">
                    <a:lumMod val="75000"/>
                    <a:lumOff val="25000"/>
                  </a:schemeClr>
                </a:solidFill>
              </a:rPr>
              <a:t>.</a:t>
            </a:r>
            <a:endParaRPr lang="en-US" altLang="ja-JP" sz="1600" dirty="0">
              <a:solidFill>
                <a:schemeClr val="tx2">
                  <a:lumMod val="75000"/>
                  <a:lumOff val="25000"/>
                </a:schemeClr>
              </a:solidFill>
            </a:endParaRPr>
          </a:p>
          <a:p>
            <a:r>
              <a:rPr lang="en-US" altLang="ja-JP" sz="1600" u="sng" dirty="0">
                <a:solidFill>
                  <a:schemeClr val="tx2">
                    <a:lumMod val="75000"/>
                    <a:lumOff val="25000"/>
                  </a:schemeClr>
                </a:solidFill>
              </a:rPr>
              <a:t>The ILC will be a milestone for Japanese physics</a:t>
            </a:r>
            <a:r>
              <a:rPr lang="en-US" altLang="ja-JP" sz="1600" dirty="0"/>
              <a:t>. In 1949, Dr. Hideki Yukawa was awarded the Nobel Prize for Physics, an achievement of huge importance for a nation still recovering from the devastation of the Second World War. Japan has produced 11 Nobel Laureates in Physics, proving that Japan is a global leader in scientific advancement. </a:t>
            </a:r>
            <a:r>
              <a:rPr lang="en-US" altLang="ja-JP" sz="1600" u="sng" dirty="0">
                <a:solidFill>
                  <a:schemeClr val="tx2">
                    <a:lumMod val="75000"/>
                    <a:lumOff val="25000"/>
                  </a:schemeClr>
                </a:solidFill>
              </a:rPr>
              <a:t>We hope to continue this tradition by playing a prominent role in hosting and constructing the ILC</a:t>
            </a:r>
            <a:r>
              <a:rPr lang="en-US" altLang="ja-JP" sz="1600" dirty="0"/>
              <a:t>, which will enable future contributions to the field of physics and in advancing technology that will make the world a better place. </a:t>
            </a:r>
            <a:r>
              <a:rPr lang="en-US" altLang="ja-JP" sz="1600" u="sng" dirty="0">
                <a:solidFill>
                  <a:schemeClr val="tx2">
                    <a:lumMod val="75000"/>
                    <a:lumOff val="25000"/>
                  </a:schemeClr>
                </a:solidFill>
              </a:rPr>
              <a:t>Robust international collaboration is required to realize this dream and we hope for broad and strong collaboration to bring the next generation of advanced accelerators to life.</a:t>
            </a:r>
          </a:p>
        </p:txBody>
      </p:sp>
      <p:pic>
        <p:nvPicPr>
          <p:cNvPr id="21" name="Picture 9" descr="01_西岡喬（取締役会長）"/>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412" y="851049"/>
            <a:ext cx="79057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345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323850" y="0"/>
            <a:ext cx="2484438"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a:t>Conclusion</a:t>
            </a:r>
          </a:p>
        </p:txBody>
      </p:sp>
      <p:sp>
        <p:nvSpPr>
          <p:cNvPr id="29699" name="テキスト ボックス 3"/>
          <p:cNvSpPr txBox="1">
            <a:spLocks noChangeArrowheads="1"/>
          </p:cNvSpPr>
          <p:nvPr/>
        </p:nvSpPr>
        <p:spPr bwMode="auto">
          <a:xfrm>
            <a:off x="338138" y="908050"/>
            <a:ext cx="86042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buSzPct val="100000"/>
              <a:buFontTx/>
              <a:buBlip>
                <a:blip r:embed="rId3"/>
              </a:buBlip>
            </a:pPr>
            <a:r>
              <a:rPr lang="en-US" altLang="ja-JP" sz="2400" dirty="0" smtClean="0"/>
              <a:t>We wish to realize the affluent future with advanced accelerators.</a:t>
            </a:r>
            <a:endParaRPr lang="en-US" altLang="ja-JP" sz="2400" dirty="0"/>
          </a:p>
          <a:p>
            <a:pPr eaLnBrk="1" hangingPunct="1">
              <a:buSzPct val="100000"/>
              <a:buFontTx/>
              <a:buBlip>
                <a:blip r:embed="rId3"/>
              </a:buBlip>
            </a:pPr>
            <a:r>
              <a:rPr lang="en-US" altLang="ja-JP" sz="2400" dirty="0" smtClean="0"/>
              <a:t>AAA continue to conduct or participate domestic &amp; international events in order to </a:t>
            </a:r>
            <a:r>
              <a:rPr lang="en-US" altLang="ja-JP" sz="2400" dirty="0"/>
              <a:t>publicize </a:t>
            </a:r>
            <a:r>
              <a:rPr lang="en-US" altLang="ja-JP" sz="2400" dirty="0" smtClean="0"/>
              <a:t>and promote the international cooperation for the </a:t>
            </a:r>
            <a:r>
              <a:rPr lang="en-US" altLang="ja-JP" sz="2400" b="1" i="1" dirty="0" smtClean="0"/>
              <a:t>ILC</a:t>
            </a:r>
            <a:r>
              <a:rPr lang="en-US" altLang="ja-JP" sz="2400" dirty="0" smtClean="0"/>
              <a:t>. </a:t>
            </a:r>
            <a:endParaRPr lang="en-US" altLang="ja-JP" sz="2400" dirty="0"/>
          </a:p>
        </p:txBody>
      </p:sp>
      <p:pic>
        <p:nvPicPr>
          <p:cNvPr id="13314" name="Picture 2" descr="ILC2012_image_L1b_12120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8101" y="2924944"/>
            <a:ext cx="5306350" cy="376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21</a:t>
            </a:fld>
            <a:endParaRPr kumimoji="1" lang="ja-JP" altLang="en-US"/>
          </a:p>
        </p:txBody>
      </p:sp>
    </p:spTree>
    <p:extLst>
      <p:ext uri="{BB962C8B-B14F-4D97-AF65-F5344CB8AC3E}">
        <p14:creationId xmlns:p14="http://schemas.microsoft.com/office/powerpoint/2010/main" val="2216313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Contents</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3</a:t>
            </a:fld>
            <a:endParaRPr kumimoji="1" lang="ja-JP" altLang="en-US"/>
          </a:p>
        </p:txBody>
      </p:sp>
      <p:sp>
        <p:nvSpPr>
          <p:cNvPr id="4" name="テキスト ボックス 3"/>
          <p:cNvSpPr txBox="1">
            <a:spLocks noChangeArrowheads="1"/>
          </p:cNvSpPr>
          <p:nvPr/>
        </p:nvSpPr>
        <p:spPr bwMode="auto">
          <a:xfrm>
            <a:off x="251520" y="2096583"/>
            <a:ext cx="842560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1200"/>
              </a:spcBef>
              <a:buSzPct val="100000"/>
              <a:buFontTx/>
              <a:buBlip>
                <a:blip r:embed="rId3"/>
              </a:buBlip>
            </a:pPr>
            <a:r>
              <a:rPr lang="en-US" altLang="ja-JP" sz="4000" dirty="0" smtClean="0"/>
              <a:t>Introduction	</a:t>
            </a:r>
          </a:p>
          <a:p>
            <a:pPr eaLnBrk="1" hangingPunct="1">
              <a:spcBef>
                <a:spcPts val="1200"/>
              </a:spcBef>
              <a:buSzPct val="100000"/>
              <a:buFontTx/>
              <a:buBlip>
                <a:blip r:embed="rId3"/>
              </a:buBlip>
            </a:pPr>
            <a:r>
              <a:rPr lang="en-US" altLang="ja-JP" sz="4000" dirty="0" smtClean="0">
                <a:solidFill>
                  <a:schemeClr val="bg1">
                    <a:lumMod val="75000"/>
                  </a:schemeClr>
                </a:solidFill>
              </a:rPr>
              <a:t>AAA activities</a:t>
            </a:r>
          </a:p>
          <a:p>
            <a:pPr eaLnBrk="1" hangingPunct="1">
              <a:spcBef>
                <a:spcPts val="1200"/>
              </a:spcBef>
              <a:buSzPct val="100000"/>
              <a:buFontTx/>
              <a:buBlip>
                <a:blip r:embed="rId3"/>
              </a:buBlip>
            </a:pPr>
            <a:r>
              <a:rPr lang="en-US" altLang="ja-JP" sz="4000" dirty="0" smtClean="0">
                <a:solidFill>
                  <a:schemeClr val="bg1">
                    <a:lumMod val="75000"/>
                  </a:schemeClr>
                </a:solidFill>
              </a:rPr>
              <a:t>Toward realization of ILC</a:t>
            </a:r>
          </a:p>
        </p:txBody>
      </p:sp>
    </p:spTree>
    <p:extLst>
      <p:ext uri="{BB962C8B-B14F-4D97-AF65-F5344CB8AC3E}">
        <p14:creationId xmlns:p14="http://schemas.microsoft.com/office/powerpoint/2010/main" val="1579724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48000">
              <a:srgbClr val="E8F5FF"/>
            </a:gs>
            <a:gs pos="100000">
              <a:schemeClr val="tx2">
                <a:lumMod val="25000"/>
                <a:lumOff val="75000"/>
              </a:schemeClr>
            </a:gs>
          </a:gsLst>
          <a:lin ang="5400000" scaled="0"/>
          <a:tileRect/>
        </a:gradFill>
        <a:effectLst/>
      </p:bgPr>
    </p:bg>
    <p:spTree>
      <p:nvGrpSpPr>
        <p:cNvPr id="1" name=""/>
        <p:cNvGrpSpPr/>
        <p:nvPr/>
      </p:nvGrpSpPr>
      <p:grpSpPr>
        <a:xfrm>
          <a:off x="0" y="0"/>
          <a:ext cx="0" cy="0"/>
          <a:chOff x="0" y="0"/>
          <a:chExt cx="0" cy="0"/>
        </a:xfrm>
      </p:grpSpPr>
      <p:sp>
        <p:nvSpPr>
          <p:cNvPr id="5124" name="Rectangle 11"/>
          <p:cNvSpPr>
            <a:spLocks noChangeArrowheads="1"/>
          </p:cNvSpPr>
          <p:nvPr/>
        </p:nvSpPr>
        <p:spPr bwMode="auto">
          <a:xfrm>
            <a:off x="323850" y="115888"/>
            <a:ext cx="388937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3200" b="1" dirty="0" smtClean="0"/>
              <a:t>Our vision</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4</a:t>
            </a:fld>
            <a:endParaRPr kumimoji="1" lang="ja-JP" altLang="en-US" dirty="0"/>
          </a:p>
        </p:txBody>
      </p:sp>
      <p:sp>
        <p:nvSpPr>
          <p:cNvPr id="4" name="円/楕円 3"/>
          <p:cNvSpPr/>
          <p:nvPr/>
        </p:nvSpPr>
        <p:spPr>
          <a:xfrm>
            <a:off x="2468890" y="2552643"/>
            <a:ext cx="4141758" cy="4188725"/>
          </a:xfrm>
          <a:prstGeom prst="ellipse">
            <a:avLst/>
          </a:prstGeom>
          <a:gradFill flip="none" rotWithShape="1">
            <a:gsLst>
              <a:gs pos="0">
                <a:schemeClr val="tx2">
                  <a:lumMod val="50000"/>
                  <a:lumOff val="50000"/>
                </a:schemeClr>
              </a:gs>
              <a:gs pos="100000">
                <a:schemeClr val="tx2">
                  <a:lumMod val="10000"/>
                  <a:lumOff val="90000"/>
                </a:schemeClr>
              </a:gs>
            </a:gsLst>
            <a:path path="shape">
              <a:fillToRect l="50000" t="50000" r="50000" b="50000"/>
            </a:path>
            <a:tileRect/>
          </a:gradFill>
          <a:ln w="76200" cap="sq" cmpd="sng">
            <a:noFill/>
            <a:prstDash val="solid"/>
            <a:round/>
          </a:ln>
          <a:effectLst>
            <a:glow rad="228600">
              <a:schemeClr val="bg2">
                <a:lumMod val="25000"/>
                <a:alpha val="40000"/>
              </a:schemeClr>
            </a:glow>
            <a:outerShdw blurRad="1270000" dist="38100" dir="2700000" algn="tl" rotWithShape="0">
              <a:prstClr val="black">
                <a:alpha val="40000"/>
              </a:prstClr>
            </a:outerShdw>
            <a:reflection endPos="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Arial" panose="020B0604020202020204" pitchFamily="34" charset="0"/>
              <a:cs typeface="Arial" panose="020B0604020202020204" pitchFamily="34" charset="0"/>
            </a:endParaRPr>
          </a:p>
        </p:txBody>
      </p:sp>
      <p:cxnSp>
        <p:nvCxnSpPr>
          <p:cNvPr id="5" name="直線コネクタ 4"/>
          <p:cNvCxnSpPr/>
          <p:nvPr/>
        </p:nvCxnSpPr>
        <p:spPr>
          <a:xfrm>
            <a:off x="4539769" y="3513891"/>
            <a:ext cx="0" cy="270761"/>
          </a:xfrm>
          <a:prstGeom prst="line">
            <a:avLst/>
          </a:prstGeom>
          <a:ln w="190500">
            <a:solidFill>
              <a:schemeClr val="bg1"/>
            </a:solidFill>
          </a:ln>
          <a:effectLst>
            <a:glow rad="228600">
              <a:schemeClr val="bg2">
                <a:lumMod val="2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5276101" y="4922745"/>
            <a:ext cx="443469" cy="272297"/>
          </a:xfrm>
          <a:prstGeom prst="line">
            <a:avLst/>
          </a:prstGeom>
          <a:ln w="190500">
            <a:solidFill>
              <a:schemeClr val="bg1"/>
            </a:solidFill>
          </a:ln>
          <a:effectLst>
            <a:glow rad="228600">
              <a:schemeClr val="bg2">
                <a:lumMod val="2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3415314" y="4976266"/>
            <a:ext cx="371097" cy="218776"/>
          </a:xfrm>
          <a:prstGeom prst="line">
            <a:avLst/>
          </a:prstGeom>
          <a:ln w="190500">
            <a:solidFill>
              <a:schemeClr val="bg1"/>
            </a:solidFill>
          </a:ln>
          <a:effectLst>
            <a:glow rad="228600">
              <a:schemeClr val="bg2">
                <a:lumMod val="25000"/>
                <a:alpha val="40000"/>
              </a:schemeClr>
            </a:glow>
          </a:effectLst>
        </p:spPr>
        <p:style>
          <a:lnRef idx="1">
            <a:schemeClr val="accent1"/>
          </a:lnRef>
          <a:fillRef idx="0">
            <a:schemeClr val="accent1"/>
          </a:fillRef>
          <a:effectRef idx="0">
            <a:schemeClr val="accent1"/>
          </a:effectRef>
          <a:fontRef idx="minor">
            <a:schemeClr val="tx1"/>
          </a:fontRef>
        </p:style>
      </p:cxnSp>
      <p:sp>
        <p:nvSpPr>
          <p:cNvPr id="8" name="円/楕円 7"/>
          <p:cNvSpPr/>
          <p:nvPr/>
        </p:nvSpPr>
        <p:spPr>
          <a:xfrm>
            <a:off x="1724692" y="4647005"/>
            <a:ext cx="1782098" cy="1802307"/>
          </a:xfrm>
          <a:prstGeom prst="ellipse">
            <a:avLst/>
          </a:prstGeom>
          <a:gradFill flip="none" rotWithShape="1">
            <a:gsLst>
              <a:gs pos="0">
                <a:schemeClr val="accent2">
                  <a:lumMod val="50000"/>
                  <a:lumOff val="50000"/>
                </a:schemeClr>
              </a:gs>
              <a:gs pos="30000">
                <a:schemeClr val="tx2">
                  <a:lumMod val="25000"/>
                  <a:lumOff val="75000"/>
                </a:schemeClr>
              </a:gs>
              <a:gs pos="75000">
                <a:schemeClr val="bg1"/>
              </a:gs>
            </a:gsLst>
            <a:path path="circle">
              <a:fillToRect l="100000" t="100000"/>
            </a:path>
            <a:tileRect r="-100000" b="-100000"/>
          </a:gradFill>
          <a:ln w="12700" cap="sq" cmpd="sng">
            <a:noFill/>
            <a:prstDash val="solid"/>
            <a:round/>
          </a:ln>
          <a:effectLst>
            <a:glow rad="139700">
              <a:schemeClr val="bg2">
                <a:lumMod val="25000"/>
                <a:alpha val="40000"/>
              </a:schemeClr>
            </a:glow>
            <a:outerShdw blurRad="1270000" dist="38100" dir="2700000" algn="tl" rotWithShape="0">
              <a:prstClr val="black">
                <a:alpha val="40000"/>
              </a:prstClr>
            </a:outerShdw>
            <a:reflection endPos="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Arial" panose="020B0604020202020204" pitchFamily="34" charset="0"/>
              <a:cs typeface="Arial" panose="020B0604020202020204" pitchFamily="34" charset="0"/>
            </a:endParaRPr>
          </a:p>
        </p:txBody>
      </p:sp>
      <p:sp>
        <p:nvSpPr>
          <p:cNvPr id="9" name="円/楕円 8"/>
          <p:cNvSpPr/>
          <p:nvPr/>
        </p:nvSpPr>
        <p:spPr>
          <a:xfrm>
            <a:off x="5583073" y="4668670"/>
            <a:ext cx="1782098" cy="1802307"/>
          </a:xfrm>
          <a:prstGeom prst="ellipse">
            <a:avLst/>
          </a:prstGeom>
          <a:gradFill flip="none" rotWithShape="1">
            <a:gsLst>
              <a:gs pos="0">
                <a:schemeClr val="accent2">
                  <a:lumMod val="50000"/>
                  <a:lumOff val="50000"/>
                </a:schemeClr>
              </a:gs>
              <a:gs pos="30000">
                <a:schemeClr val="tx2">
                  <a:lumMod val="25000"/>
                  <a:lumOff val="75000"/>
                </a:schemeClr>
              </a:gs>
              <a:gs pos="75000">
                <a:schemeClr val="bg1"/>
              </a:gs>
            </a:gsLst>
            <a:path path="circle">
              <a:fillToRect l="100000" t="100000"/>
            </a:path>
            <a:tileRect r="-100000" b="-100000"/>
          </a:gradFill>
          <a:ln w="12700" cap="sq" cmpd="sng">
            <a:noFill/>
            <a:prstDash val="solid"/>
            <a:round/>
          </a:ln>
          <a:effectLst>
            <a:glow rad="139700">
              <a:schemeClr val="bg2">
                <a:lumMod val="25000"/>
                <a:alpha val="40000"/>
              </a:schemeClr>
            </a:glow>
            <a:outerShdw blurRad="1270000" dist="38100" dir="2700000" algn="tl" rotWithShape="0">
              <a:prstClr val="black">
                <a:alpha val="40000"/>
              </a:prstClr>
            </a:outerShdw>
            <a:reflection endPos="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Arial" panose="020B0604020202020204" pitchFamily="34" charset="0"/>
              <a:cs typeface="Arial" panose="020B0604020202020204" pitchFamily="34" charset="0"/>
            </a:endParaRPr>
          </a:p>
        </p:txBody>
      </p:sp>
      <p:sp>
        <p:nvSpPr>
          <p:cNvPr id="10" name="正方形/長方形 9"/>
          <p:cNvSpPr/>
          <p:nvPr/>
        </p:nvSpPr>
        <p:spPr>
          <a:xfrm>
            <a:off x="5550196" y="5212100"/>
            <a:ext cx="1902124" cy="747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dirty="0" smtClean="0">
                <a:solidFill>
                  <a:schemeClr val="tx1"/>
                </a:solidFill>
                <a:latin typeface="Arial" panose="020B0604020202020204" pitchFamily="34" charset="0"/>
                <a:cs typeface="Arial" panose="020B0604020202020204" pitchFamily="34" charset="0"/>
              </a:rPr>
              <a:t>Academia</a:t>
            </a:r>
            <a:endParaRPr lang="en-US" altLang="ja-JP" sz="1800" dirty="0" smtClean="0">
              <a:solidFill>
                <a:schemeClr val="tx1"/>
              </a:solidFill>
              <a:latin typeface="Arial" panose="020B0604020202020204" pitchFamily="34" charset="0"/>
              <a:cs typeface="Arial" panose="020B0604020202020204" pitchFamily="34" charset="0"/>
            </a:endParaRPr>
          </a:p>
          <a:p>
            <a:pPr algn="ctr"/>
            <a:r>
              <a:rPr lang="en-US" altLang="ja-JP" sz="1800" dirty="0" smtClean="0">
                <a:solidFill>
                  <a:schemeClr val="tx1"/>
                </a:solidFill>
                <a:latin typeface="Arial" panose="020B0604020202020204" pitchFamily="34" charset="0"/>
                <a:cs typeface="Arial" panose="020B0604020202020204" pitchFamily="34" charset="0"/>
              </a:rPr>
              <a:t>Basic Science</a:t>
            </a:r>
            <a:endParaRPr kumimoji="1" lang="en-US" altLang="ja-JP" sz="1800" dirty="0" smtClean="0">
              <a:solidFill>
                <a:schemeClr val="tx1"/>
              </a:solidFill>
              <a:latin typeface="Arial" panose="020B0604020202020204" pitchFamily="34" charset="0"/>
              <a:cs typeface="Arial" panose="020B0604020202020204" pitchFamily="34" charset="0"/>
            </a:endParaRPr>
          </a:p>
        </p:txBody>
      </p:sp>
      <p:sp>
        <p:nvSpPr>
          <p:cNvPr id="11" name="正方形/長方形 10"/>
          <p:cNvSpPr/>
          <p:nvPr/>
        </p:nvSpPr>
        <p:spPr>
          <a:xfrm>
            <a:off x="1605977" y="5174543"/>
            <a:ext cx="2005596" cy="747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1" dirty="0" smtClean="0">
                <a:solidFill>
                  <a:schemeClr val="tx1"/>
                </a:solidFill>
                <a:latin typeface="Arial" panose="020B0604020202020204" pitchFamily="34" charset="0"/>
                <a:cs typeface="Arial" panose="020B0604020202020204" pitchFamily="34" charset="0"/>
              </a:rPr>
              <a:t>Industry</a:t>
            </a:r>
            <a:endParaRPr lang="en-US" altLang="ja-JP" sz="1800" dirty="0" smtClean="0">
              <a:solidFill>
                <a:schemeClr val="tx1"/>
              </a:solidFill>
              <a:latin typeface="Arial" panose="020B0604020202020204" pitchFamily="34" charset="0"/>
              <a:cs typeface="Arial" panose="020B0604020202020204" pitchFamily="34" charset="0"/>
            </a:endParaRPr>
          </a:p>
          <a:p>
            <a:pPr algn="ctr"/>
            <a:r>
              <a:rPr kumimoji="1" lang="en-US" altLang="ja-JP" sz="1800" dirty="0" smtClean="0">
                <a:solidFill>
                  <a:schemeClr val="tx1"/>
                </a:solidFill>
                <a:latin typeface="Arial" panose="020B0604020202020204" pitchFamily="34" charset="0"/>
                <a:cs typeface="Arial" panose="020B0604020202020204" pitchFamily="34" charset="0"/>
              </a:rPr>
              <a:t>Manufacture Technologies</a:t>
            </a:r>
          </a:p>
        </p:txBody>
      </p:sp>
      <p:sp>
        <p:nvSpPr>
          <p:cNvPr id="12" name="円/楕円 11"/>
          <p:cNvSpPr/>
          <p:nvPr/>
        </p:nvSpPr>
        <p:spPr>
          <a:xfrm>
            <a:off x="3648720" y="3745852"/>
            <a:ext cx="1782098" cy="1802307"/>
          </a:xfrm>
          <a:prstGeom prst="ellipse">
            <a:avLst/>
          </a:prstGeom>
          <a:gradFill flip="none" rotWithShape="1">
            <a:gsLst>
              <a:gs pos="33000">
                <a:srgbClr val="FF99CC"/>
              </a:gs>
              <a:gs pos="0">
                <a:srgbClr val="FF99CC"/>
              </a:gs>
              <a:gs pos="78000">
                <a:schemeClr val="bg1"/>
              </a:gs>
            </a:gsLst>
            <a:path path="circle">
              <a:fillToRect l="100000" t="100000"/>
            </a:path>
            <a:tileRect r="-100000" b="-100000"/>
          </a:gradFill>
          <a:ln w="12700" cap="sq" cmpd="sng">
            <a:noFill/>
            <a:prstDash val="solid"/>
            <a:round/>
          </a:ln>
          <a:effectLst>
            <a:glow rad="139700">
              <a:schemeClr val="bg2">
                <a:lumMod val="25000"/>
                <a:alpha val="40000"/>
              </a:schemeClr>
            </a:glow>
            <a:outerShdw blurRad="1270000" dist="38100" dir="2700000" algn="tl" rotWithShape="0">
              <a:prstClr val="black">
                <a:alpha val="40000"/>
              </a:prstClr>
            </a:outerShdw>
            <a:reflection endPos="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Arial" panose="020B0604020202020204" pitchFamily="34" charset="0"/>
              <a:cs typeface="Arial" panose="020B0604020202020204" pitchFamily="34" charset="0"/>
            </a:endParaRPr>
          </a:p>
        </p:txBody>
      </p:sp>
      <p:sp>
        <p:nvSpPr>
          <p:cNvPr id="13" name="正方形/長方形 12"/>
          <p:cNvSpPr/>
          <p:nvPr/>
        </p:nvSpPr>
        <p:spPr>
          <a:xfrm>
            <a:off x="3868563" y="4420123"/>
            <a:ext cx="1385188" cy="453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b="1" dirty="0" smtClean="0">
                <a:solidFill>
                  <a:schemeClr val="tx1"/>
                </a:solidFill>
                <a:latin typeface="Arial" panose="020B0604020202020204" pitchFamily="34" charset="0"/>
                <a:cs typeface="Arial" panose="020B0604020202020204" pitchFamily="34" charset="0"/>
              </a:rPr>
              <a:t>AAA</a:t>
            </a:r>
            <a:endParaRPr kumimoji="1" lang="ja-JP" altLang="en-US" sz="2800" dirty="0">
              <a:solidFill>
                <a:schemeClr val="tx1"/>
              </a:solidFill>
              <a:latin typeface="Arial" panose="020B0604020202020204" pitchFamily="34" charset="0"/>
              <a:cs typeface="Arial" panose="020B0604020202020204" pitchFamily="34" charset="0"/>
            </a:endParaRPr>
          </a:p>
        </p:txBody>
      </p:sp>
      <p:sp>
        <p:nvSpPr>
          <p:cNvPr id="14" name="円/楕円 13"/>
          <p:cNvSpPr/>
          <p:nvPr/>
        </p:nvSpPr>
        <p:spPr>
          <a:xfrm>
            <a:off x="3661924" y="1684281"/>
            <a:ext cx="1782098" cy="1802307"/>
          </a:xfrm>
          <a:prstGeom prst="ellipse">
            <a:avLst/>
          </a:prstGeom>
          <a:gradFill flip="none" rotWithShape="1">
            <a:gsLst>
              <a:gs pos="0">
                <a:schemeClr val="accent2">
                  <a:lumMod val="50000"/>
                  <a:lumOff val="50000"/>
                </a:schemeClr>
              </a:gs>
              <a:gs pos="30000">
                <a:schemeClr val="tx2">
                  <a:lumMod val="25000"/>
                  <a:lumOff val="75000"/>
                </a:schemeClr>
              </a:gs>
              <a:gs pos="75000">
                <a:schemeClr val="bg1"/>
              </a:gs>
            </a:gsLst>
            <a:path path="circle">
              <a:fillToRect l="100000" t="100000"/>
            </a:path>
            <a:tileRect r="-100000" b="-100000"/>
          </a:gradFill>
          <a:ln w="12700" cap="sq" cmpd="sng">
            <a:noFill/>
            <a:prstDash val="solid"/>
            <a:round/>
          </a:ln>
          <a:effectLst>
            <a:glow rad="139700">
              <a:schemeClr val="bg2">
                <a:lumMod val="25000"/>
                <a:alpha val="40000"/>
              </a:schemeClr>
            </a:glow>
            <a:outerShdw blurRad="1270000" dist="38100" dir="2700000" algn="tl" rotWithShape="0">
              <a:prstClr val="black">
                <a:alpha val="9000"/>
              </a:prstClr>
            </a:outerShdw>
            <a:reflection endPos="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Arial" panose="020B0604020202020204" pitchFamily="34" charset="0"/>
              <a:cs typeface="Arial" panose="020B0604020202020204" pitchFamily="34" charset="0"/>
            </a:endParaRPr>
          </a:p>
        </p:txBody>
      </p:sp>
      <p:sp>
        <p:nvSpPr>
          <p:cNvPr id="15" name="正方形/長方形 14"/>
          <p:cNvSpPr/>
          <p:nvPr/>
        </p:nvSpPr>
        <p:spPr>
          <a:xfrm>
            <a:off x="3647633" y="2211819"/>
            <a:ext cx="1872669" cy="7472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800" b="1" dirty="0" smtClean="0">
                <a:solidFill>
                  <a:schemeClr val="tx1"/>
                </a:solidFill>
                <a:latin typeface="Arial" panose="020B0604020202020204" pitchFamily="34" charset="0"/>
                <a:cs typeface="Arial" panose="020B0604020202020204" pitchFamily="34" charset="0"/>
              </a:rPr>
              <a:t>Government</a:t>
            </a:r>
          </a:p>
          <a:p>
            <a:pPr algn="ctr"/>
            <a:r>
              <a:rPr lang="en-US" altLang="ja-JP" sz="1800" dirty="0" smtClean="0">
                <a:solidFill>
                  <a:schemeClr val="tx1"/>
                </a:solidFill>
                <a:latin typeface="Arial" panose="020B0604020202020204" pitchFamily="34" charset="0"/>
                <a:cs typeface="Arial" panose="020B0604020202020204" pitchFamily="34" charset="0"/>
              </a:rPr>
              <a:t>National Strategies</a:t>
            </a:r>
            <a:endParaRPr kumimoji="1" lang="ja-JP" altLang="en-US" sz="1800" dirty="0">
              <a:solidFill>
                <a:schemeClr val="tx1"/>
              </a:solidFill>
              <a:latin typeface="Arial" panose="020B0604020202020204" pitchFamily="34" charset="0"/>
              <a:cs typeface="Arial" panose="020B0604020202020204" pitchFamily="34" charset="0"/>
            </a:endParaRPr>
          </a:p>
        </p:txBody>
      </p:sp>
      <p:sp>
        <p:nvSpPr>
          <p:cNvPr id="16" name="Text Box 6"/>
          <p:cNvSpPr txBox="1">
            <a:spLocks noChangeArrowheads="1"/>
          </p:cNvSpPr>
          <p:nvPr/>
        </p:nvSpPr>
        <p:spPr bwMode="auto">
          <a:xfrm>
            <a:off x="323849" y="763588"/>
            <a:ext cx="8378899" cy="954107"/>
          </a:xfrm>
          <a:prstGeom prst="rect">
            <a:avLst/>
          </a:prstGeom>
          <a:noFill/>
          <a:ln>
            <a:noFill/>
          </a:ln>
          <a:extLst/>
        </p:spPr>
        <p:txBody>
          <a:bodyPr wrap="square">
            <a:spAutoFit/>
          </a:bodyPr>
          <a:lstStyle>
            <a:lvl1pPr defTabSz="1279525" eaLnBrk="0" hangingPunct="0">
              <a:defRPr kumimoji="1" sz="1400">
                <a:solidFill>
                  <a:schemeClr val="tx1"/>
                </a:solidFill>
                <a:latin typeface="ＭＳ Ｐゴシック" charset="-128"/>
                <a:ea typeface="ＭＳ Ｐゴシック" charset="-128"/>
              </a:defRPr>
            </a:lvl1pPr>
            <a:lvl2pPr marL="742950" indent="-285750" defTabSz="1279525" eaLnBrk="0" hangingPunct="0">
              <a:defRPr kumimoji="1" sz="1400">
                <a:solidFill>
                  <a:schemeClr val="tx1"/>
                </a:solidFill>
                <a:latin typeface="ＭＳ Ｐゴシック" charset="-128"/>
                <a:ea typeface="ＭＳ Ｐゴシック" charset="-128"/>
              </a:defRPr>
            </a:lvl2pPr>
            <a:lvl3pPr marL="1143000" indent="-228600" defTabSz="1279525" eaLnBrk="0" hangingPunct="0">
              <a:defRPr kumimoji="1" sz="1400">
                <a:solidFill>
                  <a:schemeClr val="tx1"/>
                </a:solidFill>
                <a:latin typeface="ＭＳ Ｐゴシック" charset="-128"/>
                <a:ea typeface="ＭＳ Ｐゴシック" charset="-128"/>
              </a:defRPr>
            </a:lvl3pPr>
            <a:lvl4pPr marL="1600200" indent="-228600" defTabSz="1279525" eaLnBrk="0" hangingPunct="0">
              <a:defRPr kumimoji="1" sz="1400">
                <a:solidFill>
                  <a:schemeClr val="tx1"/>
                </a:solidFill>
                <a:latin typeface="ＭＳ Ｐゴシック" charset="-128"/>
                <a:ea typeface="ＭＳ Ｐゴシック" charset="-128"/>
              </a:defRPr>
            </a:lvl4pPr>
            <a:lvl5pPr marL="2057400" indent="-228600" defTabSz="1279525" eaLnBrk="0" hangingPunct="0">
              <a:defRPr kumimoji="1" sz="1400">
                <a:solidFill>
                  <a:schemeClr val="tx1"/>
                </a:solidFill>
                <a:latin typeface="ＭＳ Ｐゴシック" charset="-128"/>
                <a:ea typeface="ＭＳ Ｐゴシック" charset="-128"/>
              </a:defRPr>
            </a:lvl5pPr>
            <a:lvl6pPr marL="2514600" indent="-228600" algn="ctr" defTabSz="1279525" eaLnBrk="0" fontAlgn="base" hangingPunct="0">
              <a:spcBef>
                <a:spcPct val="50000"/>
              </a:spcBef>
              <a:spcAft>
                <a:spcPct val="0"/>
              </a:spcAft>
              <a:defRPr kumimoji="1" sz="1400">
                <a:solidFill>
                  <a:schemeClr val="tx1"/>
                </a:solidFill>
                <a:latin typeface="ＭＳ Ｐゴシック" charset="-128"/>
                <a:ea typeface="ＭＳ Ｐゴシック" charset="-128"/>
              </a:defRPr>
            </a:lvl6pPr>
            <a:lvl7pPr marL="2971800" indent="-228600" algn="ctr" defTabSz="1279525" eaLnBrk="0" fontAlgn="base" hangingPunct="0">
              <a:spcBef>
                <a:spcPct val="50000"/>
              </a:spcBef>
              <a:spcAft>
                <a:spcPct val="0"/>
              </a:spcAft>
              <a:defRPr kumimoji="1" sz="1400">
                <a:solidFill>
                  <a:schemeClr val="tx1"/>
                </a:solidFill>
                <a:latin typeface="ＭＳ Ｐゴシック" charset="-128"/>
                <a:ea typeface="ＭＳ Ｐゴシック" charset="-128"/>
              </a:defRPr>
            </a:lvl7pPr>
            <a:lvl8pPr marL="3429000" indent="-228600" algn="ctr" defTabSz="1279525" eaLnBrk="0" fontAlgn="base" hangingPunct="0">
              <a:spcBef>
                <a:spcPct val="50000"/>
              </a:spcBef>
              <a:spcAft>
                <a:spcPct val="0"/>
              </a:spcAft>
              <a:defRPr kumimoji="1" sz="1400">
                <a:solidFill>
                  <a:schemeClr val="tx1"/>
                </a:solidFill>
                <a:latin typeface="ＭＳ Ｐゴシック" charset="-128"/>
                <a:ea typeface="ＭＳ Ｐゴシック" charset="-128"/>
              </a:defRPr>
            </a:lvl8pPr>
            <a:lvl9pPr marL="3886200" indent="-228600" algn="ctr" defTabSz="1279525" eaLnBrk="0" fontAlgn="base" hangingPunct="0">
              <a:spcBef>
                <a:spcPct val="50000"/>
              </a:spcBef>
              <a:spcAft>
                <a:spcPct val="0"/>
              </a:spcAft>
              <a:defRPr kumimoji="1" sz="1400">
                <a:solidFill>
                  <a:schemeClr val="tx1"/>
                </a:solidFill>
                <a:latin typeface="ＭＳ Ｐゴシック" charset="-128"/>
                <a:ea typeface="ＭＳ Ｐゴシック" charset="-128"/>
              </a:defRPr>
            </a:lvl9pPr>
          </a:lstStyle>
          <a:p>
            <a:pPr eaLnBrk="1" hangingPunct="1">
              <a:spcBef>
                <a:spcPct val="0"/>
              </a:spcBef>
            </a:pPr>
            <a:r>
              <a:rPr lang="en-US" altLang="ja-JP" sz="2800" b="1" dirty="0" smtClean="0">
                <a:latin typeface="Arial" charset="0"/>
              </a:rPr>
              <a:t>Affluent Future with Advanced Accelerator Science &amp; Technology</a:t>
            </a:r>
            <a:endParaRPr lang="en-US" altLang="ja-JP" sz="2800" b="1" dirty="0">
              <a:latin typeface="Arial" charset="0"/>
            </a:endParaRPr>
          </a:p>
        </p:txBody>
      </p:sp>
    </p:spTree>
    <p:extLst>
      <p:ext uri="{BB962C8B-B14F-4D97-AF65-F5344CB8AC3E}">
        <p14:creationId xmlns:p14="http://schemas.microsoft.com/office/powerpoint/2010/main" val="1023666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127" y="946020"/>
            <a:ext cx="3468687" cy="2408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Member </a:t>
            </a:r>
            <a:r>
              <a:rPr lang="en-US" altLang="ja-JP" sz="3200" b="1" dirty="0"/>
              <a:t>of AAA </a:t>
            </a:r>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5</a:t>
            </a:fld>
            <a:endParaRPr kumimoji="1" lang="ja-JP" altLang="en-US"/>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508"/>
          <a:stretch/>
        </p:blipFill>
        <p:spPr bwMode="auto">
          <a:xfrm>
            <a:off x="35496" y="964430"/>
            <a:ext cx="3000127" cy="240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60"/>
          <p:cNvSpPr>
            <a:spLocks noChangeArrowheads="1"/>
          </p:cNvSpPr>
          <p:nvPr/>
        </p:nvSpPr>
        <p:spPr bwMode="auto">
          <a:xfrm>
            <a:off x="233447" y="836712"/>
            <a:ext cx="165576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600" dirty="0"/>
              <a:t>76 members</a:t>
            </a:r>
          </a:p>
        </p:txBody>
      </p:sp>
      <p:sp>
        <p:nvSpPr>
          <p:cNvPr id="11" name="Rectangle 61"/>
          <p:cNvSpPr>
            <a:spLocks noChangeArrowheads="1"/>
          </p:cNvSpPr>
          <p:nvPr/>
        </p:nvSpPr>
        <p:spPr bwMode="auto">
          <a:xfrm>
            <a:off x="4046885" y="841370"/>
            <a:ext cx="165576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1600" dirty="0" smtClean="0"/>
              <a:t>154 members</a:t>
            </a:r>
            <a:endParaRPr lang="en-US" altLang="ja-JP" sz="1600" dirty="0"/>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98" y="3323455"/>
            <a:ext cx="6364287" cy="3535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AutoShape 58"/>
          <p:cNvSpPr>
            <a:spLocks noChangeArrowheads="1"/>
          </p:cNvSpPr>
          <p:nvPr/>
        </p:nvSpPr>
        <p:spPr bwMode="auto">
          <a:xfrm>
            <a:off x="783642" y="2782664"/>
            <a:ext cx="287338" cy="576262"/>
          </a:xfrm>
          <a:prstGeom prst="downArrow">
            <a:avLst>
              <a:gd name="adj1" fmla="val 50000"/>
              <a:gd name="adj2" fmla="val 5013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dirty="0"/>
          </a:p>
        </p:txBody>
      </p:sp>
      <p:sp>
        <p:nvSpPr>
          <p:cNvPr id="9" name="AutoShape 59"/>
          <p:cNvSpPr>
            <a:spLocks noChangeArrowheads="1"/>
          </p:cNvSpPr>
          <p:nvPr/>
        </p:nvSpPr>
        <p:spPr bwMode="auto">
          <a:xfrm>
            <a:off x="5355505" y="2782663"/>
            <a:ext cx="287338" cy="576263"/>
          </a:xfrm>
          <a:prstGeom prst="downArrow">
            <a:avLst>
              <a:gd name="adj1" fmla="val 50000"/>
              <a:gd name="adj2" fmla="val 5013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ja-JP" altLang="en-US" dirty="0"/>
          </a:p>
        </p:txBody>
      </p:sp>
      <p:sp>
        <p:nvSpPr>
          <p:cNvPr id="12" name="Rectangle 61"/>
          <p:cNvSpPr>
            <a:spLocks noChangeArrowheads="1"/>
          </p:cNvSpPr>
          <p:nvPr/>
        </p:nvSpPr>
        <p:spPr bwMode="auto">
          <a:xfrm>
            <a:off x="5955976" y="3573016"/>
            <a:ext cx="3188023" cy="2585323"/>
          </a:xfrm>
          <a:prstGeom prst="rect">
            <a:avLst/>
          </a:prstGeom>
          <a:noFill/>
          <a:ln w="9525">
            <a:noFill/>
            <a:miter lim="800000"/>
            <a:headEnd/>
            <a:tailEnd/>
          </a:ln>
          <a:effectLst/>
          <a:extLst/>
        </p:spPr>
        <p:txBody>
          <a:bodyPr wrap="square" anchor="t">
            <a:spAutoFit/>
          </a:bodyPr>
          <a:lstStyle/>
          <a:p>
            <a:r>
              <a:rPr lang="en-US" altLang="ja-JP" b="1" dirty="0" smtClean="0">
                <a:latin typeface="+mj-lt"/>
              </a:rPr>
              <a:t>Members have increased double since establishment and their business area become to diversify.</a:t>
            </a:r>
          </a:p>
          <a:p>
            <a:endParaRPr lang="en-US" altLang="ja-JP" b="1" dirty="0" smtClean="0">
              <a:latin typeface="+mj-lt"/>
            </a:endParaRPr>
          </a:p>
          <a:p>
            <a:r>
              <a:rPr lang="en-US" altLang="ja-JP" b="1" dirty="0" smtClean="0">
                <a:latin typeface="+mj-lt"/>
              </a:rPr>
              <a:t>“The others” includes the material, traffic system, trading companies and so on.</a:t>
            </a:r>
            <a:endParaRPr lang="en-US" altLang="ja-JP" b="1" dirty="0" smtClean="0">
              <a:solidFill>
                <a:schemeClr val="bg1"/>
              </a:solidFill>
              <a:latin typeface="+mj-lt"/>
            </a:endParaRPr>
          </a:p>
        </p:txBody>
      </p:sp>
    </p:spTree>
    <p:extLst>
      <p:ext uri="{BB962C8B-B14F-4D97-AF65-F5344CB8AC3E}">
        <p14:creationId xmlns:p14="http://schemas.microsoft.com/office/powerpoint/2010/main" val="3202120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Organization </a:t>
            </a:r>
            <a:endParaRPr lang="en-US" altLang="ja-JP" sz="3200" b="1" dirty="0"/>
          </a:p>
        </p:txBody>
      </p:sp>
      <p:sp>
        <p:nvSpPr>
          <p:cNvPr id="2" name="スライド番号プレースホルダー 1"/>
          <p:cNvSpPr>
            <a:spLocks noGrp="1"/>
          </p:cNvSpPr>
          <p:nvPr>
            <p:ph type="sldNum" sz="quarter" idx="4"/>
          </p:nvPr>
        </p:nvSpPr>
        <p:spPr>
          <a:xfrm>
            <a:off x="8316416" y="44624"/>
            <a:ext cx="683568" cy="365125"/>
          </a:xfrm>
        </p:spPr>
        <p:txBody>
          <a:bodyPr/>
          <a:lstStyle/>
          <a:p>
            <a:fld id="{63F9F7DE-603D-490A-9A16-D31AAE4BD953}" type="slidenum">
              <a:rPr kumimoji="1" lang="ja-JP" altLang="en-US" smtClean="0"/>
              <a:t>6</a:t>
            </a:fld>
            <a:endParaRPr kumimoji="1" lang="ja-JP" altLang="en-US"/>
          </a:p>
        </p:txBody>
      </p:sp>
      <p:grpSp>
        <p:nvGrpSpPr>
          <p:cNvPr id="12" name="グループ化 11"/>
          <p:cNvGrpSpPr/>
          <p:nvPr/>
        </p:nvGrpSpPr>
        <p:grpSpPr>
          <a:xfrm>
            <a:off x="17580" y="908720"/>
            <a:ext cx="9024249" cy="4076666"/>
            <a:chOff x="313647" y="6904819"/>
            <a:chExt cx="9024249" cy="4076666"/>
          </a:xfrm>
        </p:grpSpPr>
        <p:cxnSp>
          <p:nvCxnSpPr>
            <p:cNvPr id="34" name="直線コネクタ 33"/>
            <p:cNvCxnSpPr/>
            <p:nvPr/>
          </p:nvCxnSpPr>
          <p:spPr>
            <a:xfrm>
              <a:off x="2326593" y="7971172"/>
              <a:ext cx="945865" cy="812"/>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4197110" y="8517570"/>
              <a:ext cx="1607061" cy="811"/>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999378" y="10180140"/>
              <a:ext cx="0" cy="309069"/>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1369804" y="10180140"/>
              <a:ext cx="9576" cy="252391"/>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3700108" y="10180140"/>
              <a:ext cx="0" cy="309069"/>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8285913" y="10180612"/>
              <a:ext cx="2" cy="309069"/>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a:stCxn id="26" idx="2"/>
            </p:cNvCxnSpPr>
            <p:nvPr/>
          </p:nvCxnSpPr>
          <p:spPr>
            <a:xfrm>
              <a:off x="4188025" y="7451988"/>
              <a:ext cx="18734" cy="2766252"/>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3234079" y="6904819"/>
              <a:ext cx="1907891" cy="547169"/>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smtClean="0">
                  <a:solidFill>
                    <a:schemeClr val="tx1"/>
                  </a:solidFill>
                  <a:latin typeface="Arial" panose="020B0604020202020204" pitchFamily="34" charset="0"/>
                  <a:cs typeface="Arial" panose="020B0604020202020204" pitchFamily="34" charset="0"/>
                </a:rPr>
                <a:t>Honorary Chair:</a:t>
              </a:r>
            </a:p>
            <a:p>
              <a:pPr algn="ctr"/>
              <a:r>
                <a:rPr kumimoji="1" lang="en-US" altLang="ja-JP" sz="1200" dirty="0" smtClean="0">
                  <a:solidFill>
                    <a:schemeClr val="tx1"/>
                  </a:solidFill>
                  <a:latin typeface="Arial" panose="020B0604020202020204" pitchFamily="34" charset="0"/>
                  <a:cs typeface="Arial" panose="020B0604020202020204" pitchFamily="34" charset="0"/>
                </a:rPr>
                <a:t>Masatoshi </a:t>
              </a:r>
              <a:r>
                <a:rPr kumimoji="1" lang="en-US" altLang="ja-JP" sz="1200" dirty="0" err="1" smtClean="0">
                  <a:solidFill>
                    <a:schemeClr val="tx1"/>
                  </a:solidFill>
                  <a:latin typeface="Arial" panose="020B0604020202020204" pitchFamily="34" charset="0"/>
                  <a:cs typeface="Arial" panose="020B0604020202020204" pitchFamily="34" charset="0"/>
                </a:rPr>
                <a:t>Koshiba</a:t>
              </a:r>
              <a:endParaRPr kumimoji="1" lang="en-US" altLang="ja-JP" sz="1200" dirty="0" smtClean="0">
                <a:solidFill>
                  <a:schemeClr val="tx1"/>
                </a:solidFill>
                <a:latin typeface="Arial" panose="020B0604020202020204" pitchFamily="34" charset="0"/>
                <a:cs typeface="Arial" panose="020B0604020202020204" pitchFamily="34" charset="0"/>
              </a:endParaRPr>
            </a:p>
            <a:p>
              <a:pPr algn="ctr"/>
              <a:r>
                <a:rPr lang="en-US" altLang="ja-JP" sz="900" dirty="0" smtClean="0">
                  <a:solidFill>
                    <a:schemeClr val="tx1"/>
                  </a:solidFill>
                  <a:latin typeface="Arial" panose="020B0604020202020204" pitchFamily="34" charset="0"/>
                  <a:cs typeface="Arial" panose="020B0604020202020204" pitchFamily="34" charset="0"/>
                </a:rPr>
                <a:t>Nobel prize in Physics 2002</a:t>
              </a:r>
              <a:endParaRPr kumimoji="1" lang="ja-JP" altLang="en-US" sz="900" dirty="0">
                <a:solidFill>
                  <a:schemeClr val="tx1"/>
                </a:solidFill>
                <a:latin typeface="Arial" panose="020B0604020202020204" pitchFamily="34" charset="0"/>
                <a:cs typeface="Arial" panose="020B0604020202020204" pitchFamily="34" charset="0"/>
              </a:endParaRPr>
            </a:p>
          </p:txBody>
        </p:sp>
        <p:sp>
          <p:nvSpPr>
            <p:cNvPr id="27" name="正方形/長方形 26"/>
            <p:cNvSpPr/>
            <p:nvPr/>
          </p:nvSpPr>
          <p:spPr>
            <a:xfrm>
              <a:off x="3234080" y="7598990"/>
              <a:ext cx="1907891" cy="745989"/>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Chair</a:t>
              </a:r>
              <a:r>
                <a:rPr kumimoji="1" lang="ja-JP" altLang="en-US" sz="1200" dirty="0" smtClean="0">
                  <a:solidFill>
                    <a:schemeClr val="tx1"/>
                  </a:solidFill>
                  <a:latin typeface="Arial" panose="020B0604020202020204" pitchFamily="34" charset="0"/>
                  <a:cs typeface="Arial" panose="020B0604020202020204" pitchFamily="34" charset="0"/>
                </a:rPr>
                <a:t>：</a:t>
              </a:r>
              <a:endParaRPr kumimoji="1" lang="en-US" altLang="ja-JP" sz="1200" dirty="0" smtClean="0">
                <a:solidFill>
                  <a:schemeClr val="tx1"/>
                </a:solidFill>
                <a:latin typeface="Arial" panose="020B0604020202020204" pitchFamily="34" charset="0"/>
                <a:cs typeface="Arial" panose="020B0604020202020204" pitchFamily="34" charset="0"/>
              </a:endParaRPr>
            </a:p>
            <a:p>
              <a:pPr algn="ctr"/>
              <a:r>
                <a:rPr kumimoji="1" lang="en-US" altLang="ja-JP" sz="1200" dirty="0" smtClean="0">
                  <a:solidFill>
                    <a:schemeClr val="tx1"/>
                  </a:solidFill>
                  <a:latin typeface="Arial" panose="020B0604020202020204" pitchFamily="34" charset="0"/>
                  <a:cs typeface="Arial" panose="020B0604020202020204" pitchFamily="34" charset="0"/>
                </a:rPr>
                <a:t>Takashi </a:t>
              </a:r>
              <a:r>
                <a:rPr kumimoji="1" lang="en-US" altLang="ja-JP" sz="1200" dirty="0" err="1" smtClean="0">
                  <a:solidFill>
                    <a:schemeClr val="tx1"/>
                  </a:solidFill>
                  <a:latin typeface="Arial" panose="020B0604020202020204" pitchFamily="34" charset="0"/>
                  <a:cs typeface="Arial" panose="020B0604020202020204" pitchFamily="34" charset="0"/>
                </a:rPr>
                <a:t>Nishioka</a:t>
              </a:r>
              <a:endParaRPr kumimoji="1" lang="en-US" altLang="ja-JP" sz="1200" dirty="0" smtClean="0">
                <a:solidFill>
                  <a:schemeClr val="tx1"/>
                </a:solidFill>
                <a:latin typeface="Arial" panose="020B0604020202020204" pitchFamily="34" charset="0"/>
                <a:cs typeface="Arial" panose="020B0604020202020204" pitchFamily="34" charset="0"/>
              </a:endParaRPr>
            </a:p>
            <a:p>
              <a:pPr algn="ctr"/>
              <a:r>
                <a:rPr lang="en-US" altLang="ja-JP" sz="1200" b="1" dirty="0" smtClean="0">
                  <a:solidFill>
                    <a:schemeClr val="tx1"/>
                  </a:solidFill>
                  <a:latin typeface="Arial" panose="020B0604020202020204" pitchFamily="34" charset="0"/>
                  <a:cs typeface="Arial" panose="020B0604020202020204" pitchFamily="34" charset="0"/>
                </a:rPr>
                <a:t>Vice Chair:</a:t>
              </a:r>
            </a:p>
            <a:p>
              <a:pPr algn="ctr"/>
              <a:r>
                <a:rPr kumimoji="1" lang="en-US" altLang="ja-JP" sz="1200" dirty="0" err="1" smtClean="0">
                  <a:solidFill>
                    <a:schemeClr val="tx1"/>
                  </a:solidFill>
                  <a:latin typeface="Arial" panose="020B0604020202020204" pitchFamily="34" charset="0"/>
                  <a:cs typeface="Arial" panose="020B0604020202020204" pitchFamily="34" charset="0"/>
                </a:rPr>
                <a:t>Atsuto</a:t>
              </a:r>
              <a:r>
                <a:rPr kumimoji="1" lang="en-US" altLang="ja-JP" sz="1200" dirty="0" smtClean="0">
                  <a:solidFill>
                    <a:schemeClr val="tx1"/>
                  </a:solidFill>
                  <a:latin typeface="Arial" panose="020B0604020202020204" pitchFamily="34" charset="0"/>
                  <a:cs typeface="Arial" panose="020B0604020202020204" pitchFamily="34" charset="0"/>
                </a:rPr>
                <a:t> Suzuki</a:t>
              </a:r>
              <a:endParaRPr kumimoji="1" lang="ja-JP" altLang="en-US" sz="1200" dirty="0">
                <a:solidFill>
                  <a:schemeClr val="tx1"/>
                </a:solidFill>
                <a:latin typeface="Arial" panose="020B0604020202020204" pitchFamily="34" charset="0"/>
                <a:cs typeface="Arial" panose="020B0604020202020204" pitchFamily="34" charset="0"/>
              </a:endParaRPr>
            </a:p>
          </p:txBody>
        </p:sp>
        <p:sp>
          <p:nvSpPr>
            <p:cNvPr id="28" name="正方形/長方形 27"/>
            <p:cNvSpPr/>
            <p:nvPr/>
          </p:nvSpPr>
          <p:spPr>
            <a:xfrm>
              <a:off x="2883878" y="8633011"/>
              <a:ext cx="2608292" cy="664558"/>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smtClean="0">
                  <a:solidFill>
                    <a:schemeClr val="tx1"/>
                  </a:solidFill>
                  <a:latin typeface="Arial" panose="020B0604020202020204" pitchFamily="34" charset="0"/>
                  <a:cs typeface="Arial" panose="020B0604020202020204" pitchFamily="34" charset="0"/>
                </a:rPr>
                <a:t>General Meeting</a:t>
              </a:r>
            </a:p>
            <a:p>
              <a:pPr algn="ctr"/>
              <a:r>
                <a:rPr lang="en-US" altLang="ja-JP" sz="1200" dirty="0">
                  <a:solidFill>
                    <a:schemeClr val="tx1"/>
                  </a:solidFill>
                  <a:latin typeface="Arial" panose="020B0604020202020204" pitchFamily="34" charset="0"/>
                  <a:cs typeface="Arial" panose="020B0604020202020204" pitchFamily="34" charset="0"/>
                </a:rPr>
                <a:t>Corporate Organizations</a:t>
              </a:r>
            </a:p>
            <a:p>
              <a:pPr algn="ctr"/>
              <a:r>
                <a:rPr lang="en-US" altLang="ja-JP" sz="1200" dirty="0">
                  <a:solidFill>
                    <a:schemeClr val="tx1"/>
                  </a:solidFill>
                  <a:latin typeface="Arial" panose="020B0604020202020204" pitchFamily="34" charset="0"/>
                  <a:cs typeface="Arial" panose="020B0604020202020204" pitchFamily="34" charset="0"/>
                </a:rPr>
                <a:t>and Institutional </a:t>
              </a:r>
              <a:r>
                <a:rPr lang="en-US" altLang="ja-JP" sz="1200" dirty="0" smtClean="0">
                  <a:solidFill>
                    <a:schemeClr val="tx1"/>
                  </a:solidFill>
                  <a:latin typeface="Arial" panose="020B0604020202020204" pitchFamily="34" charset="0"/>
                  <a:cs typeface="Arial" panose="020B0604020202020204" pitchFamily="34" charset="0"/>
                </a:rPr>
                <a:t>Organizations</a:t>
              </a:r>
              <a:endParaRPr lang="en-US" altLang="ja-JP" sz="1200" dirty="0">
                <a:solidFill>
                  <a:schemeClr val="tx1"/>
                </a:solidFill>
                <a:latin typeface="Arial" panose="020B0604020202020204" pitchFamily="34" charset="0"/>
                <a:cs typeface="Arial" panose="020B0604020202020204" pitchFamily="34" charset="0"/>
              </a:endParaRPr>
            </a:p>
          </p:txBody>
        </p:sp>
        <p:sp>
          <p:nvSpPr>
            <p:cNvPr id="29" name="正方形/長方形 28"/>
            <p:cNvSpPr/>
            <p:nvPr/>
          </p:nvSpPr>
          <p:spPr>
            <a:xfrm>
              <a:off x="320068" y="7591679"/>
              <a:ext cx="2115255" cy="1245043"/>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Supreme Advisor</a:t>
              </a:r>
              <a:r>
                <a:rPr lang="ja-JP" altLang="en-US" sz="1200" dirty="0" smtClean="0">
                  <a:solidFill>
                    <a:schemeClr val="tx1"/>
                  </a:solidFill>
                  <a:latin typeface="Arial" panose="020B0604020202020204" pitchFamily="34" charset="0"/>
                  <a:cs typeface="Arial" panose="020B0604020202020204" pitchFamily="34" charset="0"/>
                </a:rPr>
                <a:t>：</a:t>
              </a:r>
              <a:endParaRPr lang="en-US" altLang="ja-JP" sz="1200" dirty="0" smtClean="0">
                <a:solidFill>
                  <a:schemeClr val="tx1"/>
                </a:solidFill>
                <a:latin typeface="Arial" panose="020B0604020202020204" pitchFamily="34" charset="0"/>
                <a:cs typeface="Arial" panose="020B0604020202020204" pitchFamily="34" charset="0"/>
              </a:endParaRPr>
            </a:p>
            <a:p>
              <a:pPr algn="ctr"/>
              <a:r>
                <a:rPr lang="en-US" altLang="ja-JP" sz="1200" dirty="0" smtClean="0">
                  <a:solidFill>
                    <a:schemeClr val="tx1"/>
                  </a:solidFill>
                  <a:latin typeface="Arial" panose="020B0604020202020204" pitchFamily="34" charset="0"/>
                  <a:cs typeface="Arial" panose="020B0604020202020204" pitchFamily="34" charset="0"/>
                </a:rPr>
                <a:t>Takeo Kawamura</a:t>
              </a:r>
            </a:p>
            <a:p>
              <a:pPr algn="ctr"/>
              <a:r>
                <a:rPr lang="en-US" altLang="ja-JP" sz="1200" b="1" dirty="0" smtClean="0">
                  <a:solidFill>
                    <a:schemeClr val="tx1"/>
                  </a:solidFill>
                  <a:latin typeface="Arial" panose="020B0604020202020204" pitchFamily="34" charset="0"/>
                  <a:cs typeface="Arial" panose="020B0604020202020204" pitchFamily="34" charset="0"/>
                </a:rPr>
                <a:t>Senior Advisors</a:t>
              </a:r>
              <a:r>
                <a:rPr lang="ja-JP" altLang="en-US" sz="1200" dirty="0" smtClean="0">
                  <a:solidFill>
                    <a:schemeClr val="tx1"/>
                  </a:solidFill>
                  <a:latin typeface="Arial" panose="020B0604020202020204" pitchFamily="34" charset="0"/>
                  <a:cs typeface="Arial" panose="020B0604020202020204" pitchFamily="34" charset="0"/>
                </a:rPr>
                <a:t>：</a:t>
              </a:r>
              <a:endParaRPr lang="en-US" altLang="ja-JP" sz="1200" dirty="0">
                <a:solidFill>
                  <a:schemeClr val="tx1"/>
                </a:solidFill>
                <a:latin typeface="Arial" panose="020B0604020202020204" pitchFamily="34" charset="0"/>
                <a:cs typeface="Arial" panose="020B0604020202020204" pitchFamily="34" charset="0"/>
              </a:endParaRPr>
            </a:p>
            <a:p>
              <a:pPr algn="ctr"/>
              <a:r>
                <a:rPr lang="en-US" altLang="ja-JP" sz="1200" dirty="0" smtClean="0">
                  <a:solidFill>
                    <a:schemeClr val="tx1"/>
                  </a:solidFill>
                  <a:latin typeface="Arial" panose="020B0604020202020204" pitchFamily="34" charset="0"/>
                  <a:cs typeface="Arial" panose="020B0604020202020204" pitchFamily="34" charset="0"/>
                </a:rPr>
                <a:t>Yoichi Tao</a:t>
              </a:r>
            </a:p>
            <a:p>
              <a:pPr algn="ctr"/>
              <a:r>
                <a:rPr lang="en-US" altLang="ja-JP" sz="1200" dirty="0" smtClean="0">
                  <a:solidFill>
                    <a:schemeClr val="tx1"/>
                  </a:solidFill>
                  <a:latin typeface="Arial" panose="020B0604020202020204" pitchFamily="34" charset="0"/>
                  <a:cs typeface="Arial" panose="020B0604020202020204" pitchFamily="34" charset="0"/>
                </a:rPr>
                <a:t>Junichi </a:t>
              </a:r>
              <a:r>
                <a:rPr lang="en-US" altLang="ja-JP" sz="1200" dirty="0" err="1" smtClean="0">
                  <a:solidFill>
                    <a:schemeClr val="tx1"/>
                  </a:solidFill>
                  <a:latin typeface="Arial" panose="020B0604020202020204" pitchFamily="34" charset="0"/>
                  <a:cs typeface="Arial" panose="020B0604020202020204" pitchFamily="34" charset="0"/>
                </a:rPr>
                <a:t>Nishiyama</a:t>
              </a:r>
              <a:endParaRPr lang="en-US" altLang="ja-JP" sz="1200" dirty="0" smtClean="0">
                <a:solidFill>
                  <a:schemeClr val="tx1"/>
                </a:solidFill>
                <a:latin typeface="Arial" panose="020B0604020202020204" pitchFamily="34" charset="0"/>
                <a:cs typeface="Arial" panose="020B0604020202020204" pitchFamily="34" charset="0"/>
              </a:endParaRPr>
            </a:p>
            <a:p>
              <a:pPr algn="ctr"/>
              <a:r>
                <a:rPr lang="en-US" altLang="ja-JP" sz="1200" dirty="0" err="1" smtClean="0">
                  <a:solidFill>
                    <a:schemeClr val="tx1"/>
                  </a:solidFill>
                  <a:latin typeface="Arial" panose="020B0604020202020204" pitchFamily="34" charset="0"/>
                  <a:cs typeface="Arial" panose="020B0604020202020204" pitchFamily="34" charset="0"/>
                </a:rPr>
                <a:t>Hiroya</a:t>
              </a:r>
              <a:r>
                <a:rPr lang="en-US" altLang="ja-JP" sz="1200" dirty="0" smtClean="0">
                  <a:solidFill>
                    <a:schemeClr val="tx1"/>
                  </a:solidFill>
                  <a:latin typeface="Arial" panose="020B0604020202020204" pitchFamily="34" charset="0"/>
                  <a:cs typeface="Arial" panose="020B0604020202020204" pitchFamily="34" charset="0"/>
                </a:rPr>
                <a:t> Masuda</a:t>
              </a:r>
            </a:p>
            <a:p>
              <a:pPr algn="ctr"/>
              <a:r>
                <a:rPr lang="en-US" altLang="ja-JP" sz="1200" dirty="0" smtClean="0">
                  <a:solidFill>
                    <a:schemeClr val="tx1"/>
                  </a:solidFill>
                  <a:latin typeface="Arial" panose="020B0604020202020204" pitchFamily="34" charset="0"/>
                  <a:cs typeface="Arial" panose="020B0604020202020204" pitchFamily="34" charset="0"/>
                </a:rPr>
                <a:t>Masao </a:t>
              </a:r>
              <a:r>
                <a:rPr lang="en-US" altLang="ja-JP" sz="1200" dirty="0" err="1" smtClean="0">
                  <a:solidFill>
                    <a:schemeClr val="tx1"/>
                  </a:solidFill>
                  <a:latin typeface="Arial" panose="020B0604020202020204" pitchFamily="34" charset="0"/>
                  <a:cs typeface="Arial" panose="020B0604020202020204" pitchFamily="34" charset="0"/>
                </a:rPr>
                <a:t>Ninomiya</a:t>
              </a:r>
              <a:endParaRPr lang="en-US" altLang="ja-JP" sz="1200" dirty="0">
                <a:solidFill>
                  <a:schemeClr val="tx1"/>
                </a:solidFill>
                <a:latin typeface="Arial" panose="020B0604020202020204" pitchFamily="34" charset="0"/>
                <a:cs typeface="Arial" panose="020B0604020202020204" pitchFamily="34" charset="0"/>
              </a:endParaRPr>
            </a:p>
          </p:txBody>
        </p:sp>
        <p:sp>
          <p:nvSpPr>
            <p:cNvPr id="30" name="正方形/長方形 29"/>
            <p:cNvSpPr/>
            <p:nvPr/>
          </p:nvSpPr>
          <p:spPr>
            <a:xfrm>
              <a:off x="5732163" y="7818722"/>
              <a:ext cx="3605733" cy="2197014"/>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smtClean="0">
                  <a:solidFill>
                    <a:schemeClr val="tx1"/>
                  </a:solidFill>
                  <a:latin typeface="Arial" panose="020B0604020202020204" pitchFamily="34" charset="0"/>
                  <a:cs typeface="Arial" panose="020B0604020202020204" pitchFamily="34" charset="0"/>
                </a:rPr>
                <a:t>Board of Directors</a:t>
              </a:r>
            </a:p>
            <a:p>
              <a:r>
                <a:rPr lang="en-US" altLang="ja-JP" sz="1200" b="1" dirty="0" smtClean="0">
                  <a:solidFill>
                    <a:prstClr val="black"/>
                  </a:solidFill>
                  <a:latin typeface="Arial" panose="020B0604020202020204" pitchFamily="34" charset="0"/>
                  <a:cs typeface="Arial" panose="020B0604020202020204" pitchFamily="34" charset="0"/>
                </a:rPr>
                <a:t> Representative </a:t>
              </a:r>
              <a:r>
                <a:rPr lang="en-US" altLang="ja-JP" sz="1200" b="1" dirty="0" err="1" smtClean="0">
                  <a:solidFill>
                    <a:prstClr val="black"/>
                  </a:solidFill>
                  <a:latin typeface="Arial" panose="020B0604020202020204" pitchFamily="34" charset="0"/>
                  <a:cs typeface="Arial" panose="020B0604020202020204" pitchFamily="34" charset="0"/>
                </a:rPr>
                <a:t>Director</a:t>
              </a:r>
              <a:r>
                <a:rPr lang="en-US" altLang="ja-JP" sz="1200" dirty="0" err="1" smtClean="0">
                  <a:solidFill>
                    <a:prstClr val="black"/>
                  </a:solidFill>
                  <a:latin typeface="Arial" panose="020B0604020202020204" pitchFamily="34" charset="0"/>
                  <a:cs typeface="Arial" panose="020B0604020202020204" pitchFamily="34" charset="0"/>
                </a:rPr>
                <a:t>:Takashi</a:t>
              </a:r>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dirty="0" err="1" smtClean="0">
                  <a:solidFill>
                    <a:prstClr val="black"/>
                  </a:solidFill>
                  <a:latin typeface="Arial" panose="020B0604020202020204" pitchFamily="34" charset="0"/>
                  <a:cs typeface="Arial" panose="020B0604020202020204" pitchFamily="34" charset="0"/>
                </a:rPr>
                <a:t>Nishioka</a:t>
              </a:r>
              <a:r>
                <a:rPr lang="en-US" altLang="ja-JP" sz="1200" dirty="0" smtClean="0">
                  <a:solidFill>
                    <a:prstClr val="black"/>
                  </a:solidFill>
                  <a:latin typeface="Arial" panose="020B0604020202020204" pitchFamily="34" charset="0"/>
                  <a:cs typeface="Arial" panose="020B0604020202020204" pitchFamily="34" charset="0"/>
                </a:rPr>
                <a:t>(MHI)</a:t>
              </a:r>
            </a:p>
            <a:p>
              <a:pPr lvl="0"/>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b="1" dirty="0" smtClean="0">
                  <a:solidFill>
                    <a:prstClr val="black"/>
                  </a:solidFill>
                  <a:latin typeface="Arial" panose="020B0604020202020204" pitchFamily="34" charset="0"/>
                  <a:cs typeface="Arial" panose="020B0604020202020204" pitchFamily="34" charset="0"/>
                </a:rPr>
                <a:t>Director: </a:t>
              </a:r>
              <a:r>
                <a:rPr lang="en-US" altLang="ja-JP" sz="1200" dirty="0" err="1" smtClean="0">
                  <a:solidFill>
                    <a:prstClr val="black"/>
                  </a:solidFill>
                  <a:latin typeface="Arial" panose="020B0604020202020204" pitchFamily="34" charset="0"/>
                  <a:cs typeface="Arial" panose="020B0604020202020204" pitchFamily="34" charset="0"/>
                </a:rPr>
                <a:t>Atsuto</a:t>
              </a:r>
              <a:r>
                <a:rPr lang="en-US" altLang="ja-JP" sz="1200" dirty="0" smtClean="0">
                  <a:solidFill>
                    <a:prstClr val="black"/>
                  </a:solidFill>
                  <a:latin typeface="Arial" panose="020B0604020202020204" pitchFamily="34" charset="0"/>
                  <a:cs typeface="Arial" panose="020B0604020202020204" pitchFamily="34" charset="0"/>
                </a:rPr>
                <a:t> Suzuki(Iwate pref. University)</a:t>
              </a:r>
            </a:p>
            <a:p>
              <a:pPr lvl="0"/>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b="1" dirty="0" smtClean="0">
                  <a:solidFill>
                    <a:prstClr val="black"/>
                  </a:solidFill>
                  <a:latin typeface="Arial" panose="020B0604020202020204" pitchFamily="34" charset="0"/>
                  <a:cs typeface="Arial" panose="020B0604020202020204" pitchFamily="34" charset="0"/>
                </a:rPr>
                <a:t>Director: </a:t>
              </a:r>
              <a:r>
                <a:rPr lang="en-US" altLang="ja-JP" sz="1200" dirty="0" smtClean="0">
                  <a:solidFill>
                    <a:prstClr val="black"/>
                  </a:solidFill>
                  <a:latin typeface="Arial" panose="020B0604020202020204" pitchFamily="34" charset="0"/>
                  <a:cs typeface="Arial" panose="020B0604020202020204" pitchFamily="34" charset="0"/>
                </a:rPr>
                <a:t>Masanori Yamauchi (KEK)</a:t>
              </a:r>
            </a:p>
            <a:p>
              <a:pPr lvl="0"/>
              <a:r>
                <a:rPr lang="en-US" altLang="ja-JP" sz="1200" b="1" dirty="0" smtClean="0">
                  <a:solidFill>
                    <a:prstClr val="black"/>
                  </a:solidFill>
                  <a:latin typeface="Arial" panose="020B0604020202020204" pitchFamily="34" charset="0"/>
                  <a:cs typeface="Arial" panose="020B0604020202020204" pitchFamily="34" charset="0"/>
                </a:rPr>
                <a:t> </a:t>
              </a:r>
              <a:r>
                <a:rPr lang="en-US" altLang="ja-JP" sz="1200" b="1" dirty="0">
                  <a:solidFill>
                    <a:prstClr val="black"/>
                  </a:solidFill>
                  <a:latin typeface="Arial" panose="020B0604020202020204" pitchFamily="34" charset="0"/>
                  <a:cs typeface="Arial" panose="020B0604020202020204" pitchFamily="34" charset="0"/>
                </a:rPr>
                <a:t>Director: </a:t>
              </a:r>
              <a:r>
                <a:rPr lang="en-US" altLang="ja-JP" sz="1200" dirty="0" err="1">
                  <a:solidFill>
                    <a:prstClr val="black"/>
                  </a:solidFill>
                  <a:latin typeface="Arial" panose="020B0604020202020204" pitchFamily="34" charset="0"/>
                  <a:cs typeface="Arial" panose="020B0604020202020204" pitchFamily="34" charset="0"/>
                </a:rPr>
                <a:t>Yuzo</a:t>
              </a:r>
              <a:r>
                <a:rPr lang="en-US" altLang="ja-JP" sz="1200" dirty="0">
                  <a:solidFill>
                    <a:prstClr val="black"/>
                  </a:solidFill>
                  <a:latin typeface="Arial" panose="020B0604020202020204" pitchFamily="34" charset="0"/>
                  <a:cs typeface="Arial" panose="020B0604020202020204" pitchFamily="34" charset="0"/>
                </a:rPr>
                <a:t> </a:t>
              </a:r>
              <a:r>
                <a:rPr lang="en-US" altLang="ja-JP" sz="1200" dirty="0" err="1">
                  <a:solidFill>
                    <a:prstClr val="black"/>
                  </a:solidFill>
                  <a:latin typeface="Arial" panose="020B0604020202020204" pitchFamily="34" charset="0"/>
                  <a:cs typeface="Arial" panose="020B0604020202020204" pitchFamily="34" charset="0"/>
                </a:rPr>
                <a:t>Onishi</a:t>
              </a:r>
              <a:r>
                <a:rPr lang="en-US" altLang="ja-JP" sz="1200" dirty="0">
                  <a:solidFill>
                    <a:prstClr val="black"/>
                  </a:solidFill>
                  <a:latin typeface="Arial" panose="020B0604020202020204" pitchFamily="34" charset="0"/>
                  <a:cs typeface="Arial" panose="020B0604020202020204" pitchFamily="34" charset="0"/>
                </a:rPr>
                <a:t> </a:t>
              </a:r>
              <a:r>
                <a:rPr lang="en-US" altLang="ja-JP" sz="1200" dirty="0" smtClean="0">
                  <a:solidFill>
                    <a:prstClr val="black"/>
                  </a:solidFill>
                  <a:latin typeface="Arial" panose="020B0604020202020204" pitchFamily="34" charset="0"/>
                  <a:cs typeface="Arial" panose="020B0604020202020204" pitchFamily="34" charset="0"/>
                </a:rPr>
                <a:t>(Kyoto Univ./Kansai Univ.)</a:t>
              </a:r>
              <a:endParaRPr lang="en-US" altLang="ja-JP" sz="1200" dirty="0">
                <a:solidFill>
                  <a:prstClr val="black"/>
                </a:solidFill>
                <a:latin typeface="Arial" panose="020B0604020202020204" pitchFamily="34" charset="0"/>
                <a:cs typeface="Arial" panose="020B0604020202020204" pitchFamily="34" charset="0"/>
              </a:endParaRPr>
            </a:p>
            <a:p>
              <a:pPr lvl="0"/>
              <a:r>
                <a:rPr lang="en-US" altLang="ja-JP" sz="1200" b="1" dirty="0" smtClean="0">
                  <a:solidFill>
                    <a:prstClr val="black"/>
                  </a:solidFill>
                  <a:latin typeface="Arial" panose="020B0604020202020204" pitchFamily="34" charset="0"/>
                  <a:cs typeface="Arial" panose="020B0604020202020204" pitchFamily="34" charset="0"/>
                </a:rPr>
                <a:t> Director:</a:t>
              </a:r>
              <a:r>
                <a:rPr lang="en-US" altLang="ja-JP" sz="1200" dirty="0" smtClean="0">
                  <a:solidFill>
                    <a:prstClr val="black"/>
                  </a:solidFill>
                  <a:latin typeface="Arial" panose="020B0604020202020204" pitchFamily="34" charset="0"/>
                  <a:cs typeface="Arial" panose="020B0604020202020204" pitchFamily="34" charset="0"/>
                </a:rPr>
                <a:t> Mamoru </a:t>
              </a:r>
              <a:r>
                <a:rPr lang="en-US" altLang="ja-JP" sz="1200" dirty="0" err="1" smtClean="0">
                  <a:solidFill>
                    <a:prstClr val="black"/>
                  </a:solidFill>
                  <a:latin typeface="Arial" panose="020B0604020202020204" pitchFamily="34" charset="0"/>
                  <a:cs typeface="Arial" panose="020B0604020202020204" pitchFamily="34" charset="0"/>
                </a:rPr>
                <a:t>Hatazawa</a:t>
              </a:r>
              <a:r>
                <a:rPr lang="en-US" altLang="ja-JP" sz="1200" dirty="0" smtClean="0">
                  <a:solidFill>
                    <a:prstClr val="black"/>
                  </a:solidFill>
                  <a:latin typeface="Arial" panose="020B0604020202020204" pitchFamily="34" charset="0"/>
                  <a:cs typeface="Arial" panose="020B0604020202020204" pitchFamily="34" charset="0"/>
                </a:rPr>
                <a:t> (Toshiba)</a:t>
              </a:r>
            </a:p>
            <a:p>
              <a:pPr lvl="0"/>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b="1" dirty="0" smtClean="0">
                  <a:solidFill>
                    <a:prstClr val="black"/>
                  </a:solidFill>
                  <a:latin typeface="Arial" panose="020B0604020202020204" pitchFamily="34" charset="0"/>
                  <a:cs typeface="Arial" panose="020B0604020202020204" pitchFamily="34" charset="0"/>
                </a:rPr>
                <a:t>Director:</a:t>
              </a:r>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dirty="0" err="1" smtClean="0">
                  <a:solidFill>
                    <a:prstClr val="black"/>
                  </a:solidFill>
                  <a:latin typeface="Arial" panose="020B0604020202020204" pitchFamily="34" charset="0"/>
                  <a:cs typeface="Arial" panose="020B0604020202020204" pitchFamily="34" charset="0"/>
                </a:rPr>
                <a:t>Hiroto</a:t>
              </a:r>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dirty="0" err="1" smtClean="0">
                  <a:solidFill>
                    <a:prstClr val="black"/>
                  </a:solidFill>
                  <a:latin typeface="Arial" panose="020B0604020202020204" pitchFamily="34" charset="0"/>
                  <a:cs typeface="Arial" panose="020B0604020202020204" pitchFamily="34" charset="0"/>
                </a:rPr>
                <a:t>Uozumi</a:t>
              </a:r>
              <a:r>
                <a:rPr lang="en-US" altLang="ja-JP" sz="1200" dirty="0" smtClean="0">
                  <a:solidFill>
                    <a:prstClr val="black"/>
                  </a:solidFill>
                  <a:latin typeface="Arial" panose="020B0604020202020204" pitchFamily="34" charset="0"/>
                  <a:cs typeface="Arial" panose="020B0604020202020204" pitchFamily="34" charset="0"/>
                </a:rPr>
                <a:t> (Hitachi)</a:t>
              </a:r>
            </a:p>
            <a:p>
              <a:pPr lvl="0"/>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b="1" dirty="0" smtClean="0">
                  <a:solidFill>
                    <a:prstClr val="black"/>
                  </a:solidFill>
                  <a:latin typeface="Arial" panose="020B0604020202020204" pitchFamily="34" charset="0"/>
                  <a:cs typeface="Arial" panose="020B0604020202020204" pitchFamily="34" charset="0"/>
                </a:rPr>
                <a:t>Director:</a:t>
              </a:r>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dirty="0" err="1" smtClean="0">
                  <a:solidFill>
                    <a:prstClr val="black"/>
                  </a:solidFill>
                  <a:latin typeface="Arial" panose="020B0604020202020204" pitchFamily="34" charset="0"/>
                  <a:cs typeface="Arial" panose="020B0604020202020204" pitchFamily="34" charset="0"/>
                </a:rPr>
                <a:t>Yasuyuki</a:t>
              </a:r>
              <a:r>
                <a:rPr lang="en-US" altLang="ja-JP" sz="1200" dirty="0" smtClean="0">
                  <a:solidFill>
                    <a:prstClr val="black"/>
                  </a:solidFill>
                  <a:latin typeface="Arial" panose="020B0604020202020204" pitchFamily="34" charset="0"/>
                  <a:cs typeface="Arial" panose="020B0604020202020204" pitchFamily="34" charset="0"/>
                </a:rPr>
                <a:t> Ito (MELCO)</a:t>
              </a:r>
            </a:p>
            <a:p>
              <a:pPr lvl="0"/>
              <a:r>
                <a:rPr lang="en-US" altLang="ja-JP" sz="1200" dirty="0" smtClean="0">
                  <a:solidFill>
                    <a:prstClr val="black"/>
                  </a:solidFill>
                  <a:latin typeface="Arial" panose="020B0604020202020204" pitchFamily="34" charset="0"/>
                  <a:cs typeface="Arial" panose="020B0604020202020204" pitchFamily="34" charset="0"/>
                </a:rPr>
                <a:t> </a:t>
              </a:r>
              <a:r>
                <a:rPr lang="en-US" altLang="ja-JP" sz="1200" b="1" dirty="0" smtClean="0">
                  <a:solidFill>
                    <a:prstClr val="black"/>
                  </a:solidFill>
                  <a:latin typeface="Arial" panose="020B0604020202020204" pitchFamily="34" charset="0"/>
                  <a:cs typeface="Arial" panose="020B0604020202020204" pitchFamily="34" charset="0"/>
                </a:rPr>
                <a:t>Director:</a:t>
              </a:r>
              <a:r>
                <a:rPr lang="en-US" altLang="ja-JP" sz="1200" dirty="0" smtClean="0">
                  <a:solidFill>
                    <a:prstClr val="black"/>
                  </a:solidFill>
                  <a:latin typeface="Arial" panose="020B0604020202020204" pitchFamily="34" charset="0"/>
                  <a:cs typeface="Arial" panose="020B0604020202020204" pitchFamily="34" charset="0"/>
                </a:rPr>
                <a:t> Masahiro  Inagaki (Kyocera)</a:t>
              </a:r>
            </a:p>
            <a:p>
              <a:pPr lvl="0"/>
              <a:r>
                <a:rPr lang="en-US" altLang="ja-JP" sz="1200" b="1" dirty="0" smtClean="0">
                  <a:solidFill>
                    <a:prstClr val="black"/>
                  </a:solidFill>
                  <a:latin typeface="Arial" panose="020B0604020202020204" pitchFamily="34" charset="0"/>
                  <a:cs typeface="Arial" panose="020B0604020202020204" pitchFamily="34" charset="0"/>
                </a:rPr>
                <a:t> Auditor:  </a:t>
              </a:r>
              <a:r>
                <a:rPr lang="en-US" altLang="ja-JP" sz="1200" dirty="0" smtClean="0">
                  <a:solidFill>
                    <a:prstClr val="black"/>
                  </a:solidFill>
                  <a:latin typeface="Arial" panose="020B0604020202020204" pitchFamily="34" charset="0"/>
                  <a:cs typeface="Arial" panose="020B0604020202020204" pitchFamily="34" charset="0"/>
                </a:rPr>
                <a:t>Sachio </a:t>
              </a:r>
              <a:r>
                <a:rPr lang="en-US" altLang="ja-JP" sz="1200" dirty="0" err="1" smtClean="0">
                  <a:solidFill>
                    <a:prstClr val="black"/>
                  </a:solidFill>
                  <a:latin typeface="Arial" panose="020B0604020202020204" pitchFamily="34" charset="0"/>
                  <a:cs typeface="Arial" panose="020B0604020202020204" pitchFamily="34" charset="0"/>
                </a:rPr>
                <a:t>Komamiya</a:t>
              </a:r>
              <a:r>
                <a:rPr lang="en-US" altLang="ja-JP" sz="1200" dirty="0" smtClean="0">
                  <a:solidFill>
                    <a:prstClr val="black"/>
                  </a:solidFill>
                  <a:latin typeface="Arial" panose="020B0604020202020204" pitchFamily="34" charset="0"/>
                  <a:cs typeface="Arial" panose="020B0604020202020204" pitchFamily="34" charset="0"/>
                </a:rPr>
                <a:t> (Univ. of Tokyo)</a:t>
              </a:r>
              <a:endParaRPr kumimoji="1" lang="en-US" altLang="ja-JP" sz="1400" b="1" dirty="0" smtClean="0">
                <a:solidFill>
                  <a:schemeClr val="tx1"/>
                </a:solidFill>
                <a:latin typeface="Arial" panose="020B0604020202020204" pitchFamily="34" charset="0"/>
                <a:cs typeface="Arial" panose="020B0604020202020204" pitchFamily="34" charset="0"/>
              </a:endParaRPr>
            </a:p>
          </p:txBody>
        </p:sp>
        <p:sp>
          <p:nvSpPr>
            <p:cNvPr id="31" name="正方形/長方形 30"/>
            <p:cNvSpPr/>
            <p:nvPr/>
          </p:nvSpPr>
          <p:spPr>
            <a:xfrm>
              <a:off x="317429" y="9417904"/>
              <a:ext cx="2117894" cy="641343"/>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Secretariat</a:t>
              </a:r>
            </a:p>
            <a:p>
              <a:pPr algn="ctr"/>
              <a:r>
                <a:rPr lang="en-US" altLang="ja-JP" sz="1200" b="1" dirty="0" smtClean="0">
                  <a:solidFill>
                    <a:schemeClr val="tx1"/>
                  </a:solidFill>
                  <a:latin typeface="Arial" panose="020B0604020202020204" pitchFamily="34" charset="0"/>
                  <a:cs typeface="Arial" panose="020B0604020202020204" pitchFamily="34" charset="0"/>
                </a:rPr>
                <a:t>Secretary General: </a:t>
              </a:r>
            </a:p>
            <a:p>
              <a:pPr algn="ctr"/>
              <a:r>
                <a:rPr lang="en-US" altLang="ja-JP" sz="1200" dirty="0" smtClean="0">
                  <a:solidFill>
                    <a:schemeClr val="tx1"/>
                  </a:solidFill>
                  <a:latin typeface="Arial" panose="020B0604020202020204" pitchFamily="34" charset="0"/>
                  <a:cs typeface="Arial" panose="020B0604020202020204" pitchFamily="34" charset="0"/>
                </a:rPr>
                <a:t>Masanori Matsuoka</a:t>
              </a:r>
              <a:r>
                <a:rPr lang="ja-JP" altLang="en-US" sz="1200" dirty="0" smtClean="0">
                  <a:solidFill>
                    <a:schemeClr val="tx1"/>
                  </a:solidFill>
                  <a:latin typeface="Arial" panose="020B0604020202020204" pitchFamily="34" charset="0"/>
                  <a:cs typeface="Arial" panose="020B0604020202020204" pitchFamily="34" charset="0"/>
                </a:rPr>
                <a:t>　</a:t>
              </a:r>
              <a:endParaRPr lang="en-US" altLang="ja-JP" sz="1200" dirty="0" smtClean="0">
                <a:solidFill>
                  <a:schemeClr val="tx1"/>
                </a:solidFill>
                <a:latin typeface="Arial" panose="020B0604020202020204" pitchFamily="34" charset="0"/>
                <a:cs typeface="Arial" panose="020B0604020202020204" pitchFamily="34" charset="0"/>
              </a:endParaRPr>
            </a:p>
          </p:txBody>
        </p:sp>
        <p:sp>
          <p:nvSpPr>
            <p:cNvPr id="32" name="正方形/長方形 31"/>
            <p:cNvSpPr/>
            <p:nvPr/>
          </p:nvSpPr>
          <p:spPr>
            <a:xfrm>
              <a:off x="313647" y="10422843"/>
              <a:ext cx="2104042" cy="548954"/>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Technology Study Gr.</a:t>
              </a:r>
            </a:p>
            <a:p>
              <a:pPr algn="ctr"/>
              <a:r>
                <a:rPr lang="en-US" altLang="ja-JP" sz="1200" b="1" dirty="0" smtClean="0">
                  <a:solidFill>
                    <a:schemeClr val="tx1"/>
                  </a:solidFill>
                  <a:latin typeface="Arial" panose="020B0604020202020204" pitchFamily="34" charset="0"/>
                  <a:cs typeface="Arial" panose="020B0604020202020204" pitchFamily="34" charset="0"/>
                </a:rPr>
                <a:t> Leader</a:t>
              </a:r>
              <a:r>
                <a:rPr lang="en-US" altLang="ja-JP" sz="1200" dirty="0" smtClean="0">
                  <a:solidFill>
                    <a:schemeClr val="tx1"/>
                  </a:solidFill>
                  <a:latin typeface="Arial" panose="020B0604020202020204" pitchFamily="34" charset="0"/>
                  <a:cs typeface="Arial" panose="020B0604020202020204" pitchFamily="34" charset="0"/>
                </a:rPr>
                <a:t>: Hitoshi </a:t>
              </a:r>
              <a:r>
                <a:rPr lang="en-US" altLang="ja-JP" sz="1200" dirty="0" err="1" smtClean="0">
                  <a:solidFill>
                    <a:schemeClr val="tx1"/>
                  </a:solidFill>
                  <a:latin typeface="Arial" panose="020B0604020202020204" pitchFamily="34" charset="0"/>
                  <a:cs typeface="Arial" panose="020B0604020202020204" pitchFamily="34" charset="0"/>
                </a:rPr>
                <a:t>Hayano</a:t>
              </a:r>
              <a:endParaRPr lang="en-US" altLang="ja-JP" sz="1200" dirty="0" smtClean="0">
                <a:solidFill>
                  <a:schemeClr val="tx1"/>
                </a:solidFill>
                <a:latin typeface="Arial" panose="020B0604020202020204" pitchFamily="34" charset="0"/>
                <a:cs typeface="Arial" panose="020B0604020202020204" pitchFamily="34" charset="0"/>
              </a:endParaRPr>
            </a:p>
          </p:txBody>
        </p:sp>
        <p:sp>
          <p:nvSpPr>
            <p:cNvPr id="33" name="正方形/長方形 32"/>
            <p:cNvSpPr/>
            <p:nvPr/>
          </p:nvSpPr>
          <p:spPr>
            <a:xfrm>
              <a:off x="2482948" y="10432531"/>
              <a:ext cx="2486051" cy="548954"/>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Outreach Gr.</a:t>
              </a:r>
            </a:p>
            <a:p>
              <a:pPr algn="ctr"/>
              <a:r>
                <a:rPr lang="en-US" altLang="ja-JP" sz="1200" b="1" dirty="0">
                  <a:solidFill>
                    <a:schemeClr val="tx1"/>
                  </a:solidFill>
                  <a:latin typeface="Arial" panose="020B0604020202020204" pitchFamily="34" charset="0"/>
                  <a:cs typeface="Arial" panose="020B0604020202020204" pitchFamily="34" charset="0"/>
                </a:rPr>
                <a:t>Leader</a:t>
              </a:r>
              <a:r>
                <a:rPr lang="en-US" altLang="ja-JP" sz="1200" dirty="0">
                  <a:solidFill>
                    <a:schemeClr val="tx1"/>
                  </a:solidFill>
                  <a:latin typeface="Arial" panose="020B0604020202020204" pitchFamily="34" charset="0"/>
                  <a:cs typeface="Arial" panose="020B0604020202020204" pitchFamily="34" charset="0"/>
                </a:rPr>
                <a:t>: </a:t>
              </a:r>
              <a:r>
                <a:rPr lang="en-US" altLang="ja-JP" sz="1200" dirty="0" smtClean="0">
                  <a:solidFill>
                    <a:schemeClr val="tx1"/>
                  </a:solidFill>
                  <a:latin typeface="Arial" panose="020B0604020202020204" pitchFamily="34" charset="0"/>
                  <a:cs typeface="Arial" panose="020B0604020202020204" pitchFamily="34" charset="0"/>
                </a:rPr>
                <a:t>Hiroyuki Yoshizumi</a:t>
              </a:r>
              <a:endParaRPr lang="en-US" altLang="ja-JP" sz="1200" dirty="0">
                <a:solidFill>
                  <a:schemeClr val="tx1"/>
                </a:solidFill>
                <a:latin typeface="Arial" panose="020B0604020202020204" pitchFamily="34" charset="0"/>
                <a:cs typeface="Arial" panose="020B0604020202020204" pitchFamily="34" charset="0"/>
              </a:endParaRPr>
            </a:p>
          </p:txBody>
        </p:sp>
        <p:cxnSp>
          <p:nvCxnSpPr>
            <p:cNvPr id="36" name="直線コネクタ 35"/>
            <p:cNvCxnSpPr>
              <a:stCxn id="31" idx="3"/>
            </p:cNvCxnSpPr>
            <p:nvPr/>
          </p:nvCxnSpPr>
          <p:spPr>
            <a:xfrm>
              <a:off x="2435323" y="9738576"/>
              <a:ext cx="1740485" cy="0"/>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413171" y="10218240"/>
              <a:ext cx="6872743" cy="0"/>
            </a:xfrm>
            <a:prstGeom prst="line">
              <a:avLst/>
            </a:prstGeom>
            <a:ln w="76200">
              <a:solidFill>
                <a:srgbClr val="948A54"/>
              </a:solidFill>
            </a:ln>
          </p:spPr>
          <p:style>
            <a:lnRef idx="1">
              <a:schemeClr val="accent1"/>
            </a:lnRef>
            <a:fillRef idx="0">
              <a:schemeClr val="accent1"/>
            </a:fillRef>
            <a:effectRef idx="0">
              <a:schemeClr val="accent1"/>
            </a:effectRef>
            <a:fontRef idx="minor">
              <a:schemeClr val="tx1"/>
            </a:fontRef>
          </p:style>
        </p:cxnSp>
        <p:sp>
          <p:nvSpPr>
            <p:cNvPr id="38" name="正方形/長方形 37"/>
            <p:cNvSpPr/>
            <p:nvPr/>
          </p:nvSpPr>
          <p:spPr>
            <a:xfrm>
              <a:off x="5034912" y="10432531"/>
              <a:ext cx="2098519" cy="539266"/>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smtClean="0">
                  <a:solidFill>
                    <a:schemeClr val="tx1"/>
                  </a:solidFill>
                  <a:latin typeface="Arial" panose="020B0604020202020204" pitchFamily="34" charset="0"/>
                  <a:cs typeface="Arial" panose="020B0604020202020204" pitchFamily="34" charset="0"/>
                </a:rPr>
                <a:t>CIVIL Gr.</a:t>
              </a:r>
            </a:p>
            <a:p>
              <a:pPr algn="ctr"/>
              <a:r>
                <a:rPr lang="en-US" altLang="ja-JP" sz="1200" b="1" dirty="0" smtClean="0">
                  <a:solidFill>
                    <a:schemeClr val="tx1"/>
                  </a:solidFill>
                  <a:latin typeface="Arial" panose="020B0604020202020204" pitchFamily="34" charset="0"/>
                  <a:cs typeface="Arial" panose="020B0604020202020204" pitchFamily="34" charset="0"/>
                </a:rPr>
                <a:t> Leader: </a:t>
              </a:r>
              <a:r>
                <a:rPr lang="en-US" altLang="ja-JP" sz="1200" dirty="0" smtClean="0">
                  <a:solidFill>
                    <a:schemeClr val="tx1"/>
                  </a:solidFill>
                  <a:latin typeface="Arial" panose="020B0604020202020204" pitchFamily="34" charset="0"/>
                  <a:cs typeface="Arial" panose="020B0604020202020204" pitchFamily="34" charset="0"/>
                </a:rPr>
                <a:t>Yuzo Onishi</a:t>
              </a:r>
            </a:p>
          </p:txBody>
        </p:sp>
        <p:sp>
          <p:nvSpPr>
            <p:cNvPr id="39" name="正方形/長方形 38"/>
            <p:cNvSpPr/>
            <p:nvPr/>
          </p:nvSpPr>
          <p:spPr>
            <a:xfrm>
              <a:off x="7199229" y="10432531"/>
              <a:ext cx="2138667" cy="539266"/>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smtClean="0">
                  <a:solidFill>
                    <a:schemeClr val="tx1"/>
                  </a:solidFill>
                  <a:latin typeface="Arial" panose="020B0604020202020204" pitchFamily="34" charset="0"/>
                  <a:cs typeface="Arial" panose="020B0604020202020204" pitchFamily="34" charset="0"/>
                </a:rPr>
                <a:t> </a:t>
              </a:r>
              <a:r>
                <a:rPr lang="en-US" altLang="ja-JP" sz="1200" b="1" dirty="0" smtClean="0">
                  <a:solidFill>
                    <a:schemeClr val="tx1"/>
                  </a:solidFill>
                  <a:latin typeface="Arial" panose="020B0604020202020204" pitchFamily="34" charset="0"/>
                  <a:cs typeface="Arial" panose="020B0604020202020204" pitchFamily="34" charset="0"/>
                </a:rPr>
                <a:t>Large Project Study Gr.</a:t>
              </a:r>
            </a:p>
            <a:p>
              <a:pPr algn="ctr"/>
              <a:r>
                <a:rPr lang="en-US" altLang="ja-JP" sz="1200" b="1" dirty="0" smtClean="0">
                  <a:solidFill>
                    <a:schemeClr val="tx1"/>
                  </a:solidFill>
                  <a:latin typeface="Arial" panose="020B0604020202020204" pitchFamily="34" charset="0"/>
                  <a:cs typeface="Arial" panose="020B0604020202020204" pitchFamily="34" charset="0"/>
                </a:rPr>
                <a:t>Leader: </a:t>
              </a:r>
              <a:r>
                <a:rPr lang="en-US" altLang="ja-JP" sz="1200" dirty="0" smtClean="0">
                  <a:solidFill>
                    <a:schemeClr val="tx1"/>
                  </a:solidFill>
                  <a:latin typeface="Arial" panose="020B0604020202020204" pitchFamily="34" charset="0"/>
                  <a:cs typeface="Arial" panose="020B0604020202020204" pitchFamily="34" charset="0"/>
                </a:rPr>
                <a:t>Satoru Yamashita</a:t>
              </a:r>
            </a:p>
          </p:txBody>
        </p:sp>
        <p:sp>
          <p:nvSpPr>
            <p:cNvPr id="44" name="正方形/長方形 43"/>
            <p:cNvSpPr/>
            <p:nvPr/>
          </p:nvSpPr>
          <p:spPr>
            <a:xfrm>
              <a:off x="328031" y="6904819"/>
              <a:ext cx="2107292" cy="547169"/>
            </a:xfrm>
            <a:prstGeom prst="rect">
              <a:avLst/>
            </a:prstGeom>
            <a:solidFill>
              <a:srgbClr val="CCC1DA"/>
            </a:solidFill>
            <a:ln>
              <a:noFill/>
            </a:ln>
            <a:effectLst>
              <a:outerShdw blurRad="50800" dist="63500" dir="2700000" sx="103000" sy="103000" algn="tl" rotWithShape="0">
                <a:schemeClr val="tx1">
                  <a:alpha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err="1" smtClean="0">
                  <a:solidFill>
                    <a:schemeClr val="tx1"/>
                  </a:solidFill>
                  <a:latin typeface="Arial" panose="020B0604020202020204" pitchFamily="34" charset="0"/>
                  <a:cs typeface="Arial" panose="020B0604020202020204" pitchFamily="34" charset="0"/>
                </a:rPr>
                <a:t>Etemity</a:t>
              </a:r>
              <a:r>
                <a:rPr lang="en-US" altLang="ja-JP" sz="1200" b="1" dirty="0" smtClean="0">
                  <a:solidFill>
                    <a:schemeClr val="tx1"/>
                  </a:solidFill>
                  <a:latin typeface="Arial" panose="020B0604020202020204" pitchFamily="34" charset="0"/>
                  <a:cs typeface="Arial" panose="020B0604020202020204" pitchFamily="34" charset="0"/>
                </a:rPr>
                <a:t> Supreme Advisor</a:t>
              </a:r>
              <a:r>
                <a:rPr lang="ja-JP" altLang="en-US" sz="1200" dirty="0" smtClean="0">
                  <a:solidFill>
                    <a:schemeClr val="tx1"/>
                  </a:solidFill>
                  <a:latin typeface="Arial" panose="020B0604020202020204" pitchFamily="34" charset="0"/>
                  <a:cs typeface="Arial" panose="020B0604020202020204" pitchFamily="34" charset="0"/>
                </a:rPr>
                <a:t>：</a:t>
              </a:r>
              <a:endParaRPr lang="en-US" altLang="ja-JP" sz="1200" dirty="0" smtClean="0">
                <a:solidFill>
                  <a:schemeClr val="tx1"/>
                </a:solidFill>
                <a:latin typeface="Arial" panose="020B0604020202020204" pitchFamily="34" charset="0"/>
                <a:cs typeface="Arial" panose="020B0604020202020204" pitchFamily="34" charset="0"/>
              </a:endParaRPr>
            </a:p>
            <a:p>
              <a:pPr algn="ctr"/>
              <a:r>
                <a:rPr kumimoji="1" lang="en-US" altLang="ja-JP" sz="1200" dirty="0" smtClean="0">
                  <a:solidFill>
                    <a:schemeClr val="tx1"/>
                  </a:solidFill>
                  <a:latin typeface="Arial" panose="020B0604020202020204" pitchFamily="34" charset="0"/>
                  <a:cs typeface="Arial" panose="020B0604020202020204" pitchFamily="34" charset="0"/>
                </a:rPr>
                <a:t>The late Kaoru </a:t>
              </a:r>
              <a:r>
                <a:rPr kumimoji="1" lang="en-US" altLang="ja-JP" sz="1200" dirty="0" err="1" smtClean="0">
                  <a:solidFill>
                    <a:schemeClr val="tx1"/>
                  </a:solidFill>
                  <a:latin typeface="Arial" panose="020B0604020202020204" pitchFamily="34" charset="0"/>
                  <a:cs typeface="Arial" panose="020B0604020202020204" pitchFamily="34" charset="0"/>
                </a:rPr>
                <a:t>Yosano</a:t>
              </a:r>
              <a:endParaRPr kumimoji="1" lang="en-US" altLang="ja-JP" sz="1200" dirty="0" smtClean="0">
                <a:solidFill>
                  <a:schemeClr val="tx1"/>
                </a:solidFill>
                <a:latin typeface="Arial" panose="020B0604020202020204" pitchFamily="34" charset="0"/>
                <a:cs typeface="Arial" panose="020B0604020202020204" pitchFamily="34" charset="0"/>
              </a:endParaRPr>
            </a:p>
          </p:txBody>
        </p:sp>
      </p:grpSp>
      <p:pic>
        <p:nvPicPr>
          <p:cNvPr id="40" name="図 4" descr="C:\Users\M128784\Desktop\セレクト写真\RT_KAWAMURA_DSCN301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6663"/>
          <a:stretch/>
        </p:blipFill>
        <p:spPr bwMode="auto">
          <a:xfrm>
            <a:off x="6912687" y="5087487"/>
            <a:ext cx="2138667" cy="137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図 40"/>
          <p:cNvPicPr>
            <a:picLocks noChangeAspect="1"/>
          </p:cNvPicPr>
          <p:nvPr/>
        </p:nvPicPr>
        <p:blipFill rotWithShape="1">
          <a:blip r:embed="rId4" cstate="print">
            <a:extLst>
              <a:ext uri="{28A0092B-C50C-407E-A947-70E740481C1C}">
                <a14:useLocalDpi xmlns:a14="http://schemas.microsoft.com/office/drawing/2010/main" val="0"/>
              </a:ext>
            </a:extLst>
          </a:blip>
          <a:srcRect t="3715"/>
          <a:stretch/>
        </p:blipFill>
        <p:spPr>
          <a:xfrm>
            <a:off x="21259" y="5083521"/>
            <a:ext cx="2115288" cy="1394696"/>
          </a:xfrm>
          <a:prstGeom prst="rect">
            <a:avLst/>
          </a:prstGeom>
        </p:spPr>
      </p:pic>
      <p:pic>
        <p:nvPicPr>
          <p:cNvPr id="42" name="図 41"/>
          <p:cNvPicPr>
            <a:picLocks noChangeAspect="1"/>
          </p:cNvPicPr>
          <p:nvPr/>
        </p:nvPicPr>
        <p:blipFill rotWithShape="1">
          <a:blip r:embed="rId5" cstate="print">
            <a:extLst>
              <a:ext uri="{28A0092B-C50C-407E-A947-70E740481C1C}">
                <a14:useLocalDpi xmlns:a14="http://schemas.microsoft.com/office/drawing/2010/main" val="0"/>
              </a:ext>
            </a:extLst>
          </a:blip>
          <a:srcRect b="4323"/>
          <a:stretch/>
        </p:blipFill>
        <p:spPr>
          <a:xfrm>
            <a:off x="4748370" y="5083520"/>
            <a:ext cx="2088994" cy="1394697"/>
          </a:xfrm>
          <a:prstGeom prst="rect">
            <a:avLst/>
          </a:prstGeom>
        </p:spPr>
      </p:pic>
      <p:pic>
        <p:nvPicPr>
          <p:cNvPr id="43"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452" t="889" r="5124" b="-889"/>
          <a:stretch/>
        </p:blipFill>
        <p:spPr bwMode="auto">
          <a:xfrm>
            <a:off x="2186881" y="5085184"/>
            <a:ext cx="2486051" cy="1406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9209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07950" y="115888"/>
            <a:ext cx="50038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smtClean="0"/>
              <a:t>Contents</a:t>
            </a:r>
            <a:endParaRPr lang="en-US" altLang="ja-JP" sz="3200" b="1" dirty="0"/>
          </a:p>
        </p:txBody>
      </p:sp>
      <p:sp>
        <p:nvSpPr>
          <p:cNvPr id="2" name="スライド番号プレースホルダー 1"/>
          <p:cNvSpPr>
            <a:spLocks noGrp="1"/>
          </p:cNvSpPr>
          <p:nvPr>
            <p:ph type="sldNum" sz="quarter" idx="4"/>
          </p:nvPr>
        </p:nvSpPr>
        <p:spPr/>
        <p:txBody>
          <a:bodyPr/>
          <a:lstStyle/>
          <a:p>
            <a:fld id="{63F9F7DE-603D-490A-9A16-D31AAE4BD953}" type="slidenum">
              <a:rPr kumimoji="1" lang="ja-JP" altLang="en-US" smtClean="0"/>
              <a:t>7</a:t>
            </a:fld>
            <a:endParaRPr kumimoji="1" lang="ja-JP" altLang="en-US"/>
          </a:p>
        </p:txBody>
      </p:sp>
      <p:sp>
        <p:nvSpPr>
          <p:cNvPr id="4" name="テキスト ボックス 3"/>
          <p:cNvSpPr txBox="1">
            <a:spLocks noChangeArrowheads="1"/>
          </p:cNvSpPr>
          <p:nvPr/>
        </p:nvSpPr>
        <p:spPr bwMode="auto">
          <a:xfrm>
            <a:off x="251520" y="2096583"/>
            <a:ext cx="842560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ts val="1200"/>
              </a:spcBef>
              <a:buSzPct val="100000"/>
              <a:buFontTx/>
              <a:buBlip>
                <a:blip r:embed="rId3"/>
              </a:buBlip>
            </a:pPr>
            <a:r>
              <a:rPr lang="en-US" altLang="ja-JP" sz="4000" dirty="0" smtClean="0">
                <a:solidFill>
                  <a:schemeClr val="bg1">
                    <a:lumMod val="75000"/>
                  </a:schemeClr>
                </a:solidFill>
              </a:rPr>
              <a:t>Introduction	</a:t>
            </a:r>
          </a:p>
          <a:p>
            <a:pPr eaLnBrk="1" hangingPunct="1">
              <a:spcBef>
                <a:spcPts val="1200"/>
              </a:spcBef>
              <a:buSzPct val="100000"/>
              <a:buFontTx/>
              <a:buBlip>
                <a:blip r:embed="rId3"/>
              </a:buBlip>
            </a:pPr>
            <a:r>
              <a:rPr lang="en-US" altLang="ja-JP" sz="4000" dirty="0" smtClean="0"/>
              <a:t>AAA activities</a:t>
            </a:r>
          </a:p>
          <a:p>
            <a:pPr eaLnBrk="1" hangingPunct="1">
              <a:spcBef>
                <a:spcPts val="1200"/>
              </a:spcBef>
              <a:buSzPct val="100000"/>
              <a:buFontTx/>
              <a:buBlip>
                <a:blip r:embed="rId3"/>
              </a:buBlip>
            </a:pPr>
            <a:r>
              <a:rPr lang="en-US" altLang="ja-JP" sz="4000" dirty="0" smtClean="0">
                <a:solidFill>
                  <a:schemeClr val="bg1">
                    <a:lumMod val="75000"/>
                  </a:schemeClr>
                </a:solidFill>
              </a:rPr>
              <a:t>Toward realization of ILC</a:t>
            </a:r>
          </a:p>
        </p:txBody>
      </p:sp>
    </p:spTree>
    <p:extLst>
      <p:ext uri="{BB962C8B-B14F-4D97-AF65-F5344CB8AC3E}">
        <p14:creationId xmlns:p14="http://schemas.microsoft.com/office/powerpoint/2010/main" val="2802711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テキスト ボックス 3"/>
          <p:cNvSpPr txBox="1">
            <a:spLocks noChangeArrowheads="1"/>
          </p:cNvSpPr>
          <p:nvPr/>
        </p:nvSpPr>
        <p:spPr bwMode="auto">
          <a:xfrm>
            <a:off x="395288" y="836712"/>
            <a:ext cx="8425606"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buSzPct val="100000"/>
              <a:buFontTx/>
              <a:buBlip>
                <a:blip r:embed="rId3"/>
              </a:buBlip>
            </a:pPr>
            <a:r>
              <a:rPr lang="en-US" altLang="ja-JP" sz="2400" dirty="0" smtClean="0"/>
              <a:t> 53 Seminars (ILC status, Accelerator technology) </a:t>
            </a:r>
          </a:p>
          <a:p>
            <a:pPr eaLnBrk="1" hangingPunct="1">
              <a:buSzPct val="100000"/>
              <a:buFontTx/>
              <a:buBlip>
                <a:blip r:embed="rId3"/>
              </a:buBlip>
            </a:pPr>
            <a:r>
              <a:rPr lang="en-US" altLang="ja-JP" sz="2400" dirty="0" smtClean="0"/>
              <a:t> Working group</a:t>
            </a:r>
            <a:endParaRPr lang="en-US" altLang="ja-JP" sz="2400" dirty="0"/>
          </a:p>
          <a:p>
            <a:pPr lvl="1" eaLnBrk="1" hangingPunct="1">
              <a:buSzPct val="100000"/>
              <a:buFont typeface="Wingdings" pitchFamily="2" charset="2"/>
              <a:buChar char="p"/>
            </a:pPr>
            <a:r>
              <a:rPr lang="en-US" altLang="ja-JP" dirty="0" smtClean="0"/>
              <a:t>Superconducting Accelerator WG</a:t>
            </a:r>
          </a:p>
          <a:p>
            <a:pPr lvl="1" eaLnBrk="1" hangingPunct="1">
              <a:buSzPct val="100000"/>
              <a:buFont typeface="Wingdings" pitchFamily="2" charset="2"/>
              <a:buChar char="p"/>
            </a:pPr>
            <a:r>
              <a:rPr lang="en-US" altLang="ja-JP" dirty="0" smtClean="0"/>
              <a:t>Green ILC WG</a:t>
            </a:r>
          </a:p>
          <a:p>
            <a:pPr eaLnBrk="1" hangingPunct="1">
              <a:buSzPct val="100000"/>
              <a:buFontTx/>
              <a:buBlip>
                <a:blip r:embed="rId3"/>
              </a:buBlip>
            </a:pPr>
            <a:r>
              <a:rPr lang="en-US" altLang="ja-JP" sz="2400" dirty="0" smtClean="0"/>
              <a:t>Visit </a:t>
            </a:r>
            <a:r>
              <a:rPr lang="en-US" altLang="ja-JP" sz="2400" dirty="0"/>
              <a:t>to Accelerator Lab</a:t>
            </a:r>
            <a:r>
              <a:rPr lang="en-US" altLang="ja-JP" sz="2400" dirty="0" smtClean="0"/>
              <a:t>.(CERN, KEK)</a:t>
            </a:r>
          </a:p>
          <a:p>
            <a:pPr eaLnBrk="1" hangingPunct="1">
              <a:buSzPct val="100000"/>
              <a:buFontTx/>
              <a:buBlip>
                <a:blip r:embed="rId3"/>
              </a:buBlip>
            </a:pPr>
            <a:r>
              <a:rPr lang="en-US" altLang="ja-JP" sz="2400" dirty="0" smtClean="0"/>
              <a:t>Operation training of superconducting accelerator</a:t>
            </a:r>
          </a:p>
          <a:p>
            <a:pPr eaLnBrk="1" hangingPunct="1">
              <a:buSzPct val="100000"/>
              <a:buFontTx/>
              <a:buBlip>
                <a:blip r:embed="rId3"/>
              </a:buBlip>
            </a:pPr>
            <a:r>
              <a:rPr lang="en-US" altLang="ja-JP" sz="2400" dirty="0" smtClean="0"/>
              <a:t>Company presentation at IEEE and LCWS in 2016</a:t>
            </a:r>
            <a:endParaRPr lang="en-US" altLang="ja-JP" sz="2400" dirty="0"/>
          </a:p>
        </p:txBody>
      </p:sp>
      <p:sp>
        <p:nvSpPr>
          <p:cNvPr id="13314" name="Rectangle 2"/>
          <p:cNvSpPr>
            <a:spLocks noChangeArrowheads="1"/>
          </p:cNvSpPr>
          <p:nvPr/>
        </p:nvSpPr>
        <p:spPr bwMode="auto">
          <a:xfrm>
            <a:off x="107950" y="115888"/>
            <a:ext cx="7488238"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457200"/>
            <a:r>
              <a:rPr lang="en-US" altLang="ja-JP" sz="3200" b="1" dirty="0"/>
              <a:t>Activities </a:t>
            </a:r>
            <a:r>
              <a:rPr lang="en-US" altLang="ja-JP" sz="3200" b="1" dirty="0" smtClean="0"/>
              <a:t>for members</a:t>
            </a:r>
            <a:endParaRPr lang="en-US" altLang="ja-JP" sz="3200" b="1" dirty="0"/>
          </a:p>
        </p:txBody>
      </p:sp>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52097" y="3292258"/>
            <a:ext cx="3968797" cy="2976599"/>
          </a:xfrm>
          <a:prstGeom prst="rect">
            <a:avLst/>
          </a:prstGeom>
        </p:spPr>
      </p:pic>
      <p:sp>
        <p:nvSpPr>
          <p:cNvPr id="9" name="テキスト ボックス 3"/>
          <p:cNvSpPr txBox="1">
            <a:spLocks noChangeArrowheads="1"/>
          </p:cNvSpPr>
          <p:nvPr/>
        </p:nvSpPr>
        <p:spPr bwMode="auto">
          <a:xfrm>
            <a:off x="1115616" y="6274165"/>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marL="0" indent="0" algn="ctr" eaLnBrk="1" hangingPunct="1">
              <a:buSzPct val="100000"/>
            </a:pPr>
            <a:r>
              <a:rPr lang="en-US" altLang="ja-JP" sz="2400" dirty="0" smtClean="0"/>
              <a:t>Visit to CERN</a:t>
            </a:r>
            <a:endParaRPr lang="en-US" altLang="ja-JP" sz="2400" dirty="0"/>
          </a:p>
        </p:txBody>
      </p:sp>
      <p:sp>
        <p:nvSpPr>
          <p:cNvPr id="10" name="テキスト ボックス 3"/>
          <p:cNvSpPr txBox="1">
            <a:spLocks noChangeArrowheads="1"/>
          </p:cNvSpPr>
          <p:nvPr/>
        </p:nvSpPr>
        <p:spPr bwMode="auto">
          <a:xfrm>
            <a:off x="5076056" y="6274165"/>
            <a:ext cx="33843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defTabSz="457200" eaLnBrk="0" hangingPunct="0">
              <a:defRPr kumimoji="1">
                <a:solidFill>
                  <a:schemeClr val="tx1"/>
                </a:solidFill>
                <a:latin typeface="Arial" charset="0"/>
                <a:ea typeface="ＭＳ Ｐゴシック" charset="-128"/>
              </a:defRPr>
            </a:lvl1pPr>
            <a:lvl2pPr marL="742950" indent="-285750" defTabSz="457200" eaLnBrk="0" hangingPunct="0">
              <a:defRPr kumimoji="1">
                <a:solidFill>
                  <a:schemeClr val="tx1"/>
                </a:solidFill>
                <a:latin typeface="Arial" charset="0"/>
                <a:ea typeface="ＭＳ Ｐゴシック" charset="-128"/>
              </a:defRPr>
            </a:lvl2pPr>
            <a:lvl3pPr marL="1143000" indent="-228600" defTabSz="457200" eaLnBrk="0" hangingPunct="0">
              <a:defRPr kumimoji="1">
                <a:solidFill>
                  <a:schemeClr val="tx1"/>
                </a:solidFill>
                <a:latin typeface="Arial" charset="0"/>
                <a:ea typeface="ＭＳ Ｐゴシック" charset="-128"/>
              </a:defRPr>
            </a:lvl3pPr>
            <a:lvl4pPr marL="1600200" indent="-228600" defTabSz="457200" eaLnBrk="0" hangingPunct="0">
              <a:defRPr kumimoji="1">
                <a:solidFill>
                  <a:schemeClr val="tx1"/>
                </a:solidFill>
                <a:latin typeface="Arial" charset="0"/>
                <a:ea typeface="ＭＳ Ｐゴシック" charset="-128"/>
              </a:defRPr>
            </a:lvl4pPr>
            <a:lvl5pPr marL="2057400" indent="-228600" defTabSz="457200" eaLnBrk="0" hangingPunct="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marL="0" indent="0" eaLnBrk="1" hangingPunct="1">
              <a:buSzPct val="100000"/>
            </a:pPr>
            <a:r>
              <a:rPr lang="en-US" altLang="ja-JP" sz="2400" dirty="0" smtClean="0"/>
              <a:t>Training at KEK (STF)</a:t>
            </a:r>
            <a:endParaRPr lang="en-US" altLang="ja-JP" sz="2400" dirty="0"/>
          </a:p>
        </p:txBody>
      </p:sp>
      <p:sp>
        <p:nvSpPr>
          <p:cNvPr id="4" name="スライド番号プレースホルダー 3"/>
          <p:cNvSpPr>
            <a:spLocks noGrp="1"/>
          </p:cNvSpPr>
          <p:nvPr>
            <p:ph type="sldNum" sz="quarter" idx="4"/>
          </p:nvPr>
        </p:nvSpPr>
        <p:spPr/>
        <p:txBody>
          <a:bodyPr/>
          <a:lstStyle/>
          <a:p>
            <a:fld id="{63F9F7DE-603D-490A-9A16-D31AAE4BD953}" type="slidenum">
              <a:rPr kumimoji="1" lang="ja-JP" altLang="en-US" smtClean="0"/>
              <a:t>8</a:t>
            </a:fld>
            <a:endParaRPr kumimoji="1" lang="ja-JP" altLang="en-US"/>
          </a:p>
        </p:txBody>
      </p:sp>
      <p:pic>
        <p:nvPicPr>
          <p:cNvPr id="2050" name="Picture 2" descr="K:\22技術開発Ｇ\1製品別資料\372A_加速器\01ILC\1ILC協議会\4ｼﾝﾎﾟｼﾞｳﾑ\35IEEEストラスブルグ\photos\KEK渡辺さんより\DSC07587.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3292258"/>
            <a:ext cx="4473551" cy="2981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9783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16" name="Picture 2" descr="http://www.craftmap.box-i.net/japan_sozai/picture/0500/0500_4b.gif"/>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585913" y="1123950"/>
            <a:ext cx="6924674"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7" name="Text Box 5"/>
          <p:cNvSpPr txBox="1">
            <a:spLocks noChangeArrowheads="1"/>
          </p:cNvSpPr>
          <p:nvPr/>
        </p:nvSpPr>
        <p:spPr bwMode="auto">
          <a:xfrm>
            <a:off x="7590978" y="2212082"/>
            <a:ext cx="1619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No.11 </a:t>
            </a:r>
            <a:r>
              <a:rPr lang="en-US" altLang="ja-JP" sz="1400" b="1" dirty="0" smtClean="0">
                <a:cs typeface="Arial" charset="0"/>
              </a:rPr>
              <a:t>Sapporo</a:t>
            </a:r>
            <a:endParaRPr lang="en-US" altLang="ja-JP" sz="1400" dirty="0"/>
          </a:p>
        </p:txBody>
      </p:sp>
      <p:sp>
        <p:nvSpPr>
          <p:cNvPr id="16418" name="Text Box 6"/>
          <p:cNvSpPr txBox="1">
            <a:spLocks noChangeArrowheads="1"/>
          </p:cNvSpPr>
          <p:nvPr/>
        </p:nvSpPr>
        <p:spPr bwMode="auto">
          <a:xfrm>
            <a:off x="7835899" y="2615382"/>
            <a:ext cx="1619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No.8 </a:t>
            </a:r>
            <a:r>
              <a:rPr lang="en-US" altLang="ja-JP" sz="1400" b="1" dirty="0" err="1" smtClean="0">
                <a:cs typeface="Arial" charset="0"/>
              </a:rPr>
              <a:t>Oushu</a:t>
            </a:r>
            <a:endParaRPr lang="en-US" altLang="ja-JP" sz="1400" b="1" dirty="0" smtClean="0">
              <a:cs typeface="Arial" charset="0"/>
            </a:endParaRPr>
          </a:p>
          <a:p>
            <a:pPr eaLnBrk="1" hangingPunct="1"/>
            <a:r>
              <a:rPr lang="en-US" altLang="ja-JP" sz="1400" b="1" dirty="0" smtClean="0">
                <a:cs typeface="Arial" charset="0"/>
              </a:rPr>
              <a:t>No.23 </a:t>
            </a:r>
            <a:r>
              <a:rPr lang="en-US" altLang="ja-JP" sz="1400" b="1" dirty="0" err="1">
                <a:cs typeface="Arial" charset="0"/>
              </a:rPr>
              <a:t>Oushu</a:t>
            </a:r>
            <a:endParaRPr lang="en-US" altLang="ja-JP" sz="1400" b="1" dirty="0">
              <a:cs typeface="Arial" charset="0"/>
            </a:endParaRPr>
          </a:p>
          <a:p>
            <a:pPr eaLnBrk="1" hangingPunct="1"/>
            <a:r>
              <a:rPr lang="en-US" altLang="ja-JP" sz="1400" b="1" dirty="0" smtClean="0">
                <a:cs typeface="Arial" charset="0"/>
              </a:rPr>
              <a:t>No.27 </a:t>
            </a:r>
            <a:r>
              <a:rPr lang="en-US" altLang="ja-JP" sz="1400" b="1" dirty="0" err="1" smtClean="0">
                <a:cs typeface="Arial" charset="0"/>
              </a:rPr>
              <a:t>Oushu</a:t>
            </a:r>
            <a:endParaRPr lang="en-US" altLang="ja-JP" sz="1400" b="1" dirty="0" smtClean="0">
              <a:cs typeface="Arial" charset="0"/>
            </a:endParaRPr>
          </a:p>
          <a:p>
            <a:pPr eaLnBrk="1" hangingPunct="1"/>
            <a:r>
              <a:rPr lang="en-US" altLang="ja-JP" sz="1400" b="1" dirty="0" smtClean="0">
                <a:cs typeface="Arial" charset="0"/>
              </a:rPr>
              <a:t>No.33 </a:t>
            </a:r>
            <a:r>
              <a:rPr lang="en-US" altLang="ja-JP" sz="1400" b="1" dirty="0" err="1" smtClean="0">
                <a:cs typeface="Arial" charset="0"/>
              </a:rPr>
              <a:t>Oushu</a:t>
            </a:r>
            <a:endParaRPr lang="en-US" altLang="ja-JP" sz="1400" b="1" dirty="0">
              <a:cs typeface="Arial" charset="0"/>
            </a:endParaRPr>
          </a:p>
          <a:p>
            <a:pPr eaLnBrk="1" hangingPunct="1"/>
            <a:endParaRPr lang="en-US" altLang="ja-JP" sz="1400" dirty="0"/>
          </a:p>
        </p:txBody>
      </p:sp>
      <p:sp>
        <p:nvSpPr>
          <p:cNvPr id="16419" name="Text Box 7"/>
          <p:cNvSpPr txBox="1">
            <a:spLocks noChangeArrowheads="1"/>
          </p:cNvSpPr>
          <p:nvPr/>
        </p:nvSpPr>
        <p:spPr bwMode="auto">
          <a:xfrm>
            <a:off x="7844518" y="3582195"/>
            <a:ext cx="16192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No.2 </a:t>
            </a:r>
            <a:r>
              <a:rPr lang="en-US" altLang="ja-JP" sz="1400" b="1" dirty="0" smtClean="0">
                <a:cs typeface="Arial" charset="0"/>
              </a:rPr>
              <a:t>Sendai</a:t>
            </a:r>
          </a:p>
          <a:p>
            <a:pPr eaLnBrk="1" hangingPunct="1"/>
            <a:r>
              <a:rPr lang="en-US" altLang="ja-JP" sz="1400" b="1" dirty="0" smtClean="0"/>
              <a:t>No.16 </a:t>
            </a:r>
            <a:r>
              <a:rPr lang="en-US" altLang="ja-JP" sz="1400" b="1" dirty="0"/>
              <a:t>Sendai</a:t>
            </a:r>
          </a:p>
          <a:p>
            <a:pPr eaLnBrk="1" hangingPunct="1"/>
            <a:endParaRPr lang="en-US" altLang="ja-JP" sz="1400" dirty="0"/>
          </a:p>
        </p:txBody>
      </p:sp>
      <p:sp>
        <p:nvSpPr>
          <p:cNvPr id="16420" name="Text Box 8"/>
          <p:cNvSpPr txBox="1">
            <a:spLocks noChangeArrowheads="1"/>
          </p:cNvSpPr>
          <p:nvPr/>
        </p:nvSpPr>
        <p:spPr bwMode="auto">
          <a:xfrm>
            <a:off x="6713537" y="5678488"/>
            <a:ext cx="13144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pt-BR" altLang="ja-JP" sz="1400" b="1" dirty="0">
                <a:cs typeface="Arial" charset="0"/>
              </a:rPr>
              <a:t>No.1 </a:t>
            </a:r>
            <a:r>
              <a:rPr lang="pt-BR" altLang="ja-JP" sz="1400" b="1" dirty="0" smtClean="0">
                <a:cs typeface="Arial" charset="0"/>
              </a:rPr>
              <a:t>Tokyo</a:t>
            </a:r>
            <a:endParaRPr lang="en-US" altLang="ja-JP" sz="1400" dirty="0"/>
          </a:p>
          <a:p>
            <a:r>
              <a:rPr lang="pt-BR" altLang="ja-JP" sz="1400" b="1" dirty="0">
                <a:cs typeface="Arial" charset="0"/>
              </a:rPr>
              <a:t>No.5 </a:t>
            </a:r>
            <a:r>
              <a:rPr lang="pt-BR" altLang="ja-JP" sz="1400" b="1" dirty="0" smtClean="0">
                <a:cs typeface="Arial" charset="0"/>
              </a:rPr>
              <a:t>Tokyo</a:t>
            </a:r>
            <a:endParaRPr lang="en-US" altLang="ja-JP" sz="1400" dirty="0"/>
          </a:p>
          <a:p>
            <a:r>
              <a:rPr lang="pt-BR" altLang="ja-JP" sz="1400" b="1" dirty="0">
                <a:cs typeface="Arial" charset="0"/>
              </a:rPr>
              <a:t>No.10 </a:t>
            </a:r>
            <a:r>
              <a:rPr lang="pt-BR" altLang="ja-JP" sz="1400" b="1" dirty="0" smtClean="0">
                <a:cs typeface="Arial" charset="0"/>
              </a:rPr>
              <a:t>Tokyo</a:t>
            </a:r>
          </a:p>
          <a:p>
            <a:r>
              <a:rPr lang="pt-BR" altLang="ja-JP" sz="1400" b="1" dirty="0">
                <a:cs typeface="Arial" charset="0"/>
              </a:rPr>
              <a:t>No.12 Tokyo</a:t>
            </a:r>
          </a:p>
          <a:p>
            <a:r>
              <a:rPr lang="pt-BR" altLang="ja-JP" sz="1400" b="1" dirty="0">
                <a:cs typeface="Arial" charset="0"/>
              </a:rPr>
              <a:t>No.14 Tokyo</a:t>
            </a:r>
            <a:endParaRPr lang="ja-JP" altLang="en-US" sz="1400" dirty="0"/>
          </a:p>
          <a:p>
            <a:endParaRPr lang="pt-BR" altLang="ja-JP" sz="1400" b="1" dirty="0" smtClean="0">
              <a:cs typeface="Arial" charset="0"/>
            </a:endParaRPr>
          </a:p>
        </p:txBody>
      </p:sp>
      <p:sp>
        <p:nvSpPr>
          <p:cNvPr id="16421" name="Text Box 9"/>
          <p:cNvSpPr txBox="1">
            <a:spLocks noChangeArrowheads="1"/>
          </p:cNvSpPr>
          <p:nvPr/>
        </p:nvSpPr>
        <p:spPr bwMode="auto">
          <a:xfrm>
            <a:off x="5043488" y="5903913"/>
            <a:ext cx="1543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No.7 NAGOYA</a:t>
            </a:r>
            <a:endParaRPr lang="en-US" altLang="ja-JP" sz="1400" dirty="0"/>
          </a:p>
        </p:txBody>
      </p:sp>
      <p:sp>
        <p:nvSpPr>
          <p:cNvPr id="16422" name="Text Box 10"/>
          <p:cNvSpPr txBox="1">
            <a:spLocks noChangeArrowheads="1"/>
          </p:cNvSpPr>
          <p:nvPr/>
        </p:nvSpPr>
        <p:spPr bwMode="auto">
          <a:xfrm>
            <a:off x="3807619" y="2959327"/>
            <a:ext cx="1362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No.6 </a:t>
            </a:r>
            <a:r>
              <a:rPr lang="en-US" altLang="ja-JP" sz="1400" b="1" dirty="0" smtClean="0">
                <a:cs typeface="Arial" charset="0"/>
              </a:rPr>
              <a:t>Kyoto</a:t>
            </a:r>
            <a:endParaRPr lang="en-US" altLang="ja-JP" sz="1400" dirty="0"/>
          </a:p>
        </p:txBody>
      </p:sp>
      <p:sp>
        <p:nvSpPr>
          <p:cNvPr id="16423" name="Text Box 11"/>
          <p:cNvSpPr txBox="1">
            <a:spLocks noChangeArrowheads="1"/>
          </p:cNvSpPr>
          <p:nvPr/>
        </p:nvSpPr>
        <p:spPr bwMode="auto">
          <a:xfrm>
            <a:off x="3024528" y="3332163"/>
            <a:ext cx="175260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No.3 </a:t>
            </a:r>
            <a:r>
              <a:rPr lang="en-US" altLang="ja-JP" sz="1400" b="1" dirty="0" smtClean="0">
                <a:cs typeface="Arial" charset="0"/>
              </a:rPr>
              <a:t>Hiroshima</a:t>
            </a:r>
            <a:endParaRPr lang="en-US" altLang="ja-JP" sz="1400" dirty="0"/>
          </a:p>
        </p:txBody>
      </p:sp>
      <p:sp>
        <p:nvSpPr>
          <p:cNvPr id="16424" name="Text Box 12"/>
          <p:cNvSpPr txBox="1">
            <a:spLocks noChangeArrowheads="1"/>
          </p:cNvSpPr>
          <p:nvPr/>
        </p:nvSpPr>
        <p:spPr bwMode="auto">
          <a:xfrm>
            <a:off x="1352328" y="2924944"/>
            <a:ext cx="15224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a:cs typeface="Arial" charset="0"/>
              </a:rPr>
              <a:t>No.4 </a:t>
            </a:r>
            <a:r>
              <a:rPr lang="en-US" altLang="ja-JP" sz="1400" b="1" dirty="0" smtClean="0">
                <a:cs typeface="Arial" charset="0"/>
              </a:rPr>
              <a:t>Fukuoka</a:t>
            </a:r>
            <a:endParaRPr lang="en-US" altLang="ja-JP" sz="1400" dirty="0"/>
          </a:p>
          <a:p>
            <a:r>
              <a:rPr lang="en-US" altLang="ja-JP" sz="1400" b="1" dirty="0">
                <a:cs typeface="Arial" charset="0"/>
              </a:rPr>
              <a:t>No.9 </a:t>
            </a:r>
            <a:r>
              <a:rPr lang="en-US" altLang="ja-JP" sz="1400" b="1" dirty="0" smtClean="0">
                <a:cs typeface="Arial" charset="0"/>
              </a:rPr>
              <a:t>Fukuoka</a:t>
            </a:r>
          </a:p>
        </p:txBody>
      </p:sp>
      <p:sp>
        <p:nvSpPr>
          <p:cNvPr id="16425" name="Line 13"/>
          <p:cNvSpPr>
            <a:spLocks noChangeShapeType="1"/>
          </p:cNvSpPr>
          <p:nvPr/>
        </p:nvSpPr>
        <p:spPr bwMode="auto">
          <a:xfrm flipH="1">
            <a:off x="6857998" y="2319088"/>
            <a:ext cx="739096" cy="65857"/>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26" name="Line 14"/>
          <p:cNvSpPr>
            <a:spLocks noChangeShapeType="1"/>
          </p:cNvSpPr>
          <p:nvPr/>
        </p:nvSpPr>
        <p:spPr bwMode="auto">
          <a:xfrm flipH="1" flipV="1">
            <a:off x="7670800" y="3105150"/>
            <a:ext cx="179387" cy="1588"/>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27" name="Line 15"/>
          <p:cNvSpPr>
            <a:spLocks noChangeShapeType="1"/>
          </p:cNvSpPr>
          <p:nvPr/>
        </p:nvSpPr>
        <p:spPr bwMode="auto">
          <a:xfrm flipH="1">
            <a:off x="7678737" y="3695701"/>
            <a:ext cx="215900"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29" name="Line 17"/>
          <p:cNvSpPr>
            <a:spLocks noChangeShapeType="1"/>
          </p:cNvSpPr>
          <p:nvPr/>
        </p:nvSpPr>
        <p:spPr bwMode="auto">
          <a:xfrm flipV="1">
            <a:off x="5835650" y="5470525"/>
            <a:ext cx="0" cy="47307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30" name="Line 18"/>
          <p:cNvSpPr>
            <a:spLocks noChangeShapeType="1"/>
          </p:cNvSpPr>
          <p:nvPr/>
        </p:nvSpPr>
        <p:spPr bwMode="auto">
          <a:xfrm>
            <a:off x="4572000" y="3232026"/>
            <a:ext cx="306388" cy="655762"/>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31" name="Line 19"/>
          <p:cNvSpPr>
            <a:spLocks noChangeShapeType="1"/>
          </p:cNvSpPr>
          <p:nvPr/>
        </p:nvSpPr>
        <p:spPr bwMode="auto">
          <a:xfrm>
            <a:off x="3491881" y="3542523"/>
            <a:ext cx="266525" cy="936609"/>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16432" name="Line 20"/>
          <p:cNvSpPr>
            <a:spLocks noChangeShapeType="1"/>
          </p:cNvSpPr>
          <p:nvPr/>
        </p:nvSpPr>
        <p:spPr bwMode="auto">
          <a:xfrm>
            <a:off x="2603500" y="3596482"/>
            <a:ext cx="239712" cy="359569"/>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60" name="Line 18"/>
          <p:cNvSpPr>
            <a:spLocks noChangeShapeType="1"/>
          </p:cNvSpPr>
          <p:nvPr/>
        </p:nvSpPr>
        <p:spPr bwMode="auto">
          <a:xfrm>
            <a:off x="5292080" y="3524188"/>
            <a:ext cx="553095" cy="1103375"/>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61" name="Text Box 10"/>
          <p:cNvSpPr txBox="1">
            <a:spLocks noChangeArrowheads="1"/>
          </p:cNvSpPr>
          <p:nvPr/>
        </p:nvSpPr>
        <p:spPr bwMode="auto">
          <a:xfrm>
            <a:off x="4725194" y="3265488"/>
            <a:ext cx="1690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cs typeface="Arial" charset="0"/>
              </a:rPr>
              <a:t>No.15 Matsumoto</a:t>
            </a:r>
            <a:endParaRPr lang="en-US" altLang="ja-JP" sz="1400" dirty="0"/>
          </a:p>
        </p:txBody>
      </p:sp>
      <p:sp>
        <p:nvSpPr>
          <p:cNvPr id="66" name="Text Box 10"/>
          <p:cNvSpPr txBox="1">
            <a:spLocks noChangeArrowheads="1"/>
          </p:cNvSpPr>
          <p:nvPr/>
        </p:nvSpPr>
        <p:spPr bwMode="auto">
          <a:xfrm>
            <a:off x="5197475" y="3013075"/>
            <a:ext cx="1362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cs typeface="Arial" charset="0"/>
              </a:rPr>
              <a:t>No.18 Niigata</a:t>
            </a:r>
            <a:endParaRPr lang="en-US" altLang="ja-JP" sz="1400" dirty="0"/>
          </a:p>
        </p:txBody>
      </p:sp>
      <p:sp>
        <p:nvSpPr>
          <p:cNvPr id="67" name="Line 18"/>
          <p:cNvSpPr>
            <a:spLocks noChangeShapeType="1"/>
          </p:cNvSpPr>
          <p:nvPr/>
        </p:nvSpPr>
        <p:spPr bwMode="auto">
          <a:xfrm flipH="1">
            <a:off x="6285480" y="3232025"/>
            <a:ext cx="0" cy="620997"/>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72" name="Line 17"/>
          <p:cNvSpPr>
            <a:spLocks noChangeShapeType="1"/>
          </p:cNvSpPr>
          <p:nvPr/>
        </p:nvSpPr>
        <p:spPr bwMode="auto">
          <a:xfrm flipV="1">
            <a:off x="7002462" y="5451475"/>
            <a:ext cx="0" cy="24765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4" name="正方形/長方形 3"/>
          <p:cNvSpPr/>
          <p:nvPr/>
        </p:nvSpPr>
        <p:spPr>
          <a:xfrm>
            <a:off x="107950" y="3694113"/>
            <a:ext cx="1797050" cy="310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388" name="Rectangle 4"/>
          <p:cNvSpPr>
            <a:spLocks noChangeArrowheads="1"/>
          </p:cNvSpPr>
          <p:nvPr/>
        </p:nvSpPr>
        <p:spPr bwMode="auto">
          <a:xfrm>
            <a:off x="0" y="455613"/>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ja-JP" altLang="en-US" dirty="0"/>
          </a:p>
        </p:txBody>
      </p:sp>
      <p:sp>
        <p:nvSpPr>
          <p:cNvPr id="16389" name="Rectangle 21"/>
          <p:cNvSpPr>
            <a:spLocks noChangeArrowheads="1"/>
          </p:cNvSpPr>
          <p:nvPr/>
        </p:nvSpPr>
        <p:spPr bwMode="auto">
          <a:xfrm>
            <a:off x="92075" y="198438"/>
            <a:ext cx="7431088" cy="44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b="1" dirty="0"/>
              <a:t>Symposiums at the various cities in Japan</a:t>
            </a:r>
          </a:p>
        </p:txBody>
      </p:sp>
      <p:sp>
        <p:nvSpPr>
          <p:cNvPr id="16390" name="Rectangle 22"/>
          <p:cNvSpPr>
            <a:spLocks noChangeArrowheads="1"/>
          </p:cNvSpPr>
          <p:nvPr/>
        </p:nvSpPr>
        <p:spPr bwMode="auto">
          <a:xfrm>
            <a:off x="0" y="511175"/>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ja-JP" altLang="en-US" dirty="0"/>
          </a:p>
        </p:txBody>
      </p:sp>
      <p:sp>
        <p:nvSpPr>
          <p:cNvPr id="16391" name="Rectangle 23"/>
          <p:cNvSpPr>
            <a:spLocks noChangeArrowheads="1"/>
          </p:cNvSpPr>
          <p:nvPr/>
        </p:nvSpPr>
        <p:spPr bwMode="auto">
          <a:xfrm>
            <a:off x="0" y="511175"/>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ja-JP" altLang="en-US" dirty="0"/>
          </a:p>
        </p:txBody>
      </p:sp>
      <p:sp>
        <p:nvSpPr>
          <p:cNvPr id="16392" name="Rectangle 24"/>
          <p:cNvSpPr>
            <a:spLocks noChangeArrowheads="1"/>
          </p:cNvSpPr>
          <p:nvPr/>
        </p:nvSpPr>
        <p:spPr bwMode="auto">
          <a:xfrm>
            <a:off x="0" y="455613"/>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ja-JP" altLang="en-US" dirty="0"/>
          </a:p>
        </p:txBody>
      </p:sp>
      <p:sp>
        <p:nvSpPr>
          <p:cNvPr id="28" name="円/楕円 27"/>
          <p:cNvSpPr/>
          <p:nvPr/>
        </p:nvSpPr>
        <p:spPr>
          <a:xfrm>
            <a:off x="7069138" y="4877594"/>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9" name="円/楕円 28"/>
          <p:cNvSpPr/>
          <p:nvPr/>
        </p:nvSpPr>
        <p:spPr>
          <a:xfrm>
            <a:off x="374650" y="4019550"/>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0" name="円/楕円 29"/>
          <p:cNvSpPr/>
          <p:nvPr/>
        </p:nvSpPr>
        <p:spPr>
          <a:xfrm>
            <a:off x="349250" y="4403725"/>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1" name="円/楕円 30"/>
          <p:cNvSpPr/>
          <p:nvPr/>
        </p:nvSpPr>
        <p:spPr>
          <a:xfrm>
            <a:off x="319088" y="4841875"/>
            <a:ext cx="363537" cy="3635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398" name="テキスト ボックス 2"/>
          <p:cNvSpPr txBox="1">
            <a:spLocks noChangeArrowheads="1"/>
          </p:cNvSpPr>
          <p:nvPr/>
        </p:nvSpPr>
        <p:spPr bwMode="auto">
          <a:xfrm>
            <a:off x="825500" y="3956050"/>
            <a:ext cx="1079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100-199</a:t>
            </a:r>
            <a:endParaRPr lang="ja-JP" altLang="en-US" dirty="0"/>
          </a:p>
        </p:txBody>
      </p:sp>
      <p:sp>
        <p:nvSpPr>
          <p:cNvPr id="16399" name="テキスト ボックス 32"/>
          <p:cNvSpPr txBox="1">
            <a:spLocks noChangeArrowheads="1"/>
          </p:cNvSpPr>
          <p:nvPr/>
        </p:nvSpPr>
        <p:spPr bwMode="auto">
          <a:xfrm>
            <a:off x="825500" y="4418013"/>
            <a:ext cx="1079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200-299</a:t>
            </a:r>
            <a:endParaRPr lang="ja-JP" altLang="en-US" dirty="0"/>
          </a:p>
        </p:txBody>
      </p:sp>
      <p:sp>
        <p:nvSpPr>
          <p:cNvPr id="16400" name="テキスト ボックス 33"/>
          <p:cNvSpPr txBox="1">
            <a:spLocks noChangeArrowheads="1"/>
          </p:cNvSpPr>
          <p:nvPr/>
        </p:nvSpPr>
        <p:spPr bwMode="auto">
          <a:xfrm>
            <a:off x="825500" y="4870450"/>
            <a:ext cx="1079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300-399</a:t>
            </a:r>
            <a:endParaRPr lang="ja-JP" altLang="en-US" dirty="0"/>
          </a:p>
        </p:txBody>
      </p:sp>
      <p:sp>
        <p:nvSpPr>
          <p:cNvPr id="35" name="円/楕円 34"/>
          <p:cNvSpPr/>
          <p:nvPr/>
        </p:nvSpPr>
        <p:spPr>
          <a:xfrm>
            <a:off x="257175" y="5327650"/>
            <a:ext cx="495300" cy="4953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402" name="テキスト ボックス 35"/>
          <p:cNvSpPr txBox="1">
            <a:spLocks noChangeArrowheads="1"/>
          </p:cNvSpPr>
          <p:nvPr/>
        </p:nvSpPr>
        <p:spPr bwMode="auto">
          <a:xfrm>
            <a:off x="825500" y="5381625"/>
            <a:ext cx="1079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400-499</a:t>
            </a:r>
            <a:endParaRPr lang="ja-JP" altLang="en-US" dirty="0"/>
          </a:p>
        </p:txBody>
      </p:sp>
      <p:sp>
        <p:nvSpPr>
          <p:cNvPr id="37" name="円/楕円 36"/>
          <p:cNvSpPr/>
          <p:nvPr/>
        </p:nvSpPr>
        <p:spPr>
          <a:xfrm>
            <a:off x="3611563" y="4479131"/>
            <a:ext cx="293687" cy="29368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8" name="円/楕円 37"/>
          <p:cNvSpPr/>
          <p:nvPr/>
        </p:nvSpPr>
        <p:spPr>
          <a:xfrm>
            <a:off x="185738" y="5915025"/>
            <a:ext cx="669925" cy="63817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405" name="テキスト ボックス 38"/>
          <p:cNvSpPr txBox="1">
            <a:spLocks noChangeArrowheads="1"/>
          </p:cNvSpPr>
          <p:nvPr/>
        </p:nvSpPr>
        <p:spPr bwMode="auto">
          <a:xfrm>
            <a:off x="825500" y="6057900"/>
            <a:ext cx="1225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500-</a:t>
            </a:r>
            <a:endParaRPr lang="ja-JP" altLang="en-US" dirty="0"/>
          </a:p>
        </p:txBody>
      </p:sp>
      <p:sp>
        <p:nvSpPr>
          <p:cNvPr id="41" name="円/楕円 40"/>
          <p:cNvSpPr/>
          <p:nvPr/>
        </p:nvSpPr>
        <p:spPr>
          <a:xfrm>
            <a:off x="6913563" y="4946650"/>
            <a:ext cx="293687"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2" name="円/楕円 41"/>
          <p:cNvSpPr/>
          <p:nvPr/>
        </p:nvSpPr>
        <p:spPr>
          <a:xfrm>
            <a:off x="4796631" y="3887019"/>
            <a:ext cx="293688" cy="29368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3" name="円/楕円 42"/>
          <p:cNvSpPr/>
          <p:nvPr/>
        </p:nvSpPr>
        <p:spPr>
          <a:xfrm>
            <a:off x="5668963" y="5176838"/>
            <a:ext cx="293687" cy="29368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4" name="円/楕円 43"/>
          <p:cNvSpPr/>
          <p:nvPr/>
        </p:nvSpPr>
        <p:spPr>
          <a:xfrm>
            <a:off x="7002463" y="2705100"/>
            <a:ext cx="668337" cy="6365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6" name="円/楕円 45"/>
          <p:cNvSpPr/>
          <p:nvPr/>
        </p:nvSpPr>
        <p:spPr>
          <a:xfrm>
            <a:off x="6883400" y="5107781"/>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2" name="円/楕円 1"/>
          <p:cNvSpPr/>
          <p:nvPr/>
        </p:nvSpPr>
        <p:spPr>
          <a:xfrm>
            <a:off x="7380288" y="3357563"/>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47" name="円/楕円 46"/>
          <p:cNvSpPr/>
          <p:nvPr/>
        </p:nvSpPr>
        <p:spPr>
          <a:xfrm>
            <a:off x="6640513" y="2276996"/>
            <a:ext cx="217487"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16415" name="テキスト ボックス 47"/>
          <p:cNvSpPr txBox="1">
            <a:spLocks noChangeArrowheads="1"/>
          </p:cNvSpPr>
          <p:nvPr/>
        </p:nvSpPr>
        <p:spPr bwMode="auto">
          <a:xfrm>
            <a:off x="384175" y="3694113"/>
            <a:ext cx="1404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dirty="0"/>
              <a:t>Participants</a:t>
            </a:r>
            <a:endParaRPr lang="ja-JP" altLang="en-US" dirty="0"/>
          </a:p>
        </p:txBody>
      </p:sp>
      <p:grpSp>
        <p:nvGrpSpPr>
          <p:cNvPr id="6" name="グループ化 5"/>
          <p:cNvGrpSpPr/>
          <p:nvPr/>
        </p:nvGrpSpPr>
        <p:grpSpPr>
          <a:xfrm>
            <a:off x="6876256" y="5157192"/>
            <a:ext cx="330994" cy="1512749"/>
            <a:chOff x="6876256" y="5234781"/>
            <a:chExt cx="330994" cy="1512749"/>
          </a:xfrm>
        </p:grpSpPr>
        <p:sp>
          <p:nvSpPr>
            <p:cNvPr id="51" name="円/楕円 50"/>
            <p:cNvSpPr/>
            <p:nvPr/>
          </p:nvSpPr>
          <p:spPr>
            <a:xfrm>
              <a:off x="6913562" y="5234781"/>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3" name="正方形/長方形 2"/>
            <p:cNvSpPr/>
            <p:nvPr/>
          </p:nvSpPr>
          <p:spPr>
            <a:xfrm>
              <a:off x="6876256" y="6439753"/>
              <a:ext cx="184731" cy="307777"/>
            </a:xfrm>
            <a:prstGeom prst="rect">
              <a:avLst/>
            </a:prstGeom>
          </p:spPr>
          <p:txBody>
            <a:bodyPr wrap="none">
              <a:spAutoFit/>
            </a:bodyPr>
            <a:lstStyle/>
            <a:p>
              <a:endParaRPr lang="ja-JP" altLang="en-US" sz="1400" dirty="0"/>
            </a:p>
          </p:txBody>
        </p:sp>
      </p:grpSp>
      <p:sp>
        <p:nvSpPr>
          <p:cNvPr id="56" name="正方形/長方形 55"/>
          <p:cNvSpPr/>
          <p:nvPr/>
        </p:nvSpPr>
        <p:spPr>
          <a:xfrm>
            <a:off x="1331640" y="3304232"/>
            <a:ext cx="1609601" cy="307777"/>
          </a:xfrm>
          <a:prstGeom prst="rect">
            <a:avLst/>
          </a:prstGeom>
        </p:spPr>
        <p:txBody>
          <a:bodyPr wrap="square">
            <a:spAutoFit/>
          </a:bodyPr>
          <a:lstStyle/>
          <a:p>
            <a:r>
              <a:rPr lang="pt-BR" altLang="ja-JP" sz="1400" b="1" dirty="0" smtClean="0">
                <a:cs typeface="Arial" charset="0"/>
              </a:rPr>
              <a:t>No.13  Fukuoka</a:t>
            </a:r>
            <a:endParaRPr lang="ja-JP" altLang="en-US" sz="1400" dirty="0"/>
          </a:p>
        </p:txBody>
      </p:sp>
      <p:sp>
        <p:nvSpPr>
          <p:cNvPr id="58" name="円/楕円 57"/>
          <p:cNvSpPr/>
          <p:nvPr/>
        </p:nvSpPr>
        <p:spPr>
          <a:xfrm>
            <a:off x="7064375" y="5386388"/>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9" name="円/楕円 58"/>
          <p:cNvSpPr/>
          <p:nvPr/>
        </p:nvSpPr>
        <p:spPr>
          <a:xfrm>
            <a:off x="5746750" y="4625975"/>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9" name="スライド番号プレースホルダー 8"/>
          <p:cNvSpPr>
            <a:spLocks noGrp="1"/>
          </p:cNvSpPr>
          <p:nvPr>
            <p:ph type="sldNum" sz="quarter" idx="4"/>
          </p:nvPr>
        </p:nvSpPr>
        <p:spPr/>
        <p:txBody>
          <a:bodyPr/>
          <a:lstStyle/>
          <a:p>
            <a:fld id="{63F9F7DE-603D-490A-9A16-D31AAE4BD953}" type="slidenum">
              <a:rPr kumimoji="1" lang="ja-JP" altLang="en-US" smtClean="0"/>
              <a:t>9</a:t>
            </a:fld>
            <a:endParaRPr kumimoji="1" lang="ja-JP" altLang="en-US"/>
          </a:p>
        </p:txBody>
      </p:sp>
      <p:sp>
        <p:nvSpPr>
          <p:cNvPr id="40" name="円/楕円 39"/>
          <p:cNvSpPr/>
          <p:nvPr/>
        </p:nvSpPr>
        <p:spPr>
          <a:xfrm>
            <a:off x="2596355" y="4028282"/>
            <a:ext cx="493713" cy="4953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4" name="円/楕円 53"/>
          <p:cNvSpPr/>
          <p:nvPr/>
        </p:nvSpPr>
        <p:spPr>
          <a:xfrm>
            <a:off x="2723356" y="3959226"/>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55" name="円/楕円 54"/>
          <p:cNvSpPr/>
          <p:nvPr/>
        </p:nvSpPr>
        <p:spPr>
          <a:xfrm>
            <a:off x="2808557" y="3857625"/>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3" name="円/楕円 62"/>
          <p:cNvSpPr/>
          <p:nvPr/>
        </p:nvSpPr>
        <p:spPr>
          <a:xfrm>
            <a:off x="8654143" y="1342571"/>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4" name="円/楕円 63"/>
          <p:cNvSpPr/>
          <p:nvPr/>
        </p:nvSpPr>
        <p:spPr>
          <a:xfrm>
            <a:off x="7360830" y="3470480"/>
            <a:ext cx="363537" cy="3635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5" name="円/楕円 64"/>
          <p:cNvSpPr/>
          <p:nvPr/>
        </p:nvSpPr>
        <p:spPr>
          <a:xfrm>
            <a:off x="6138636" y="3853022"/>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8" name="円/楕円 67"/>
          <p:cNvSpPr/>
          <p:nvPr/>
        </p:nvSpPr>
        <p:spPr>
          <a:xfrm>
            <a:off x="7177088" y="5323681"/>
            <a:ext cx="363537" cy="36353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69" name="円/楕円 68"/>
          <p:cNvSpPr/>
          <p:nvPr/>
        </p:nvSpPr>
        <p:spPr>
          <a:xfrm>
            <a:off x="7358856" y="5347494"/>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cxnSp>
        <p:nvCxnSpPr>
          <p:cNvPr id="7" name="直線コネクタ 6"/>
          <p:cNvCxnSpPr/>
          <p:nvPr/>
        </p:nvCxnSpPr>
        <p:spPr>
          <a:xfrm>
            <a:off x="8244408" y="903287"/>
            <a:ext cx="0" cy="10572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8246529" y="1960562"/>
            <a:ext cx="899592" cy="0"/>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 Box 6"/>
          <p:cNvSpPr txBox="1">
            <a:spLocks noChangeArrowheads="1"/>
          </p:cNvSpPr>
          <p:nvPr/>
        </p:nvSpPr>
        <p:spPr bwMode="auto">
          <a:xfrm>
            <a:off x="6561932" y="903287"/>
            <a:ext cx="2181224"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cs typeface="Arial" charset="0"/>
              </a:rPr>
              <a:t>No.17 Washington, D.C.</a:t>
            </a:r>
          </a:p>
          <a:p>
            <a:pPr eaLnBrk="1" hangingPunct="1"/>
            <a:r>
              <a:rPr lang="en-US" altLang="ja-JP" sz="1400" b="1" dirty="0" smtClean="0">
                <a:cs typeface="Arial" charset="0"/>
              </a:rPr>
              <a:t>No.22 </a:t>
            </a:r>
            <a:r>
              <a:rPr lang="en-US" altLang="ja-JP" sz="1400" b="1" dirty="0">
                <a:cs typeface="Arial" charset="0"/>
              </a:rPr>
              <a:t>Washington, D.C.</a:t>
            </a:r>
          </a:p>
          <a:p>
            <a:pPr eaLnBrk="1" hangingPunct="1"/>
            <a:r>
              <a:rPr lang="en-US" altLang="ja-JP" sz="1400" b="1" dirty="0" smtClean="0">
                <a:cs typeface="Arial" charset="0"/>
              </a:rPr>
              <a:t>No.26 </a:t>
            </a:r>
            <a:r>
              <a:rPr lang="en-US" altLang="ja-JP" sz="1400" b="1" dirty="0">
                <a:cs typeface="Arial" charset="0"/>
              </a:rPr>
              <a:t>Washington, D.C.</a:t>
            </a:r>
          </a:p>
          <a:p>
            <a:pPr eaLnBrk="1" hangingPunct="1"/>
            <a:r>
              <a:rPr lang="en-US" altLang="ja-JP" sz="1400" b="1" dirty="0" smtClean="0">
                <a:cs typeface="Arial" charset="0"/>
              </a:rPr>
              <a:t>No.28 </a:t>
            </a:r>
            <a:r>
              <a:rPr lang="en-US" altLang="ja-JP" sz="1400" b="1" dirty="0">
                <a:cs typeface="Arial" charset="0"/>
              </a:rPr>
              <a:t>Washington, D.C</a:t>
            </a:r>
            <a:r>
              <a:rPr lang="en-US" altLang="ja-JP" sz="1400" b="1" dirty="0" smtClean="0">
                <a:cs typeface="Arial" charset="0"/>
              </a:rPr>
              <a:t>.</a:t>
            </a:r>
          </a:p>
          <a:p>
            <a:pPr eaLnBrk="1" hangingPunct="1"/>
            <a:r>
              <a:rPr lang="en-US" altLang="ja-JP" sz="1400" b="1" dirty="0" smtClean="0">
                <a:cs typeface="Arial" charset="0"/>
              </a:rPr>
              <a:t>No.30 Spain</a:t>
            </a:r>
            <a:endParaRPr lang="en-US" altLang="ja-JP" sz="1400" b="1" dirty="0">
              <a:cs typeface="Arial" charset="0"/>
            </a:endParaRPr>
          </a:p>
          <a:p>
            <a:pPr eaLnBrk="1" hangingPunct="1"/>
            <a:endParaRPr lang="en-US" altLang="ja-JP" sz="1400" dirty="0"/>
          </a:p>
        </p:txBody>
      </p:sp>
      <p:sp>
        <p:nvSpPr>
          <p:cNvPr id="73" name="円/楕円 72"/>
          <p:cNvSpPr/>
          <p:nvPr/>
        </p:nvSpPr>
        <p:spPr>
          <a:xfrm>
            <a:off x="7381195" y="4570413"/>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4" name="Line 15"/>
          <p:cNvSpPr>
            <a:spLocks noChangeShapeType="1"/>
          </p:cNvSpPr>
          <p:nvPr/>
        </p:nvSpPr>
        <p:spPr bwMode="auto">
          <a:xfrm flipH="1">
            <a:off x="7678737" y="4656819"/>
            <a:ext cx="215900" cy="0"/>
          </a:xfrm>
          <a:prstGeom prst="line">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dirty="0"/>
          </a:p>
        </p:txBody>
      </p:sp>
      <p:sp>
        <p:nvSpPr>
          <p:cNvPr id="75" name="Text Box 6"/>
          <p:cNvSpPr txBox="1">
            <a:spLocks noChangeArrowheads="1"/>
          </p:cNvSpPr>
          <p:nvPr/>
        </p:nvSpPr>
        <p:spPr bwMode="auto">
          <a:xfrm>
            <a:off x="7786920" y="4544673"/>
            <a:ext cx="1619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00" b="1" dirty="0" smtClean="0">
                <a:cs typeface="Arial" charset="0"/>
              </a:rPr>
              <a:t>No.21 Tsukuba</a:t>
            </a:r>
            <a:endParaRPr lang="en-US" altLang="ja-JP" sz="1400" dirty="0"/>
          </a:p>
        </p:txBody>
      </p:sp>
      <p:sp>
        <p:nvSpPr>
          <p:cNvPr id="77" name="円/楕円 76"/>
          <p:cNvSpPr/>
          <p:nvPr/>
        </p:nvSpPr>
        <p:spPr>
          <a:xfrm>
            <a:off x="7069485" y="2645544"/>
            <a:ext cx="668337" cy="6365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8" name="円/楕円 77"/>
          <p:cNvSpPr/>
          <p:nvPr/>
        </p:nvSpPr>
        <p:spPr>
          <a:xfrm>
            <a:off x="7118350" y="2573982"/>
            <a:ext cx="668337" cy="6365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9" name="円/楕円 78"/>
          <p:cNvSpPr/>
          <p:nvPr/>
        </p:nvSpPr>
        <p:spPr>
          <a:xfrm>
            <a:off x="7444134" y="5358606"/>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0" name="円/楕円 79"/>
          <p:cNvSpPr/>
          <p:nvPr/>
        </p:nvSpPr>
        <p:spPr>
          <a:xfrm>
            <a:off x="7512843" y="5156994"/>
            <a:ext cx="495300" cy="4953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2" name="円/楕円 81"/>
          <p:cNvSpPr/>
          <p:nvPr/>
        </p:nvSpPr>
        <p:spPr>
          <a:xfrm>
            <a:off x="8788854" y="1435100"/>
            <a:ext cx="111125" cy="1111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5" name="円/楕円 84"/>
          <p:cNvSpPr/>
          <p:nvPr/>
        </p:nvSpPr>
        <p:spPr>
          <a:xfrm>
            <a:off x="8844416" y="1435100"/>
            <a:ext cx="111125" cy="1111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6" name="円/楕円 85"/>
          <p:cNvSpPr/>
          <p:nvPr/>
        </p:nvSpPr>
        <p:spPr>
          <a:xfrm>
            <a:off x="8925371" y="1423987"/>
            <a:ext cx="111125" cy="1111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4" name="円/楕円 83"/>
          <p:cNvSpPr/>
          <p:nvPr/>
        </p:nvSpPr>
        <p:spPr>
          <a:xfrm>
            <a:off x="8939885" y="1335087"/>
            <a:ext cx="111125" cy="1111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87" name="円/楕円 86"/>
          <p:cNvSpPr/>
          <p:nvPr/>
        </p:nvSpPr>
        <p:spPr>
          <a:xfrm>
            <a:off x="7742237" y="5436621"/>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graphicFrame>
        <p:nvGraphicFramePr>
          <p:cNvPr id="92" name="グラフ 91"/>
          <p:cNvGraphicFramePr>
            <a:graphicFrameLocks/>
          </p:cNvGraphicFramePr>
          <p:nvPr>
            <p:extLst>
              <p:ext uri="{D42A27DB-BD31-4B8C-83A1-F6EECF244321}">
                <p14:modId xmlns:p14="http://schemas.microsoft.com/office/powerpoint/2010/main" val="2654415494"/>
              </p:ext>
            </p:extLst>
          </p:nvPr>
        </p:nvGraphicFramePr>
        <p:xfrm>
          <a:off x="-99219" y="823913"/>
          <a:ext cx="6384699" cy="2068363"/>
        </p:xfrm>
        <a:graphic>
          <a:graphicData uri="http://schemas.openxmlformats.org/drawingml/2006/chart">
            <c:chart xmlns:c="http://schemas.openxmlformats.org/drawingml/2006/chart" xmlns:r="http://schemas.openxmlformats.org/officeDocument/2006/relationships" r:id="rId5"/>
          </a:graphicData>
        </a:graphic>
      </p:graphicFrame>
      <p:sp>
        <p:nvSpPr>
          <p:cNvPr id="93" name="円/楕円 92"/>
          <p:cNvSpPr/>
          <p:nvPr/>
        </p:nvSpPr>
        <p:spPr>
          <a:xfrm>
            <a:off x="7798593" y="5372100"/>
            <a:ext cx="215900" cy="2159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94" name="円/楕円 93"/>
          <p:cNvSpPr/>
          <p:nvPr/>
        </p:nvSpPr>
        <p:spPr>
          <a:xfrm>
            <a:off x="7798593" y="5184775"/>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
        <p:nvSpPr>
          <p:cNvPr id="70" name="Text Box 8"/>
          <p:cNvSpPr txBox="1">
            <a:spLocks noChangeArrowheads="1"/>
          </p:cNvSpPr>
          <p:nvPr/>
        </p:nvSpPr>
        <p:spPr bwMode="auto">
          <a:xfrm>
            <a:off x="7931150" y="5305624"/>
            <a:ext cx="13144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pt-BR" altLang="ja-JP" sz="1400" b="1" dirty="0" smtClean="0">
                <a:cs typeface="Arial" charset="0"/>
              </a:rPr>
              <a:t>No.19 Tokyo</a:t>
            </a:r>
            <a:endParaRPr lang="en-US" altLang="ja-JP" sz="1400" dirty="0"/>
          </a:p>
          <a:p>
            <a:r>
              <a:rPr lang="pt-BR" altLang="ja-JP" sz="1400" b="1" dirty="0" smtClean="0">
                <a:cs typeface="Arial" charset="0"/>
              </a:rPr>
              <a:t>No.20 Tokyo</a:t>
            </a:r>
          </a:p>
          <a:p>
            <a:r>
              <a:rPr lang="pt-BR" altLang="ja-JP" sz="1400" b="1" dirty="0" smtClean="0">
                <a:cs typeface="Arial" charset="0"/>
              </a:rPr>
              <a:t>No.24 </a:t>
            </a:r>
            <a:r>
              <a:rPr lang="pt-BR" altLang="ja-JP" sz="1400" b="1" dirty="0">
                <a:cs typeface="Arial" charset="0"/>
              </a:rPr>
              <a:t>Tokyo</a:t>
            </a:r>
            <a:endParaRPr lang="en-US" altLang="ja-JP" sz="1400" dirty="0"/>
          </a:p>
          <a:p>
            <a:r>
              <a:rPr lang="pt-BR" altLang="ja-JP" sz="1400" b="1" dirty="0" smtClean="0">
                <a:cs typeface="Arial" charset="0"/>
              </a:rPr>
              <a:t>No.25 </a:t>
            </a:r>
            <a:r>
              <a:rPr lang="pt-BR" altLang="ja-JP" sz="1400" b="1" dirty="0">
                <a:cs typeface="Arial" charset="0"/>
              </a:rPr>
              <a:t>Tokyo</a:t>
            </a:r>
            <a:endParaRPr lang="en-US" altLang="ja-JP" sz="1400" dirty="0"/>
          </a:p>
          <a:p>
            <a:r>
              <a:rPr lang="en-US" altLang="ja-JP" sz="1400" b="1" dirty="0" smtClean="0">
                <a:latin typeface="Arial" panose="020B0604020202020204" pitchFamily="34" charset="0"/>
                <a:cs typeface="Arial" panose="020B0604020202020204" pitchFamily="34" charset="0"/>
              </a:rPr>
              <a:t>No.29 Tokyo</a:t>
            </a:r>
          </a:p>
          <a:p>
            <a:r>
              <a:rPr lang="en-US" altLang="ja-JP" sz="1400" b="1" dirty="0" smtClean="0">
                <a:latin typeface="Arial" panose="020B0604020202020204" pitchFamily="34" charset="0"/>
                <a:cs typeface="Arial" panose="020B0604020202020204" pitchFamily="34" charset="0"/>
              </a:rPr>
              <a:t>No.31 Tokyo</a:t>
            </a:r>
          </a:p>
          <a:p>
            <a:r>
              <a:rPr lang="en-US" altLang="ja-JP" sz="1400" b="1" dirty="0" smtClean="0">
                <a:latin typeface="Arial" panose="020B0604020202020204" pitchFamily="34" charset="0"/>
                <a:cs typeface="Arial" panose="020B0604020202020204" pitchFamily="34" charset="0"/>
              </a:rPr>
              <a:t>No.32 Tokyo</a:t>
            </a:r>
            <a:endParaRPr lang="en-US" altLang="ja-JP" sz="1400" b="1" dirty="0">
              <a:latin typeface="Arial" panose="020B0604020202020204" pitchFamily="34" charset="0"/>
              <a:cs typeface="Arial" panose="020B0604020202020204" pitchFamily="34" charset="0"/>
            </a:endParaRPr>
          </a:p>
        </p:txBody>
      </p:sp>
      <p:sp>
        <p:nvSpPr>
          <p:cNvPr id="96" name="円/楕円 95"/>
          <p:cNvSpPr/>
          <p:nvPr/>
        </p:nvSpPr>
        <p:spPr>
          <a:xfrm>
            <a:off x="7430679" y="2811462"/>
            <a:ext cx="293688" cy="29368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p>
        </p:txBody>
      </p:sp>
    </p:spTree>
    <p:extLst>
      <p:ext uri="{BB962C8B-B14F-4D97-AF65-F5344CB8AC3E}">
        <p14:creationId xmlns:p14="http://schemas.microsoft.com/office/powerpoint/2010/main" val="468918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MHI template A">
  <a:themeElements>
    <a:clrScheme name="MHI template A 1">
      <a:dk1>
        <a:srgbClr val="000000"/>
      </a:dk1>
      <a:lt1>
        <a:srgbClr val="FFFFFF"/>
      </a:lt1>
      <a:dk2>
        <a:srgbClr val="00192E"/>
      </a:dk2>
      <a:lt2>
        <a:srgbClr val="505150"/>
      </a:lt2>
      <a:accent1>
        <a:srgbClr val="C20D20"/>
      </a:accent1>
      <a:accent2>
        <a:srgbClr val="00192E"/>
      </a:accent2>
      <a:accent3>
        <a:srgbClr val="FFFFFF"/>
      </a:accent3>
      <a:accent4>
        <a:srgbClr val="000000"/>
      </a:accent4>
      <a:accent5>
        <a:srgbClr val="DDAAAB"/>
      </a:accent5>
      <a:accent6>
        <a:srgbClr val="001629"/>
      </a:accent6>
      <a:hlink>
        <a:srgbClr val="0092D2"/>
      </a:hlink>
      <a:folHlink>
        <a:srgbClr val="777877"/>
      </a:folHlink>
    </a:clrScheme>
    <a:fontScheme name="MHI template A">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HI template A 1">
        <a:dk1>
          <a:srgbClr val="000000"/>
        </a:dk1>
        <a:lt1>
          <a:srgbClr val="FFFFFF"/>
        </a:lt1>
        <a:dk2>
          <a:srgbClr val="00192E"/>
        </a:dk2>
        <a:lt2>
          <a:srgbClr val="505150"/>
        </a:lt2>
        <a:accent1>
          <a:srgbClr val="C20D20"/>
        </a:accent1>
        <a:accent2>
          <a:srgbClr val="00192E"/>
        </a:accent2>
        <a:accent3>
          <a:srgbClr val="FFFFFF"/>
        </a:accent3>
        <a:accent4>
          <a:srgbClr val="000000"/>
        </a:accent4>
        <a:accent5>
          <a:srgbClr val="DDAAAB"/>
        </a:accent5>
        <a:accent6>
          <a:srgbClr val="001629"/>
        </a:accent6>
        <a:hlink>
          <a:srgbClr val="0092D2"/>
        </a:hlink>
        <a:folHlink>
          <a:srgbClr val="77787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15750</TotalTime>
  <Words>4049</Words>
  <Application>Microsoft Office PowerPoint</Application>
  <PresentationFormat>画面に合わせる (4:3)</PresentationFormat>
  <Paragraphs>474</Paragraphs>
  <Slides>21</Slides>
  <Notes>21</Notes>
  <HiddenSlides>0</HiddenSlides>
  <MMClips>0</MMClips>
  <ScaleCrop>false</ScaleCrop>
  <HeadingPairs>
    <vt:vector size="4" baseType="variant">
      <vt:variant>
        <vt:lpstr>テーマ</vt:lpstr>
      </vt:variant>
      <vt:variant>
        <vt:i4>2</vt:i4>
      </vt:variant>
      <vt:variant>
        <vt:lpstr>スライド タイトル</vt:lpstr>
      </vt:variant>
      <vt:variant>
        <vt:i4>21</vt:i4>
      </vt:variant>
    </vt:vector>
  </HeadingPairs>
  <TitlesOfParts>
    <vt:vector size="23" baseType="lpstr">
      <vt:lpstr>MHI template A</vt:lpstr>
      <vt:lpstr>デザインの設定</vt:lpstr>
      <vt:lpstr>Overview of the AAA activities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三菱重工業株式会社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Promoting advanced accelerator science &amp; technology  with the Ｉndustry-Government-Academia collaboration</dc:title>
  <dc:creator>三菱重工業株式会社</dc:creator>
  <cp:lastModifiedBy>ICT企画部</cp:lastModifiedBy>
  <cp:revision>482</cp:revision>
  <cp:lastPrinted>2016-12-02T05:08:14Z</cp:lastPrinted>
  <dcterms:created xsi:type="dcterms:W3CDTF">2009-03-31T08:07:17Z</dcterms:created>
  <dcterms:modified xsi:type="dcterms:W3CDTF">2017-10-25T04:30:22Z</dcterms:modified>
</cp:coreProperties>
</file>