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26"/>
  </p:notesMasterIdLst>
  <p:sldIdLst>
    <p:sldId id="326" r:id="rId2"/>
    <p:sldId id="399" r:id="rId3"/>
    <p:sldId id="400" r:id="rId4"/>
    <p:sldId id="401" r:id="rId5"/>
    <p:sldId id="393" r:id="rId6"/>
    <p:sldId id="396" r:id="rId7"/>
    <p:sldId id="359" r:id="rId8"/>
    <p:sldId id="360" r:id="rId9"/>
    <p:sldId id="370" r:id="rId10"/>
    <p:sldId id="402" r:id="rId11"/>
    <p:sldId id="404" r:id="rId12"/>
    <p:sldId id="372" r:id="rId13"/>
    <p:sldId id="403" r:id="rId14"/>
    <p:sldId id="373" r:id="rId15"/>
    <p:sldId id="353" r:id="rId16"/>
    <p:sldId id="405" r:id="rId17"/>
    <p:sldId id="362" r:id="rId18"/>
    <p:sldId id="324" r:id="rId19"/>
    <p:sldId id="407" r:id="rId20"/>
    <p:sldId id="388" r:id="rId21"/>
    <p:sldId id="394" r:id="rId22"/>
    <p:sldId id="406" r:id="rId23"/>
    <p:sldId id="371" r:id="rId24"/>
    <p:sldId id="329" r:id="rId25"/>
  </p:sldIdLst>
  <p:sldSz cx="9144000" cy="6858000" type="screen4x3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D32D"/>
    <a:srgbClr val="607B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52" autoAdjust="0"/>
    <p:restoredTop sz="94668" autoAdjust="0"/>
  </p:normalViewPr>
  <p:slideViewPr>
    <p:cSldViewPr>
      <p:cViewPr varScale="1">
        <p:scale>
          <a:sx n="83" d="100"/>
          <a:sy n="83" d="100"/>
        </p:scale>
        <p:origin x="135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902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7.xml"/><Relationship Id="rId2" Type="http://schemas.openxmlformats.org/officeDocument/2006/relationships/slide" Target="slides/slide16.xml"/><Relationship Id="rId1" Type="http://schemas.openxmlformats.org/officeDocument/2006/relationships/slide" Target="slides/slide1.xml"/><Relationship Id="rId4" Type="http://schemas.openxmlformats.org/officeDocument/2006/relationships/slide" Target="slides/slide2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33052-CBC5-47AB-90CC-FF4BF2C755D7}" type="datetimeFigureOut">
              <a:rPr lang="fr-FR" smtClean="0"/>
              <a:t>26/10/2017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E8DCD-695F-4C8A-AAF6-2935C23961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3281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E8DCD-695F-4C8A-AAF6-2935C239611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8452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E8DCD-695F-4C8A-AAF6-2935C239611F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32571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233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233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23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233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233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5CB04AF-20A5-4156-8580-4963FD63E644}" type="slidenum">
              <a:rPr lang="fr-FR" altLang="en-US" sz="1200">
                <a:solidFill>
                  <a:prstClr val="black"/>
                </a:solidFill>
              </a:rPr>
              <a:pPr/>
              <a:t>6</a:t>
            </a:fld>
            <a:endParaRPr lang="fr-FR" altLang="en-US" sz="1200">
              <a:solidFill>
                <a:prstClr val="black"/>
              </a:solidFill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2150" y="515938"/>
            <a:ext cx="3441700" cy="2581275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buFontTx/>
              <a:buChar char="•"/>
            </a:pPr>
            <a:r>
              <a:rPr lang="fr-FR" altLang="en-US" dirty="0" smtClean="0"/>
              <a:t>A. Gurevich, "</a:t>
            </a:r>
            <a:r>
              <a:rPr lang="fr-FR" altLang="en-US" dirty="0" err="1" smtClean="0"/>
              <a:t>Enhancement</a:t>
            </a:r>
            <a:r>
              <a:rPr lang="fr-FR" altLang="en-US" dirty="0" smtClean="0"/>
              <a:t> of RF breakdown </a:t>
            </a:r>
            <a:r>
              <a:rPr lang="fr-FR" altLang="en-US" dirty="0" err="1" smtClean="0"/>
              <a:t>field</a:t>
            </a:r>
            <a:r>
              <a:rPr lang="fr-FR" altLang="en-US" dirty="0" smtClean="0"/>
              <a:t> of SC by </a:t>
            </a:r>
            <a:r>
              <a:rPr lang="fr-FR" altLang="en-US" dirty="0" err="1" smtClean="0"/>
              <a:t>multilayer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coating</a:t>
            </a:r>
            <a:r>
              <a:rPr lang="fr-FR" altLang="en-US" dirty="0" smtClean="0"/>
              <a:t>"</a:t>
            </a:r>
            <a:r>
              <a:rPr lang="fr-FR" altLang="en-US" i="1" dirty="0" smtClean="0"/>
              <a:t>.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Appl</a:t>
            </a:r>
            <a:r>
              <a:rPr lang="fr-FR" altLang="en-US" dirty="0" smtClean="0"/>
              <a:t>. </a:t>
            </a:r>
            <a:r>
              <a:rPr lang="fr-FR" altLang="en-US" dirty="0" err="1" smtClean="0"/>
              <a:t>Phys.Lett</a:t>
            </a:r>
            <a:r>
              <a:rPr lang="fr-FR" altLang="en-US" dirty="0" smtClean="0"/>
              <a:t>., 2006. </a:t>
            </a:r>
            <a:r>
              <a:rPr lang="fr-FR" altLang="en-US" b="1" dirty="0" smtClean="0"/>
              <a:t>88</a:t>
            </a:r>
            <a:r>
              <a:rPr lang="fr-FR" altLang="en-US" dirty="0" smtClean="0"/>
              <a:t>: p. 12511. </a:t>
            </a:r>
          </a:p>
          <a:p>
            <a:pPr>
              <a:buFontTx/>
              <a:buChar char="•"/>
            </a:pPr>
            <a:r>
              <a:rPr lang="fr-FR" altLang="en-US" dirty="0" smtClean="0"/>
              <a:t>Couche fine : pas favorable énergétiquement à la nucléation d’un vortex =&gt; augmentation artificielle du HC1.</a:t>
            </a:r>
          </a:p>
          <a:p>
            <a:pPr>
              <a:buFontTx/>
              <a:buChar char="•"/>
            </a:pPr>
            <a:r>
              <a:rPr lang="fr-FR" altLang="en-US" dirty="0" smtClean="0">
                <a:sym typeface="Symbol" pitchFamily="18" charset="2"/>
              </a:rPr>
              <a:t>Couches trop fines pour écranter totalement le champ, seulement atténuation : il en faut plusieurs =&gt; structures à optimiser</a:t>
            </a:r>
          </a:p>
        </p:txBody>
      </p:sp>
    </p:spTree>
    <p:extLst>
      <p:ext uri="{BB962C8B-B14F-4D97-AF65-F5344CB8AC3E}">
        <p14:creationId xmlns:p14="http://schemas.microsoft.com/office/powerpoint/2010/main" val="1362048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noProof="0" dirty="0" smtClean="0"/>
              <a:t>Pas possible de mesurer direct sur une cavité (on ne sait pas encore déposer de telles structures sur des formes complexes)</a:t>
            </a:r>
          </a:p>
          <a:p>
            <a:pPr marL="171450" indent="-171450">
              <a:buFont typeface="Symbol"/>
              <a:buChar char="Þ"/>
            </a:pPr>
            <a:r>
              <a:rPr lang="fr-FR" noProof="0" dirty="0" smtClean="0"/>
              <a:t>On mesure indirectement </a:t>
            </a:r>
          </a:p>
          <a:p>
            <a:pPr marL="0" indent="0">
              <a:buFont typeface="Symbol"/>
              <a:buNone/>
            </a:pPr>
            <a:r>
              <a:rPr lang="fr-FR" noProof="0" dirty="0" smtClean="0"/>
              <a:t>Par magnétométrie : le champ de transition limite (donne une</a:t>
            </a:r>
            <a:r>
              <a:rPr lang="fr-FR" baseline="0" noProof="0" dirty="0" smtClean="0"/>
              <a:t> estimation du champ </a:t>
            </a:r>
            <a:r>
              <a:rPr lang="fr-FR" baseline="0" noProof="0" dirty="0" err="1" smtClean="0"/>
              <a:t>acc</a:t>
            </a:r>
            <a:r>
              <a:rPr lang="fr-FR" baseline="0" noProof="0" dirty="0" smtClean="0"/>
              <a:t> maximum)</a:t>
            </a:r>
          </a:p>
          <a:p>
            <a:pPr marL="0" indent="0">
              <a:buFont typeface="Symbol"/>
              <a:buNone/>
            </a:pPr>
            <a:r>
              <a:rPr lang="fr-FR" baseline="0" noProof="0" dirty="0" smtClean="0"/>
              <a:t>Par cavité TE011 (5,88 GHz) : la </a:t>
            </a:r>
            <a:r>
              <a:rPr lang="fr-FR" baseline="0" noProof="0" dirty="0" err="1" smtClean="0"/>
              <a:t>Rs</a:t>
            </a:r>
            <a:r>
              <a:rPr lang="fr-FR" baseline="0" noProof="0" dirty="0" smtClean="0"/>
              <a:t>  à bas champ (donne une estimation du Q0)</a:t>
            </a:r>
            <a:endParaRPr lang="fr-FR" noProof="0" dirty="0" smtClean="0"/>
          </a:p>
          <a:p>
            <a:endParaRPr lang="fr-FR" noProof="0" dirty="0" smtClean="0"/>
          </a:p>
          <a:p>
            <a:r>
              <a:rPr lang="fr-FR" noProof="0" dirty="0" smtClean="0"/>
              <a:t>Magnétométrie : Les</a:t>
            </a:r>
            <a:r>
              <a:rPr lang="fr-FR" baseline="0" noProof="0" dirty="0" smtClean="0"/>
              <a:t> résultats au dessus de la ligne orange sont à prendre avec des précautions. On espère les confirmer avec les développements prévus cette année (bobine + petite ou échantillons plus grands)</a:t>
            </a:r>
          </a:p>
          <a:p>
            <a:endParaRPr lang="fr-FR" baseline="0" noProof="0" dirty="0" smtClean="0"/>
          </a:p>
          <a:p>
            <a:r>
              <a:rPr lang="fr-FR" baseline="0" noProof="0" dirty="0" smtClean="0"/>
              <a:t>RF La grande inconnue de ces multi couche c’était la résistance résiduelle qui aurait pu s’avérer monstrueuse et mettre tout par terre. Le premier échantillon, très rugueux présentait une résistance résiduelle seulement 5 fois plus grande que celle du Nb, le deuxième beaucoup + lisse est quasiment identique à celle du Nb . Dans ces échantillons la moitié du courant seulement passe dans les couches, l’autre moitié dans le Nb… on a donc bon espoir de faire beaucoup mieux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2364818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E8DCD-695F-4C8A-AAF6-2935C239611F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65486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F03764-6CE3-4656-9A9A-125D47382A45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6615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es commentaires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lvl="0"/>
                <a:r>
                  <a:rPr lang="fr-FR" sz="1200" dirty="0" smtClean="0"/>
                  <a:t>Longueurs caractéristiques </a:t>
                </a:r>
                <a:r>
                  <a:rPr lang="fr-FR" sz="1200" cap="none" dirty="0" smtClean="0">
                    <a:latin typeface="Symbol" pitchFamily="18" charset="2"/>
                  </a:rPr>
                  <a:t>x</a:t>
                </a:r>
                <a:r>
                  <a:rPr lang="fr-FR" sz="1200" cap="none" baseline="-25000" dirty="0" smtClean="0"/>
                  <a:t>0</a:t>
                </a:r>
                <a:r>
                  <a:rPr lang="fr-FR" sz="1200" cap="none" dirty="0" smtClean="0"/>
                  <a:t>, </a:t>
                </a:r>
                <a:r>
                  <a:rPr lang="fr-FR" sz="1200" cap="none" dirty="0" smtClean="0">
                    <a:latin typeface="Symbol" pitchFamily="18" charset="2"/>
                  </a:rPr>
                  <a:t>l</a:t>
                </a:r>
                <a:r>
                  <a:rPr lang="fr-FR" sz="1200" cap="none" baseline="-25000" dirty="0" smtClean="0"/>
                  <a:t>0</a:t>
                </a:r>
                <a:r>
                  <a:rPr lang="fr-FR" sz="1200" cap="none" dirty="0" smtClean="0"/>
                  <a:t>, </a:t>
                </a:r>
                <a:r>
                  <a:rPr lang="fr-FR" sz="1400" cap="none" dirty="0" smtClean="0">
                    <a:latin typeface="Freestyle Script" panose="030804020302050B0404" pitchFamily="66" charset="0"/>
                  </a:rPr>
                  <a:t>l</a:t>
                </a:r>
                <a:endParaRPr lang="fr-FR" cap="none" dirty="0"/>
              </a:p>
              <a:p>
                <a14:m>
                  <m:oMath xmlns:m="http://schemas.openxmlformats.org/officeDocument/2006/math">
                    <m:r>
                      <a:rPr lang="fr-FR" i="1" cap="none" dirty="0" smtClean="0">
                        <a:latin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fr-FR" dirty="0" smtClean="0"/>
                  <a:t>&lt;&lt; </a:t>
                </a:r>
                <a:r>
                  <a:rPr lang="fr-FR" cap="none" dirty="0" smtClean="0">
                    <a:latin typeface="Symbol" panose="05050102010706020507" pitchFamily="18" charset="2"/>
                  </a:rPr>
                  <a:t>x</a:t>
                </a:r>
                <a:r>
                  <a:rPr lang="fr-FR" dirty="0" smtClean="0"/>
                  <a:t> : GL Linéarisées</a:t>
                </a:r>
                <a:endParaRPr lang="fr-FR" dirty="0"/>
              </a:p>
              <a:p>
                <a:r>
                  <a:rPr lang="fr-FR" dirty="0" smtClean="0"/>
                  <a:t>éléments de la théorie BCS</a:t>
                </a:r>
                <a:endParaRPr lang="fr-FR" dirty="0"/>
              </a:p>
              <a:p>
                <a:r>
                  <a:rPr lang="fr-FR" dirty="0"/>
                  <a:t>Comportement résistif en </a:t>
                </a:r>
                <a:r>
                  <a:rPr lang="fr-FR" dirty="0" smtClean="0"/>
                  <a:t>AC/RF</a:t>
                </a:r>
                <a:endParaRPr lang="fr-FR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3" name="Espace réservé des commentaires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lvl="0"/>
                <a:r>
                  <a:rPr lang="fr-FR" sz="1200" dirty="0" smtClean="0"/>
                  <a:t>Longueurs caractéristiques </a:t>
                </a:r>
                <a:r>
                  <a:rPr lang="fr-FR" sz="1200" cap="none" dirty="0" smtClean="0">
                    <a:latin typeface="Symbol" pitchFamily="18" charset="2"/>
                  </a:rPr>
                  <a:t>x</a:t>
                </a:r>
                <a:r>
                  <a:rPr lang="fr-FR" sz="1200" cap="none" baseline="-25000" dirty="0" smtClean="0"/>
                  <a:t>0</a:t>
                </a:r>
                <a:r>
                  <a:rPr lang="fr-FR" sz="1200" cap="none" dirty="0" smtClean="0"/>
                  <a:t>, </a:t>
                </a:r>
                <a:r>
                  <a:rPr lang="fr-FR" sz="1200" cap="none" dirty="0" smtClean="0">
                    <a:latin typeface="Symbol" pitchFamily="18" charset="2"/>
                  </a:rPr>
                  <a:t>l</a:t>
                </a:r>
                <a:r>
                  <a:rPr lang="fr-FR" sz="1200" cap="none" baseline="-25000" dirty="0" smtClean="0"/>
                  <a:t>0</a:t>
                </a:r>
                <a:r>
                  <a:rPr lang="fr-FR" sz="1200" cap="none" dirty="0" smtClean="0"/>
                  <a:t>, </a:t>
                </a:r>
                <a:r>
                  <a:rPr lang="fr-FR" sz="1400" cap="none" dirty="0" smtClean="0">
                    <a:latin typeface="Freestyle Script" panose="030804020302050B0404" pitchFamily="66" charset="0"/>
                  </a:rPr>
                  <a:t>l</a:t>
                </a:r>
                <a:endParaRPr lang="fr-FR" cap="none" dirty="0"/>
              </a:p>
              <a:p>
                <a:r>
                  <a:rPr lang="fr-FR" i="0" cap="none" dirty="0" smtClean="0">
                    <a:latin typeface="Cambria Math" panose="02040503050406030204" pitchFamily="18" charset="0"/>
                  </a:rPr>
                  <a:t>ℓ</a:t>
                </a:r>
                <a:r>
                  <a:rPr lang="fr-FR" dirty="0" smtClean="0"/>
                  <a:t>&lt;&lt; </a:t>
                </a:r>
                <a:r>
                  <a:rPr lang="fr-FR" cap="none" dirty="0" smtClean="0">
                    <a:latin typeface="Symbol" panose="05050102010706020507" pitchFamily="18" charset="2"/>
                  </a:rPr>
                  <a:t>x</a:t>
                </a:r>
                <a:r>
                  <a:rPr lang="fr-FR" dirty="0" smtClean="0"/>
                  <a:t> : GL Linéarisées</a:t>
                </a:r>
                <a:endParaRPr lang="fr-FR" dirty="0"/>
              </a:p>
              <a:p>
                <a:r>
                  <a:rPr lang="fr-FR" dirty="0" smtClean="0"/>
                  <a:t>éléments de la théorie BCS</a:t>
                </a:r>
                <a:endParaRPr lang="fr-FR" dirty="0"/>
              </a:p>
              <a:p>
                <a:r>
                  <a:rPr lang="fr-FR" dirty="0"/>
                  <a:t>Comportement résistif en </a:t>
                </a:r>
                <a:r>
                  <a:rPr lang="fr-FR" dirty="0" smtClean="0"/>
                  <a:t>AC/RF</a:t>
                </a:r>
                <a:endParaRPr lang="fr-FR" dirty="0"/>
              </a:p>
              <a:p>
                <a:endParaRPr lang="fr-FR" dirty="0"/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7984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1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pic>
        <p:nvPicPr>
          <p:cNvPr id="16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88640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26" y="3518865"/>
            <a:ext cx="8187638" cy="1432684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50294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car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6486" y="846237"/>
            <a:ext cx="8460000" cy="4156911"/>
          </a:xfrm>
          <a:prstGeom prst="rect">
            <a:avLst/>
          </a:prstGeom>
        </p:spPr>
      </p:pic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  <p:sp>
        <p:nvSpPr>
          <p:cNvPr id="33" name="Espace réservé du graphique 32"/>
          <p:cNvSpPr>
            <a:spLocks noGrp="1"/>
          </p:cNvSpPr>
          <p:nvPr>
            <p:ph type="chart" sz="quarter" idx="13" hasCustomPrompt="1"/>
          </p:nvPr>
        </p:nvSpPr>
        <p:spPr>
          <a:xfrm>
            <a:off x="899592" y="5157788"/>
            <a:ext cx="3240360" cy="863600"/>
          </a:xfrm>
        </p:spPr>
        <p:txBody>
          <a:bodyPr anchor="ctr"/>
          <a:lstStyle>
            <a:lvl1pPr marL="0" indent="0" algn="ctr">
              <a:defRPr sz="1200"/>
            </a:lvl1pPr>
          </a:lstStyle>
          <a:p>
            <a:r>
              <a:rPr lang="fr-FR" dirty="0" smtClean="0"/>
              <a:t> Graphique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2733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intercalai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pic>
        <p:nvPicPr>
          <p:cNvPr id="7" name="Image 6" descr="bandeau_dernière.png"/>
          <p:cNvPicPr>
            <a:picLocks noChangeAspect="1"/>
          </p:cNvPicPr>
          <p:nvPr userDrawn="1"/>
        </p:nvPicPr>
        <p:blipFill>
          <a:blip r:embed="rId3" cstate="print"/>
          <a:srcRect b="15350"/>
          <a:stretch>
            <a:fillRect/>
          </a:stretch>
        </p:blipFill>
        <p:spPr>
          <a:xfrm>
            <a:off x="3310128" y="0"/>
            <a:ext cx="5833872" cy="580526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38800" y="5799600"/>
            <a:ext cx="1897200" cy="943200"/>
          </a:xfrm>
        </p:spPr>
        <p:txBody>
          <a:bodyPr anchor="t" anchorCtr="0"/>
          <a:lstStyle>
            <a:lvl1pPr>
              <a:lnSpc>
                <a:spcPts val="1200"/>
              </a:lnSpc>
              <a:defRPr sz="85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39505" y="5799600"/>
            <a:ext cx="3552775" cy="943200"/>
          </a:xfrm>
        </p:spPr>
        <p:txBody>
          <a:bodyPr/>
          <a:lstStyle>
            <a:lvl1pPr marL="0" indent="0">
              <a:lnSpc>
                <a:spcPts val="1200"/>
              </a:lnSpc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ts val="1200"/>
              </a:lnSpc>
              <a:spcBef>
                <a:spcPts val="800"/>
              </a:spcBef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2pPr>
            <a:lvl3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3pPr>
            <a:lvl4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4pPr>
            <a:lvl5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>
          <a:xfrm>
            <a:off x="576000" y="5445224"/>
            <a:ext cx="11186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>
                <a:solidFill>
                  <a:prstClr val="white"/>
                </a:solidFill>
              </a:rPr>
              <a:t>|  PAGE </a:t>
            </a:r>
            <a:fld id="{AEFB9B6D-867A-40B8-ACB0-35CC9F272C9C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>
          <a:xfrm>
            <a:off x="576000" y="5877272"/>
            <a:ext cx="26642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>
                <a:solidFill>
                  <a:prstClr val="white"/>
                </a:solidFill>
              </a:rPr>
              <a:t>C.Z. Antoine      LCWS 2017  </a:t>
            </a:r>
            <a:endParaRPr lang="fr-F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816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rcal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bandeau_intercalai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72000" y="1949598"/>
            <a:ext cx="5364496" cy="4719761"/>
          </a:xfrm>
        </p:spPr>
        <p:txBody>
          <a:bodyPr anchor="t"/>
          <a:lstStyle>
            <a:lvl1pPr algn="l">
              <a:lnSpc>
                <a:spcPts val="2800"/>
              </a:lnSpc>
              <a:defRPr sz="2200" b="1" cap="all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72000" y="260649"/>
            <a:ext cx="5292488" cy="1584176"/>
          </a:xfrm>
        </p:spPr>
        <p:txBody>
          <a:bodyPr anchor="t" anchorCtr="0"/>
          <a:lstStyle>
            <a:lvl1pPr marL="0" indent="0">
              <a:lnSpc>
                <a:spcPts val="1200"/>
              </a:lnSpc>
              <a:spcAft>
                <a:spcPts val="0"/>
              </a:spcAft>
              <a:buNone/>
              <a:defRPr sz="85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>
          <a:xfrm>
            <a:off x="576000" y="5877272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>
                <a:solidFill>
                  <a:prstClr val="white"/>
                </a:solidFill>
              </a:rPr>
              <a:t>|  PAGE </a:t>
            </a:r>
            <a:fld id="{AEFB9B6D-867A-40B8-ACB0-35CC9F272C9C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>
          <a:xfrm>
            <a:off x="576000" y="5445224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fr-FR" smtClean="0">
                <a:solidFill>
                  <a:prstClr val="white"/>
                </a:solidFill>
              </a:rPr>
              <a:t>C.Z. Antoine      LCWS 2017  </a:t>
            </a:r>
            <a:endParaRPr lang="fr-F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982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2595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181800" cy="684312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024813" y="6518672"/>
            <a:ext cx="1119187" cy="365125"/>
          </a:xfrm>
          <a:prstGeom prst="rect">
            <a:avLst/>
          </a:prstGeom>
        </p:spPr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11"/>
          <p:cNvSpPr>
            <a:spLocks noGrp="1"/>
          </p:cNvSpPr>
          <p:nvPr>
            <p:ph type="ftr" sz="quarter" idx="13"/>
          </p:nvPr>
        </p:nvSpPr>
        <p:spPr>
          <a:xfrm>
            <a:off x="2051720" y="6520259"/>
            <a:ext cx="5939824" cy="365125"/>
          </a:xfrm>
        </p:spPr>
        <p:txBody>
          <a:bodyPr/>
          <a:lstStyle>
            <a:lvl1pPr>
              <a:defRPr u="none"/>
            </a:lvl1pPr>
          </a:lstStyle>
          <a:p>
            <a:r>
              <a:rPr lang="fr-FR" smtClean="0"/>
              <a:t>C.Z. Antoine      LCWS 2017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081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94132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 u="none" smtClean="0">
                <a:solidFill>
                  <a:srgbClr val="0070C0">
                    <a:tint val="75000"/>
                  </a:srgb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en-US" u="none">
              <a:solidFill>
                <a:srgbClr val="0070C0">
                  <a:tint val="75000"/>
                </a:srgbClr>
              </a:solidFill>
              <a:latin typeface="Calibri"/>
              <a:cs typeface="+mn-cs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494132"/>
            <a:ext cx="67818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u="none" smtClean="0">
                <a:solidFill>
                  <a:srgbClr val="0070C0"/>
                </a:solidFill>
                <a:latin typeface="Calibri"/>
                <a:cs typeface="+mn-cs"/>
              </a:rPr>
              <a:t>C.Z. Antoine      LCWS 2017  </a:t>
            </a:r>
            <a:endParaRPr lang="en-US" u="none" dirty="0">
              <a:solidFill>
                <a:srgbClr val="0070C0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765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76263" y="6305550"/>
            <a:ext cx="1450975" cy="365125"/>
          </a:xfrm>
          <a:prstGeom prst="rect">
            <a:avLst/>
          </a:prstGeom>
        </p:spPr>
        <p:txBody>
          <a:bodyPr/>
          <a:lstStyle>
            <a:lvl1pPr>
              <a:defRPr lang="fr-FR" sz="1000" u="none" kern="1200" cap="none" dirty="0" smtClean="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51050" y="6305550"/>
            <a:ext cx="5940425" cy="365125"/>
          </a:xfrm>
        </p:spPr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fr-FR" smtClean="0"/>
              <a:t>C.Z. Antoine      LCWS 2017  </a:t>
            </a:r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024813" y="6303963"/>
            <a:ext cx="1119187" cy="365125"/>
          </a:xfrm>
        </p:spPr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fr-FR" smtClean="0"/>
              <a:t>|  PAGE </a:t>
            </a:r>
            <a:fld id="{8CADEDB1-774E-4026-9688-CF6FA26D2D04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187450" y="46038"/>
            <a:ext cx="6769100" cy="909637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6289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5616" y="9209"/>
            <a:ext cx="7128792" cy="90872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20"/>
          </p:nvPr>
        </p:nvSpPr>
        <p:spPr>
          <a:xfrm>
            <a:off x="2051720" y="6305192"/>
            <a:ext cx="5907914" cy="365125"/>
          </a:xfrm>
        </p:spPr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0572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numéro de diapositive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7169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/>
            </a:lvl3pPr>
            <a:lvl4pPr>
              <a:lnSpc>
                <a:spcPct val="120000"/>
              </a:lnSpc>
              <a:defRPr/>
            </a:lvl4pPr>
            <a:lvl5pPr>
              <a:lnSpc>
                <a:spcPct val="120000"/>
              </a:lnSpc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7864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5240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2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3312000" y="3312000"/>
            <a:ext cx="1944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2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256000" y="3312000"/>
            <a:ext cx="1944000" cy="21240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3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7200000" y="3312000"/>
            <a:ext cx="1944000" cy="21240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2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pic>
        <p:nvPicPr>
          <p:cNvPr id="14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886" y="6008003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417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  <p:sp>
        <p:nvSpPr>
          <p:cNvPr id="15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148000" y="2016000"/>
            <a:ext cx="3492000" cy="198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6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5148000" y="3999600"/>
            <a:ext cx="1746000" cy="16956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7" name="Espace réservé du contenu 20"/>
          <p:cNvSpPr>
            <a:spLocks noGrp="1"/>
          </p:cNvSpPr>
          <p:nvPr>
            <p:ph sz="quarter" idx="23" hasCustomPrompt="1"/>
          </p:nvPr>
        </p:nvSpPr>
        <p:spPr>
          <a:xfrm>
            <a:off x="6894000" y="3999600"/>
            <a:ext cx="1746000" cy="16956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5914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3707506"/>
            <a:ext cx="8172464" cy="252980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  <p:sp>
        <p:nvSpPr>
          <p:cNvPr id="9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76000" y="1458000"/>
            <a:ext cx="8064000" cy="1908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9046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  <p:sp>
        <p:nvSpPr>
          <p:cNvPr id="17" name="Espace réservé du contenu 15"/>
          <p:cNvSpPr>
            <a:spLocks noGrp="1"/>
          </p:cNvSpPr>
          <p:nvPr>
            <p:ph sz="quarter" idx="15"/>
          </p:nvPr>
        </p:nvSpPr>
        <p:spPr>
          <a:xfrm>
            <a:off x="378000" y="836613"/>
            <a:ext cx="8460000" cy="518477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8778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87624" y="46828"/>
            <a:ext cx="705678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marL="744537" marR="0" lvl="2" indent="-360363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Tx/>
              <a:buBlip>
                <a:blip r:embed="rId19"/>
              </a:buBlip>
              <a:tabLst/>
              <a:defRPr/>
            </a:pPr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C.Z. Antoine      LCWS 2017 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5304" y="6303598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2050" name="Picture 2" descr="C:\Users\eb137366\Downloads\irfu_signature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55313"/>
            <a:ext cx="646061" cy="64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380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68" r:id="rId3"/>
    <p:sldLayoutId id="2147483667" r:id="rId4"/>
    <p:sldLayoutId id="2147483666" r:id="rId5"/>
    <p:sldLayoutId id="2147483664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65" r:id="rId12"/>
    <p:sldLayoutId id="2147483691" r:id="rId13"/>
    <p:sldLayoutId id="2147483695" r:id="rId14"/>
    <p:sldLayoutId id="2147483696" r:id="rId15"/>
    <p:sldLayoutId id="2147483697" r:id="rId16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marR="0" indent="-360363" algn="l" defTabSz="914400" rtl="0" eaLnBrk="1" fontAlgn="auto" latinLnBrk="0" hangingPunct="1">
        <a:lnSpc>
          <a:spcPts val="2000"/>
        </a:lnSpc>
        <a:spcBef>
          <a:spcPts val="0"/>
        </a:spcBef>
        <a:spcAft>
          <a:spcPts val="0"/>
        </a:spcAft>
        <a:buClrTx/>
        <a:buSzPct val="90000"/>
        <a:buFontTx/>
        <a:buBlip>
          <a:blip r:embed="rId19"/>
        </a:buBlip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984250" indent="-269875" algn="l" defTabSz="10795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21"/>
        </a:buBlip>
        <a:tabLst>
          <a:tab pos="1079500" algn="l"/>
        </a:tabLst>
        <a:defRPr sz="14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2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png"/><Relationship Id="rId4" Type="http://schemas.openxmlformats.org/officeDocument/2006/relationships/image" Target="../media/image3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png"/><Relationship Id="rId4" Type="http://schemas.openxmlformats.org/officeDocument/2006/relationships/image" Target="../media/image40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1.wmf"/><Relationship Id="rId9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2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5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hyperlink" Target="http://www.youtube.com/watch?feature=player_detailpage&amp;v=XMda8TXLIFk" TargetMode="External"/><Relationship Id="rId5" Type="http://schemas.microsoft.com/office/2007/relationships/hdphoto" Target="../media/hdphoto3.wdp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55.wmf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54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56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7" Type="http://schemas.openxmlformats.org/officeDocument/2006/relationships/image" Target="../media/image60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6" Type="http://schemas.microsoft.com/office/2007/relationships/hdphoto" Target="../media/hdphoto1.wdp"/><Relationship Id="rId5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ature.com/srep/2012/121126/srep00886/full/srep00886.html?message-global=remove&amp;WT.ec_id=SREP-20121127" TargetMode="External"/><Relationship Id="rId3" Type="http://schemas.openxmlformats.org/officeDocument/2006/relationships/image" Target="../media/image36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3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png"/><Relationship Id="rId5" Type="http://schemas.openxmlformats.org/officeDocument/2006/relationships/image" Target="../media/image17.emf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png"/><Relationship Id="rId5" Type="http://schemas.openxmlformats.org/officeDocument/2006/relationships/image" Target="../media/image4.png"/><Relationship Id="rId10" Type="http://schemas.openxmlformats.org/officeDocument/2006/relationships/image" Target="../media/image24.png"/><Relationship Id="rId4" Type="http://schemas.openxmlformats.org/officeDocument/2006/relationships/image" Target="../media/image2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png"/><Relationship Id="rId5" Type="http://schemas.openxmlformats.org/officeDocument/2006/relationships/image" Target="../media/image22.png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268760"/>
            <a:ext cx="4788464" cy="1429696"/>
          </a:xfrm>
        </p:spPr>
        <p:txBody>
          <a:bodyPr/>
          <a:lstStyle/>
          <a:p>
            <a:pPr algn="ctr">
              <a:lnSpc>
                <a:spcPct val="114000"/>
              </a:lnSpc>
            </a:pPr>
            <a:r>
              <a:rPr lang="en-US" sz="3200" b="1" noProof="0" dirty="0" smtClean="0">
                <a:solidFill>
                  <a:srgbClr val="4D4D4D"/>
                </a:solidFill>
                <a:latin typeface="Arial" pitchFamily="34" charset="0"/>
                <a:cs typeface="Arial" pitchFamily="34" charset="0"/>
              </a:rPr>
              <a:t>(Selected) SRF R&amp;D activity at CEA</a:t>
            </a:r>
            <a:br>
              <a:rPr lang="en-US" sz="3200" b="1" noProof="0" dirty="0" smtClean="0">
                <a:solidFill>
                  <a:srgbClr val="4D4D4D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b="1" noProof="0" dirty="0" smtClean="0">
                <a:solidFill>
                  <a:srgbClr val="4D4D4D"/>
                </a:solidFill>
                <a:latin typeface="Arial" pitchFamily="34" charset="0"/>
                <a:cs typeface="Arial" pitchFamily="34" charset="0"/>
              </a:rPr>
              <a:t>Saclay</a:t>
            </a:r>
            <a:endParaRPr lang="en-US" sz="3200" b="1" noProof="0" dirty="0">
              <a:solidFill>
                <a:srgbClr val="4D4D4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3960000" y="5157192"/>
            <a:ext cx="4788464" cy="576064"/>
          </a:xfrm>
        </p:spPr>
        <p:txBody>
          <a:bodyPr/>
          <a:lstStyle/>
          <a:p>
            <a:pPr lvl="0">
              <a:spcAft>
                <a:spcPct val="0"/>
              </a:spcAft>
            </a:pPr>
            <a:r>
              <a:rPr lang="fr-FR" sz="900" b="1" dirty="0" smtClean="0">
                <a:solidFill>
                  <a:schemeClr val="bg2"/>
                </a:solidFill>
              </a:rPr>
              <a:t>|</a:t>
            </a:r>
            <a:r>
              <a:rPr lang="fr-FR" dirty="0" smtClean="0"/>
              <a:t> </a:t>
            </a:r>
            <a:r>
              <a:rPr lang="fr-FR" sz="1400" i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SRF group meeting @ KEK</a:t>
            </a:r>
            <a:endParaRPr lang="en-US" sz="1400" i="1" dirty="0">
              <a:solidFill>
                <a:prstClr val="black">
                  <a:lumMod val="50000"/>
                  <a:lumOff val="50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860472" cy="504056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fr-FR" dirty="0" smtClean="0"/>
              <a:t>C. Z. Antoine </a:t>
            </a:r>
            <a:r>
              <a:rPr lang="fr-FR" sz="1400" i="1" cap="none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(O. </a:t>
            </a:r>
            <a:r>
              <a:rPr lang="fr-FR" sz="1400" i="1" cap="none" dirty="0" err="1" smtClean="0"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Napoly</a:t>
            </a:r>
            <a:r>
              <a:rPr lang="fr-FR" sz="1400" i="1" cap="none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F. </a:t>
            </a:r>
            <a:r>
              <a:rPr lang="fr-FR" sz="1400" i="1" cap="none" dirty="0" err="1" smtClean="0"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Eozenou</a:t>
            </a:r>
            <a:r>
              <a:rPr lang="fr-FR" sz="1400" i="1" cap="none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T. Proslier…)</a:t>
            </a:r>
            <a:endParaRPr lang="fr-FR" sz="1400" i="1" cap="none" dirty="0">
              <a:solidFill>
                <a:prstClr val="black">
                  <a:lumMod val="50000"/>
                  <a:lumOff val="50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1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Calibri" panose="020F0502020204030204" pitchFamily="34" charset="0"/>
              </a:rPr>
              <a:t>Sputtered (defective) materials…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95536" y="1165667"/>
            <a:ext cx="5555331" cy="1472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944" lvl="1">
              <a:spcAft>
                <a:spcPts val="300"/>
              </a:spcAft>
              <a:buSzPct val="90000"/>
            </a:pPr>
            <a:r>
              <a:rPr lang="en-US" sz="2000" dirty="0" smtClean="0">
                <a:solidFill>
                  <a:schemeClr val="tx2"/>
                </a:solidFill>
              </a:rPr>
              <a:t>Typical defects…</a:t>
            </a:r>
            <a:endParaRPr lang="en-US" sz="2000" dirty="0">
              <a:solidFill>
                <a:schemeClr val="tx2"/>
              </a:solidFill>
            </a:endParaRPr>
          </a:p>
          <a:p>
            <a:pPr marL="270272" lvl="1" indent="-270272">
              <a:lnSpc>
                <a:spcPct val="120000"/>
              </a:lnSpc>
              <a:buSzPct val="90000"/>
              <a:buBlip>
                <a:blip r:embed="rId2"/>
              </a:buBlip>
            </a:pPr>
            <a:endParaRPr lang="en-US" sz="800" dirty="0">
              <a:solidFill>
                <a:prstClr val="black"/>
              </a:solidFill>
              <a:latin typeface="Arial"/>
            </a:endParaRPr>
          </a:p>
          <a:p>
            <a:pPr marL="558403" lvl="2" indent="-270272">
              <a:lnSpc>
                <a:spcPct val="120000"/>
              </a:lnSpc>
              <a:buSzPct val="90000"/>
              <a:buBlip>
                <a:blip r:embed="rId2"/>
              </a:buBlip>
              <a:defRPr/>
            </a:pPr>
            <a:r>
              <a:rPr lang="en-US" sz="1600" dirty="0" smtClean="0">
                <a:solidFill>
                  <a:srgbClr val="666666"/>
                </a:solidFill>
                <a:latin typeface="Arial"/>
              </a:rPr>
              <a:t>Low H</a:t>
            </a:r>
            <a:r>
              <a:rPr lang="en-US" sz="1600" baseline="-25000" dirty="0" smtClean="0">
                <a:solidFill>
                  <a:srgbClr val="666666"/>
                </a:solidFill>
                <a:latin typeface="Arial"/>
              </a:rPr>
              <a:t>C1</a:t>
            </a:r>
          </a:p>
          <a:p>
            <a:pPr marL="558403" lvl="2" indent="-270272">
              <a:lnSpc>
                <a:spcPct val="120000"/>
              </a:lnSpc>
              <a:buSzPct val="90000"/>
              <a:buBlip>
                <a:blip r:embed="rId2"/>
              </a:buBlip>
              <a:defRPr/>
            </a:pPr>
            <a:r>
              <a:rPr lang="en-US" sz="1600" dirty="0" smtClean="0">
                <a:solidFill>
                  <a:srgbClr val="666666"/>
                </a:solidFill>
                <a:latin typeface="Arial"/>
              </a:rPr>
              <a:t>Thickness ≠ uniform</a:t>
            </a:r>
          </a:p>
          <a:p>
            <a:pPr marL="558403" lvl="2" indent="-270272">
              <a:lnSpc>
                <a:spcPct val="120000"/>
              </a:lnSpc>
              <a:buSzPct val="90000"/>
              <a:buBlip>
                <a:blip r:embed="rId2"/>
              </a:buBlip>
              <a:defRPr/>
            </a:pPr>
            <a:r>
              <a:rPr lang="en-US" sz="1600" dirty="0" smtClean="0">
                <a:solidFill>
                  <a:srgbClr val="666666"/>
                </a:solidFill>
                <a:latin typeface="Arial"/>
              </a:rPr>
              <a:t>…</a:t>
            </a:r>
            <a:endParaRPr lang="en-US" sz="1600" dirty="0">
              <a:solidFill>
                <a:srgbClr val="666666"/>
              </a:solidFill>
              <a:latin typeface="Arial"/>
            </a:endParaRPr>
          </a:p>
        </p:txBody>
      </p:sp>
      <p:pic>
        <p:nvPicPr>
          <p:cNvPr id="26" name="Picture 3" descr="S:\NbN 100nm 150119\NbN 100nm Position3x100000 150119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3" y="1447085"/>
            <a:ext cx="3231187" cy="2520000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ZoneTexte 31"/>
          <p:cNvSpPr txBox="1"/>
          <p:nvPr/>
        </p:nvSpPr>
        <p:spPr>
          <a:xfrm flipH="1">
            <a:off x="5724126" y="3409670"/>
            <a:ext cx="2160241" cy="276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u="none" dirty="0" smtClean="0">
                <a:solidFill>
                  <a:schemeClr val="bg1"/>
                </a:solidFill>
              </a:rPr>
              <a:t> Nb Thickness</a:t>
            </a:r>
            <a:r>
              <a:rPr lang="fr-FR" sz="1200" b="1" u="none" dirty="0" smtClean="0">
                <a:solidFill>
                  <a:schemeClr val="bg1"/>
                </a:solidFill>
              </a:rPr>
              <a:t> ~ 425nm</a:t>
            </a:r>
            <a:endParaRPr lang="fr-FR" sz="1200" b="1" u="none" dirty="0">
              <a:solidFill>
                <a:schemeClr val="bg1"/>
              </a:solidFill>
            </a:endParaRPr>
          </a:p>
        </p:txBody>
      </p:sp>
      <p:cxnSp>
        <p:nvCxnSpPr>
          <p:cNvPr id="33" name="Connecteur droit avec flèche 32"/>
          <p:cNvCxnSpPr/>
          <p:nvPr/>
        </p:nvCxnSpPr>
        <p:spPr>
          <a:xfrm flipV="1">
            <a:off x="6672062" y="2872321"/>
            <a:ext cx="334941" cy="380166"/>
          </a:xfrm>
          <a:prstGeom prst="straightConnector1">
            <a:avLst/>
          </a:prstGeom>
          <a:ln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 flipV="1">
            <a:off x="6672062" y="4182821"/>
            <a:ext cx="63237" cy="288114"/>
          </a:xfrm>
          <a:prstGeom prst="straightConnector1">
            <a:avLst/>
          </a:prstGeom>
          <a:ln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flipH="1" flipV="1">
            <a:off x="6229401" y="4182821"/>
            <a:ext cx="442661" cy="295475"/>
          </a:xfrm>
          <a:prstGeom prst="straightConnector1">
            <a:avLst/>
          </a:prstGeom>
          <a:ln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Espace réservé du numéro de diapositive 2"/>
          <p:cNvSpPr txBox="1">
            <a:spLocks/>
          </p:cNvSpPr>
          <p:nvPr/>
        </p:nvSpPr>
        <p:spPr>
          <a:xfrm>
            <a:off x="3897092" y="7029400"/>
            <a:ext cx="111918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u="none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grpSp>
        <p:nvGrpSpPr>
          <p:cNvPr id="36" name="Groupe 35"/>
          <p:cNvGrpSpPr/>
          <p:nvPr/>
        </p:nvGrpSpPr>
        <p:grpSpPr>
          <a:xfrm>
            <a:off x="285828" y="2840593"/>
            <a:ext cx="5148234" cy="3715206"/>
            <a:chOff x="5256724" y="3381799"/>
            <a:chExt cx="3899453" cy="2861001"/>
          </a:xfrm>
        </p:grpSpPr>
        <p:pic>
          <p:nvPicPr>
            <p:cNvPr id="37" name="Image 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56724" y="3381799"/>
              <a:ext cx="3163226" cy="2689818"/>
            </a:xfrm>
            <a:prstGeom prst="rect">
              <a:avLst/>
            </a:prstGeom>
          </p:spPr>
        </p:pic>
        <p:sp>
          <p:nvSpPr>
            <p:cNvPr id="38" name="ZoneTexte 37"/>
            <p:cNvSpPr txBox="1"/>
            <p:nvPr/>
          </p:nvSpPr>
          <p:spPr>
            <a:xfrm>
              <a:off x="7390066" y="3577387"/>
              <a:ext cx="1766111" cy="6001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100" i="1" dirty="0"/>
                <a:t>250 nm </a:t>
              </a:r>
              <a:r>
                <a:rPr lang="fr-FR" sz="1100" i="1" dirty="0" smtClean="0"/>
                <a:t>Nb on </a:t>
              </a:r>
              <a:r>
                <a:rPr lang="fr-FR" sz="1100" i="1" dirty="0" err="1"/>
                <a:t>saphire</a:t>
              </a:r>
              <a:r>
                <a:rPr lang="fr-FR" sz="1100" i="1" dirty="0"/>
                <a:t> </a:t>
              </a:r>
              <a:endParaRPr lang="fr-FR" sz="1100" i="1" dirty="0" smtClean="0"/>
            </a:p>
            <a:p>
              <a:r>
                <a:rPr lang="fr-FR" sz="1100" b="1" i="1" dirty="0" smtClean="0"/>
                <a:t>DC </a:t>
              </a:r>
              <a:r>
                <a:rPr lang="fr-FR" sz="1100" b="1" i="1" dirty="0" err="1"/>
                <a:t>Squid</a:t>
              </a:r>
              <a:r>
                <a:rPr lang="fr-FR" sz="1100" b="1" i="1" dirty="0"/>
                <a:t> magnetometry @ 4.5 K</a:t>
              </a:r>
              <a:endParaRPr lang="en-US" sz="1100" b="1" i="1" dirty="0"/>
            </a:p>
          </p:txBody>
        </p:sp>
        <p:cxnSp>
          <p:nvCxnSpPr>
            <p:cNvPr id="39" name="Connecteur droit avec flèche 38"/>
            <p:cNvCxnSpPr/>
            <p:nvPr/>
          </p:nvCxnSpPr>
          <p:spPr>
            <a:xfrm flipH="1">
              <a:off x="6354616" y="5179225"/>
              <a:ext cx="915769" cy="5041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ZoneTexte 39"/>
            <p:cNvSpPr txBox="1"/>
            <p:nvPr/>
          </p:nvSpPr>
          <p:spPr>
            <a:xfrm>
              <a:off x="5311391" y="5596469"/>
              <a:ext cx="11465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/>
                <a:t>~ 18 </a:t>
              </a:r>
              <a:r>
                <a:rPr lang="fr-FR" sz="1600" dirty="0" err="1"/>
                <a:t>mT</a:t>
              </a:r>
              <a:endParaRPr lang="fr-FR" sz="1600" dirty="0"/>
            </a:p>
            <a:p>
              <a:pPr algn="ctr"/>
              <a:r>
                <a:rPr lang="fr-FR" sz="1000" i="1" dirty="0"/>
                <a:t>As </a:t>
              </a:r>
              <a:r>
                <a:rPr lang="fr-FR" sz="1000" i="1" dirty="0" err="1"/>
                <a:t>expected</a:t>
              </a:r>
              <a:r>
                <a:rPr lang="fr-FR" sz="1000" i="1" dirty="0"/>
                <a:t> for MS </a:t>
              </a:r>
              <a:r>
                <a:rPr lang="fr-FR" sz="1000" i="1" dirty="0" err="1"/>
                <a:t>samples</a:t>
              </a:r>
              <a:endParaRPr lang="en-US" sz="1000" i="1" dirty="0"/>
            </a:p>
          </p:txBody>
        </p:sp>
      </p:grpSp>
      <p:pic>
        <p:nvPicPr>
          <p:cNvPr id="41" name="図 3" descr="image031.bmp"/>
          <p:cNvPicPr>
            <a:picLocks noChangeAspect="1"/>
          </p:cNvPicPr>
          <p:nvPr/>
        </p:nvPicPr>
        <p:blipFill rotWithShape="1">
          <a:blip r:embed="rId5"/>
          <a:srcRect l="11445" t="15348" b="-815"/>
          <a:stretch/>
        </p:blipFill>
        <p:spPr>
          <a:xfrm>
            <a:off x="5454987" y="4025211"/>
            <a:ext cx="3219602" cy="2484000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5620220" y="1455291"/>
            <a:ext cx="1944215" cy="2768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78582" lvl="2" defTabSz="809625">
              <a:lnSpc>
                <a:spcPct val="120000"/>
              </a:lnSpc>
              <a:buClr>
                <a:srgbClr val="666666"/>
              </a:buClr>
              <a:buSzPct val="36000"/>
              <a:tabLst>
                <a:tab pos="809625" algn="l"/>
              </a:tabLst>
            </a:pPr>
            <a:r>
              <a:rPr lang="fr-FR" sz="1100" dirty="0" err="1" smtClean="0">
                <a:solidFill>
                  <a:schemeClr val="bg1"/>
                </a:solidFill>
                <a:latin typeface="Arial"/>
              </a:rPr>
              <a:t>NbN</a:t>
            </a:r>
            <a:r>
              <a:rPr lang="fr-FR" sz="1100" dirty="0" smtClean="0">
                <a:solidFill>
                  <a:schemeClr val="bg1"/>
                </a:solidFill>
                <a:latin typeface="Arial"/>
              </a:rPr>
              <a:t> </a:t>
            </a:r>
            <a:r>
              <a:rPr lang="fr-FR" sz="1100" dirty="0">
                <a:solidFill>
                  <a:schemeClr val="bg1"/>
                </a:solidFill>
                <a:latin typeface="Arial"/>
              </a:rPr>
              <a:t>100nm 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6471933" y="1734267"/>
            <a:ext cx="2104790" cy="276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u="none" dirty="0" smtClean="0">
                <a:solidFill>
                  <a:schemeClr val="bg1"/>
                </a:solidFill>
              </a:rPr>
              <a:t>NbN </a:t>
            </a:r>
            <a:r>
              <a:rPr lang="en-US" sz="1200" b="1" u="none" dirty="0" smtClean="0">
                <a:solidFill>
                  <a:schemeClr val="bg1"/>
                </a:solidFill>
              </a:rPr>
              <a:t>Thickness</a:t>
            </a:r>
            <a:r>
              <a:rPr lang="fr-FR" sz="1200" b="1" u="none" dirty="0" smtClean="0">
                <a:solidFill>
                  <a:schemeClr val="bg1"/>
                </a:solidFill>
              </a:rPr>
              <a:t> ~ 105nm</a:t>
            </a:r>
            <a:endParaRPr lang="fr-FR" sz="1200" b="1" u="none" dirty="0">
              <a:solidFill>
                <a:schemeClr val="bg1"/>
              </a:solidFill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7437249" y="5681618"/>
            <a:ext cx="1108589" cy="2954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78582" lvl="2" defTabSz="809625">
              <a:lnSpc>
                <a:spcPct val="120000"/>
              </a:lnSpc>
              <a:buClr>
                <a:srgbClr val="666666"/>
              </a:buClr>
              <a:buSzPct val="36000"/>
              <a:tabLst>
                <a:tab pos="809625" algn="l"/>
              </a:tabLst>
            </a:pPr>
            <a:r>
              <a:rPr lang="fr-FR" sz="1100" dirty="0" err="1" smtClean="0">
                <a:solidFill>
                  <a:schemeClr val="bg1"/>
                </a:solidFill>
                <a:latin typeface="Arial"/>
              </a:rPr>
              <a:t>NbN</a:t>
            </a:r>
            <a:r>
              <a:rPr lang="fr-FR" sz="1100" dirty="0" smtClean="0">
                <a:solidFill>
                  <a:schemeClr val="bg1"/>
                </a:solidFill>
                <a:latin typeface="Arial"/>
              </a:rPr>
              <a:t> 50nm </a:t>
            </a:r>
            <a:endParaRPr lang="fr-FR" sz="11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44" name="ZoneTexte 43"/>
          <p:cNvSpPr txBox="1"/>
          <p:nvPr/>
        </p:nvSpPr>
        <p:spPr>
          <a:xfrm flipH="1">
            <a:off x="4915133" y="5363512"/>
            <a:ext cx="2160241" cy="27699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u="none" dirty="0" smtClean="0">
                <a:solidFill>
                  <a:schemeClr val="bg1"/>
                </a:solidFill>
              </a:rPr>
              <a:t> </a:t>
            </a:r>
            <a:r>
              <a:rPr lang="fr-FR" sz="1200" b="1" u="none" dirty="0" err="1" smtClean="0">
                <a:solidFill>
                  <a:schemeClr val="bg1"/>
                </a:solidFill>
              </a:rPr>
              <a:t>Rippled</a:t>
            </a:r>
            <a:r>
              <a:rPr lang="fr-FR" sz="1200" b="1" u="none" dirty="0" smtClean="0">
                <a:solidFill>
                  <a:schemeClr val="bg1"/>
                </a:solidFill>
              </a:rPr>
              <a:t> interfaces</a:t>
            </a:r>
            <a:endParaRPr lang="fr-FR" sz="1200" b="1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08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Calibri" panose="020F0502020204030204" pitchFamily="34" charset="0"/>
              </a:rPr>
              <a:t>Far from perfect….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95536" y="1165667"/>
            <a:ext cx="5555331" cy="12280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944" lvl="1">
              <a:spcAft>
                <a:spcPts val="300"/>
              </a:spcAft>
              <a:buSzPct val="90000"/>
            </a:pPr>
            <a:r>
              <a:rPr lang="en-US" sz="2000" dirty="0" smtClean="0">
                <a:solidFill>
                  <a:schemeClr val="tx2"/>
                </a:solidFill>
              </a:rPr>
              <a:t>Morphology</a:t>
            </a:r>
          </a:p>
          <a:p>
            <a:pPr marL="558403" lvl="2" indent="-270272">
              <a:lnSpc>
                <a:spcPct val="120000"/>
              </a:lnSpc>
              <a:buSzPct val="90000"/>
              <a:buBlip>
                <a:blip r:embed="rId2"/>
              </a:buBlip>
              <a:defRPr/>
            </a:pPr>
            <a:r>
              <a:rPr lang="en-US" sz="1600" dirty="0" smtClean="0">
                <a:solidFill>
                  <a:srgbClr val="666666"/>
                </a:solidFill>
              </a:rPr>
              <a:t>Rough surface</a:t>
            </a:r>
            <a:endParaRPr lang="en-US" sz="1600" dirty="0">
              <a:solidFill>
                <a:srgbClr val="666666"/>
              </a:solidFill>
            </a:endParaRPr>
          </a:p>
          <a:p>
            <a:pPr marL="692944" lvl="1">
              <a:spcAft>
                <a:spcPts val="300"/>
              </a:spcAft>
              <a:buSzPct val="90000"/>
            </a:pPr>
            <a:endParaRPr lang="en-US" sz="2000" dirty="0" smtClean="0">
              <a:solidFill>
                <a:schemeClr val="tx2"/>
              </a:solidFill>
            </a:endParaRPr>
          </a:p>
          <a:p>
            <a:pPr marL="270272" lvl="1" indent="-270272">
              <a:lnSpc>
                <a:spcPct val="120000"/>
              </a:lnSpc>
              <a:buSzPct val="90000"/>
              <a:buBlip>
                <a:blip r:embed="rId2"/>
              </a:buBlip>
            </a:pPr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23" name="図 2" descr="NbN No Sputterd Position7 x50000 150114-1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91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7544" y="2130987"/>
            <a:ext cx="4680520" cy="3709937"/>
          </a:xfrm>
          <a:prstGeom prst="rect">
            <a:avLst/>
          </a:prstGeom>
        </p:spPr>
      </p:pic>
      <p:pic>
        <p:nvPicPr>
          <p:cNvPr id="13314" name="Picture 2" descr="d1f87398-5699-4a3e-a2d9-0221b083af30@ms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9" t="12633"/>
          <a:stretch/>
        </p:blipFill>
        <p:spPr bwMode="auto">
          <a:xfrm>
            <a:off x="5346761" y="3963430"/>
            <a:ext cx="2914974" cy="2467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9992" y="1296553"/>
            <a:ext cx="4032448" cy="2327210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7308304" y="1368314"/>
            <a:ext cx="1108589" cy="2768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78582" lvl="2" defTabSz="809625">
              <a:lnSpc>
                <a:spcPct val="120000"/>
              </a:lnSpc>
              <a:buClr>
                <a:srgbClr val="666666"/>
              </a:buClr>
              <a:buSzPct val="36000"/>
              <a:tabLst>
                <a:tab pos="809625" algn="l"/>
              </a:tabLst>
            </a:pPr>
            <a:r>
              <a:rPr lang="fr-FR" sz="1100" dirty="0" err="1" smtClean="0">
                <a:solidFill>
                  <a:schemeClr val="bg1"/>
                </a:solidFill>
                <a:latin typeface="Arial"/>
              </a:rPr>
              <a:t>NbN</a:t>
            </a:r>
            <a:r>
              <a:rPr lang="fr-FR" sz="1100" dirty="0" smtClean="0">
                <a:solidFill>
                  <a:schemeClr val="bg1"/>
                </a:solidFill>
                <a:latin typeface="Arial"/>
              </a:rPr>
              <a:t> 50 nm </a:t>
            </a:r>
            <a:endParaRPr lang="fr-FR" sz="11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7524328" y="5545458"/>
            <a:ext cx="1108589" cy="2768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78582" lvl="2" defTabSz="809625">
              <a:lnSpc>
                <a:spcPct val="120000"/>
              </a:lnSpc>
              <a:buClr>
                <a:srgbClr val="666666"/>
              </a:buClr>
              <a:buSzPct val="36000"/>
              <a:tabLst>
                <a:tab pos="809625" algn="l"/>
              </a:tabLst>
            </a:pPr>
            <a:r>
              <a:rPr lang="fr-FR" sz="1100" dirty="0" err="1" smtClean="0">
                <a:solidFill>
                  <a:schemeClr val="bg1"/>
                </a:solidFill>
                <a:latin typeface="Arial"/>
              </a:rPr>
              <a:t>NbN</a:t>
            </a:r>
            <a:r>
              <a:rPr lang="fr-FR" sz="1100" dirty="0" smtClean="0">
                <a:solidFill>
                  <a:schemeClr val="bg1"/>
                </a:solidFill>
                <a:latin typeface="Arial"/>
              </a:rPr>
              <a:t> 200 nm </a:t>
            </a:r>
            <a:endParaRPr lang="fr-FR" sz="11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561321" y="2426561"/>
            <a:ext cx="1108589" cy="2768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78582" lvl="2" defTabSz="809625">
              <a:lnSpc>
                <a:spcPct val="120000"/>
              </a:lnSpc>
              <a:buClr>
                <a:srgbClr val="666666"/>
              </a:buClr>
              <a:buSzPct val="36000"/>
              <a:tabLst>
                <a:tab pos="809625" algn="l"/>
              </a:tabLst>
            </a:pPr>
            <a:r>
              <a:rPr lang="fr-FR" sz="1100" dirty="0" err="1" smtClean="0">
                <a:solidFill>
                  <a:schemeClr val="bg1"/>
                </a:solidFill>
                <a:latin typeface="Arial"/>
              </a:rPr>
              <a:t>NbN</a:t>
            </a:r>
            <a:r>
              <a:rPr lang="fr-FR" sz="1100" dirty="0" smtClean="0">
                <a:solidFill>
                  <a:schemeClr val="bg1"/>
                </a:solidFill>
                <a:latin typeface="Arial"/>
              </a:rPr>
              <a:t> 100 nm </a:t>
            </a:r>
            <a:endParaRPr lang="fr-FR" sz="11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2942912" y="6035843"/>
            <a:ext cx="1670419" cy="49859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78582" lvl="2" defTabSz="809625">
              <a:lnSpc>
                <a:spcPct val="120000"/>
              </a:lnSpc>
              <a:buClr>
                <a:srgbClr val="666666"/>
              </a:buClr>
              <a:buSzPct val="36000"/>
              <a:tabLst>
                <a:tab pos="809625" algn="l"/>
              </a:tabLst>
            </a:pPr>
            <a:r>
              <a:rPr lang="fr-FR" sz="1100" dirty="0" err="1" smtClean="0">
                <a:solidFill>
                  <a:schemeClr val="bg1"/>
                </a:solidFill>
                <a:latin typeface="Arial"/>
              </a:rPr>
              <a:t>MgO</a:t>
            </a:r>
            <a:r>
              <a:rPr lang="fr-FR" sz="1100" dirty="0" smtClean="0">
                <a:solidFill>
                  <a:schemeClr val="bg1"/>
                </a:solidFill>
                <a:latin typeface="Arial"/>
              </a:rPr>
              <a:t> </a:t>
            </a:r>
            <a:r>
              <a:rPr lang="fr-FR" sz="1100" dirty="0" err="1" smtClean="0">
                <a:solidFill>
                  <a:schemeClr val="bg1"/>
                </a:solidFill>
                <a:latin typeface="Arial"/>
              </a:rPr>
              <a:t>needle</a:t>
            </a:r>
            <a:r>
              <a:rPr lang="fr-FR" sz="1100" dirty="0" smtClean="0">
                <a:solidFill>
                  <a:schemeClr val="bg1"/>
                </a:solidFill>
                <a:latin typeface="Arial"/>
              </a:rPr>
              <a:t> ? (</a:t>
            </a:r>
            <a:r>
              <a:rPr lang="fr-FR" sz="1100" dirty="0" err="1" smtClean="0">
                <a:solidFill>
                  <a:schemeClr val="bg1"/>
                </a:solidFill>
                <a:latin typeface="Arial"/>
              </a:rPr>
              <a:t>capping</a:t>
            </a:r>
            <a:r>
              <a:rPr lang="fr-FR" sz="1100" dirty="0" smtClean="0">
                <a:solidFill>
                  <a:schemeClr val="bg1"/>
                </a:solidFill>
                <a:latin typeface="Arial"/>
              </a:rPr>
              <a:t> </a:t>
            </a:r>
            <a:r>
              <a:rPr lang="fr-FR" sz="1100" dirty="0" err="1" smtClean="0">
                <a:solidFill>
                  <a:schemeClr val="bg1"/>
                </a:solidFill>
                <a:latin typeface="Arial"/>
              </a:rPr>
              <a:t>material</a:t>
            </a:r>
            <a:r>
              <a:rPr lang="fr-FR" sz="1100" dirty="0" smtClean="0">
                <a:solidFill>
                  <a:schemeClr val="bg1"/>
                </a:solidFill>
                <a:latin typeface="Arial"/>
              </a:rPr>
              <a:t>)</a:t>
            </a:r>
            <a:endParaRPr lang="fr-FR" sz="1100" dirty="0">
              <a:solidFill>
                <a:schemeClr val="bg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979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>
                <a:latin typeface="Calibri" panose="020F0502020204030204" pitchFamily="34" charset="0"/>
              </a:rPr>
              <a:t>Comparaison </a:t>
            </a:r>
            <a:r>
              <a:rPr lang="fr-FR" sz="2400" dirty="0" err="1">
                <a:latin typeface="Calibri" panose="020F0502020204030204" pitchFamily="34" charset="0"/>
              </a:rPr>
              <a:t>with</a:t>
            </a:r>
            <a:r>
              <a:rPr lang="fr-FR" sz="2400" dirty="0">
                <a:latin typeface="Calibri" panose="020F0502020204030204" pitchFamily="34" charset="0"/>
              </a:rPr>
              <a:t> </a:t>
            </a:r>
            <a:r>
              <a:rPr lang="fr-FR" sz="2400" dirty="0" err="1">
                <a:latin typeface="Calibri" panose="020F0502020204030204" pitchFamily="34" charset="0"/>
              </a:rPr>
              <a:t>theory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>
            <a:off x="2069023" y="1628976"/>
            <a:ext cx="2026576" cy="2144282"/>
            <a:chOff x="855622" y="1598770"/>
            <a:chExt cx="2253847" cy="2384753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55622" y="1751563"/>
              <a:ext cx="2253847" cy="2231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" name="Groupe 6"/>
            <p:cNvGrpSpPr/>
            <p:nvPr/>
          </p:nvGrpSpPr>
          <p:grpSpPr>
            <a:xfrm>
              <a:off x="970772" y="1598770"/>
              <a:ext cx="448062" cy="2041818"/>
              <a:chOff x="312932" y="882738"/>
              <a:chExt cx="448062" cy="2211796"/>
            </a:xfrm>
          </p:grpSpPr>
          <p:sp>
            <p:nvSpPr>
              <p:cNvPr id="8" name="円/楕円 10"/>
              <p:cNvSpPr/>
              <p:nvPr/>
            </p:nvSpPr>
            <p:spPr>
              <a:xfrm>
                <a:off x="312932" y="1568459"/>
                <a:ext cx="448062" cy="39736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800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ZoneTexte 8"/>
              <p:cNvSpPr txBox="1"/>
              <p:nvPr/>
            </p:nvSpPr>
            <p:spPr>
              <a:xfrm>
                <a:off x="415776" y="882738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cxnSp>
            <p:nvCxnSpPr>
              <p:cNvPr id="10" name="Connecteur droit 9"/>
              <p:cNvCxnSpPr/>
              <p:nvPr/>
            </p:nvCxnSpPr>
            <p:spPr>
              <a:xfrm flipV="1">
                <a:off x="565643" y="1055112"/>
                <a:ext cx="0" cy="2039422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sp>
            <p:nvSpPr>
              <p:cNvPr id="11" name="ZoneTexte 10"/>
              <p:cNvSpPr txBox="1"/>
              <p:nvPr/>
            </p:nvSpPr>
            <p:spPr>
              <a:xfrm>
                <a:off x="419263" y="2283722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432691" y="2641445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420490" y="2015609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443973" y="1541094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416265" y="1239467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</p:grpSp>
      </p:grpSp>
      <p:sp>
        <p:nvSpPr>
          <p:cNvPr id="16" name="Rectangle 15"/>
          <p:cNvSpPr/>
          <p:nvPr/>
        </p:nvSpPr>
        <p:spPr>
          <a:xfrm>
            <a:off x="6948264" y="2040499"/>
            <a:ext cx="18902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err="1"/>
              <a:t>Nb</a:t>
            </a:r>
            <a:r>
              <a:rPr lang="en-US" sz="1400" i="1" dirty="0"/>
              <a:t> with defects*,        with B</a:t>
            </a:r>
            <a:r>
              <a:rPr lang="en-US" sz="1400" i="1" baseline="-25000" dirty="0"/>
              <a:t>C1</a:t>
            </a:r>
            <a:r>
              <a:rPr lang="en-US" sz="1400" i="1" dirty="0"/>
              <a:t>=50 </a:t>
            </a:r>
            <a:r>
              <a:rPr lang="en-US" sz="1400" i="1" dirty="0" err="1"/>
              <a:t>mT</a:t>
            </a:r>
            <a:endParaRPr lang="en-US" sz="1400" i="1" dirty="0"/>
          </a:p>
          <a:p>
            <a:endParaRPr lang="en-US" sz="1400" i="1" dirty="0"/>
          </a:p>
          <a:p>
            <a:r>
              <a:rPr lang="en-US" sz="1200" i="1" dirty="0"/>
              <a:t>* e.g. morphologic defects that allow earlier vortex penetration See SST paper cited earlier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51520" y="2046109"/>
            <a:ext cx="16781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/>
              <a:t>Ideal </a:t>
            </a:r>
            <a:r>
              <a:rPr lang="en-US" sz="1400" i="1" dirty="0" err="1"/>
              <a:t>Nb</a:t>
            </a:r>
            <a:r>
              <a:rPr lang="en-US" sz="1400" i="1" dirty="0"/>
              <a:t> substrate with B</a:t>
            </a:r>
            <a:r>
              <a:rPr lang="en-US" sz="1400" i="1" baseline="-25000" dirty="0"/>
              <a:t>C1</a:t>
            </a:r>
            <a:r>
              <a:rPr lang="en-US" sz="1400" i="1" dirty="0"/>
              <a:t>=170 </a:t>
            </a:r>
            <a:r>
              <a:rPr lang="en-US" sz="1400" i="1" dirty="0" err="1"/>
              <a:t>mT</a:t>
            </a:r>
            <a:endParaRPr lang="en-US" sz="1400" i="1" dirty="0"/>
          </a:p>
        </p:txBody>
      </p:sp>
      <p:grpSp>
        <p:nvGrpSpPr>
          <p:cNvPr id="18" name="Groupe 17"/>
          <p:cNvGrpSpPr/>
          <p:nvPr/>
        </p:nvGrpSpPr>
        <p:grpSpPr>
          <a:xfrm>
            <a:off x="4224144" y="1615890"/>
            <a:ext cx="2205311" cy="2170456"/>
            <a:chOff x="3358953" y="1565895"/>
            <a:chExt cx="2423672" cy="2439169"/>
          </a:xfrm>
        </p:grpSpPr>
        <p:pic>
          <p:nvPicPr>
            <p:cNvPr id="19" name="図 5"/>
            <p:cNvPicPr>
              <a:picLocks noChangeAspect="1"/>
            </p:cNvPicPr>
            <p:nvPr/>
          </p:nvPicPr>
          <p:blipFill rotWithShape="1">
            <a:blip r:embed="rId3"/>
            <a:srcRect t="2868"/>
            <a:stretch/>
          </p:blipFill>
          <p:spPr>
            <a:xfrm>
              <a:off x="3358953" y="1565895"/>
              <a:ext cx="2423672" cy="2439169"/>
            </a:xfrm>
            <a:prstGeom prst="rect">
              <a:avLst/>
            </a:prstGeom>
          </p:spPr>
        </p:pic>
        <p:grpSp>
          <p:nvGrpSpPr>
            <p:cNvPr id="20" name="Groupe 19"/>
            <p:cNvGrpSpPr/>
            <p:nvPr/>
          </p:nvGrpSpPr>
          <p:grpSpPr>
            <a:xfrm>
              <a:off x="3656540" y="1680475"/>
              <a:ext cx="285764" cy="2041818"/>
              <a:chOff x="415776" y="882738"/>
              <a:chExt cx="285764" cy="2211796"/>
            </a:xfrm>
          </p:grpSpPr>
          <p:sp>
            <p:nvSpPr>
              <p:cNvPr id="21" name="ZoneTexte 20"/>
              <p:cNvSpPr txBox="1"/>
              <p:nvPr/>
            </p:nvSpPr>
            <p:spPr>
              <a:xfrm>
                <a:off x="415776" y="882738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cxnSp>
            <p:nvCxnSpPr>
              <p:cNvPr id="22" name="Connecteur droit 21"/>
              <p:cNvCxnSpPr/>
              <p:nvPr/>
            </p:nvCxnSpPr>
            <p:spPr>
              <a:xfrm flipV="1">
                <a:off x="565643" y="1055112"/>
                <a:ext cx="0" cy="2039422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sp>
            <p:nvSpPr>
              <p:cNvPr id="23" name="ZoneTexte 22"/>
              <p:cNvSpPr txBox="1"/>
              <p:nvPr/>
            </p:nvSpPr>
            <p:spPr>
              <a:xfrm>
                <a:off x="419263" y="2283722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24" name="ZoneTexte 23"/>
              <p:cNvSpPr txBox="1"/>
              <p:nvPr/>
            </p:nvSpPr>
            <p:spPr>
              <a:xfrm>
                <a:off x="432691" y="2641445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420490" y="2015608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26" name="ZoneTexte 25"/>
              <p:cNvSpPr txBox="1"/>
              <p:nvPr/>
            </p:nvSpPr>
            <p:spPr>
              <a:xfrm>
                <a:off x="443975" y="1541094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416265" y="1239467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</p:grpSp>
      </p:grpSp>
      <p:sp>
        <p:nvSpPr>
          <p:cNvPr id="28" name="テキスト ボックス 11"/>
          <p:cNvSpPr txBox="1"/>
          <p:nvPr/>
        </p:nvSpPr>
        <p:spPr>
          <a:xfrm>
            <a:off x="2920045" y="1059676"/>
            <a:ext cx="1394169" cy="230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altLang="ja-JP" sz="9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56498" y="1167311"/>
            <a:ext cx="6610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92944" lvl="1">
              <a:spcAft>
                <a:spcPts val="300"/>
              </a:spcAft>
              <a:buSzPct val="90000"/>
            </a:pPr>
            <a:r>
              <a:rPr lang="en-US" sz="2400" dirty="0" err="1">
                <a:solidFill>
                  <a:schemeClr val="tx2"/>
                </a:solidFill>
              </a:rPr>
              <a:t>Theoritical</a:t>
            </a:r>
            <a:r>
              <a:rPr lang="en-US" sz="2400" dirty="0">
                <a:solidFill>
                  <a:schemeClr val="tx2"/>
                </a:solidFill>
              </a:rPr>
              <a:t> predictions from T. </a:t>
            </a:r>
            <a:r>
              <a:rPr lang="en-US" sz="2400" dirty="0" smtClean="0">
                <a:solidFill>
                  <a:schemeClr val="tx2"/>
                </a:solidFill>
              </a:rPr>
              <a:t>Kubo (KEK)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52" y="3917530"/>
            <a:ext cx="3879806" cy="27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4872822" y="4356033"/>
            <a:ext cx="4019658" cy="1495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272" lvl="1" indent="-270272">
              <a:lnSpc>
                <a:spcPct val="114000"/>
              </a:lnSpc>
              <a:buClr>
                <a:srgbClr val="FFC000"/>
              </a:buClr>
              <a:buSzPct val="90000"/>
              <a:buBlip>
                <a:blip r:embed="rId5"/>
              </a:buBlip>
            </a:pPr>
            <a:r>
              <a:rPr lang="en-US" altLang="zh-CN" sz="1600" dirty="0">
                <a:latin typeface="Arial"/>
                <a:sym typeface="Symbol"/>
              </a:rPr>
              <a:t>The enhancement of the field penetration increases with thickness of </a:t>
            </a:r>
            <a:r>
              <a:rPr lang="en-US" altLang="zh-CN" sz="1600" dirty="0" err="1">
                <a:latin typeface="Arial"/>
                <a:sym typeface="Symbol"/>
              </a:rPr>
              <a:t>NbN</a:t>
            </a:r>
            <a:endParaRPr lang="en-US" altLang="zh-CN" sz="1600" dirty="0">
              <a:latin typeface="Arial"/>
              <a:sym typeface="Symbol"/>
            </a:endParaRPr>
          </a:p>
          <a:p>
            <a:pPr marL="270272" lvl="1" indent="-270272">
              <a:lnSpc>
                <a:spcPct val="114000"/>
              </a:lnSpc>
              <a:buClr>
                <a:srgbClr val="FFC000"/>
              </a:buClr>
              <a:buSzPct val="90000"/>
              <a:buBlip>
                <a:blip r:embed="rId5"/>
              </a:buBlip>
            </a:pPr>
            <a:r>
              <a:rPr lang="en-US" altLang="zh-CN" sz="1600" dirty="0">
                <a:latin typeface="Arial"/>
                <a:sym typeface="Symbol"/>
              </a:rPr>
              <a:t>It reaches a saturation at thicknesses &gt; </a:t>
            </a:r>
            <a:r>
              <a:rPr lang="en-US" altLang="zh-CN" sz="1600" dirty="0" smtClean="0">
                <a:latin typeface="Arial"/>
                <a:sym typeface="Symbol"/>
              </a:rPr>
              <a:t>100 </a:t>
            </a:r>
            <a:r>
              <a:rPr lang="en-US" altLang="zh-CN" sz="1600" dirty="0">
                <a:latin typeface="Arial"/>
                <a:sym typeface="Symbol"/>
              </a:rPr>
              <a:t>nm</a:t>
            </a:r>
          </a:p>
        </p:txBody>
      </p:sp>
    </p:spTree>
    <p:extLst>
      <p:ext uri="{BB962C8B-B14F-4D97-AF65-F5344CB8AC3E}">
        <p14:creationId xmlns:p14="http://schemas.microsoft.com/office/powerpoint/2010/main" val="103143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>
                <a:latin typeface="Calibri" panose="020F0502020204030204" pitchFamily="34" charset="0"/>
              </a:rPr>
              <a:t>Comparaison </a:t>
            </a:r>
            <a:r>
              <a:rPr lang="fr-FR" sz="2400" dirty="0" err="1">
                <a:latin typeface="Calibri" panose="020F0502020204030204" pitchFamily="34" charset="0"/>
              </a:rPr>
              <a:t>with</a:t>
            </a:r>
            <a:r>
              <a:rPr lang="fr-FR" sz="2400" dirty="0">
                <a:latin typeface="Calibri" panose="020F0502020204030204" pitchFamily="34" charset="0"/>
              </a:rPr>
              <a:t> </a:t>
            </a:r>
            <a:r>
              <a:rPr lang="fr-FR" sz="2400" dirty="0" err="1">
                <a:latin typeface="Calibri" panose="020F0502020204030204" pitchFamily="34" charset="0"/>
              </a:rPr>
              <a:t>theory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>
            <a:off x="2069023" y="1628976"/>
            <a:ext cx="2026576" cy="2144282"/>
            <a:chOff x="855622" y="1598770"/>
            <a:chExt cx="2253847" cy="2384753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55622" y="1751563"/>
              <a:ext cx="2253847" cy="2231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" name="Groupe 6"/>
            <p:cNvGrpSpPr/>
            <p:nvPr/>
          </p:nvGrpSpPr>
          <p:grpSpPr>
            <a:xfrm>
              <a:off x="970772" y="1598770"/>
              <a:ext cx="448062" cy="2041818"/>
              <a:chOff x="312932" y="882738"/>
              <a:chExt cx="448062" cy="2211796"/>
            </a:xfrm>
          </p:grpSpPr>
          <p:sp>
            <p:nvSpPr>
              <p:cNvPr id="8" name="円/楕円 10"/>
              <p:cNvSpPr/>
              <p:nvPr/>
            </p:nvSpPr>
            <p:spPr>
              <a:xfrm>
                <a:off x="312932" y="1568459"/>
                <a:ext cx="448062" cy="39736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800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ZoneTexte 8"/>
              <p:cNvSpPr txBox="1"/>
              <p:nvPr/>
            </p:nvSpPr>
            <p:spPr>
              <a:xfrm>
                <a:off x="415776" y="882738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cxnSp>
            <p:nvCxnSpPr>
              <p:cNvPr id="10" name="Connecteur droit 9"/>
              <p:cNvCxnSpPr/>
              <p:nvPr/>
            </p:nvCxnSpPr>
            <p:spPr>
              <a:xfrm flipV="1">
                <a:off x="565643" y="1055112"/>
                <a:ext cx="0" cy="2039422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sp>
            <p:nvSpPr>
              <p:cNvPr id="11" name="ZoneTexte 10"/>
              <p:cNvSpPr txBox="1"/>
              <p:nvPr/>
            </p:nvSpPr>
            <p:spPr>
              <a:xfrm>
                <a:off x="419263" y="2283722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432691" y="2641445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420490" y="2015609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443973" y="1541094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416265" y="1239467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</p:grpSp>
      </p:grpSp>
      <p:sp>
        <p:nvSpPr>
          <p:cNvPr id="16" name="Rectangle 15"/>
          <p:cNvSpPr/>
          <p:nvPr/>
        </p:nvSpPr>
        <p:spPr>
          <a:xfrm>
            <a:off x="6948264" y="2040499"/>
            <a:ext cx="18902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err="1"/>
              <a:t>Nb</a:t>
            </a:r>
            <a:r>
              <a:rPr lang="en-US" sz="1400" i="1" dirty="0"/>
              <a:t> with defects*,        with B</a:t>
            </a:r>
            <a:r>
              <a:rPr lang="en-US" sz="1400" i="1" baseline="-25000" dirty="0"/>
              <a:t>C1</a:t>
            </a:r>
            <a:r>
              <a:rPr lang="en-US" sz="1400" i="1" dirty="0"/>
              <a:t>=50 </a:t>
            </a:r>
            <a:r>
              <a:rPr lang="en-US" sz="1400" i="1" dirty="0" err="1"/>
              <a:t>mT</a:t>
            </a:r>
            <a:endParaRPr lang="en-US" sz="1400" i="1" dirty="0"/>
          </a:p>
          <a:p>
            <a:endParaRPr lang="en-US" sz="1400" i="1" dirty="0"/>
          </a:p>
          <a:p>
            <a:r>
              <a:rPr lang="en-US" sz="1200" i="1" dirty="0"/>
              <a:t>* e.g. morphologic defects that allow earlier vortex penetration See SST paper cited earlier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51520" y="2046109"/>
            <a:ext cx="16781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/>
              <a:t>Ideal </a:t>
            </a:r>
            <a:r>
              <a:rPr lang="en-US" sz="1400" i="1" dirty="0" err="1"/>
              <a:t>Nb</a:t>
            </a:r>
            <a:r>
              <a:rPr lang="en-US" sz="1400" i="1" dirty="0"/>
              <a:t> substrate with B</a:t>
            </a:r>
            <a:r>
              <a:rPr lang="en-US" sz="1400" i="1" baseline="-25000" dirty="0"/>
              <a:t>C1</a:t>
            </a:r>
            <a:r>
              <a:rPr lang="en-US" sz="1400" i="1" dirty="0"/>
              <a:t>=170 </a:t>
            </a:r>
            <a:r>
              <a:rPr lang="en-US" sz="1400" i="1" dirty="0" err="1"/>
              <a:t>mT</a:t>
            </a:r>
            <a:endParaRPr lang="en-US" sz="1400" i="1" dirty="0"/>
          </a:p>
        </p:txBody>
      </p:sp>
      <p:grpSp>
        <p:nvGrpSpPr>
          <p:cNvPr id="18" name="Groupe 17"/>
          <p:cNvGrpSpPr/>
          <p:nvPr/>
        </p:nvGrpSpPr>
        <p:grpSpPr>
          <a:xfrm>
            <a:off x="4224144" y="1615890"/>
            <a:ext cx="2205311" cy="2170456"/>
            <a:chOff x="3358953" y="1565895"/>
            <a:chExt cx="2423672" cy="2439169"/>
          </a:xfrm>
        </p:grpSpPr>
        <p:pic>
          <p:nvPicPr>
            <p:cNvPr id="19" name="図 5"/>
            <p:cNvPicPr>
              <a:picLocks noChangeAspect="1"/>
            </p:cNvPicPr>
            <p:nvPr/>
          </p:nvPicPr>
          <p:blipFill rotWithShape="1">
            <a:blip r:embed="rId3"/>
            <a:srcRect t="2868"/>
            <a:stretch/>
          </p:blipFill>
          <p:spPr>
            <a:xfrm>
              <a:off x="3358953" y="1565895"/>
              <a:ext cx="2423672" cy="2439169"/>
            </a:xfrm>
            <a:prstGeom prst="rect">
              <a:avLst/>
            </a:prstGeom>
          </p:spPr>
        </p:pic>
        <p:grpSp>
          <p:nvGrpSpPr>
            <p:cNvPr id="20" name="Groupe 19"/>
            <p:cNvGrpSpPr/>
            <p:nvPr/>
          </p:nvGrpSpPr>
          <p:grpSpPr>
            <a:xfrm>
              <a:off x="3656540" y="1680475"/>
              <a:ext cx="285764" cy="2041818"/>
              <a:chOff x="415776" y="882738"/>
              <a:chExt cx="285764" cy="2211796"/>
            </a:xfrm>
          </p:grpSpPr>
          <p:sp>
            <p:nvSpPr>
              <p:cNvPr id="21" name="ZoneTexte 20"/>
              <p:cNvSpPr txBox="1"/>
              <p:nvPr/>
            </p:nvSpPr>
            <p:spPr>
              <a:xfrm>
                <a:off x="415776" y="882738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cxnSp>
            <p:nvCxnSpPr>
              <p:cNvPr id="22" name="Connecteur droit 21"/>
              <p:cNvCxnSpPr/>
              <p:nvPr/>
            </p:nvCxnSpPr>
            <p:spPr>
              <a:xfrm flipV="1">
                <a:off x="565643" y="1055112"/>
                <a:ext cx="0" cy="2039422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sp>
            <p:nvSpPr>
              <p:cNvPr id="23" name="ZoneTexte 22"/>
              <p:cNvSpPr txBox="1"/>
              <p:nvPr/>
            </p:nvSpPr>
            <p:spPr>
              <a:xfrm>
                <a:off x="419263" y="2283722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24" name="ZoneTexte 23"/>
              <p:cNvSpPr txBox="1"/>
              <p:nvPr/>
            </p:nvSpPr>
            <p:spPr>
              <a:xfrm>
                <a:off x="432691" y="2641445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420490" y="2015608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26" name="ZoneTexte 25"/>
              <p:cNvSpPr txBox="1"/>
              <p:nvPr/>
            </p:nvSpPr>
            <p:spPr>
              <a:xfrm>
                <a:off x="443975" y="1541094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416265" y="1239467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</p:grpSp>
      </p:grpSp>
      <p:sp>
        <p:nvSpPr>
          <p:cNvPr id="28" name="テキスト ボックス 11"/>
          <p:cNvSpPr txBox="1"/>
          <p:nvPr/>
        </p:nvSpPr>
        <p:spPr>
          <a:xfrm>
            <a:off x="2920045" y="1059676"/>
            <a:ext cx="1394169" cy="230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altLang="ja-JP" sz="9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56498" y="1167311"/>
            <a:ext cx="6610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92944" lvl="1">
              <a:spcAft>
                <a:spcPts val="300"/>
              </a:spcAft>
              <a:buSzPct val="90000"/>
            </a:pPr>
            <a:r>
              <a:rPr lang="en-US" sz="2400" dirty="0" err="1">
                <a:solidFill>
                  <a:schemeClr val="tx2"/>
                </a:solidFill>
              </a:rPr>
              <a:t>Theoritical</a:t>
            </a:r>
            <a:r>
              <a:rPr lang="en-US" sz="2400" dirty="0">
                <a:solidFill>
                  <a:schemeClr val="tx2"/>
                </a:solidFill>
              </a:rPr>
              <a:t> predictions from T. </a:t>
            </a:r>
            <a:r>
              <a:rPr lang="en-US" sz="2400" dirty="0" smtClean="0">
                <a:solidFill>
                  <a:schemeClr val="tx2"/>
                </a:solidFill>
              </a:rPr>
              <a:t>Kubo (KEK)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4"/>
          <a:srcRect t="4793" r="5222"/>
          <a:stretch/>
        </p:blipFill>
        <p:spPr>
          <a:xfrm>
            <a:off x="107504" y="3946578"/>
            <a:ext cx="5028588" cy="2969499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4872822" y="4356033"/>
            <a:ext cx="4019658" cy="1495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272" lvl="1" indent="-270272">
              <a:lnSpc>
                <a:spcPct val="114000"/>
              </a:lnSpc>
              <a:buClr>
                <a:srgbClr val="FFC000"/>
              </a:buClr>
              <a:buSzPct val="90000"/>
              <a:buBlip>
                <a:blip r:embed="rId5"/>
              </a:buBlip>
            </a:pPr>
            <a:r>
              <a:rPr lang="en-US" altLang="zh-CN" sz="1600" dirty="0">
                <a:latin typeface="Arial"/>
                <a:sym typeface="Symbol"/>
              </a:rPr>
              <a:t>The enhancement of the field penetration increases with thickness of </a:t>
            </a:r>
            <a:r>
              <a:rPr lang="en-US" altLang="zh-CN" sz="1600" dirty="0" err="1">
                <a:latin typeface="Arial"/>
                <a:sym typeface="Symbol"/>
              </a:rPr>
              <a:t>NbN</a:t>
            </a:r>
            <a:endParaRPr lang="en-US" altLang="zh-CN" sz="1600" dirty="0">
              <a:latin typeface="Arial"/>
              <a:sym typeface="Symbol"/>
            </a:endParaRPr>
          </a:p>
          <a:p>
            <a:pPr marL="270272" lvl="1" indent="-270272">
              <a:lnSpc>
                <a:spcPct val="114000"/>
              </a:lnSpc>
              <a:buClr>
                <a:srgbClr val="FFC000"/>
              </a:buClr>
              <a:buSzPct val="90000"/>
              <a:buBlip>
                <a:blip r:embed="rId5"/>
              </a:buBlip>
            </a:pPr>
            <a:r>
              <a:rPr lang="en-US" altLang="zh-CN" sz="1600" dirty="0">
                <a:latin typeface="Arial"/>
                <a:sym typeface="Symbol"/>
              </a:rPr>
              <a:t>It reaches a saturation at thicknesses &gt; </a:t>
            </a:r>
            <a:r>
              <a:rPr lang="en-US" altLang="zh-CN" sz="1600" dirty="0" smtClean="0">
                <a:latin typeface="Arial"/>
                <a:sym typeface="Symbol"/>
              </a:rPr>
              <a:t>100 </a:t>
            </a:r>
            <a:r>
              <a:rPr lang="en-US" altLang="zh-CN" sz="1600" dirty="0">
                <a:latin typeface="Arial"/>
                <a:sym typeface="Symbol"/>
              </a:rPr>
              <a:t>nm</a:t>
            </a:r>
          </a:p>
        </p:txBody>
      </p:sp>
    </p:spTree>
    <p:extLst>
      <p:ext uri="{BB962C8B-B14F-4D97-AF65-F5344CB8AC3E}">
        <p14:creationId xmlns:p14="http://schemas.microsoft.com/office/powerpoint/2010/main" val="181720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3745818"/>
              </p:ext>
            </p:extLst>
          </p:nvPr>
        </p:nvGraphicFramePr>
        <p:xfrm>
          <a:off x="5292080" y="1268760"/>
          <a:ext cx="3743820" cy="2616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0" name="Graph" r:id="rId3" imgW="4159800" imgH="2907720" progId="Origin50.Graph">
                  <p:embed/>
                </p:oleObj>
              </mc:Choice>
              <mc:Fallback>
                <p:oleObj name="Graph" r:id="rId3" imgW="4159800" imgH="290772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92080" y="1268760"/>
                        <a:ext cx="3743820" cy="26169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0114206"/>
              </p:ext>
            </p:extLst>
          </p:nvPr>
        </p:nvGraphicFramePr>
        <p:xfrm>
          <a:off x="35496" y="2208202"/>
          <a:ext cx="4165514" cy="2912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1" name="Graph" r:id="rId5" imgW="4159800" imgH="2907720" progId="Origin50.Graph">
                  <p:embed/>
                </p:oleObj>
              </mc:Choice>
              <mc:Fallback>
                <p:oleObj name="Graph" r:id="rId5" imgW="4159800" imgH="290772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496" y="2208202"/>
                        <a:ext cx="4165514" cy="2912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4283968" y="5325116"/>
            <a:ext cx="1238966" cy="300082"/>
          </a:xfrm>
          <a:prstGeom prst="rect">
            <a:avLst/>
          </a:prstGeom>
          <a:ln>
            <a:solidFill>
              <a:srgbClr val="87000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prstClr val="black">
                    <a:lumMod val="50000"/>
                    <a:lumOff val="50000"/>
                  </a:prstClr>
                </a:solidFill>
                <a:latin typeface="Cambria" panose="02040503050406030204" pitchFamily="18" charset="0"/>
              </a:rPr>
              <a:t>Voltage signal</a:t>
            </a:r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7702449" y="2169239"/>
            <a:ext cx="0" cy="28280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8318266"/>
              </p:ext>
            </p:extLst>
          </p:nvPr>
        </p:nvGraphicFramePr>
        <p:xfrm>
          <a:off x="5310977" y="3766812"/>
          <a:ext cx="3743820" cy="2616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2" name="Graph" r:id="rId7" imgW="4159800" imgH="2907720" progId="Origin50.Graph">
                  <p:embed/>
                </p:oleObj>
              </mc:Choice>
              <mc:Fallback>
                <p:oleObj name="Graph" r:id="rId7" imgW="4159800" imgH="290772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310977" y="3766812"/>
                        <a:ext cx="3743820" cy="26169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4353439" y="1870884"/>
            <a:ext cx="1100025" cy="300082"/>
          </a:xfrm>
          <a:prstGeom prst="rect">
            <a:avLst/>
          </a:prstGeom>
          <a:ln>
            <a:solidFill>
              <a:srgbClr val="87000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prstClr val="black">
                    <a:lumMod val="50000"/>
                    <a:lumOff val="50000"/>
                  </a:prstClr>
                </a:solidFill>
                <a:latin typeface="Cambria" panose="02040503050406030204" pitchFamily="18" charset="0"/>
              </a:rPr>
              <a:t>Phase signal</a:t>
            </a:r>
          </a:p>
        </p:txBody>
      </p:sp>
      <p:sp>
        <p:nvSpPr>
          <p:cNvPr id="12" name="Ellipse 11"/>
          <p:cNvSpPr/>
          <p:nvPr/>
        </p:nvSpPr>
        <p:spPr>
          <a:xfrm>
            <a:off x="7580949" y="1986294"/>
            <a:ext cx="243000" cy="243000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0" b="1" dirty="0">
                <a:solidFill>
                  <a:prstClr val="white"/>
                </a:solidFill>
              </a:rPr>
              <a:t>1</a:t>
            </a:r>
            <a:endParaRPr lang="en-US" sz="1350" b="1" dirty="0">
              <a:solidFill>
                <a:prstClr val="white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7168085" y="5130216"/>
            <a:ext cx="243000" cy="243000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0" b="1" dirty="0">
                <a:solidFill>
                  <a:prstClr val="white"/>
                </a:solidFill>
              </a:rPr>
              <a:t>2</a:t>
            </a:r>
            <a:endParaRPr lang="en-US" sz="1350" b="1" dirty="0">
              <a:solidFill>
                <a:prstClr val="white"/>
              </a:solidFill>
            </a:endParaRPr>
          </a:p>
        </p:txBody>
      </p:sp>
      <p:cxnSp>
        <p:nvCxnSpPr>
          <p:cNvPr id="14" name="Connecteur droit avec flèche 13"/>
          <p:cNvCxnSpPr/>
          <p:nvPr/>
        </p:nvCxnSpPr>
        <p:spPr>
          <a:xfrm flipV="1">
            <a:off x="7289585" y="4709824"/>
            <a:ext cx="0" cy="34358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4325408" y="3527650"/>
            <a:ext cx="1156086" cy="646331"/>
          </a:xfrm>
          <a:prstGeom prst="rect">
            <a:avLst/>
          </a:prstGeom>
          <a:noFill/>
          <a:ln w="38100">
            <a:solidFill>
              <a:srgbClr val="870007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  <a:latin typeface="Calibri"/>
              </a:rPr>
              <a:t>T</a:t>
            </a:r>
            <a:r>
              <a:rPr lang="fr-FR" dirty="0">
                <a:solidFill>
                  <a:srgbClr val="FF0000"/>
                </a:solidFill>
                <a:latin typeface="Calibri"/>
                <a:sym typeface="Wingdings 2" panose="05020102010507070707" pitchFamily="18" charset="2"/>
              </a:rPr>
              <a:t></a:t>
            </a:r>
            <a:r>
              <a:rPr lang="fr-FR" dirty="0">
                <a:solidFill>
                  <a:srgbClr val="FF0000"/>
                </a:solidFill>
                <a:latin typeface="Calibri"/>
              </a:rPr>
              <a:t>~T</a:t>
            </a:r>
            <a:r>
              <a:rPr lang="fr-FR" dirty="0">
                <a:solidFill>
                  <a:srgbClr val="FF0000"/>
                </a:solidFill>
                <a:latin typeface="Calibri"/>
                <a:sym typeface="Wingdings 2" panose="05020102010507070707" pitchFamily="18" charset="2"/>
              </a:rPr>
              <a:t> </a:t>
            </a:r>
            <a:endParaRPr lang="fr-FR" dirty="0">
              <a:solidFill>
                <a:srgbClr val="FF0000"/>
              </a:solidFill>
              <a:latin typeface="Calibri"/>
            </a:endParaRPr>
          </a:p>
          <a:p>
            <a:r>
              <a:rPr lang="fr-FR" dirty="0">
                <a:solidFill>
                  <a:srgbClr val="FF0000"/>
                </a:solidFill>
                <a:latin typeface="Calibri"/>
              </a:rPr>
              <a:t>T </a:t>
            </a:r>
            <a:r>
              <a:rPr lang="fr-FR" dirty="0">
                <a:solidFill>
                  <a:srgbClr val="FF0000"/>
                </a:solidFill>
                <a:latin typeface="Calibri"/>
                <a:sym typeface="Wingdings 2" panose="05020102010507070707" pitchFamily="18" charset="2"/>
              </a:rPr>
              <a:t>&gt;&gt;</a:t>
            </a:r>
            <a:r>
              <a:rPr lang="fr-FR" dirty="0">
                <a:solidFill>
                  <a:srgbClr val="FF0000"/>
                </a:solidFill>
                <a:latin typeface="Calibri"/>
              </a:rPr>
              <a:t>T</a:t>
            </a:r>
            <a:r>
              <a:rPr lang="fr-FR" dirty="0">
                <a:solidFill>
                  <a:srgbClr val="FF0000"/>
                </a:solidFill>
                <a:latin typeface="Calibri"/>
                <a:sym typeface="Wingdings 2" panose="05020102010507070707" pitchFamily="18" charset="2"/>
              </a:rPr>
              <a:t> </a:t>
            </a:r>
            <a:endParaRPr lang="fr-FR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16" name="Connecteur droit avec flèche 15"/>
          <p:cNvCxnSpPr/>
          <p:nvPr/>
        </p:nvCxnSpPr>
        <p:spPr>
          <a:xfrm flipV="1">
            <a:off x="3330072" y="2236089"/>
            <a:ext cx="1251428" cy="706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3330072" y="3922255"/>
            <a:ext cx="1230739" cy="1329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814377" y="1257360"/>
            <a:ext cx="334940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272" lvl="1" indent="-270272">
              <a:lnSpc>
                <a:spcPct val="120000"/>
              </a:lnSpc>
              <a:buSzPct val="90000"/>
              <a:buBlip>
                <a:blip r:embed="rId9"/>
              </a:buBlip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For a given </a:t>
            </a:r>
            <a:r>
              <a:rPr lang="en-US" sz="1600" dirty="0" err="1">
                <a:solidFill>
                  <a:prstClr val="black"/>
                </a:solidFill>
                <a:latin typeface="Arial"/>
              </a:rPr>
              <a:t>H</a:t>
            </a:r>
            <a:r>
              <a:rPr lang="en-US" sz="1600" baseline="-25000" dirty="0" err="1">
                <a:solidFill>
                  <a:prstClr val="black"/>
                </a:solidFill>
                <a:latin typeface="Arial"/>
              </a:rPr>
              <a:t>appl</a:t>
            </a:r>
            <a:r>
              <a:rPr lang="en-US" sz="1600" dirty="0">
                <a:solidFill>
                  <a:prstClr val="black"/>
                </a:solidFill>
                <a:latin typeface="Arial"/>
              </a:rPr>
              <a:t>, we observe 3 ≠ transition temperatures</a:t>
            </a:r>
          </a:p>
          <a:p>
            <a:pPr marL="288131" lvl="2">
              <a:lnSpc>
                <a:spcPct val="120000"/>
              </a:lnSpc>
              <a:buSzPct val="90000"/>
              <a:defRPr/>
            </a:pPr>
            <a:endParaRPr lang="en-US" sz="1600" dirty="0">
              <a:solidFill>
                <a:srgbClr val="666666"/>
              </a:solidFill>
              <a:latin typeface="Arial"/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7061387" y="3796872"/>
            <a:ext cx="243000" cy="243000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0" b="1" dirty="0">
                <a:solidFill>
                  <a:prstClr val="white"/>
                </a:solidFill>
              </a:rPr>
              <a:t>3</a:t>
            </a:r>
            <a:endParaRPr lang="en-US" sz="1350" b="1" dirty="0">
              <a:solidFill>
                <a:prstClr val="white"/>
              </a:solidFill>
            </a:endParaRPr>
          </a:p>
        </p:txBody>
      </p:sp>
      <p:cxnSp>
        <p:nvCxnSpPr>
          <p:cNvPr id="20" name="Connecteur droit avec flèche 19"/>
          <p:cNvCxnSpPr/>
          <p:nvPr/>
        </p:nvCxnSpPr>
        <p:spPr>
          <a:xfrm>
            <a:off x="7378397" y="4021950"/>
            <a:ext cx="866011" cy="1991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V="1">
            <a:off x="7378397" y="3356992"/>
            <a:ext cx="794003" cy="5473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22736" y="5180772"/>
            <a:ext cx="3932687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58403" lvl="2" indent="-270272">
              <a:lnSpc>
                <a:spcPct val="120000"/>
              </a:lnSpc>
              <a:buSzPct val="90000"/>
              <a:buBlip>
                <a:blip r:embed="rId9"/>
              </a:buBlip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T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sym typeface="Wingdings 2" panose="05020102010507070707" pitchFamily="18" charset="2"/>
              </a:rPr>
              <a:t>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~T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sym typeface="Wingdings 2" panose="05020102010507070707" pitchFamily="18" charset="2"/>
              </a:rPr>
              <a:t>: within noise level</a:t>
            </a:r>
          </a:p>
          <a:p>
            <a:pPr marL="558403" lvl="2" indent="-270272">
              <a:lnSpc>
                <a:spcPct val="120000"/>
              </a:lnSpc>
              <a:buSzPct val="90000"/>
              <a:buBlip>
                <a:blip r:embed="rId9"/>
              </a:buBlip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T 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sym typeface="Wingdings 2" panose="05020102010507070707" pitchFamily="18" charset="2"/>
              </a:rPr>
              <a:t>&gt;&gt;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T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sym typeface="Wingdings 2" panose="05020102010507070707" pitchFamily="18" charset="2"/>
              </a:rPr>
              <a:t>: dramatic transition 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</a:endParaRPr>
          </a:p>
        </p:txBody>
      </p:sp>
      <p:sp>
        <p:nvSpPr>
          <p:cNvPr id="23" name="Titr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none" dirty="0" smtClean="0"/>
              <a:t>CLOSEUP OF 3</a:t>
            </a:r>
            <a:r>
              <a:rPr lang="en-US" cap="none" baseline="30000" dirty="0" smtClean="0"/>
              <a:t>rd</a:t>
            </a:r>
            <a:r>
              <a:rPr lang="en-US" cap="none" dirty="0" smtClean="0"/>
              <a:t> HARMONIC SIGNAL</a:t>
            </a: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29188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TextBox 25"/>
          <p:cNvSpPr txBox="1"/>
          <p:nvPr/>
        </p:nvSpPr>
        <p:spPr>
          <a:xfrm>
            <a:off x="6894997" y="1679520"/>
            <a:ext cx="17471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000" u="none" dirty="0" smtClean="0">
                <a:ea typeface="Cambria" charset="0"/>
                <a:cs typeface="Arial" panose="020B0604020202020204" pitchFamily="34" charset="0"/>
              </a:rPr>
              <a:t>Thin SC layer </a:t>
            </a:r>
            <a:r>
              <a:rPr lang="en-US" sz="1000" u="none" dirty="0" err="1" smtClean="0">
                <a:ea typeface="Cambria" charset="0"/>
                <a:cs typeface="Arial" panose="020B0604020202020204" pitchFamily="34" charset="0"/>
              </a:rPr>
              <a:t>NbN</a:t>
            </a:r>
            <a:endParaRPr lang="en-US" sz="1000" u="none" dirty="0" smtClean="0">
              <a:ea typeface="Cambria" charset="0"/>
              <a:cs typeface="Arial" panose="020B0604020202020204" pitchFamily="34" charset="0"/>
            </a:endParaRPr>
          </a:p>
          <a:p>
            <a:pPr marL="171450" indent="-171450"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000" dirty="0">
                <a:ea typeface="Cambria" charset="0"/>
                <a:cs typeface="Cambria" charset="0"/>
              </a:rPr>
              <a:t>Insulator </a:t>
            </a:r>
            <a:r>
              <a:rPr lang="en-US" sz="1000" dirty="0" err="1">
                <a:ea typeface="Cambria" charset="0"/>
                <a:cs typeface="Cambria" charset="0"/>
              </a:rPr>
              <a:t>MgO</a:t>
            </a:r>
            <a:r>
              <a:rPr lang="en-US" sz="1000" dirty="0">
                <a:ea typeface="Cambria" charset="0"/>
                <a:cs typeface="Cambria" charset="0"/>
              </a:rPr>
              <a:t> </a:t>
            </a:r>
          </a:p>
          <a:p>
            <a:pPr marL="171450" indent="-171450"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000" dirty="0">
                <a:ea typeface="Cambria" charset="0"/>
                <a:cs typeface="Cambria" charset="0"/>
              </a:rPr>
              <a:t>Thick SC layer </a:t>
            </a:r>
            <a:r>
              <a:rPr lang="en-US" sz="1000" dirty="0" err="1">
                <a:ea typeface="Cambria" charset="0"/>
                <a:cs typeface="Cambria" charset="0"/>
              </a:rPr>
              <a:t>Nb</a:t>
            </a:r>
            <a:endParaRPr lang="en-US" sz="1000" dirty="0">
              <a:ea typeface="Cambria" charset="0"/>
              <a:cs typeface="Cambria" charset="0"/>
            </a:endParaRPr>
          </a:p>
          <a:p>
            <a:pPr marL="171450" indent="-171450"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n-US" sz="1000" u="none" dirty="0">
              <a:ea typeface="Cambria" charset="0"/>
              <a:cs typeface="Arial" panose="020B0604020202020204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ROLE OF THE DIELECTRIC LAYER !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  <p:sp>
        <p:nvSpPr>
          <p:cNvPr id="125" name="Parallélogramme 124"/>
          <p:cNvSpPr/>
          <p:nvPr/>
        </p:nvSpPr>
        <p:spPr>
          <a:xfrm>
            <a:off x="6733539" y="5354470"/>
            <a:ext cx="2223364" cy="440633"/>
          </a:xfrm>
          <a:prstGeom prst="parallelogram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7" name="ZoneTexte 236"/>
          <p:cNvSpPr txBox="1"/>
          <p:nvPr/>
        </p:nvSpPr>
        <p:spPr>
          <a:xfrm>
            <a:off x="6501530" y="2741247"/>
            <a:ext cx="2672579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lvl="3" indent="-268288" defTabSz="1079500">
              <a:lnSpc>
                <a:spcPct val="120000"/>
              </a:lnSpc>
              <a:buClr>
                <a:srgbClr val="666666"/>
              </a:buClr>
              <a:buSzPct val="36000"/>
              <a:buBlip>
                <a:blip r:embed="rId2"/>
              </a:buBlip>
              <a:tabLst>
                <a:tab pos="1079500" algn="l"/>
              </a:tabLst>
            </a:pPr>
            <a:r>
              <a:rPr lang="en-US" sz="1400" dirty="0">
                <a:solidFill>
                  <a:srgbClr val="666666"/>
                </a:solidFill>
              </a:rPr>
              <a:t>H // surface =&gt; surface barrier</a:t>
            </a:r>
            <a:r>
              <a:rPr lang="en-US" sz="1400" baseline="30000" dirty="0">
                <a:solidFill>
                  <a:srgbClr val="666666"/>
                </a:solidFill>
              </a:rPr>
              <a:t>†</a:t>
            </a:r>
          </a:p>
          <a:p>
            <a:pPr marL="268288" lvl="3" indent="-268288" defTabSz="1079500">
              <a:lnSpc>
                <a:spcPct val="120000"/>
              </a:lnSpc>
              <a:buClr>
                <a:srgbClr val="666666"/>
              </a:buClr>
              <a:buSzPct val="36000"/>
              <a:buBlip>
                <a:blip r:embed="rId2"/>
              </a:buBlip>
              <a:tabLst>
                <a:tab pos="1079500" algn="l"/>
              </a:tabLst>
            </a:pPr>
            <a:r>
              <a:rPr lang="en-US" sz="1400" dirty="0">
                <a:solidFill>
                  <a:srgbClr val="666666"/>
                </a:solidFill>
              </a:rPr>
              <a:t>A defect locally weakens the surface barrier</a:t>
            </a:r>
          </a:p>
          <a:p>
            <a:pPr marL="268288" lvl="3" indent="-268288" defTabSz="1079500">
              <a:lnSpc>
                <a:spcPct val="120000"/>
              </a:lnSpc>
              <a:buClr>
                <a:srgbClr val="666666"/>
              </a:buClr>
              <a:buSzPct val="36000"/>
              <a:buBlip>
                <a:blip r:embed="rId2"/>
              </a:buBlip>
              <a:tabLst>
                <a:tab pos="1079500" algn="l"/>
              </a:tabLst>
            </a:pPr>
            <a:r>
              <a:rPr lang="en-US" sz="1400" dirty="0">
                <a:solidFill>
                  <a:srgbClr val="666666"/>
                </a:solidFill>
              </a:rPr>
              <a:t>1st transition, vortex blocked by the insulator ~100 nm =&gt; low dissipation.</a:t>
            </a:r>
          </a:p>
          <a:p>
            <a:pPr marL="268288" lvl="3" indent="-268288" defTabSz="1079500">
              <a:lnSpc>
                <a:spcPct val="120000"/>
              </a:lnSpc>
              <a:buClr>
                <a:srgbClr val="666666"/>
              </a:buClr>
              <a:buSzPct val="36000"/>
              <a:buBlip>
                <a:blip r:embed="rId2"/>
              </a:buBlip>
              <a:tabLst>
                <a:tab pos="1079500" algn="l"/>
              </a:tabLst>
            </a:pPr>
            <a:r>
              <a:rPr lang="en-US" sz="1400" dirty="0">
                <a:solidFill>
                  <a:srgbClr val="666666"/>
                </a:solidFill>
              </a:rPr>
              <a:t>2nd transition, propagation of vortex avalanches (~100 µm) =&gt; high dissipation.</a:t>
            </a:r>
          </a:p>
          <a:p>
            <a:pPr marL="268288" lvl="3" indent="-268288" defTabSz="1079500">
              <a:lnSpc>
                <a:spcPct val="120000"/>
              </a:lnSpc>
              <a:buClr>
                <a:srgbClr val="666666"/>
              </a:buClr>
              <a:buSzPct val="36000"/>
              <a:buBlip>
                <a:blip r:embed="rId2"/>
              </a:buBlip>
              <a:tabLst>
                <a:tab pos="1079500" algn="l"/>
              </a:tabLst>
            </a:pPr>
            <a:r>
              <a:rPr lang="en-US" sz="1400" b="1" dirty="0">
                <a:solidFill>
                  <a:schemeClr val="tx2">
                    <a:lumMod val="75000"/>
                  </a:schemeClr>
                </a:solidFill>
              </a:rPr>
              <a:t>Dielectric layer = efficient protection !!!</a:t>
            </a:r>
          </a:p>
        </p:txBody>
      </p:sp>
      <p:sp>
        <p:nvSpPr>
          <p:cNvPr id="240" name="ZoneTexte 239"/>
          <p:cNvSpPr txBox="1"/>
          <p:nvPr/>
        </p:nvSpPr>
        <p:spPr>
          <a:xfrm>
            <a:off x="2617640" y="6510724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>
                    <a:lumMod val="75000"/>
                  </a:srgbClr>
                </a:solidFill>
                <a:latin typeface="Calibri"/>
                <a:cs typeface="Arial" pitchFamily="34" charset="0"/>
              </a:rPr>
              <a:t>†</a:t>
            </a:r>
            <a:r>
              <a:rPr lang="en-US" sz="1100" i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100" i="1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Bean and J. D. Livingston, Phys. Rev. Lett. 12, 14 (1964).</a:t>
            </a:r>
            <a:r>
              <a:rPr lang="fr-FR" sz="1100" i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fr-FR" sz="1100" i="1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1" name="Ellipse 240"/>
          <p:cNvSpPr/>
          <p:nvPr/>
        </p:nvSpPr>
        <p:spPr>
          <a:xfrm>
            <a:off x="6946679" y="1734979"/>
            <a:ext cx="108000" cy="108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lt1"/>
              </a:solidFill>
            </a:endParaRPr>
          </a:p>
        </p:txBody>
      </p:sp>
      <p:sp>
        <p:nvSpPr>
          <p:cNvPr id="242" name="Ellipse 241"/>
          <p:cNvSpPr/>
          <p:nvPr/>
        </p:nvSpPr>
        <p:spPr>
          <a:xfrm>
            <a:off x="6946679" y="1911900"/>
            <a:ext cx="108000" cy="108000"/>
          </a:xfrm>
          <a:prstGeom prst="ellipse">
            <a:avLst/>
          </a:prstGeom>
          <a:solidFill>
            <a:srgbClr val="F0872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3" name="Ellipse 242"/>
          <p:cNvSpPr/>
          <p:nvPr/>
        </p:nvSpPr>
        <p:spPr>
          <a:xfrm>
            <a:off x="6946679" y="2088820"/>
            <a:ext cx="108000" cy="108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00000">
                  <a:alpha val="70000"/>
                </a:srgbClr>
              </a:gs>
              <a:gs pos="83000">
                <a:srgbClr val="C00000">
                  <a:alpha val="96000"/>
                </a:srgbClr>
              </a:gs>
              <a:gs pos="100000">
                <a:srgbClr val="C000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lt1"/>
              </a:solidFill>
            </a:endParaRPr>
          </a:p>
        </p:txBody>
      </p:sp>
      <p:sp>
        <p:nvSpPr>
          <p:cNvPr id="244" name="Rectangle 243"/>
          <p:cNvSpPr/>
          <p:nvPr/>
        </p:nvSpPr>
        <p:spPr>
          <a:xfrm>
            <a:off x="304494" y="1045872"/>
            <a:ext cx="3605795" cy="3606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0363" lvl="1" indent="-360363">
              <a:lnSpc>
                <a:spcPct val="120000"/>
              </a:lnSpc>
              <a:spcBef>
                <a:spcPts val="400"/>
              </a:spcBef>
              <a:buClr>
                <a:srgbClr val="FFC000"/>
              </a:buClr>
              <a:buSzPct val="90000"/>
              <a:buBlip>
                <a:blip r:embed="rId3"/>
              </a:buBlip>
            </a:pPr>
            <a:r>
              <a:rPr lang="en-US" sz="1600" dirty="0" smtClean="0">
                <a:solidFill>
                  <a:prstClr val="black"/>
                </a:solidFill>
              </a:rPr>
              <a:t>Why </a:t>
            </a:r>
            <a:r>
              <a:rPr lang="en-US" sz="1600" dirty="0">
                <a:solidFill>
                  <a:prstClr val="black"/>
                </a:solidFill>
              </a:rPr>
              <a:t>do we have two transitions ?</a:t>
            </a:r>
          </a:p>
        </p:txBody>
      </p:sp>
      <p:pic>
        <p:nvPicPr>
          <p:cNvPr id="245" name="Image 244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842"/>
          <a:stretch/>
        </p:blipFill>
        <p:spPr bwMode="auto">
          <a:xfrm>
            <a:off x="-202201" y="1434830"/>
            <a:ext cx="3420877" cy="5006161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TextBox 25"/>
          <p:cNvSpPr txBox="1"/>
          <p:nvPr/>
        </p:nvSpPr>
        <p:spPr>
          <a:xfrm>
            <a:off x="4677526" y="1687645"/>
            <a:ext cx="584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u="none" dirty="0" smtClean="0">
                <a:latin typeface="Cambria" charset="0"/>
                <a:ea typeface="Cambria" charset="0"/>
                <a:cs typeface="Cambria" charset="0"/>
              </a:rPr>
              <a:t>Defect</a:t>
            </a:r>
            <a:endParaRPr lang="en-US" sz="1100" u="none" dirty="0">
              <a:latin typeface="Cambria" charset="0"/>
              <a:ea typeface="Cambria" charset="0"/>
              <a:cs typeface="Cambria" charset="0"/>
            </a:endParaRPr>
          </a:p>
        </p:txBody>
      </p:sp>
      <p:grpSp>
        <p:nvGrpSpPr>
          <p:cNvPr id="247" name="Groupe 246"/>
          <p:cNvGrpSpPr/>
          <p:nvPr/>
        </p:nvGrpSpPr>
        <p:grpSpPr>
          <a:xfrm>
            <a:off x="3557312" y="1261399"/>
            <a:ext cx="2952328" cy="1815103"/>
            <a:chOff x="4283968" y="2831902"/>
            <a:chExt cx="2952328" cy="1815103"/>
          </a:xfrm>
        </p:grpSpPr>
        <p:sp>
          <p:nvSpPr>
            <p:cNvPr id="248" name="Oval 3"/>
            <p:cNvSpPr/>
            <p:nvPr/>
          </p:nvSpPr>
          <p:spPr>
            <a:xfrm>
              <a:off x="5652120" y="3353223"/>
              <a:ext cx="72008" cy="72008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4283968" y="3379259"/>
              <a:ext cx="2952328" cy="57448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0" name="Group 195"/>
            <p:cNvGrpSpPr/>
            <p:nvPr/>
          </p:nvGrpSpPr>
          <p:grpSpPr>
            <a:xfrm>
              <a:off x="4858562" y="2831902"/>
              <a:ext cx="1423835" cy="369332"/>
              <a:chOff x="887600" y="4083658"/>
              <a:chExt cx="1423835" cy="369332"/>
            </a:xfrm>
          </p:grpSpPr>
          <p:cxnSp>
            <p:nvCxnSpPr>
              <p:cNvPr id="307" name="Connecteur droit avec flèche 59"/>
              <p:cNvCxnSpPr/>
              <p:nvPr/>
            </p:nvCxnSpPr>
            <p:spPr>
              <a:xfrm flipV="1">
                <a:off x="1502340" y="4308389"/>
                <a:ext cx="809095" cy="15853"/>
              </a:xfrm>
              <a:prstGeom prst="straightConnector1">
                <a:avLst/>
              </a:prstGeom>
              <a:ln w="10795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  <a:alpha val="60000"/>
                      </a:schemeClr>
                    </a:gs>
                    <a:gs pos="68000">
                      <a:schemeClr val="accent4">
                        <a:lumMod val="75000"/>
                      </a:schemeClr>
                    </a:gs>
                    <a:gs pos="83000">
                      <a:schemeClr val="accent4">
                        <a:lumMod val="75000"/>
                      </a:schemeClr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lin ang="0" scaled="1"/>
                  <a:tileRect/>
                </a:gra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8" name="ZoneTexte 62"/>
              <p:cNvSpPr txBox="1"/>
              <p:nvPr/>
            </p:nvSpPr>
            <p:spPr>
              <a:xfrm>
                <a:off x="887600" y="4083658"/>
                <a:ext cx="7920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i="1" u="none" dirty="0" smtClean="0"/>
                  <a:t>H </a:t>
                </a:r>
                <a:r>
                  <a:rPr lang="fr-FR" sz="1100" i="1" u="none" dirty="0" err="1" smtClean="0"/>
                  <a:t>app</a:t>
                </a:r>
                <a:r>
                  <a:rPr lang="fr-FR" i="1" u="none" dirty="0" smtClean="0"/>
                  <a:t> </a:t>
                </a:r>
                <a:endParaRPr lang="fr-FR" u="none" dirty="0"/>
              </a:p>
            </p:txBody>
          </p:sp>
        </p:grpSp>
        <p:pic>
          <p:nvPicPr>
            <p:cNvPr id="251" name="Picture 3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53" t="22758" r="33439" b="71834"/>
            <a:stretch/>
          </p:blipFill>
          <p:spPr>
            <a:xfrm rot="21350080">
              <a:off x="4594847" y="3373642"/>
              <a:ext cx="556034" cy="574993"/>
            </a:xfrm>
            <a:prstGeom prst="rect">
              <a:avLst/>
            </a:prstGeom>
          </p:spPr>
        </p:pic>
        <p:sp>
          <p:nvSpPr>
            <p:cNvPr id="252" name="Arc 251"/>
            <p:cNvSpPr/>
            <p:nvPr/>
          </p:nvSpPr>
          <p:spPr>
            <a:xfrm rot="10800000">
              <a:off x="5336216" y="3062539"/>
              <a:ext cx="690294" cy="625805"/>
            </a:xfrm>
            <a:prstGeom prst="arc">
              <a:avLst>
                <a:gd name="adj1" fmla="val 10805902"/>
                <a:gd name="adj2" fmla="val 0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Arc 252"/>
            <p:cNvSpPr/>
            <p:nvPr/>
          </p:nvSpPr>
          <p:spPr>
            <a:xfrm rot="10800000">
              <a:off x="5338920" y="3067023"/>
              <a:ext cx="690294" cy="625805"/>
            </a:xfrm>
            <a:prstGeom prst="arc">
              <a:avLst>
                <a:gd name="adj1" fmla="val 10805902"/>
                <a:gd name="adj2" fmla="val 0"/>
              </a:avLst>
            </a:prstGeom>
            <a:ln w="50800" cmpd="sng">
              <a:gradFill>
                <a:gsLst>
                  <a:gs pos="0">
                    <a:schemeClr val="accent4">
                      <a:lumMod val="20000"/>
                      <a:lumOff val="80000"/>
                      <a:alpha val="59000"/>
                    </a:schemeClr>
                  </a:gs>
                  <a:gs pos="74000">
                    <a:schemeClr val="accent4">
                      <a:lumMod val="40000"/>
                      <a:lumOff val="60000"/>
                      <a:alpha val="24000"/>
                    </a:schemeClr>
                  </a:gs>
                  <a:gs pos="83000">
                    <a:schemeClr val="accent4">
                      <a:lumMod val="20000"/>
                      <a:lumOff val="80000"/>
                      <a:alpha val="63000"/>
                    </a:schemeClr>
                  </a:gs>
                  <a:gs pos="100000">
                    <a:schemeClr val="accent4">
                      <a:lumMod val="20000"/>
                      <a:lumOff val="80000"/>
                      <a:alpha val="62000"/>
                    </a:schemeClr>
                  </a:gs>
                </a:gsLst>
                <a:lin ang="5400000" scaled="1"/>
              </a:gra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Arc 253"/>
            <p:cNvSpPr/>
            <p:nvPr/>
          </p:nvSpPr>
          <p:spPr>
            <a:xfrm rot="10800000">
              <a:off x="5148064" y="3093043"/>
              <a:ext cx="1080120" cy="765504"/>
            </a:xfrm>
            <a:prstGeom prst="arc">
              <a:avLst>
                <a:gd name="adj1" fmla="val 10118616"/>
                <a:gd name="adj2" fmla="val 590784"/>
              </a:avLst>
            </a:prstGeom>
            <a:ln w="53975" cmpd="sng">
              <a:gradFill>
                <a:gsLst>
                  <a:gs pos="0">
                    <a:schemeClr val="accent4">
                      <a:lumMod val="20000"/>
                      <a:lumOff val="80000"/>
                      <a:alpha val="70000"/>
                    </a:schemeClr>
                  </a:gs>
                  <a:gs pos="74000">
                    <a:schemeClr val="accent4">
                      <a:lumMod val="40000"/>
                      <a:lumOff val="60000"/>
                      <a:alpha val="24000"/>
                    </a:schemeClr>
                  </a:gs>
                  <a:gs pos="83000">
                    <a:schemeClr val="accent4">
                      <a:lumMod val="20000"/>
                      <a:lumOff val="80000"/>
                      <a:alpha val="63000"/>
                    </a:schemeClr>
                  </a:gs>
                  <a:gs pos="100000">
                    <a:schemeClr val="accent4">
                      <a:lumMod val="20000"/>
                      <a:lumOff val="80000"/>
                      <a:alpha val="68000"/>
                    </a:schemeClr>
                  </a:gs>
                </a:gsLst>
                <a:lin ang="5400000" scaled="1"/>
              </a:gra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Arc 254"/>
            <p:cNvSpPr/>
            <p:nvPr/>
          </p:nvSpPr>
          <p:spPr>
            <a:xfrm rot="10800000">
              <a:off x="5148060" y="3062539"/>
              <a:ext cx="1080122" cy="796009"/>
            </a:xfrm>
            <a:prstGeom prst="arc">
              <a:avLst>
                <a:gd name="adj1" fmla="val 10259949"/>
                <a:gd name="adj2" fmla="val 470189"/>
              </a:avLst>
            </a:prstGeom>
            <a:ln w="12700">
              <a:solidFill>
                <a:schemeClr val="tx1">
                  <a:alpha val="43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Arc 255"/>
            <p:cNvSpPr/>
            <p:nvPr/>
          </p:nvSpPr>
          <p:spPr>
            <a:xfrm rot="10800000">
              <a:off x="4969226" y="2950408"/>
              <a:ext cx="1437788" cy="1158322"/>
            </a:xfrm>
            <a:prstGeom prst="arc">
              <a:avLst>
                <a:gd name="adj1" fmla="val 10048729"/>
                <a:gd name="adj2" fmla="val 723322"/>
              </a:avLst>
            </a:prstGeom>
            <a:ln w="53975" cmpd="sng">
              <a:gradFill>
                <a:gsLst>
                  <a:gs pos="0">
                    <a:schemeClr val="accent4">
                      <a:lumMod val="20000"/>
                      <a:lumOff val="80000"/>
                      <a:alpha val="70000"/>
                    </a:schemeClr>
                  </a:gs>
                  <a:gs pos="74000">
                    <a:schemeClr val="accent4">
                      <a:lumMod val="40000"/>
                      <a:lumOff val="60000"/>
                      <a:alpha val="24000"/>
                    </a:schemeClr>
                  </a:gs>
                  <a:gs pos="83000">
                    <a:schemeClr val="accent4">
                      <a:lumMod val="20000"/>
                      <a:lumOff val="80000"/>
                      <a:alpha val="63000"/>
                    </a:schemeClr>
                  </a:gs>
                  <a:gs pos="100000">
                    <a:schemeClr val="accent4">
                      <a:lumMod val="20000"/>
                      <a:lumOff val="80000"/>
                      <a:alpha val="68000"/>
                    </a:schemeClr>
                  </a:gs>
                </a:gsLst>
                <a:lin ang="5400000" scaled="1"/>
              </a:gra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Arc 256"/>
            <p:cNvSpPr/>
            <p:nvPr/>
          </p:nvSpPr>
          <p:spPr>
            <a:xfrm rot="10800000">
              <a:off x="4969226" y="2951095"/>
              <a:ext cx="1437788" cy="1158322"/>
            </a:xfrm>
            <a:prstGeom prst="arc">
              <a:avLst>
                <a:gd name="adj1" fmla="val 10048729"/>
                <a:gd name="adj2" fmla="val 723322"/>
              </a:avLst>
            </a:prstGeom>
            <a:ln w="12700" cmpd="sng">
              <a:solidFill>
                <a:schemeClr val="tx1">
                  <a:alpha val="51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Rectangle 257"/>
            <p:cNvSpPr/>
            <p:nvPr/>
          </p:nvSpPr>
          <p:spPr>
            <a:xfrm>
              <a:off x="4283968" y="3945376"/>
              <a:ext cx="2952328" cy="16404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Rectangle 258"/>
            <p:cNvSpPr/>
            <p:nvPr/>
          </p:nvSpPr>
          <p:spPr>
            <a:xfrm>
              <a:off x="4283968" y="4108730"/>
              <a:ext cx="2952328" cy="53827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50000">
                  <a:srgbClr val="C00000">
                    <a:alpha val="70000"/>
                  </a:srgbClr>
                </a:gs>
                <a:gs pos="83000">
                  <a:srgbClr val="C00000">
                    <a:alpha val="96000"/>
                  </a:srgbClr>
                </a:gs>
                <a:gs pos="100000">
                  <a:srgbClr val="C0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0" name="Connecteur droit 259"/>
            <p:cNvCxnSpPr/>
            <p:nvPr/>
          </p:nvCxnSpPr>
          <p:spPr>
            <a:xfrm>
              <a:off x="4837692" y="3381168"/>
              <a:ext cx="0" cy="566118"/>
            </a:xfrm>
            <a:prstGeom prst="line">
              <a:avLst/>
            </a:prstGeom>
            <a:ln w="34925">
              <a:gradFill>
                <a:gsLst>
                  <a:gs pos="0">
                    <a:schemeClr val="accent4">
                      <a:lumMod val="20000"/>
                      <a:lumOff val="80000"/>
                      <a:alpha val="54000"/>
                    </a:schemeClr>
                  </a:gs>
                  <a:gs pos="74000">
                    <a:schemeClr val="accent4">
                      <a:lumMod val="20000"/>
                      <a:lumOff val="80000"/>
                      <a:alpha val="81000"/>
                    </a:schemeClr>
                  </a:gs>
                  <a:gs pos="83000">
                    <a:schemeClr val="accent4">
                      <a:lumMod val="20000"/>
                      <a:lumOff val="80000"/>
                      <a:alpha val="68000"/>
                    </a:schemeClr>
                  </a:gs>
                  <a:gs pos="100000">
                    <a:schemeClr val="accent4">
                      <a:lumMod val="20000"/>
                      <a:lumOff val="80000"/>
                      <a:alpha val="43000"/>
                    </a:schemeClr>
                  </a:gs>
                </a:gsLst>
                <a:lin ang="5400000" scaled="1"/>
              </a:gra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/>
            <p:cNvCxnSpPr/>
            <p:nvPr/>
          </p:nvCxnSpPr>
          <p:spPr>
            <a:xfrm>
              <a:off x="4837692" y="3375443"/>
              <a:ext cx="0" cy="566118"/>
            </a:xfrm>
            <a:prstGeom prst="line">
              <a:avLst/>
            </a:prstGeom>
            <a:ln w="12700">
              <a:solidFill>
                <a:schemeClr val="tx1">
                  <a:alpha val="34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/>
            <p:cNvCxnSpPr/>
            <p:nvPr/>
          </p:nvCxnSpPr>
          <p:spPr>
            <a:xfrm>
              <a:off x="6516216" y="3381167"/>
              <a:ext cx="0" cy="566118"/>
            </a:xfrm>
            <a:prstGeom prst="line">
              <a:avLst/>
            </a:prstGeom>
            <a:ln w="34925">
              <a:gradFill>
                <a:gsLst>
                  <a:gs pos="0">
                    <a:schemeClr val="accent4">
                      <a:lumMod val="20000"/>
                      <a:lumOff val="80000"/>
                      <a:alpha val="54000"/>
                    </a:schemeClr>
                  </a:gs>
                  <a:gs pos="74000">
                    <a:schemeClr val="accent4">
                      <a:lumMod val="20000"/>
                      <a:lumOff val="80000"/>
                      <a:alpha val="81000"/>
                    </a:schemeClr>
                  </a:gs>
                  <a:gs pos="83000">
                    <a:schemeClr val="accent4">
                      <a:lumMod val="20000"/>
                      <a:lumOff val="80000"/>
                      <a:alpha val="68000"/>
                    </a:schemeClr>
                  </a:gs>
                  <a:gs pos="100000">
                    <a:schemeClr val="accent4">
                      <a:lumMod val="20000"/>
                      <a:lumOff val="80000"/>
                      <a:alpha val="43000"/>
                    </a:schemeClr>
                  </a:gs>
                </a:gsLst>
                <a:lin ang="5400000" scaled="1"/>
              </a:gra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/>
            <p:cNvCxnSpPr/>
            <p:nvPr/>
          </p:nvCxnSpPr>
          <p:spPr>
            <a:xfrm>
              <a:off x="6516216" y="3375442"/>
              <a:ext cx="0" cy="566118"/>
            </a:xfrm>
            <a:prstGeom prst="line">
              <a:avLst/>
            </a:prstGeom>
            <a:ln w="12700">
              <a:solidFill>
                <a:schemeClr val="tx1">
                  <a:alpha val="34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4" name="Groupe 263"/>
            <p:cNvGrpSpPr/>
            <p:nvPr/>
          </p:nvGrpSpPr>
          <p:grpSpPr>
            <a:xfrm>
              <a:off x="4749975" y="3431144"/>
              <a:ext cx="173259" cy="83375"/>
              <a:chOff x="5601489" y="2701772"/>
              <a:chExt cx="173259" cy="83375"/>
            </a:xfrm>
          </p:grpSpPr>
          <p:sp>
            <p:nvSpPr>
              <p:cNvPr id="305" name="Arc 304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6" name="Connecteur droit avec flèche 305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5" name="Groupe 264"/>
            <p:cNvGrpSpPr/>
            <p:nvPr/>
          </p:nvGrpSpPr>
          <p:grpSpPr>
            <a:xfrm>
              <a:off x="4751062" y="3623907"/>
              <a:ext cx="173259" cy="83375"/>
              <a:chOff x="5601489" y="2701772"/>
              <a:chExt cx="173259" cy="83375"/>
            </a:xfrm>
          </p:grpSpPr>
          <p:sp>
            <p:nvSpPr>
              <p:cNvPr id="303" name="Arc 302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4" name="Connecteur droit avec flèche 303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6" name="Groupe 265"/>
            <p:cNvGrpSpPr/>
            <p:nvPr/>
          </p:nvGrpSpPr>
          <p:grpSpPr>
            <a:xfrm>
              <a:off x="4751062" y="3807296"/>
              <a:ext cx="173259" cy="83375"/>
              <a:chOff x="5601489" y="2701772"/>
              <a:chExt cx="173259" cy="83375"/>
            </a:xfrm>
          </p:grpSpPr>
          <p:sp>
            <p:nvSpPr>
              <p:cNvPr id="301" name="Arc 300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2" name="Connecteur droit avec flèche 301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7" name="Groupe 266"/>
            <p:cNvGrpSpPr/>
            <p:nvPr/>
          </p:nvGrpSpPr>
          <p:grpSpPr>
            <a:xfrm>
              <a:off x="5061433" y="3431144"/>
              <a:ext cx="173259" cy="83375"/>
              <a:chOff x="5601489" y="2701772"/>
              <a:chExt cx="173259" cy="83375"/>
            </a:xfrm>
          </p:grpSpPr>
          <p:sp>
            <p:nvSpPr>
              <p:cNvPr id="299" name="Arc 298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0" name="Connecteur droit avec flèche 299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8" name="Groupe 267"/>
            <p:cNvGrpSpPr/>
            <p:nvPr/>
          </p:nvGrpSpPr>
          <p:grpSpPr>
            <a:xfrm rot="19229261">
              <a:off x="5133233" y="3621529"/>
              <a:ext cx="173259" cy="83375"/>
              <a:chOff x="5601489" y="2701772"/>
              <a:chExt cx="173259" cy="83375"/>
            </a:xfrm>
          </p:grpSpPr>
          <p:sp>
            <p:nvSpPr>
              <p:cNvPr id="297" name="Arc 296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98" name="Connecteur droit avec flèche 297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9" name="Groupe 268"/>
            <p:cNvGrpSpPr/>
            <p:nvPr/>
          </p:nvGrpSpPr>
          <p:grpSpPr>
            <a:xfrm rot="17819627">
              <a:off x="5355756" y="3768790"/>
              <a:ext cx="173259" cy="83375"/>
              <a:chOff x="5601489" y="2701772"/>
              <a:chExt cx="173259" cy="83375"/>
            </a:xfrm>
          </p:grpSpPr>
          <p:sp>
            <p:nvSpPr>
              <p:cNvPr id="295" name="Arc 294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96" name="Connecteur droit avec flèche 295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0" name="Groupe 269"/>
            <p:cNvGrpSpPr/>
            <p:nvPr/>
          </p:nvGrpSpPr>
          <p:grpSpPr>
            <a:xfrm rot="16200000">
              <a:off x="5619003" y="3806083"/>
              <a:ext cx="173259" cy="83375"/>
              <a:chOff x="5601489" y="2701772"/>
              <a:chExt cx="173259" cy="83375"/>
            </a:xfrm>
          </p:grpSpPr>
          <p:sp>
            <p:nvSpPr>
              <p:cNvPr id="293" name="Arc 292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94" name="Connecteur droit avec flèche 293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1" name="Groupe 270"/>
            <p:cNvGrpSpPr/>
            <p:nvPr/>
          </p:nvGrpSpPr>
          <p:grpSpPr>
            <a:xfrm rot="14523763">
              <a:off x="5910761" y="3741936"/>
              <a:ext cx="173259" cy="83375"/>
              <a:chOff x="5601489" y="2701772"/>
              <a:chExt cx="173259" cy="83375"/>
            </a:xfrm>
          </p:grpSpPr>
          <p:sp>
            <p:nvSpPr>
              <p:cNvPr id="291" name="Arc 290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92" name="Connecteur droit avec flèche 291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2" name="Groupe 271"/>
            <p:cNvGrpSpPr/>
            <p:nvPr/>
          </p:nvGrpSpPr>
          <p:grpSpPr>
            <a:xfrm rot="12402257">
              <a:off x="6079075" y="3605741"/>
              <a:ext cx="173259" cy="83375"/>
              <a:chOff x="5601489" y="2701772"/>
              <a:chExt cx="173259" cy="83375"/>
            </a:xfrm>
          </p:grpSpPr>
          <p:sp>
            <p:nvSpPr>
              <p:cNvPr id="289" name="Arc 288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90" name="Connecteur droit avec flèche 289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3" name="Groupe 272"/>
            <p:cNvGrpSpPr/>
            <p:nvPr/>
          </p:nvGrpSpPr>
          <p:grpSpPr>
            <a:xfrm rot="10489647">
              <a:off x="6138144" y="3432200"/>
              <a:ext cx="173259" cy="83375"/>
              <a:chOff x="5601489" y="2701772"/>
              <a:chExt cx="173259" cy="83375"/>
            </a:xfrm>
          </p:grpSpPr>
          <p:sp>
            <p:nvSpPr>
              <p:cNvPr id="287" name="Arc 286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8" name="Connecteur droit avec flèche 287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4" name="Groupe 273"/>
            <p:cNvGrpSpPr/>
            <p:nvPr/>
          </p:nvGrpSpPr>
          <p:grpSpPr>
            <a:xfrm rot="10800000">
              <a:off x="6424318" y="3809687"/>
              <a:ext cx="173259" cy="83375"/>
              <a:chOff x="5601489" y="2701772"/>
              <a:chExt cx="173259" cy="83375"/>
            </a:xfrm>
          </p:grpSpPr>
          <p:sp>
            <p:nvSpPr>
              <p:cNvPr id="285" name="Arc 284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6" name="Connecteur droit avec flèche 285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5" name="Groupe 274"/>
            <p:cNvGrpSpPr/>
            <p:nvPr/>
          </p:nvGrpSpPr>
          <p:grpSpPr>
            <a:xfrm rot="10800000">
              <a:off x="6424318" y="3431143"/>
              <a:ext cx="173259" cy="83375"/>
              <a:chOff x="5601489" y="2701772"/>
              <a:chExt cx="173259" cy="83375"/>
            </a:xfrm>
          </p:grpSpPr>
          <p:sp>
            <p:nvSpPr>
              <p:cNvPr id="283" name="Arc 282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4" name="Connecteur droit avec flèche 283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6" name="Groupe 275"/>
            <p:cNvGrpSpPr/>
            <p:nvPr/>
          </p:nvGrpSpPr>
          <p:grpSpPr>
            <a:xfrm rot="10800000">
              <a:off x="6427950" y="3623907"/>
              <a:ext cx="173259" cy="83375"/>
              <a:chOff x="5601489" y="2701772"/>
              <a:chExt cx="173259" cy="83375"/>
            </a:xfrm>
          </p:grpSpPr>
          <p:sp>
            <p:nvSpPr>
              <p:cNvPr id="281" name="Arc 280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2" name="Connecteur droit avec flèche 281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77" name="Picture 3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53" t="22758" r="33439" b="71834"/>
            <a:stretch/>
          </p:blipFill>
          <p:spPr>
            <a:xfrm rot="21350080">
              <a:off x="6258906" y="3375062"/>
              <a:ext cx="556034" cy="570823"/>
            </a:xfrm>
            <a:prstGeom prst="rect">
              <a:avLst/>
            </a:prstGeom>
          </p:spPr>
        </p:pic>
        <p:cxnSp>
          <p:nvCxnSpPr>
            <p:cNvPr id="278" name="Connecteur droit 277"/>
            <p:cNvCxnSpPr>
              <a:endCxn id="253" idx="2"/>
            </p:cNvCxnSpPr>
            <p:nvPr/>
          </p:nvCxnSpPr>
          <p:spPr>
            <a:xfrm flipV="1">
              <a:off x="4286672" y="3379925"/>
              <a:ext cx="1052248" cy="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/>
            <p:cNvCxnSpPr/>
            <p:nvPr/>
          </p:nvCxnSpPr>
          <p:spPr>
            <a:xfrm>
              <a:off x="6022504" y="3375443"/>
              <a:ext cx="1213792" cy="381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/>
            <p:cNvCxnSpPr/>
            <p:nvPr/>
          </p:nvCxnSpPr>
          <p:spPr>
            <a:xfrm>
              <a:off x="6511110" y="3391480"/>
              <a:ext cx="0" cy="566118"/>
            </a:xfrm>
            <a:prstGeom prst="line">
              <a:avLst/>
            </a:prstGeom>
            <a:ln w="12700">
              <a:solidFill>
                <a:schemeClr val="tx1">
                  <a:alpha val="34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9" name="Groupe 308"/>
          <p:cNvGrpSpPr/>
          <p:nvPr/>
        </p:nvGrpSpPr>
        <p:grpSpPr>
          <a:xfrm>
            <a:off x="3517310" y="3243355"/>
            <a:ext cx="3253996" cy="3108330"/>
            <a:chOff x="3960650" y="2052302"/>
            <a:chExt cx="3253996" cy="3108330"/>
          </a:xfrm>
        </p:grpSpPr>
        <p:sp>
          <p:nvSpPr>
            <p:cNvPr id="310" name="Rectangle 309"/>
            <p:cNvSpPr/>
            <p:nvPr/>
          </p:nvSpPr>
          <p:spPr>
            <a:xfrm>
              <a:off x="3998988" y="2059482"/>
              <a:ext cx="2952328" cy="57448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" name="Rectangle 310"/>
            <p:cNvSpPr/>
            <p:nvPr/>
          </p:nvSpPr>
          <p:spPr>
            <a:xfrm>
              <a:off x="3998417" y="2633965"/>
              <a:ext cx="2952328" cy="16404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2" name="Rectangle 311"/>
            <p:cNvSpPr/>
            <p:nvPr/>
          </p:nvSpPr>
          <p:spPr>
            <a:xfrm>
              <a:off x="3998417" y="2793328"/>
              <a:ext cx="2952328" cy="2367304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27000">
                  <a:srgbClr val="C00000">
                    <a:alpha val="67000"/>
                  </a:srgbClr>
                </a:gs>
                <a:gs pos="65000">
                  <a:srgbClr val="C00000">
                    <a:alpha val="96000"/>
                  </a:srgbClr>
                </a:gs>
                <a:gs pos="100000">
                  <a:srgbClr val="C0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13" name="Picture 17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922"/>
            <a:stretch/>
          </p:blipFill>
          <p:spPr>
            <a:xfrm>
              <a:off x="5292080" y="2790826"/>
              <a:ext cx="1922566" cy="2112992"/>
            </a:xfrm>
            <a:prstGeom prst="rect">
              <a:avLst/>
            </a:prstGeom>
          </p:spPr>
        </p:pic>
        <p:pic>
          <p:nvPicPr>
            <p:cNvPr id="314" name="Picture 17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922"/>
            <a:stretch/>
          </p:blipFill>
          <p:spPr>
            <a:xfrm>
              <a:off x="3960650" y="2793328"/>
              <a:ext cx="1922566" cy="2114383"/>
            </a:xfrm>
            <a:prstGeom prst="rect">
              <a:avLst/>
            </a:prstGeom>
          </p:spPr>
        </p:pic>
        <p:cxnSp>
          <p:nvCxnSpPr>
            <p:cNvPr id="315" name="Connecteur droit 314"/>
            <p:cNvCxnSpPr/>
            <p:nvPr/>
          </p:nvCxnSpPr>
          <p:spPr>
            <a:xfrm>
              <a:off x="6258326" y="2059482"/>
              <a:ext cx="0" cy="738524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/>
            <p:cNvCxnSpPr/>
            <p:nvPr/>
          </p:nvCxnSpPr>
          <p:spPr>
            <a:xfrm>
              <a:off x="6258326" y="2056980"/>
              <a:ext cx="0" cy="733846"/>
            </a:xfrm>
            <a:prstGeom prst="line">
              <a:avLst/>
            </a:prstGeom>
            <a:ln w="88900">
              <a:gradFill flip="none" rotWithShape="1">
                <a:gsLst>
                  <a:gs pos="0">
                    <a:schemeClr val="accent4">
                      <a:lumMod val="40000"/>
                      <a:lumOff val="60000"/>
                      <a:alpha val="1000"/>
                    </a:schemeClr>
                  </a:gs>
                  <a:gs pos="45000">
                    <a:schemeClr val="accent4">
                      <a:lumMod val="20000"/>
                      <a:lumOff val="80000"/>
                      <a:alpha val="67000"/>
                    </a:schemeClr>
                  </a:gs>
                  <a:gs pos="72000">
                    <a:schemeClr val="accent4">
                      <a:lumMod val="20000"/>
                      <a:lumOff val="80000"/>
                      <a:alpha val="61000"/>
                    </a:schemeClr>
                  </a:gs>
                  <a:gs pos="100000">
                    <a:schemeClr val="accent4">
                      <a:lumMod val="20000"/>
                      <a:lumOff val="80000"/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/>
            <p:cNvCxnSpPr/>
            <p:nvPr/>
          </p:nvCxnSpPr>
          <p:spPr>
            <a:xfrm>
              <a:off x="4932040" y="2052302"/>
              <a:ext cx="0" cy="738524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/>
            <p:cNvCxnSpPr/>
            <p:nvPr/>
          </p:nvCxnSpPr>
          <p:spPr>
            <a:xfrm>
              <a:off x="4932313" y="2060848"/>
              <a:ext cx="0" cy="733846"/>
            </a:xfrm>
            <a:prstGeom prst="line">
              <a:avLst/>
            </a:prstGeom>
            <a:ln w="88900">
              <a:gradFill flip="none" rotWithShape="1">
                <a:gsLst>
                  <a:gs pos="0">
                    <a:schemeClr val="accent4">
                      <a:lumMod val="40000"/>
                      <a:lumOff val="60000"/>
                      <a:alpha val="1000"/>
                    </a:schemeClr>
                  </a:gs>
                  <a:gs pos="45000">
                    <a:schemeClr val="accent4">
                      <a:lumMod val="20000"/>
                      <a:lumOff val="80000"/>
                      <a:alpha val="67000"/>
                    </a:schemeClr>
                  </a:gs>
                  <a:gs pos="72000">
                    <a:schemeClr val="accent4">
                      <a:lumMod val="20000"/>
                      <a:lumOff val="80000"/>
                      <a:alpha val="61000"/>
                    </a:schemeClr>
                  </a:gs>
                  <a:gs pos="100000">
                    <a:schemeClr val="accent4">
                      <a:lumMod val="20000"/>
                      <a:lumOff val="80000"/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9" name="Groupe 318"/>
            <p:cNvGrpSpPr/>
            <p:nvPr/>
          </p:nvGrpSpPr>
          <p:grpSpPr>
            <a:xfrm>
              <a:off x="4845683" y="2278055"/>
              <a:ext cx="173259" cy="83375"/>
              <a:chOff x="5601489" y="2701772"/>
              <a:chExt cx="173259" cy="83375"/>
            </a:xfrm>
          </p:grpSpPr>
          <p:sp>
            <p:nvSpPr>
              <p:cNvPr id="353" name="Arc 352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4" name="Connecteur droit avec flèche 353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0" name="Groupe 319"/>
            <p:cNvGrpSpPr/>
            <p:nvPr/>
          </p:nvGrpSpPr>
          <p:grpSpPr>
            <a:xfrm>
              <a:off x="4845410" y="2104192"/>
              <a:ext cx="173259" cy="83375"/>
              <a:chOff x="5601489" y="2701772"/>
              <a:chExt cx="173259" cy="83375"/>
            </a:xfrm>
          </p:grpSpPr>
          <p:sp>
            <p:nvSpPr>
              <p:cNvPr id="351" name="Arc 350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2" name="Connecteur droit avec flèche 351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1" name="Groupe 320"/>
            <p:cNvGrpSpPr/>
            <p:nvPr/>
          </p:nvGrpSpPr>
          <p:grpSpPr>
            <a:xfrm rot="10800000">
              <a:off x="6166733" y="2121435"/>
              <a:ext cx="173259" cy="83375"/>
              <a:chOff x="5601489" y="2701772"/>
              <a:chExt cx="173259" cy="83375"/>
            </a:xfrm>
          </p:grpSpPr>
          <p:sp>
            <p:nvSpPr>
              <p:cNvPr id="349" name="Arc 348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0" name="Connecteur droit avec flèche 349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2" name="Groupe 321"/>
            <p:cNvGrpSpPr/>
            <p:nvPr/>
          </p:nvGrpSpPr>
          <p:grpSpPr>
            <a:xfrm>
              <a:off x="4845683" y="2440790"/>
              <a:ext cx="173259" cy="83375"/>
              <a:chOff x="5601489" y="2701772"/>
              <a:chExt cx="173259" cy="83375"/>
            </a:xfrm>
          </p:grpSpPr>
          <p:sp>
            <p:nvSpPr>
              <p:cNvPr id="347" name="Arc 346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8" name="Connecteur droit avec flèche 347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3" name="Groupe 322"/>
            <p:cNvGrpSpPr/>
            <p:nvPr/>
          </p:nvGrpSpPr>
          <p:grpSpPr>
            <a:xfrm>
              <a:off x="4845683" y="2596452"/>
              <a:ext cx="173259" cy="83375"/>
              <a:chOff x="5601489" y="2701772"/>
              <a:chExt cx="173259" cy="83375"/>
            </a:xfrm>
          </p:grpSpPr>
          <p:sp>
            <p:nvSpPr>
              <p:cNvPr id="345" name="Arc 344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6" name="Connecteur droit avec flèche 345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4" name="Groupe 323"/>
            <p:cNvGrpSpPr/>
            <p:nvPr/>
          </p:nvGrpSpPr>
          <p:grpSpPr>
            <a:xfrm>
              <a:off x="4842903" y="2737836"/>
              <a:ext cx="173259" cy="83375"/>
              <a:chOff x="5601489" y="2701772"/>
              <a:chExt cx="173259" cy="83375"/>
            </a:xfrm>
          </p:grpSpPr>
          <p:sp>
            <p:nvSpPr>
              <p:cNvPr id="343" name="Arc 342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4" name="Connecteur droit avec flèche 343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5" name="Groupe 324"/>
            <p:cNvGrpSpPr/>
            <p:nvPr/>
          </p:nvGrpSpPr>
          <p:grpSpPr>
            <a:xfrm rot="1257604">
              <a:off x="4806913" y="2876610"/>
              <a:ext cx="173259" cy="83375"/>
              <a:chOff x="5601489" y="2701772"/>
              <a:chExt cx="173259" cy="83375"/>
            </a:xfrm>
          </p:grpSpPr>
          <p:sp>
            <p:nvSpPr>
              <p:cNvPr id="341" name="Arc 340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2" name="Connecteur droit avec flèche 341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6" name="Groupe 325"/>
            <p:cNvGrpSpPr/>
            <p:nvPr/>
          </p:nvGrpSpPr>
          <p:grpSpPr>
            <a:xfrm rot="10800000">
              <a:off x="6166137" y="2278669"/>
              <a:ext cx="173259" cy="83375"/>
              <a:chOff x="5601489" y="2701772"/>
              <a:chExt cx="173259" cy="83375"/>
            </a:xfrm>
          </p:grpSpPr>
          <p:sp>
            <p:nvSpPr>
              <p:cNvPr id="339" name="Arc 338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0" name="Connecteur droit avec flèche 339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7" name="Groupe 326"/>
            <p:cNvGrpSpPr/>
            <p:nvPr/>
          </p:nvGrpSpPr>
          <p:grpSpPr>
            <a:xfrm rot="10800000">
              <a:off x="6178044" y="2440617"/>
              <a:ext cx="173259" cy="83375"/>
              <a:chOff x="5601489" y="2701772"/>
              <a:chExt cx="173259" cy="83375"/>
            </a:xfrm>
          </p:grpSpPr>
          <p:sp>
            <p:nvSpPr>
              <p:cNvPr id="337" name="Arc 336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38" name="Connecteur droit avec flèche 337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8" name="Groupe 327"/>
            <p:cNvGrpSpPr/>
            <p:nvPr/>
          </p:nvGrpSpPr>
          <p:grpSpPr>
            <a:xfrm rot="10800000">
              <a:off x="6175608" y="2596062"/>
              <a:ext cx="173259" cy="83375"/>
              <a:chOff x="5601489" y="2701772"/>
              <a:chExt cx="173259" cy="83375"/>
            </a:xfrm>
          </p:grpSpPr>
          <p:sp>
            <p:nvSpPr>
              <p:cNvPr id="335" name="Arc 334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36" name="Connecteur droit avec flèche 335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9" name="Groupe 328"/>
            <p:cNvGrpSpPr/>
            <p:nvPr/>
          </p:nvGrpSpPr>
          <p:grpSpPr>
            <a:xfrm rot="10800000">
              <a:off x="6175608" y="2730067"/>
              <a:ext cx="173259" cy="83375"/>
              <a:chOff x="5601489" y="2701772"/>
              <a:chExt cx="173259" cy="83375"/>
            </a:xfrm>
          </p:grpSpPr>
          <p:sp>
            <p:nvSpPr>
              <p:cNvPr id="333" name="Arc 332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34" name="Connecteur droit avec flèche 333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0" name="Groupe 329"/>
            <p:cNvGrpSpPr/>
            <p:nvPr/>
          </p:nvGrpSpPr>
          <p:grpSpPr>
            <a:xfrm rot="11870511">
              <a:off x="6112791" y="2876139"/>
              <a:ext cx="173259" cy="83375"/>
              <a:chOff x="5601489" y="2701772"/>
              <a:chExt cx="173259" cy="83375"/>
            </a:xfrm>
          </p:grpSpPr>
          <p:sp>
            <p:nvSpPr>
              <p:cNvPr id="331" name="Arc 330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32" name="Connecteur droit avec flèche 331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58" name="TextBox 25"/>
          <p:cNvSpPr txBox="1"/>
          <p:nvPr/>
        </p:nvSpPr>
        <p:spPr>
          <a:xfrm>
            <a:off x="4393011" y="2457475"/>
            <a:ext cx="8798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u="none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Field lines </a:t>
            </a:r>
            <a:endParaRPr lang="en-US" sz="1000" u="none" dirty="0">
              <a:solidFill>
                <a:schemeClr val="accent4">
                  <a:lumMod val="20000"/>
                  <a:lumOff val="80000"/>
                </a:schemeClr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59" name="TextBox 25"/>
          <p:cNvSpPr txBox="1"/>
          <p:nvPr/>
        </p:nvSpPr>
        <p:spPr>
          <a:xfrm>
            <a:off x="4121711" y="2802414"/>
            <a:ext cx="178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2">
                  <a:lumMod val="75000"/>
                </a:schemeClr>
              </a:buClr>
            </a:pPr>
            <a:r>
              <a:rPr lang="en-US" sz="1600" b="1" u="none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Cambria" charset="0"/>
                <a:cs typeface="Cambria" charset="0"/>
              </a:rPr>
              <a:t>First transition </a:t>
            </a:r>
            <a:endParaRPr lang="en-US" sz="1600" b="1" u="none" dirty="0">
              <a:solidFill>
                <a:schemeClr val="tx1">
                  <a:lumMod val="75000"/>
                  <a:lumOff val="25000"/>
                </a:schemeClr>
              </a:solidFill>
              <a:ea typeface="Cambria" charset="0"/>
              <a:cs typeface="Cambria" charset="0"/>
            </a:endParaRPr>
          </a:p>
        </p:txBody>
      </p:sp>
      <p:sp>
        <p:nvSpPr>
          <p:cNvPr id="360" name="TextBox 25"/>
          <p:cNvSpPr txBox="1"/>
          <p:nvPr/>
        </p:nvSpPr>
        <p:spPr>
          <a:xfrm>
            <a:off x="4167118" y="5970766"/>
            <a:ext cx="19416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2">
                  <a:lumMod val="75000"/>
                </a:schemeClr>
              </a:buClr>
            </a:pPr>
            <a:r>
              <a:rPr lang="en-US" sz="1600" b="1" u="none" dirty="0">
                <a:solidFill>
                  <a:schemeClr val="tx1">
                    <a:lumMod val="75000"/>
                    <a:lumOff val="25000"/>
                  </a:schemeClr>
                </a:solidFill>
                <a:ea typeface="Cambria" charset="0"/>
                <a:cs typeface="Cambria" charset="0"/>
              </a:rPr>
              <a:t>S</a:t>
            </a:r>
            <a:r>
              <a:rPr lang="en-US" sz="1600" b="1" u="none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Cambria" charset="0"/>
                <a:cs typeface="Cambria" charset="0"/>
              </a:rPr>
              <a:t>econd transition </a:t>
            </a:r>
            <a:endParaRPr lang="en-US" sz="1600" b="1" u="none" dirty="0">
              <a:solidFill>
                <a:schemeClr val="tx1">
                  <a:lumMod val="75000"/>
                  <a:lumOff val="25000"/>
                </a:schemeClr>
              </a:solidFill>
              <a:ea typeface="Cambria" charset="0"/>
              <a:cs typeface="Cambria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157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i="0" dirty="0" smtClean="0"/>
              <a:t>H</a:t>
            </a:r>
            <a:r>
              <a:rPr lang="en-US" sz="2400" i="0" baseline="-25000" dirty="0" smtClean="0"/>
              <a:t>C1 </a:t>
            </a:r>
            <a:r>
              <a:rPr lang="en-US" sz="2400" b="0" i="0" dirty="0" smtClean="0"/>
              <a:t>(</a:t>
            </a:r>
            <a:r>
              <a:rPr lang="en-US" sz="2400" b="0" i="0" dirty="0" err="1" smtClean="0"/>
              <a:t>E</a:t>
            </a:r>
            <a:r>
              <a:rPr lang="en-US" sz="2400" b="0" i="0" baseline="-25000" dirty="0" err="1" smtClean="0"/>
              <a:t>acc</a:t>
            </a:r>
            <a:r>
              <a:rPr lang="en-US" sz="2400" b="0" i="0" baseline="30000" dirty="0" err="1" smtClean="0"/>
              <a:t>max</a:t>
            </a:r>
            <a:r>
              <a:rPr lang="en-US" sz="2400" b="0" i="0" dirty="0" smtClean="0"/>
              <a:t>) </a:t>
            </a:r>
            <a:r>
              <a:rPr lang="en-US" sz="2400" i="0" dirty="0" smtClean="0"/>
              <a:t>and R</a:t>
            </a:r>
            <a:r>
              <a:rPr lang="en-US" sz="2400" i="0" baseline="-25000" dirty="0" smtClean="0"/>
              <a:t>S </a:t>
            </a:r>
            <a:r>
              <a:rPr lang="en-US" sz="2400" b="0" i="0" dirty="0" smtClean="0"/>
              <a:t>(Q</a:t>
            </a:r>
            <a:r>
              <a:rPr lang="en-US" sz="2400" b="0" i="0" baseline="-25000" dirty="0" smtClean="0"/>
              <a:t>0</a:t>
            </a:r>
            <a:r>
              <a:rPr lang="en-US" sz="2400" b="0" baseline="30000" dirty="0" smtClean="0"/>
              <a:t>max</a:t>
            </a:r>
            <a:r>
              <a:rPr lang="en-US" sz="2400" b="0" i="0" dirty="0" smtClean="0"/>
              <a:t>) </a:t>
            </a:r>
            <a:r>
              <a:rPr lang="en-US" sz="2400" i="0" dirty="0" smtClean="0"/>
              <a:t>estimation</a:t>
            </a:r>
            <a:endParaRPr lang="en-US" sz="1600" i="0" dirty="0"/>
          </a:p>
        </p:txBody>
      </p:sp>
      <p:sp>
        <p:nvSpPr>
          <p:cNvPr id="134" name="Rectangle 133"/>
          <p:cNvSpPr/>
          <p:nvPr/>
        </p:nvSpPr>
        <p:spPr>
          <a:xfrm>
            <a:off x="331485" y="3645024"/>
            <a:ext cx="3903967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lvl="1" indent="-360363" eaLnBrk="0" hangingPunct="0">
              <a:lnSpc>
                <a:spcPts val="2000"/>
              </a:lnSpc>
              <a:spcBef>
                <a:spcPts val="600"/>
              </a:spcBef>
              <a:buSzPct val="90000"/>
              <a:buBlip>
                <a:blip r:embed="rId3"/>
              </a:buBlip>
            </a:pPr>
            <a:r>
              <a:rPr lang="en-US" u="none" dirty="0" smtClean="0">
                <a:solidFill>
                  <a:prstClr val="black"/>
                </a:solidFill>
              </a:rPr>
              <a:t>RF test (collaboration IPNO)</a:t>
            </a:r>
          </a:p>
        </p:txBody>
      </p:sp>
      <p:pic>
        <p:nvPicPr>
          <p:cNvPr id="24" name="Image 2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40" y="1518284"/>
            <a:ext cx="2029329" cy="1597206"/>
          </a:xfrm>
          <a:prstGeom prst="rect">
            <a:avLst/>
          </a:prstGeom>
          <a:noFill/>
        </p:spPr>
      </p:pic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541" y="1003017"/>
            <a:ext cx="4547365" cy="2627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71581" y="980728"/>
            <a:ext cx="4572000" cy="3488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0363" lvl="1" indent="-360363" eaLnBrk="0" hangingPunct="0">
              <a:lnSpc>
                <a:spcPts val="2000"/>
              </a:lnSpc>
              <a:spcBef>
                <a:spcPts val="600"/>
              </a:spcBef>
              <a:buSzPct val="90000"/>
              <a:buBlip>
                <a:blip r:embed="rId3"/>
              </a:buBlip>
            </a:pPr>
            <a:r>
              <a:rPr lang="en-US" u="none" dirty="0" smtClean="0">
                <a:solidFill>
                  <a:prstClr val="black"/>
                </a:solidFill>
              </a:rPr>
              <a:t>Local magnetometry: </a:t>
            </a:r>
            <a:endParaRPr lang="en-US" baseline="-25000" dirty="0">
              <a:solidFill>
                <a:prstClr val="black"/>
              </a:solidFill>
            </a:endParaRP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421" y="1532688"/>
            <a:ext cx="1970031" cy="150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997675"/>
            <a:ext cx="3293931" cy="238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253" y="3718112"/>
            <a:ext cx="5554259" cy="25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7838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 and </a:t>
            </a:r>
            <a:r>
              <a:rPr lang="fr-FR" dirty="0" err="1" smtClean="0"/>
              <a:t>outlook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115616" y="1412776"/>
            <a:ext cx="7704856" cy="4643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lvl="1" indent="-360363" eaLnBrk="0" hangingPunct="0">
              <a:lnSpc>
                <a:spcPct val="114000"/>
              </a:lnSpc>
              <a:buSzPct val="90000"/>
              <a:buBlip>
                <a:blip r:embed="rId2"/>
              </a:buBlip>
            </a:pPr>
            <a:r>
              <a:rPr kumimoji="1" lang="en-US" sz="2000" b="1" dirty="0">
                <a:solidFill>
                  <a:prstClr val="black"/>
                </a:solidFill>
              </a:rPr>
              <a:t>Scientifically:</a:t>
            </a:r>
          </a:p>
          <a:p>
            <a:pPr marL="552450" lvl="2" indent="-238125" eaLnBrk="0" hangingPunct="0">
              <a:lnSpc>
                <a:spcPct val="114000"/>
              </a:lnSpc>
              <a:spcBef>
                <a:spcPct val="20000"/>
              </a:spcBef>
              <a:buClr>
                <a:srgbClr val="666666"/>
              </a:buClr>
              <a:buSzPct val="36000"/>
              <a:buBlip>
                <a:blip r:embed="rId3"/>
              </a:buBlip>
            </a:pP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Very </a:t>
            </a:r>
            <a:r>
              <a:rPr lang="en-US" sz="2000" dirty="0">
                <a:solidFill>
                  <a:prstClr val="black"/>
                </a:solidFill>
                <a:latin typeface="Calibri" pitchFamily="34" charset="0"/>
              </a:rPr>
              <a:t>challenging upstream, discovery, R&amp;D</a:t>
            </a:r>
          </a:p>
          <a:p>
            <a:pPr marL="552450" lvl="2" indent="-238125" eaLnBrk="0" hangingPunct="0">
              <a:lnSpc>
                <a:spcPct val="114000"/>
              </a:lnSpc>
              <a:spcBef>
                <a:spcPct val="20000"/>
              </a:spcBef>
              <a:buClr>
                <a:srgbClr val="666666"/>
              </a:buClr>
              <a:buSzPct val="36000"/>
              <a:buBlip>
                <a:blip r:embed="rId3"/>
              </a:buBlip>
            </a:pP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Efficiency </a:t>
            </a:r>
            <a:r>
              <a:rPr lang="en-US" sz="2000" dirty="0">
                <a:solidFill>
                  <a:prstClr val="black"/>
                </a:solidFill>
                <a:latin typeface="Calibri" pitchFamily="34" charset="0"/>
              </a:rPr>
              <a:t>of multilayer concept demonstrated </a:t>
            </a:r>
          </a:p>
          <a:p>
            <a:pPr marL="1200150" lvl="2" indent="-285750">
              <a:spcBef>
                <a:spcPct val="20000"/>
              </a:spcBef>
              <a:buClr>
                <a:srgbClr val="729216"/>
              </a:buClr>
              <a:buFont typeface="Calibri" panose="020F0502020204030204" pitchFamily="34" charset="0"/>
              <a:buChar char="●"/>
            </a:pPr>
            <a:r>
              <a:rPr lang="en-US" sz="2000" dirty="0">
                <a:solidFill>
                  <a:prstClr val="black"/>
                </a:solidFill>
                <a:latin typeface="Calibri" pitchFamily="34" charset="0"/>
              </a:rPr>
              <a:t>Field enhancement =&gt; higher SRF performances</a:t>
            </a:r>
          </a:p>
          <a:p>
            <a:pPr marL="1200150" lvl="2" indent="-285750">
              <a:spcBef>
                <a:spcPct val="20000"/>
              </a:spcBef>
              <a:buClr>
                <a:srgbClr val="729216"/>
              </a:buClr>
              <a:buFont typeface="Calibri" panose="020F0502020204030204" pitchFamily="34" charset="0"/>
              <a:buChar char="●"/>
            </a:pPr>
            <a:r>
              <a:rPr lang="en-US" sz="2000" dirty="0">
                <a:solidFill>
                  <a:prstClr val="black"/>
                </a:solidFill>
                <a:latin typeface="Calibri" pitchFamily="34" charset="0"/>
              </a:rPr>
              <a:t>Protection against “avalanches” =&gt; can accommodate defective (real) material </a:t>
            </a:r>
          </a:p>
          <a:p>
            <a:pPr marL="552450" lvl="2" indent="-238125" eaLnBrk="0" hangingPunct="0">
              <a:lnSpc>
                <a:spcPct val="114000"/>
              </a:lnSpc>
              <a:spcBef>
                <a:spcPct val="20000"/>
              </a:spcBef>
              <a:buClr>
                <a:srgbClr val="666666"/>
              </a:buClr>
              <a:buSzPct val="36000"/>
              <a:buBlip>
                <a:blip r:embed="rId3"/>
              </a:buBlip>
            </a:pP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Results </a:t>
            </a:r>
            <a:r>
              <a:rPr lang="en-US" sz="2000" dirty="0">
                <a:solidFill>
                  <a:prstClr val="black"/>
                </a:solidFill>
                <a:latin typeface="Calibri" pitchFamily="34" charset="0"/>
              </a:rPr>
              <a:t>close from theory =&gt; will help optimization</a:t>
            </a:r>
          </a:p>
          <a:p>
            <a:pPr marL="360363" lvl="1" indent="-360363" eaLnBrk="0" hangingPunct="0">
              <a:lnSpc>
                <a:spcPct val="114000"/>
              </a:lnSpc>
              <a:spcBef>
                <a:spcPts val="600"/>
              </a:spcBef>
              <a:buClr>
                <a:srgbClr val="FFC000"/>
              </a:buClr>
              <a:buSzPct val="90000"/>
              <a:buBlip>
                <a:blip r:embed="rId2"/>
              </a:buBlip>
            </a:pPr>
            <a:r>
              <a:rPr kumimoji="1" lang="en-US" sz="2000" b="1" dirty="0">
                <a:solidFill>
                  <a:prstClr val="black"/>
                </a:solidFill>
              </a:rPr>
              <a:t>Future :</a:t>
            </a:r>
          </a:p>
          <a:p>
            <a:pPr marL="552450" lvl="2" indent="-238125" eaLnBrk="0" hangingPunct="0">
              <a:lnSpc>
                <a:spcPct val="114000"/>
              </a:lnSpc>
              <a:spcBef>
                <a:spcPct val="20000"/>
              </a:spcBef>
              <a:buClr>
                <a:srgbClr val="666666"/>
              </a:buClr>
              <a:buSzPct val="36000"/>
              <a:buBlip>
                <a:blip r:embed="rId3"/>
              </a:buBlip>
            </a:pP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Developing deposition techniques e.g. ALD, ECR, HPIMS….</a:t>
            </a:r>
            <a:endParaRPr lang="en-US" sz="2000" dirty="0">
              <a:solidFill>
                <a:prstClr val="black"/>
              </a:solidFill>
              <a:latin typeface="Calibri" pitchFamily="34" charset="0"/>
            </a:endParaRPr>
          </a:p>
          <a:p>
            <a:pPr marL="552450" lvl="2" indent="-238125" eaLnBrk="0" hangingPunct="0">
              <a:lnSpc>
                <a:spcPct val="114000"/>
              </a:lnSpc>
              <a:spcBef>
                <a:spcPct val="20000"/>
              </a:spcBef>
              <a:buClr>
                <a:srgbClr val="666666"/>
              </a:buClr>
              <a:buSzPct val="36000"/>
              <a:buBlip>
                <a:blip r:embed="rId3"/>
              </a:buBlip>
            </a:pPr>
            <a:r>
              <a:rPr lang="en-US" sz="2000" dirty="0">
                <a:solidFill>
                  <a:prstClr val="black"/>
                </a:solidFill>
                <a:latin typeface="Calibri" pitchFamily="34" charset="0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Up-grade of existing </a:t>
            </a:r>
            <a:r>
              <a:rPr lang="en-US" sz="2000" dirty="0" err="1" smtClean="0">
                <a:solidFill>
                  <a:prstClr val="black"/>
                </a:solidFill>
                <a:latin typeface="Calibri" pitchFamily="34" charset="0"/>
              </a:rPr>
              <a:t>Nb</a:t>
            </a: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cavities</a:t>
            </a:r>
            <a:endParaRPr lang="en-US" sz="2000" dirty="0">
              <a:solidFill>
                <a:prstClr val="black"/>
              </a:solidFill>
              <a:latin typeface="Calibri" pitchFamily="34" charset="0"/>
            </a:endParaRPr>
          </a:p>
          <a:p>
            <a:pPr marL="360363" lvl="1" indent="-360363" eaLnBrk="0" hangingPunct="0">
              <a:lnSpc>
                <a:spcPct val="114000"/>
              </a:lnSpc>
              <a:spcBef>
                <a:spcPts val="600"/>
              </a:spcBef>
              <a:buClr>
                <a:srgbClr val="FFC000"/>
              </a:buClr>
              <a:buSzPct val="90000"/>
              <a:buBlip>
                <a:blip r:embed="rId2"/>
              </a:buBlip>
            </a:pPr>
            <a:r>
              <a:rPr kumimoji="1" lang="en-US" sz="2000" b="1" dirty="0" smtClean="0">
                <a:solidFill>
                  <a:prstClr val="black"/>
                </a:solidFill>
              </a:rPr>
              <a:t>Change of paradigm in SRF technology at hand</a:t>
            </a:r>
            <a:endParaRPr kumimoji="1" lang="en-US" sz="2000" b="1" dirty="0">
              <a:solidFill>
                <a:prstClr val="black"/>
              </a:solidFill>
            </a:endParaRPr>
          </a:p>
          <a:p>
            <a:pPr marL="533400" lvl="3" indent="-295275" algn="just">
              <a:spcBef>
                <a:spcPts val="400"/>
              </a:spcBef>
              <a:buClr>
                <a:srgbClr val="FFC000"/>
              </a:buClr>
              <a:buFont typeface="Arial" pitchFamily="34" charset="0"/>
              <a:buChar char="–"/>
            </a:pPr>
            <a:endParaRPr lang="en-US" sz="1200" u="none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460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white"/>
                </a:solidFill>
              </a:rPr>
              <a:t>|  PAGE </a:t>
            </a:r>
            <a:fld id="{AEFB9B6D-867A-40B8-ACB0-35CC9F272C9C}" type="slidenum">
              <a:rPr lang="fr-FR" smtClean="0">
                <a:solidFill>
                  <a:prstClr val="white"/>
                </a:solidFill>
              </a:rPr>
              <a:pPr/>
              <a:t>18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noProof="0" dirty="0" smtClean="0"/>
              <a:t>THANK YOU FOR YOUR ATTENTION</a:t>
            </a:r>
            <a:endParaRPr lang="en-US" noProof="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fr-FR" smtClean="0">
                <a:solidFill>
                  <a:prstClr val="white"/>
                </a:solidFill>
              </a:rPr>
              <a:t>C.Z. Antoine      LCWS 2017  </a:t>
            </a:r>
            <a:endParaRPr lang="fr-F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54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89" t="537" b="-1"/>
          <a:stretch/>
        </p:blipFill>
        <p:spPr bwMode="auto">
          <a:xfrm>
            <a:off x="2195736" y="1700808"/>
            <a:ext cx="4629684" cy="3417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59632" y="6348025"/>
            <a:ext cx="77237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none" dirty="0"/>
              <a:t>Extract </a:t>
            </a:r>
            <a:r>
              <a:rPr lang="en-US" sz="1200" u="none" dirty="0" smtClean="0"/>
              <a:t>from </a:t>
            </a:r>
            <a:r>
              <a:rPr lang="fr-FR" sz="1200" dirty="0" smtClean="0">
                <a:hlinkClick r:id="rId6"/>
              </a:rPr>
              <a:t>http</a:t>
            </a:r>
            <a:r>
              <a:rPr lang="fr-FR" sz="1200" dirty="0">
                <a:hlinkClick r:id="rId6"/>
              </a:rPr>
              <a:t>://www.youtube.com/watch?feature=player_detailpage&amp;v=XMda8TXLIFk</a:t>
            </a:r>
            <a:r>
              <a:rPr lang="fr-FR" sz="1200" dirty="0"/>
              <a:t> </a:t>
            </a:r>
            <a:endParaRPr lang="en-US" sz="1200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282334" y="125728"/>
            <a:ext cx="6345260" cy="709865"/>
          </a:xfrm>
        </p:spPr>
        <p:txBody>
          <a:bodyPr/>
          <a:lstStyle/>
          <a:p>
            <a:r>
              <a:rPr lang="en-US" dirty="0" smtClean="0"/>
              <a:t>T</a:t>
            </a:r>
            <a:r>
              <a:rPr lang="en-US" cap="none" dirty="0" smtClean="0"/>
              <a:t>i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 .Atomic layer deposition</a:t>
            </a:r>
            <a:endParaRPr lang="en-US" dirty="0"/>
          </a:p>
        </p:txBody>
      </p:sp>
      <p:pic>
        <p:nvPicPr>
          <p:cNvPr id="8" name="ALD TiO2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691680" y="1142900"/>
            <a:ext cx="6120680" cy="4590511"/>
          </a:xfrm>
          <a:prstGeom prst="rect">
            <a:avLst/>
          </a:prstGeom>
        </p:spPr>
      </p:pic>
      <p:sp>
        <p:nvSpPr>
          <p:cNvPr id="12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024813" y="6303963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u="none" smtClean="0"/>
              <a:t>|  PAGE </a:t>
            </a:r>
            <a:fld id="{8CADEDB1-774E-4026-9688-CF6FA26D2D04}" type="slidenum">
              <a:rPr lang="fr-FR" u="none" smtClean="0"/>
              <a:pPr>
                <a:defRPr/>
              </a:pPr>
              <a:t>19</a:t>
            </a:fld>
            <a:endParaRPr lang="fr-FR" u="none"/>
          </a:p>
        </p:txBody>
      </p:sp>
    </p:spTree>
    <p:extLst>
      <p:ext uri="{BB962C8B-B14F-4D97-AF65-F5344CB8AC3E}">
        <p14:creationId xmlns:p14="http://schemas.microsoft.com/office/powerpoint/2010/main" val="107969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Ultimate limits in SRF-1	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375861" y="1196752"/>
            <a:ext cx="6019455" cy="4418489"/>
          </a:xfrm>
          <a:prstGeom prst="rect">
            <a:avLst/>
          </a:prstGeom>
        </p:spPr>
        <p:txBody>
          <a:bodyPr/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marR="0" indent="-360363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Tx/>
              <a:buBlip>
                <a:blip r:embed="rId3"/>
              </a:buBlip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984250" indent="-269875" algn="l" defTabSz="10795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tabLst>
                <a:tab pos="1079500" algn="l"/>
              </a:tabLst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800"/>
              </a:lnSpc>
            </a:pPr>
            <a:r>
              <a:rPr lang="en-US" sz="2400" dirty="0" smtClean="0"/>
              <a:t>Niobium cavities</a:t>
            </a:r>
          </a:p>
          <a:p>
            <a:pPr lvl="1" eaLnBrk="0" hangingPunct="0">
              <a:lnSpc>
                <a:spcPts val="2800"/>
              </a:lnSpc>
            </a:pPr>
            <a:r>
              <a:rPr kumimoji="1" lang="en-US" sz="1800" b="1" dirty="0" smtClean="0">
                <a:solidFill>
                  <a:prstClr val="black"/>
                </a:solidFill>
              </a:rPr>
              <a:t>Performances</a:t>
            </a:r>
          </a:p>
          <a:p>
            <a:pPr marL="552450" lvl="2" indent="-238125" eaLnBrk="0" hangingPunct="0">
              <a:lnSpc>
                <a:spcPts val="2800"/>
              </a:lnSpc>
              <a:buClr>
                <a:srgbClr val="666666"/>
              </a:buClr>
              <a:buBlip>
                <a:blip r:embed="rId4"/>
              </a:buBlip>
            </a:pPr>
            <a:r>
              <a:rPr lang="en-US" sz="1800" dirty="0" err="1">
                <a:solidFill>
                  <a:prstClr val="black"/>
                </a:solidFill>
                <a:latin typeface="Calibri" pitchFamily="34" charset="0"/>
              </a:rPr>
              <a:t>E</a:t>
            </a:r>
            <a:r>
              <a:rPr lang="en-US" sz="1800" baseline="-25000" dirty="0" err="1">
                <a:solidFill>
                  <a:prstClr val="black"/>
                </a:solidFill>
                <a:latin typeface="Calibri" pitchFamily="34" charset="0"/>
              </a:rPr>
              <a:t>acc</a:t>
            </a:r>
            <a:r>
              <a:rPr lang="en-US" sz="1800" dirty="0">
                <a:solidFill>
                  <a:prstClr val="black"/>
                </a:solidFill>
                <a:latin typeface="Calibri" pitchFamily="34" charset="0"/>
              </a:rPr>
              <a:t> </a:t>
            </a:r>
            <a:r>
              <a:rPr lang="en-US" sz="1800" dirty="0">
                <a:solidFill>
                  <a:prstClr val="black"/>
                </a:solidFill>
                <a:latin typeface="Symbol" panose="05050102010706020507" pitchFamily="18" charset="2"/>
              </a:rPr>
              <a:t></a:t>
            </a:r>
            <a:r>
              <a:rPr lang="en-US" sz="1800" dirty="0">
                <a:solidFill>
                  <a:prstClr val="black"/>
                </a:solidFill>
                <a:latin typeface="Calibri" pitchFamily="34" charset="0"/>
              </a:rPr>
              <a:t> H</a:t>
            </a:r>
            <a:r>
              <a:rPr lang="en-US" sz="1800" baseline="-25000" dirty="0">
                <a:solidFill>
                  <a:prstClr val="black"/>
                </a:solidFill>
                <a:latin typeface="Calibri" pitchFamily="34" charset="0"/>
              </a:rPr>
              <a:t>RF</a:t>
            </a:r>
          </a:p>
          <a:p>
            <a:pPr marL="552450" lvl="2" indent="-238125" eaLnBrk="0" hangingPunct="0">
              <a:lnSpc>
                <a:spcPts val="2800"/>
              </a:lnSpc>
              <a:buClr>
                <a:srgbClr val="666666"/>
              </a:buClr>
              <a:buBlip>
                <a:blip r:embed="rId4"/>
              </a:buBlip>
            </a:pP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Q</a:t>
            </a:r>
            <a:r>
              <a:rPr lang="en-US" sz="1800" baseline="-25000" dirty="0" smtClean="0">
                <a:solidFill>
                  <a:prstClr val="black"/>
                </a:solidFill>
                <a:latin typeface="Calibri" pitchFamily="34" charset="0"/>
              </a:rPr>
              <a:t>0</a:t>
            </a: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 (</a:t>
            </a:r>
            <a:r>
              <a:rPr lang="en-US" sz="1800" dirty="0" smtClean="0">
                <a:solidFill>
                  <a:prstClr val="black"/>
                </a:solidFill>
                <a:latin typeface="Symbol" panose="05050102010706020507" pitchFamily="18" charset="2"/>
              </a:rPr>
              <a:t></a:t>
            </a: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  1/R</a:t>
            </a:r>
            <a:r>
              <a:rPr lang="en-US" sz="1800" baseline="-25000" dirty="0" smtClean="0">
                <a:solidFill>
                  <a:prstClr val="black"/>
                </a:solidFill>
                <a:latin typeface="Calibri" pitchFamily="34" charset="0"/>
              </a:rPr>
              <a:t>S</a:t>
            </a: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)</a:t>
            </a:r>
            <a:r>
              <a:rPr lang="en-US" sz="1800" baseline="-25000" dirty="0" smtClean="0">
                <a:solidFill>
                  <a:prstClr val="black"/>
                </a:solidFill>
                <a:latin typeface="Calibri" pitchFamily="34" charset="0"/>
              </a:rPr>
              <a:t> </a:t>
            </a:r>
            <a:r>
              <a:rPr lang="en-US" sz="1800" dirty="0" smtClean="0">
                <a:solidFill>
                  <a:prstClr val="black"/>
                </a:solidFill>
                <a:latin typeface="Symbol" panose="05050102010706020507" pitchFamily="18" charset="2"/>
              </a:rPr>
              <a:t></a:t>
            </a: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 T</a:t>
            </a:r>
            <a:r>
              <a:rPr lang="en-US" sz="1800" baseline="-25000" dirty="0" smtClean="0">
                <a:solidFill>
                  <a:prstClr val="black"/>
                </a:solidFill>
                <a:latin typeface="Calibri" pitchFamily="34" charset="0"/>
              </a:rPr>
              <a:t>C   </a:t>
            </a: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=&gt;   </a:t>
            </a:r>
            <a:r>
              <a:rPr lang="en-US" sz="1800" b="1" dirty="0" smtClean="0">
                <a:solidFill>
                  <a:prstClr val="black"/>
                </a:solidFill>
                <a:latin typeface="Calibri" pitchFamily="34" charset="0"/>
              </a:rPr>
              <a:t>Nb</a:t>
            </a:r>
            <a:r>
              <a:rPr lang="en-US" sz="1800" b="1" baseline="-25000" dirty="0" smtClean="0">
                <a:solidFill>
                  <a:prstClr val="black"/>
                </a:solidFill>
                <a:latin typeface="Calibri" pitchFamily="34" charset="0"/>
              </a:rPr>
              <a:t>3</a:t>
            </a:r>
            <a:r>
              <a:rPr lang="en-US" sz="1800" b="1" dirty="0" smtClean="0">
                <a:solidFill>
                  <a:prstClr val="black"/>
                </a:solidFill>
                <a:latin typeface="Calibri" pitchFamily="34" charset="0"/>
              </a:rPr>
              <a:t>Sn</a:t>
            </a:r>
            <a:r>
              <a:rPr lang="en-US" sz="1800" b="1" dirty="0">
                <a:solidFill>
                  <a:prstClr val="black"/>
                </a:solidFill>
                <a:latin typeface="Calibri" pitchFamily="34" charset="0"/>
              </a:rPr>
              <a:t>, MgB</a:t>
            </a:r>
            <a:r>
              <a:rPr lang="en-US" sz="1800" b="1" baseline="-25000" dirty="0">
                <a:solidFill>
                  <a:prstClr val="black"/>
                </a:solidFill>
                <a:latin typeface="Calibri" pitchFamily="34" charset="0"/>
              </a:rPr>
              <a:t>2</a:t>
            </a:r>
            <a:r>
              <a:rPr lang="en-US" sz="1800" b="1" dirty="0">
                <a:solidFill>
                  <a:prstClr val="black"/>
                </a:solidFill>
                <a:latin typeface="Calibri" pitchFamily="34" charset="0"/>
              </a:rPr>
              <a:t>, </a:t>
            </a:r>
            <a:r>
              <a:rPr lang="en-US" sz="1800" b="1" dirty="0" err="1">
                <a:solidFill>
                  <a:prstClr val="black"/>
                </a:solidFill>
                <a:latin typeface="Calibri" pitchFamily="34" charset="0"/>
              </a:rPr>
              <a:t>NbN</a:t>
            </a:r>
            <a:r>
              <a:rPr lang="en-US" sz="1800" b="1" dirty="0" smtClean="0">
                <a:solidFill>
                  <a:prstClr val="black"/>
                </a:solidFill>
                <a:latin typeface="Calibri" pitchFamily="34" charset="0"/>
              </a:rPr>
              <a:t>…</a:t>
            </a:r>
            <a:endParaRPr lang="en-US" sz="1800" baseline="-25000" dirty="0" smtClean="0">
              <a:solidFill>
                <a:prstClr val="black"/>
              </a:solidFill>
              <a:latin typeface="Calibri" pitchFamily="34" charset="0"/>
            </a:endParaRPr>
          </a:p>
          <a:p>
            <a:pPr marL="552450" lvl="2" indent="-238125" eaLnBrk="0" hangingPunct="0">
              <a:lnSpc>
                <a:spcPts val="2800"/>
              </a:lnSpc>
              <a:buClr>
                <a:srgbClr val="666666"/>
              </a:buClr>
              <a:buFont typeface="Arial" pitchFamily="34" charset="0"/>
              <a:buBlip>
                <a:blip r:embed="rId4"/>
              </a:buBlip>
            </a:pP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Limit = magnetic transition of the SC material @ </a:t>
            </a:r>
            <a:r>
              <a:rPr lang="en-US" sz="1800" dirty="0" err="1" smtClean="0">
                <a:solidFill>
                  <a:prstClr val="black"/>
                </a:solidFill>
                <a:latin typeface="Calibri" pitchFamily="34" charset="0"/>
              </a:rPr>
              <a:t>H</a:t>
            </a:r>
            <a:r>
              <a:rPr lang="en-US" sz="1800" baseline="-25000" dirty="0" err="1" smtClean="0">
                <a:solidFill>
                  <a:prstClr val="black"/>
                </a:solidFill>
                <a:latin typeface="Calibri" pitchFamily="34" charset="0"/>
              </a:rPr>
              <a:t>peak</a:t>
            </a:r>
            <a:endParaRPr lang="en-US" sz="1800" baseline="-25000" dirty="0" smtClean="0">
              <a:solidFill>
                <a:prstClr val="black"/>
              </a:solidFill>
              <a:latin typeface="Calibri" pitchFamily="34" charset="0"/>
            </a:endParaRPr>
          </a:p>
          <a:p>
            <a:pPr lvl="1" eaLnBrk="0" hangingPunct="0">
              <a:lnSpc>
                <a:spcPts val="2800"/>
              </a:lnSpc>
            </a:pPr>
            <a:r>
              <a:rPr kumimoji="1" lang="en-US" sz="1800" b="1" dirty="0" smtClean="0">
                <a:solidFill>
                  <a:prstClr val="black"/>
                </a:solidFill>
              </a:rPr>
              <a:t>Superconductivity only needed inside :</a:t>
            </a:r>
          </a:p>
          <a:p>
            <a:pPr marL="552450" lvl="2" indent="-238125" eaLnBrk="0" hangingPunct="0">
              <a:lnSpc>
                <a:spcPts val="2800"/>
              </a:lnSpc>
              <a:buClr>
                <a:srgbClr val="666666"/>
              </a:buClr>
              <a:buFont typeface="Arial" pitchFamily="34" charset="0"/>
              <a:buBlip>
                <a:blip r:embed="rId4"/>
              </a:buBlip>
            </a:pP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Thickness ~ &lt; 1 µm =&gt; thin films </a:t>
            </a:r>
          </a:p>
          <a:p>
            <a:pPr marL="552450" lvl="2" indent="-238125" eaLnBrk="0" hangingPunct="0">
              <a:lnSpc>
                <a:spcPts val="2800"/>
              </a:lnSpc>
              <a:buClr>
                <a:srgbClr val="666666"/>
              </a:buClr>
              <a:buFont typeface="Arial" pitchFamily="34" charset="0"/>
              <a:buBlip>
                <a:blip r:embed="rId4"/>
              </a:buBlip>
            </a:pP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(onto a thermally conductive, mechanically resistant material, e.g. Cu)</a:t>
            </a:r>
          </a:p>
          <a:p>
            <a:pPr lvl="1" eaLnBrk="0" hangingPunct="0">
              <a:lnSpc>
                <a:spcPts val="2800"/>
              </a:lnSpc>
            </a:pPr>
            <a:r>
              <a:rPr kumimoji="1" lang="en-US" sz="1800" b="1" dirty="0">
                <a:solidFill>
                  <a:prstClr val="black"/>
                </a:solidFill>
              </a:rPr>
              <a:t>Today : </a:t>
            </a:r>
          </a:p>
          <a:p>
            <a:pPr marL="552450" lvl="2" indent="-238125" eaLnBrk="0" hangingPunct="0">
              <a:lnSpc>
                <a:spcPts val="2800"/>
              </a:lnSpc>
              <a:buClr>
                <a:srgbClr val="666666"/>
              </a:buClr>
              <a:buFont typeface="Arial" pitchFamily="34" charset="0"/>
              <a:buBlip>
                <a:blip r:embed="rId4"/>
              </a:buBlip>
            </a:pP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Thin films exhibit too many defects</a:t>
            </a:r>
          </a:p>
          <a:p>
            <a:pPr marL="552450" lvl="2" indent="-238125" eaLnBrk="0" hangingPunct="0">
              <a:lnSpc>
                <a:spcPts val="2800"/>
              </a:lnSpc>
              <a:buClr>
                <a:srgbClr val="666666"/>
              </a:buClr>
              <a:buFont typeface="Arial" pitchFamily="34" charset="0"/>
              <a:buBlip>
                <a:blip r:embed="rId4"/>
              </a:buBlip>
            </a:pP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Only Bulk </a:t>
            </a:r>
            <a:r>
              <a:rPr lang="en-US" sz="1800" dirty="0" err="1" smtClean="0">
                <a:solidFill>
                  <a:prstClr val="black"/>
                </a:solidFill>
                <a:latin typeface="Calibri" pitchFamily="34" charset="0"/>
              </a:rPr>
              <a:t>Nb</a:t>
            </a: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 has high SRF performances</a:t>
            </a:r>
          </a:p>
          <a:p>
            <a:pPr lvl="1" eaLnBrk="0" hangingPunct="0">
              <a:lnSpc>
                <a:spcPts val="2800"/>
              </a:lnSpc>
            </a:pPr>
            <a:r>
              <a:rPr kumimoji="1" lang="en-US" sz="1800" b="1" dirty="0" smtClean="0">
                <a:solidFill>
                  <a:prstClr val="black"/>
                </a:solidFill>
              </a:rPr>
              <a:t>Issues : getting “defect free” superconductors (yes but not all defects are detrimental…)</a:t>
            </a:r>
            <a:endParaRPr kumimoji="1" lang="en-US" sz="1800" b="1" dirty="0">
              <a:solidFill>
                <a:prstClr val="black"/>
              </a:solidFill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6221618" y="1835278"/>
            <a:ext cx="2859494" cy="3634827"/>
            <a:chOff x="1709337" y="3413519"/>
            <a:chExt cx="2235906" cy="2842155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1542" y="4321860"/>
              <a:ext cx="1019143" cy="1649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ZoneTexte 7"/>
            <p:cNvSpPr txBox="1"/>
            <p:nvPr/>
          </p:nvSpPr>
          <p:spPr>
            <a:xfrm>
              <a:off x="1709337" y="6041008"/>
              <a:ext cx="2112138" cy="21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u="none" dirty="0" smtClean="0"/>
                <a:t>H </a:t>
              </a:r>
              <a:r>
                <a:rPr lang="fr-FR" sz="1200" u="none" dirty="0" err="1" smtClean="0"/>
                <a:t>field</a:t>
              </a:r>
              <a:r>
                <a:rPr lang="fr-FR" sz="1200" u="none" dirty="0" smtClean="0"/>
                <a:t> </a:t>
              </a:r>
              <a:r>
                <a:rPr lang="fr-FR" sz="1200" u="none" dirty="0" err="1" smtClean="0"/>
                <a:t>mapping</a:t>
              </a:r>
              <a:r>
                <a:rPr lang="fr-FR" sz="1200" u="none" dirty="0" smtClean="0"/>
                <a:t> in an </a:t>
              </a:r>
              <a:r>
                <a:rPr lang="fr-FR" sz="1200" u="none" dirty="0" err="1" smtClean="0"/>
                <a:t>elliptical</a:t>
              </a:r>
              <a:r>
                <a:rPr lang="fr-FR" sz="1200" u="none" dirty="0" smtClean="0"/>
                <a:t> </a:t>
              </a:r>
              <a:r>
                <a:rPr lang="fr-FR" sz="1200" u="none" dirty="0" err="1" smtClean="0"/>
                <a:t>cavity</a:t>
              </a:r>
              <a:endParaRPr lang="fr-FR" sz="1200" u="none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074646" y="3413519"/>
              <a:ext cx="670544" cy="21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fr-FR" sz="1200" u="none" dirty="0" err="1" smtClean="0">
                  <a:solidFill>
                    <a:prstClr val="black"/>
                  </a:solidFill>
                </a:rPr>
                <a:t>H</a:t>
              </a:r>
              <a:r>
                <a:rPr lang="fr-FR" sz="1200" u="none" baseline="-25000" dirty="0" err="1" smtClean="0">
                  <a:solidFill>
                    <a:prstClr val="black"/>
                  </a:solidFill>
                </a:rPr>
                <a:t>Peak</a:t>
              </a:r>
              <a:endParaRPr lang="fr-FR" sz="1200" u="none" baseline="-25000" dirty="0">
                <a:solidFill>
                  <a:prstClr val="black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179895" y="4371751"/>
              <a:ext cx="328946" cy="1549478"/>
            </a:xfrm>
            <a:prstGeom prst="rect">
              <a:avLst/>
            </a:prstGeom>
            <a:gradFill flip="none" rotWithShape="1">
              <a:gsLst>
                <a:gs pos="0">
                  <a:srgbClr val="FF0000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0B050"/>
                </a:gs>
                <a:gs pos="100000">
                  <a:srgbClr val="0F248D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200" u="none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3289221" y="5774525"/>
              <a:ext cx="439239" cy="2165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200" u="none" dirty="0" smtClean="0"/>
                <a:t>0</a:t>
              </a:r>
              <a:endParaRPr lang="fr-FR" sz="1200" u="none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3379505" y="4181534"/>
              <a:ext cx="565738" cy="240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400" u="none" dirty="0" err="1" smtClean="0"/>
                <a:t>H</a:t>
              </a:r>
              <a:r>
                <a:rPr lang="fr-FR" sz="1400" u="none" baseline="-25000" dirty="0" err="1" smtClean="0"/>
                <a:t>Max</a:t>
              </a:r>
              <a:r>
                <a:rPr lang="fr-FR" sz="1400" u="none" dirty="0" smtClean="0"/>
                <a:t>. </a:t>
              </a:r>
              <a:endParaRPr lang="fr-FR" sz="1400" u="none" dirty="0"/>
            </a:p>
          </p:txBody>
        </p:sp>
        <p:grpSp>
          <p:nvGrpSpPr>
            <p:cNvPr id="13" name="Groupe 12"/>
            <p:cNvGrpSpPr/>
            <p:nvPr/>
          </p:nvGrpSpPr>
          <p:grpSpPr>
            <a:xfrm>
              <a:off x="2281557" y="3699998"/>
              <a:ext cx="128362" cy="700519"/>
              <a:chOff x="2327755" y="3641639"/>
              <a:chExt cx="128362" cy="700519"/>
            </a:xfrm>
          </p:grpSpPr>
          <p:cxnSp>
            <p:nvCxnSpPr>
              <p:cNvPr id="14" name="Connecteur droit avec flèche 13"/>
              <p:cNvCxnSpPr/>
              <p:nvPr/>
            </p:nvCxnSpPr>
            <p:spPr>
              <a:xfrm>
                <a:off x="2327755" y="3657087"/>
                <a:ext cx="126154" cy="685071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avec flèche 14"/>
              <p:cNvCxnSpPr/>
              <p:nvPr/>
            </p:nvCxnSpPr>
            <p:spPr>
              <a:xfrm>
                <a:off x="2329962" y="3641639"/>
                <a:ext cx="126155" cy="685071"/>
              </a:xfrm>
              <a:prstGeom prst="straightConnector1">
                <a:avLst/>
              </a:prstGeom>
              <a:ln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3146364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5595734" y="1533286"/>
            <a:ext cx="2813628" cy="2061994"/>
          </a:xfrm>
          <a:prstGeom prst="rect">
            <a:avLst/>
          </a:prstGeom>
          <a:solidFill>
            <a:schemeClr val="tx2">
              <a:alpha val="13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683568" y="4032939"/>
            <a:ext cx="2815084" cy="2078390"/>
          </a:xfrm>
          <a:prstGeom prst="rect">
            <a:avLst/>
          </a:prstGeom>
          <a:solidFill>
            <a:schemeClr val="accent4">
              <a:lumMod val="40000"/>
              <a:lumOff val="60000"/>
              <a:alpha val="3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84967" y="1484784"/>
            <a:ext cx="8928992" cy="2799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400"/>
              </a:spcBef>
              <a:spcAft>
                <a:spcPts val="0"/>
              </a:spcAft>
              <a:buClr>
                <a:srgbClr val="FFC000"/>
              </a:buClr>
              <a:buFont typeface="Arial" pitchFamily="34" charset="0"/>
              <a:buChar char="•"/>
            </a:pPr>
            <a:r>
              <a:rPr lang="en-US" sz="1800" u="none" dirty="0">
                <a:solidFill>
                  <a:srgbClr val="0070C0">
                    <a:lumMod val="75000"/>
                  </a:srgbClr>
                </a:solidFill>
                <a:latin typeface="Calibri"/>
              </a:rPr>
              <a:t>Determination of Hc1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Arial" pitchFamily="34" charset="0"/>
              <a:buChar char="–"/>
            </a:pPr>
            <a:r>
              <a:rPr lang="en-US" sz="1600" u="none" dirty="0">
                <a:solidFill>
                  <a:srgbClr val="0070C0">
                    <a:lumMod val="75000"/>
                  </a:srgbClr>
                </a:solidFill>
                <a:latin typeface="Calibri"/>
              </a:rPr>
              <a:t>Low field =&gt; one transition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Arial" pitchFamily="34" charset="0"/>
              <a:buChar char="–"/>
            </a:pPr>
            <a:r>
              <a:rPr lang="en-US" sz="1600" u="none" dirty="0">
                <a:solidFill>
                  <a:srgbClr val="0070C0">
                    <a:lumMod val="75000"/>
                  </a:srgbClr>
                </a:solidFill>
                <a:latin typeface="Calibri"/>
              </a:rPr>
              <a:t>High field  =&gt; two transitions</a:t>
            </a:r>
          </a:p>
          <a:p>
            <a:pPr marL="1143000" lvl="2" indent="-228600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</a:pPr>
            <a:r>
              <a:rPr lang="en-US" u="none" dirty="0">
                <a:solidFill>
                  <a:schemeClr val="tx1">
                    <a:lumMod val="75000"/>
                  </a:schemeClr>
                </a:solidFill>
                <a:latin typeface="+mn-lt"/>
                <a:cs typeface="+mn-cs"/>
              </a:rPr>
              <a:t>1st transition with low dissipation</a:t>
            </a:r>
          </a:p>
          <a:p>
            <a:pPr marL="1143000" lvl="2" indent="-228600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</a:pPr>
            <a:r>
              <a:rPr lang="en-US" u="none" dirty="0">
                <a:solidFill>
                  <a:schemeClr val="tx1">
                    <a:lumMod val="75000"/>
                  </a:schemeClr>
                </a:solidFill>
                <a:latin typeface="+mn-lt"/>
                <a:cs typeface="+mn-cs"/>
              </a:rPr>
              <a:t>2nd transition very </a:t>
            </a:r>
            <a:r>
              <a:rPr lang="en-US" u="none" dirty="0" smtClean="0">
                <a:solidFill>
                  <a:schemeClr val="tx1">
                    <a:lumMod val="75000"/>
                  </a:schemeClr>
                </a:solidFill>
                <a:latin typeface="+mn-lt"/>
                <a:cs typeface="+mn-cs"/>
              </a:rPr>
              <a:t>strong dissipation</a:t>
            </a:r>
            <a:endParaRPr lang="en-US" u="none" dirty="0">
              <a:solidFill>
                <a:schemeClr val="tx1">
                  <a:lumMod val="75000"/>
                </a:schemeClr>
              </a:solidFill>
              <a:latin typeface="+mn-lt"/>
              <a:cs typeface="+mn-cs"/>
            </a:endParaRPr>
          </a:p>
          <a:p>
            <a:pPr marL="285750" indent="-285750">
              <a:buClr>
                <a:schemeClr val="bg2"/>
              </a:buClr>
              <a:buFont typeface="Wingdings" charset="2"/>
              <a:buChar char="§"/>
            </a:pPr>
            <a:endParaRPr lang="en-US" sz="1800" u="none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fontAlgn="auto">
              <a:spcBef>
                <a:spcPts val="400"/>
              </a:spcBef>
              <a:spcAft>
                <a:spcPts val="0"/>
              </a:spcAft>
              <a:buClr>
                <a:srgbClr val="FFC000"/>
              </a:buClr>
              <a:buFont typeface="Arial" pitchFamily="34" charset="0"/>
              <a:buChar char="•"/>
            </a:pPr>
            <a:r>
              <a:rPr lang="en-US" sz="1800" u="none" dirty="0">
                <a:solidFill>
                  <a:srgbClr val="0070C0">
                    <a:lumMod val="75000"/>
                  </a:srgbClr>
                </a:solidFill>
                <a:latin typeface="Calibri"/>
              </a:rPr>
              <a:t>Why </a:t>
            </a:r>
            <a:r>
              <a:rPr lang="en-US" sz="1800" u="none" dirty="0" smtClean="0">
                <a:solidFill>
                  <a:srgbClr val="0070C0">
                    <a:lumMod val="75000"/>
                  </a:srgbClr>
                </a:solidFill>
                <a:latin typeface="Calibri"/>
              </a:rPr>
              <a:t>do we </a:t>
            </a:r>
            <a:r>
              <a:rPr lang="en-US" sz="1800" u="none" dirty="0">
                <a:solidFill>
                  <a:srgbClr val="0070C0">
                    <a:lumMod val="75000"/>
                  </a:srgbClr>
                </a:solidFill>
                <a:latin typeface="Calibri"/>
              </a:rPr>
              <a:t>have two transitions ?</a:t>
            </a:r>
          </a:p>
          <a:p>
            <a:pPr>
              <a:buClr>
                <a:schemeClr val="bg2"/>
              </a:buClr>
            </a:pPr>
            <a:endParaRPr lang="fr-FR" altLang="zh-CN" sz="1600" u="none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647700" lvl="2" indent="-285750" eaLnBrk="0" hangingPunct="0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§"/>
            </a:pPr>
            <a:endParaRPr lang="fr-FR" altLang="zh-CN" sz="1600" u="none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647700" lvl="2" indent="-285750" eaLnBrk="0" hangingPunct="0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§"/>
            </a:pPr>
            <a:endParaRPr lang="fr-FR" altLang="zh-CN" sz="1600" u="none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grpSp>
        <p:nvGrpSpPr>
          <p:cNvPr id="10" name="Groupe 9"/>
          <p:cNvGrpSpPr/>
          <p:nvPr/>
        </p:nvGrpSpPr>
        <p:grpSpPr>
          <a:xfrm>
            <a:off x="-65629" y="3704020"/>
            <a:ext cx="4159250" cy="2908300"/>
            <a:chOff x="241075" y="3524399"/>
            <a:chExt cx="4159250" cy="2908300"/>
          </a:xfrm>
        </p:grpSpPr>
        <p:graphicFrame>
          <p:nvGraphicFramePr>
            <p:cNvPr id="3" name="Objet 2"/>
            <p:cNvGraphicFramePr>
              <a:graphicFrameLocks noChangeAspect="1"/>
            </p:cNvGraphicFramePr>
            <p:nvPr>
              <p:extLst/>
            </p:nvPr>
          </p:nvGraphicFramePr>
          <p:xfrm>
            <a:off x="241075" y="3524399"/>
            <a:ext cx="4159250" cy="2908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7" name="Graph" r:id="rId4" imgW="4159800" imgH="2907720" progId="Origin50.Graph">
                    <p:embed/>
                  </p:oleObj>
                </mc:Choice>
                <mc:Fallback>
                  <p:oleObj name="Graph" r:id="rId4" imgW="4159800" imgH="290772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241075" y="3524399"/>
                          <a:ext cx="4159250" cy="29083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9" name="Groupe 8"/>
            <p:cNvGrpSpPr/>
            <p:nvPr/>
          </p:nvGrpSpPr>
          <p:grpSpPr>
            <a:xfrm>
              <a:off x="1610981" y="3620452"/>
              <a:ext cx="1480583" cy="888668"/>
              <a:chOff x="1610981" y="3620452"/>
              <a:chExt cx="1480583" cy="888668"/>
            </a:xfrm>
          </p:grpSpPr>
          <p:grpSp>
            <p:nvGrpSpPr>
              <p:cNvPr id="38" name="Groupe 45"/>
              <p:cNvGrpSpPr/>
              <p:nvPr/>
            </p:nvGrpSpPr>
            <p:grpSpPr>
              <a:xfrm>
                <a:off x="1610981" y="3902367"/>
                <a:ext cx="1480583" cy="606753"/>
                <a:chOff x="1471914" y="4003617"/>
                <a:chExt cx="1480583" cy="606753"/>
              </a:xfrm>
            </p:grpSpPr>
            <p:sp>
              <p:nvSpPr>
                <p:cNvPr id="39" name="Rectangle 38"/>
                <p:cNvSpPr/>
                <p:nvPr/>
              </p:nvSpPr>
              <p:spPr>
                <a:xfrm>
                  <a:off x="1975565" y="4003617"/>
                  <a:ext cx="976932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fr-FR" sz="1000" i="1" u="none" kern="0" dirty="0" smtClean="0">
                      <a:solidFill>
                        <a:schemeClr val="accent4">
                          <a:lumMod val="50000"/>
                        </a:schemeClr>
                      </a:solidFill>
                      <a:latin typeface="Calibri"/>
                      <a:sym typeface="Symbol"/>
                    </a:rPr>
                    <a:t>1</a:t>
                  </a:r>
                  <a:r>
                    <a:rPr lang="fr-FR" sz="1000" i="1" u="none" kern="0" baseline="30000" dirty="0" smtClean="0">
                      <a:solidFill>
                        <a:schemeClr val="accent4">
                          <a:lumMod val="50000"/>
                        </a:schemeClr>
                      </a:solidFill>
                      <a:latin typeface="Calibri"/>
                      <a:sym typeface="Symbol"/>
                    </a:rPr>
                    <a:t>st</a:t>
                  </a:r>
                  <a:r>
                    <a:rPr lang="fr-FR" sz="1000" i="1" u="none" kern="0" dirty="0" smtClean="0">
                      <a:solidFill>
                        <a:schemeClr val="accent4">
                          <a:lumMod val="50000"/>
                        </a:schemeClr>
                      </a:solidFill>
                      <a:latin typeface="Calibri"/>
                      <a:sym typeface="Symbol"/>
                    </a:rPr>
                    <a:t> transition</a:t>
                  </a:r>
                  <a:endParaRPr lang="fr-FR" sz="1000" i="1" u="none" kern="0" dirty="0">
                    <a:solidFill>
                      <a:schemeClr val="accent4">
                        <a:lumMod val="50000"/>
                      </a:schemeClr>
                    </a:solidFill>
                    <a:latin typeface="Calibri"/>
                    <a:sym typeface="Symbol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fr-FR" sz="1000" i="1" u="none" kern="0" dirty="0" smtClean="0">
                      <a:latin typeface="Calibri"/>
                      <a:sym typeface="Symbol"/>
                    </a:rPr>
                    <a:t>2</a:t>
                  </a:r>
                  <a:r>
                    <a:rPr lang="fr-FR" sz="1000" i="1" u="none" kern="0" baseline="30000" dirty="0" smtClean="0">
                      <a:latin typeface="Calibri"/>
                      <a:sym typeface="Symbol"/>
                    </a:rPr>
                    <a:t>nd</a:t>
                  </a:r>
                  <a:r>
                    <a:rPr lang="fr-FR" sz="1000" i="1" u="none" kern="0" dirty="0" smtClean="0">
                      <a:latin typeface="Calibri"/>
                      <a:sym typeface="Symbol"/>
                    </a:rPr>
                    <a:t> transition</a:t>
                  </a:r>
                  <a:endParaRPr lang="fr-FR" altLang="en-US" sz="1000" i="1" u="none" dirty="0">
                    <a:latin typeface="Arial"/>
                    <a:sym typeface="Symbol"/>
                  </a:endParaRPr>
                </a:p>
              </p:txBody>
            </p:sp>
            <p:cxnSp>
              <p:nvCxnSpPr>
                <p:cNvPr id="52" name="Connecteur droit avec flèche 29"/>
                <p:cNvCxnSpPr/>
                <p:nvPr/>
              </p:nvCxnSpPr>
              <p:spPr>
                <a:xfrm flipH="1">
                  <a:off x="1595475" y="4279361"/>
                  <a:ext cx="456246" cy="331009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Forme libre 44"/>
                <p:cNvSpPr/>
                <p:nvPr/>
              </p:nvSpPr>
              <p:spPr>
                <a:xfrm>
                  <a:off x="1471914" y="4033533"/>
                  <a:ext cx="529881" cy="143051"/>
                </a:xfrm>
                <a:custGeom>
                  <a:avLst/>
                  <a:gdLst>
                    <a:gd name="connsiteX0" fmla="*/ 529881 w 529881"/>
                    <a:gd name="connsiteY0" fmla="*/ 60672 h 143051"/>
                    <a:gd name="connsiteX1" fmla="*/ 68562 w 529881"/>
                    <a:gd name="connsiteY1" fmla="*/ 3008 h 143051"/>
                    <a:gd name="connsiteX2" fmla="*/ 10897 w 529881"/>
                    <a:gd name="connsiteY2" fmla="*/ 143051 h 143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9881" h="143051">
                      <a:moveTo>
                        <a:pt x="529881" y="60672"/>
                      </a:moveTo>
                      <a:cubicBezTo>
                        <a:pt x="342470" y="24975"/>
                        <a:pt x="155059" y="-10722"/>
                        <a:pt x="68562" y="3008"/>
                      </a:cubicBezTo>
                      <a:cubicBezTo>
                        <a:pt x="-17935" y="16738"/>
                        <a:pt x="-3519" y="79894"/>
                        <a:pt x="10897" y="143051"/>
                      </a:cubicBezTo>
                    </a:path>
                  </a:pathLst>
                </a:custGeom>
                <a:noFill/>
                <a:ln w="19050">
                  <a:solidFill>
                    <a:schemeClr val="accent4">
                      <a:lumMod val="75000"/>
                    </a:schemeClr>
                  </a:solidFill>
                  <a:tailEnd type="stealt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35" name="ZoneTexte 23"/>
              <p:cNvSpPr txBox="1"/>
              <p:nvPr/>
            </p:nvSpPr>
            <p:spPr>
              <a:xfrm>
                <a:off x="1868458" y="3620452"/>
                <a:ext cx="10629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b="1" i="1" u="none" dirty="0" smtClean="0">
                    <a:latin typeface="Cambria" panose="02040503050406030204" pitchFamily="18" charset="0"/>
                  </a:rPr>
                  <a:t>H = 25 </a:t>
                </a:r>
                <a:r>
                  <a:rPr lang="fr-FR" sz="1200" b="1" i="1" u="none" dirty="0" err="1" smtClean="0">
                    <a:latin typeface="Cambria" panose="02040503050406030204" pitchFamily="18" charset="0"/>
                  </a:rPr>
                  <a:t>mT</a:t>
                </a:r>
                <a:endParaRPr lang="fr-FR" sz="1200" b="1" i="1" u="none" dirty="0">
                  <a:latin typeface="Cambria" panose="02040503050406030204" pitchFamily="18" charset="0"/>
                </a:endParaRPr>
              </a:p>
            </p:txBody>
          </p:sp>
        </p:grpSp>
      </p:grpSp>
      <p:grpSp>
        <p:nvGrpSpPr>
          <p:cNvPr id="11" name="Groupe 10"/>
          <p:cNvGrpSpPr/>
          <p:nvPr/>
        </p:nvGrpSpPr>
        <p:grpSpPr>
          <a:xfrm>
            <a:off x="4841745" y="1191085"/>
            <a:ext cx="4159250" cy="2908300"/>
            <a:chOff x="3360871" y="1759804"/>
            <a:chExt cx="4159250" cy="2908300"/>
          </a:xfrm>
        </p:grpSpPr>
        <p:sp>
          <p:nvSpPr>
            <p:cNvPr id="30" name="ZoneTexte 21"/>
            <p:cNvSpPr txBox="1"/>
            <p:nvPr/>
          </p:nvSpPr>
          <p:spPr>
            <a:xfrm>
              <a:off x="4990224" y="1865455"/>
              <a:ext cx="1062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i="1" u="none" dirty="0" smtClean="0">
                  <a:latin typeface="Cambria" panose="02040503050406030204" pitchFamily="18" charset="0"/>
                </a:rPr>
                <a:t>H = </a:t>
              </a:r>
              <a:r>
                <a:rPr lang="fr-FR" sz="1200" b="1" i="1" u="none" dirty="0">
                  <a:latin typeface="Cambria" panose="02040503050406030204" pitchFamily="18" charset="0"/>
                </a:rPr>
                <a:t>7</a:t>
              </a:r>
              <a:r>
                <a:rPr lang="fr-FR" sz="1200" b="1" i="1" u="none" dirty="0" smtClean="0">
                  <a:latin typeface="Cambria" panose="02040503050406030204" pitchFamily="18" charset="0"/>
                </a:rPr>
                <a:t> </a:t>
              </a:r>
              <a:r>
                <a:rPr lang="fr-FR" sz="1200" b="1" i="1" u="none" dirty="0" err="1" smtClean="0">
                  <a:latin typeface="Cambria" panose="02040503050406030204" pitchFamily="18" charset="0"/>
                </a:rPr>
                <a:t>mT</a:t>
              </a:r>
              <a:endParaRPr lang="fr-FR" sz="1200" b="1" i="1" u="none" dirty="0">
                <a:latin typeface="Cambria" panose="02040503050406030204" pitchFamily="18" charset="0"/>
              </a:endParaRPr>
            </a:p>
          </p:txBody>
        </p:sp>
        <p:graphicFrame>
          <p:nvGraphicFramePr>
            <p:cNvPr id="4" name="Objet 3"/>
            <p:cNvGraphicFramePr>
              <a:graphicFrameLocks noChangeAspect="1"/>
            </p:cNvGraphicFramePr>
            <p:nvPr>
              <p:extLst/>
            </p:nvPr>
          </p:nvGraphicFramePr>
          <p:xfrm>
            <a:off x="3360871" y="1759804"/>
            <a:ext cx="4159250" cy="2908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8" name="Graph" r:id="rId6" imgW="4159800" imgH="2907720" progId="Origin50.Graph">
                    <p:embed/>
                  </p:oleObj>
                </mc:Choice>
                <mc:Fallback>
                  <p:oleObj name="Graph" r:id="rId6" imgW="4159800" imgH="290772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3360871" y="1759804"/>
                          <a:ext cx="4159250" cy="29083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cap="none" dirty="0" err="1" smtClean="0"/>
              <a:t>What</a:t>
            </a:r>
            <a:r>
              <a:rPr lang="fr-FR" cap="none" dirty="0" smtClean="0"/>
              <a:t> do </a:t>
            </a:r>
            <a:r>
              <a:rPr lang="fr-FR" cap="none" dirty="0" err="1" smtClean="0"/>
              <a:t>we</a:t>
            </a:r>
            <a:r>
              <a:rPr lang="fr-FR" cap="none" dirty="0" smtClean="0"/>
              <a:t> </a:t>
            </a:r>
            <a:r>
              <a:rPr lang="fr-FR" cap="none" dirty="0" err="1" smtClean="0"/>
              <a:t>measure</a:t>
            </a:r>
            <a:r>
              <a:rPr lang="fr-FR" cap="none" dirty="0" smtClean="0"/>
              <a:t> ?</a:t>
            </a:r>
            <a:endParaRPr lang="fr-FR" cap="none" dirty="0"/>
          </a:p>
        </p:txBody>
      </p:sp>
      <p:grpSp>
        <p:nvGrpSpPr>
          <p:cNvPr id="13" name="Groupe 12"/>
          <p:cNvGrpSpPr/>
          <p:nvPr/>
        </p:nvGrpSpPr>
        <p:grpSpPr>
          <a:xfrm>
            <a:off x="4785715" y="3704020"/>
            <a:ext cx="4159250" cy="2908300"/>
            <a:chOff x="4785715" y="3704020"/>
            <a:chExt cx="4159250" cy="2908300"/>
          </a:xfrm>
        </p:grpSpPr>
        <p:graphicFrame>
          <p:nvGraphicFramePr>
            <p:cNvPr id="25" name="Objet 9"/>
            <p:cNvGraphicFramePr>
              <a:graphicFrameLocks noChangeAspect="1"/>
            </p:cNvGraphicFramePr>
            <p:nvPr>
              <p:extLst/>
            </p:nvPr>
          </p:nvGraphicFramePr>
          <p:xfrm>
            <a:off x="4785715" y="3704020"/>
            <a:ext cx="4159250" cy="2908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9" name="Graph" r:id="rId8" imgW="4159800" imgH="2907720" progId="Origin50.Graph">
                    <p:embed/>
                  </p:oleObj>
                </mc:Choice>
                <mc:Fallback>
                  <p:oleObj name="Graph" r:id="rId8" imgW="4159800" imgH="290772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4785715" y="3704020"/>
                          <a:ext cx="4159250" cy="29083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ZoneTexte 37"/>
            <p:cNvSpPr txBox="1"/>
            <p:nvPr/>
          </p:nvSpPr>
          <p:spPr>
            <a:xfrm>
              <a:off x="5521674" y="4032939"/>
              <a:ext cx="11521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u="none" dirty="0" smtClean="0">
                  <a:solidFill>
                    <a:srgbClr val="0070C0"/>
                  </a:solidFill>
                  <a:latin typeface="Cambria" panose="02040503050406030204" pitchFamily="18" charset="0"/>
                </a:rPr>
                <a:t>NbN 200nm</a:t>
              </a:r>
              <a:endParaRPr lang="fr-FR" u="none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849764" y="4032939"/>
              <a:ext cx="1503996" cy="207839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alpha val="0"/>
                  </a:schemeClr>
                </a:gs>
                <a:gs pos="80000">
                  <a:schemeClr val="accent6">
                    <a:alpha val="26000"/>
                  </a:schemeClr>
                </a:gs>
                <a:gs pos="100000">
                  <a:schemeClr val="accent6">
                    <a:alpha val="15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521674" y="4032939"/>
              <a:ext cx="1328062" cy="2078390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40000"/>
                    <a:lumOff val="60000"/>
                    <a:alpha val="37000"/>
                  </a:schemeClr>
                </a:gs>
                <a:gs pos="80000">
                  <a:schemeClr val="accent4">
                    <a:lumMod val="20000"/>
                    <a:lumOff val="80000"/>
                    <a:alpha val="26000"/>
                  </a:schemeClr>
                </a:gs>
                <a:gs pos="100000">
                  <a:schemeClr val="accent4">
                    <a:lumMod val="20000"/>
                    <a:lumOff val="80000"/>
                    <a:alpha val="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54" name="Straight Arrow Connector 53"/>
          <p:cNvCxnSpPr/>
          <p:nvPr/>
        </p:nvCxnSpPr>
        <p:spPr>
          <a:xfrm flipV="1">
            <a:off x="7308304" y="3501008"/>
            <a:ext cx="0" cy="2376264"/>
          </a:xfrm>
          <a:prstGeom prst="straightConnector1">
            <a:avLst/>
          </a:prstGeom>
          <a:ln w="15875">
            <a:headEnd type="stealt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H="1">
            <a:off x="3276682" y="5589240"/>
            <a:ext cx="3064612" cy="0"/>
          </a:xfrm>
          <a:prstGeom prst="straightConnector1">
            <a:avLst/>
          </a:prstGeom>
          <a:ln w="15875">
            <a:headEnd type="stealt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1256538" y="4032939"/>
            <a:ext cx="0" cy="207839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/>
        </p:nvCxnSpPr>
        <p:spPr>
          <a:xfrm rot="16200000">
            <a:off x="1988842" y="4812015"/>
            <a:ext cx="0" cy="207839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pied de page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u="none" smtClean="0">
                <a:solidFill>
                  <a:srgbClr val="0070C0"/>
                </a:solidFill>
                <a:latin typeface="Calibri"/>
                <a:cs typeface="+mn-cs"/>
              </a:rPr>
              <a:t>C.Z. Antoine      LCWS 2017  </a:t>
            </a:r>
            <a:endParaRPr lang="en-US" u="none" dirty="0">
              <a:solidFill>
                <a:srgbClr val="0070C0"/>
              </a:solidFill>
              <a:latin typeface="Calibri"/>
              <a:cs typeface="+mn-cs"/>
            </a:endParaRPr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 u="none" smtClean="0">
                <a:solidFill>
                  <a:srgbClr val="0070C0">
                    <a:tint val="75000"/>
                  </a:srgb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</a:t>
            </a:fld>
            <a:endParaRPr lang="en-US" u="none">
              <a:solidFill>
                <a:srgbClr val="0070C0">
                  <a:tint val="75000"/>
                </a:srgb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040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kind  of defects ?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1" y="1808820"/>
            <a:ext cx="8172464" cy="1671573"/>
          </a:xfrm>
        </p:spPr>
        <p:txBody>
          <a:bodyPr/>
          <a:lstStyle/>
          <a:p>
            <a:r>
              <a:rPr lang="en-US" sz="1500" dirty="0" smtClean="0"/>
              <a:t>Morphologic defects (pores, steps, facets…)</a:t>
            </a:r>
          </a:p>
          <a:p>
            <a:pPr>
              <a:lnSpc>
                <a:spcPct val="200000"/>
              </a:lnSpc>
            </a:pPr>
            <a:endParaRPr lang="en-US" sz="1500" dirty="0" smtClean="0"/>
          </a:p>
          <a:p>
            <a:pPr>
              <a:lnSpc>
                <a:spcPct val="200000"/>
              </a:lnSpc>
            </a:pPr>
            <a:r>
              <a:rPr lang="en-US" sz="1500" dirty="0" smtClean="0"/>
              <a:t>Site with depressed superconductivity (NC, SC but local change of </a:t>
            </a:r>
            <a:r>
              <a:rPr lang="en-US" sz="1500" dirty="0" smtClean="0">
                <a:latin typeface="Symbol" panose="05050102010706020507" pitchFamily="18" charset="2"/>
              </a:rPr>
              <a:t>k, x...</a:t>
            </a:r>
            <a:r>
              <a:rPr lang="en-US" sz="1500" dirty="0" smtClean="0"/>
              <a:t>)</a:t>
            </a:r>
            <a:endParaRPr lang="en-US" sz="1500" dirty="0"/>
          </a:p>
        </p:txBody>
      </p:sp>
      <p:sp>
        <p:nvSpPr>
          <p:cNvPr id="7" name="Rectangle 6"/>
          <p:cNvSpPr/>
          <p:nvPr/>
        </p:nvSpPr>
        <p:spPr>
          <a:xfrm>
            <a:off x="1115616" y="2240868"/>
            <a:ext cx="2130934" cy="548336"/>
          </a:xfrm>
          <a:prstGeom prst="rect">
            <a:avLst/>
          </a:prstGeom>
          <a:gradFill flip="none" rotWithShape="1">
            <a:gsLst>
              <a:gs pos="0">
                <a:srgbClr val="D2DA7A">
                  <a:lumMod val="40000"/>
                  <a:lumOff val="60000"/>
                </a:srgbClr>
              </a:gs>
              <a:gs pos="17000">
                <a:srgbClr val="D2DA7A">
                  <a:lumMod val="95000"/>
                  <a:lumOff val="5000"/>
                </a:srgbClr>
              </a:gs>
              <a:gs pos="100000">
                <a:srgbClr val="D2DA7A">
                  <a:lumMod val="60000"/>
                </a:srgbClr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endParaRPr lang="en-US" sz="1200" u="none" kern="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8" name="Forme libre 7"/>
          <p:cNvSpPr/>
          <p:nvPr/>
        </p:nvSpPr>
        <p:spPr>
          <a:xfrm>
            <a:off x="1095866" y="2145883"/>
            <a:ext cx="2150684" cy="163868"/>
          </a:xfrm>
          <a:custGeom>
            <a:avLst/>
            <a:gdLst>
              <a:gd name="connsiteX0" fmla="*/ 0 w 2450969"/>
              <a:gd name="connsiteY0" fmla="*/ 165552 h 204226"/>
              <a:gd name="connsiteX1" fmla="*/ 461913 w 2450969"/>
              <a:gd name="connsiteY1" fmla="*/ 165552 h 204226"/>
              <a:gd name="connsiteX2" fmla="*/ 537327 w 2450969"/>
              <a:gd name="connsiteY2" fmla="*/ 43004 h 204226"/>
              <a:gd name="connsiteX3" fmla="*/ 1159497 w 2450969"/>
              <a:gd name="connsiteY3" fmla="*/ 5297 h 204226"/>
              <a:gd name="connsiteX4" fmla="*/ 1404593 w 2450969"/>
              <a:gd name="connsiteY4" fmla="*/ 146699 h 204226"/>
              <a:gd name="connsiteX5" fmla="*/ 1677971 w 2450969"/>
              <a:gd name="connsiteY5" fmla="*/ 137272 h 204226"/>
              <a:gd name="connsiteX6" fmla="*/ 1772239 w 2450969"/>
              <a:gd name="connsiteY6" fmla="*/ 52431 h 204226"/>
              <a:gd name="connsiteX7" fmla="*/ 2149311 w 2450969"/>
              <a:gd name="connsiteY7" fmla="*/ 61857 h 204226"/>
              <a:gd name="connsiteX8" fmla="*/ 2290713 w 2450969"/>
              <a:gd name="connsiteY8" fmla="*/ 203259 h 204226"/>
              <a:gd name="connsiteX9" fmla="*/ 2450969 w 2450969"/>
              <a:gd name="connsiteY9" fmla="*/ 127845 h 204226"/>
              <a:gd name="connsiteX10" fmla="*/ 2450969 w 2450969"/>
              <a:gd name="connsiteY10" fmla="*/ 127845 h 204226"/>
              <a:gd name="connsiteX11" fmla="*/ 2441542 w 2450969"/>
              <a:gd name="connsiteY11" fmla="*/ 43004 h 204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50969" h="204226">
                <a:moveTo>
                  <a:pt x="0" y="165552"/>
                </a:moveTo>
                <a:cubicBezTo>
                  <a:pt x="186179" y="175764"/>
                  <a:pt x="372359" y="185977"/>
                  <a:pt x="461913" y="165552"/>
                </a:cubicBezTo>
                <a:cubicBezTo>
                  <a:pt x="551468" y="145127"/>
                  <a:pt x="421063" y="69713"/>
                  <a:pt x="537327" y="43004"/>
                </a:cubicBezTo>
                <a:cubicBezTo>
                  <a:pt x="653591" y="16295"/>
                  <a:pt x="1014953" y="-11985"/>
                  <a:pt x="1159497" y="5297"/>
                </a:cubicBezTo>
                <a:cubicBezTo>
                  <a:pt x="1304041" y="22579"/>
                  <a:pt x="1318181" y="124703"/>
                  <a:pt x="1404593" y="146699"/>
                </a:cubicBezTo>
                <a:cubicBezTo>
                  <a:pt x="1491005" y="168695"/>
                  <a:pt x="1616697" y="152983"/>
                  <a:pt x="1677971" y="137272"/>
                </a:cubicBezTo>
                <a:cubicBezTo>
                  <a:pt x="1739245" y="121561"/>
                  <a:pt x="1693682" y="65000"/>
                  <a:pt x="1772239" y="52431"/>
                </a:cubicBezTo>
                <a:cubicBezTo>
                  <a:pt x="1850796" y="39862"/>
                  <a:pt x="2062899" y="36719"/>
                  <a:pt x="2149311" y="61857"/>
                </a:cubicBezTo>
                <a:cubicBezTo>
                  <a:pt x="2235723" y="86995"/>
                  <a:pt x="2240437" y="192261"/>
                  <a:pt x="2290713" y="203259"/>
                </a:cubicBezTo>
                <a:cubicBezTo>
                  <a:pt x="2340989" y="214257"/>
                  <a:pt x="2450969" y="127845"/>
                  <a:pt x="2450969" y="127845"/>
                </a:cubicBezTo>
                <a:lnTo>
                  <a:pt x="2450969" y="127845"/>
                </a:lnTo>
                <a:lnTo>
                  <a:pt x="2441542" y="43004"/>
                </a:lnTo>
              </a:path>
            </a:pathLst>
          </a:custGeom>
          <a:noFill/>
          <a:ln w="171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1200" u="none" dirty="0">
              <a:solidFill>
                <a:prstClr val="white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2735796" y="2145883"/>
            <a:ext cx="270030" cy="25700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1200" u="none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flipH="1">
            <a:off x="4409982" y="2240868"/>
            <a:ext cx="2130934" cy="548336"/>
          </a:xfrm>
          <a:prstGeom prst="rect">
            <a:avLst/>
          </a:prstGeom>
          <a:gradFill flip="none" rotWithShape="1">
            <a:gsLst>
              <a:gs pos="0">
                <a:srgbClr val="D2DA7A">
                  <a:lumMod val="40000"/>
                  <a:lumOff val="60000"/>
                </a:srgbClr>
              </a:gs>
              <a:gs pos="17000">
                <a:srgbClr val="D2DA7A">
                  <a:lumMod val="95000"/>
                  <a:lumOff val="5000"/>
                </a:srgbClr>
              </a:gs>
              <a:gs pos="100000">
                <a:srgbClr val="D2DA7A">
                  <a:lumMod val="60000"/>
                </a:srgbClr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endParaRPr lang="en-US" sz="1200" u="none" kern="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11" name="Forme libre 10"/>
          <p:cNvSpPr/>
          <p:nvPr/>
        </p:nvSpPr>
        <p:spPr>
          <a:xfrm flipH="1">
            <a:off x="4390232" y="2145883"/>
            <a:ext cx="2150684" cy="163868"/>
          </a:xfrm>
          <a:custGeom>
            <a:avLst/>
            <a:gdLst>
              <a:gd name="connsiteX0" fmla="*/ 0 w 2450969"/>
              <a:gd name="connsiteY0" fmla="*/ 165552 h 204226"/>
              <a:gd name="connsiteX1" fmla="*/ 461913 w 2450969"/>
              <a:gd name="connsiteY1" fmla="*/ 165552 h 204226"/>
              <a:gd name="connsiteX2" fmla="*/ 537327 w 2450969"/>
              <a:gd name="connsiteY2" fmla="*/ 43004 h 204226"/>
              <a:gd name="connsiteX3" fmla="*/ 1159497 w 2450969"/>
              <a:gd name="connsiteY3" fmla="*/ 5297 h 204226"/>
              <a:gd name="connsiteX4" fmla="*/ 1404593 w 2450969"/>
              <a:gd name="connsiteY4" fmla="*/ 146699 h 204226"/>
              <a:gd name="connsiteX5" fmla="*/ 1677971 w 2450969"/>
              <a:gd name="connsiteY5" fmla="*/ 137272 h 204226"/>
              <a:gd name="connsiteX6" fmla="*/ 1772239 w 2450969"/>
              <a:gd name="connsiteY6" fmla="*/ 52431 h 204226"/>
              <a:gd name="connsiteX7" fmla="*/ 2149311 w 2450969"/>
              <a:gd name="connsiteY7" fmla="*/ 61857 h 204226"/>
              <a:gd name="connsiteX8" fmla="*/ 2290713 w 2450969"/>
              <a:gd name="connsiteY8" fmla="*/ 203259 h 204226"/>
              <a:gd name="connsiteX9" fmla="*/ 2450969 w 2450969"/>
              <a:gd name="connsiteY9" fmla="*/ 127845 h 204226"/>
              <a:gd name="connsiteX10" fmla="*/ 2450969 w 2450969"/>
              <a:gd name="connsiteY10" fmla="*/ 127845 h 204226"/>
              <a:gd name="connsiteX11" fmla="*/ 2441542 w 2450969"/>
              <a:gd name="connsiteY11" fmla="*/ 43004 h 204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50969" h="204226">
                <a:moveTo>
                  <a:pt x="0" y="165552"/>
                </a:moveTo>
                <a:cubicBezTo>
                  <a:pt x="186179" y="175764"/>
                  <a:pt x="372359" y="185977"/>
                  <a:pt x="461913" y="165552"/>
                </a:cubicBezTo>
                <a:cubicBezTo>
                  <a:pt x="551468" y="145127"/>
                  <a:pt x="421063" y="69713"/>
                  <a:pt x="537327" y="43004"/>
                </a:cubicBezTo>
                <a:cubicBezTo>
                  <a:pt x="653591" y="16295"/>
                  <a:pt x="1014953" y="-11985"/>
                  <a:pt x="1159497" y="5297"/>
                </a:cubicBezTo>
                <a:cubicBezTo>
                  <a:pt x="1304041" y="22579"/>
                  <a:pt x="1318181" y="124703"/>
                  <a:pt x="1404593" y="146699"/>
                </a:cubicBezTo>
                <a:cubicBezTo>
                  <a:pt x="1491005" y="168695"/>
                  <a:pt x="1616697" y="152983"/>
                  <a:pt x="1677971" y="137272"/>
                </a:cubicBezTo>
                <a:cubicBezTo>
                  <a:pt x="1739245" y="121561"/>
                  <a:pt x="1693682" y="65000"/>
                  <a:pt x="1772239" y="52431"/>
                </a:cubicBezTo>
                <a:cubicBezTo>
                  <a:pt x="1850796" y="39862"/>
                  <a:pt x="2062899" y="36719"/>
                  <a:pt x="2149311" y="61857"/>
                </a:cubicBezTo>
                <a:cubicBezTo>
                  <a:pt x="2235723" y="86995"/>
                  <a:pt x="2240437" y="192261"/>
                  <a:pt x="2290713" y="203259"/>
                </a:cubicBezTo>
                <a:cubicBezTo>
                  <a:pt x="2340989" y="214257"/>
                  <a:pt x="2450969" y="127845"/>
                  <a:pt x="2450969" y="127845"/>
                </a:cubicBezTo>
                <a:lnTo>
                  <a:pt x="2450969" y="127845"/>
                </a:lnTo>
                <a:lnTo>
                  <a:pt x="2441542" y="43004"/>
                </a:lnTo>
              </a:path>
            </a:pathLst>
          </a:custGeom>
          <a:noFill/>
          <a:ln w="171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1200" u="none" dirty="0">
              <a:solidFill>
                <a:prstClr val="white"/>
              </a:solidFill>
            </a:endParaRPr>
          </a:p>
        </p:txBody>
      </p:sp>
      <p:cxnSp>
        <p:nvCxnSpPr>
          <p:cNvPr id="13" name="Connecteur droit avec flèche 12"/>
          <p:cNvCxnSpPr>
            <a:stCxn id="9" idx="6"/>
          </p:cNvCxnSpPr>
          <p:nvPr/>
        </p:nvCxnSpPr>
        <p:spPr>
          <a:xfrm>
            <a:off x="3005826" y="2274385"/>
            <a:ext cx="1188132" cy="128501"/>
          </a:xfrm>
          <a:prstGeom prst="straightConnector1">
            <a:avLst/>
          </a:prstGeom>
          <a:noFill/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4" name="Accolade ouvrante 13"/>
          <p:cNvSpPr/>
          <p:nvPr/>
        </p:nvSpPr>
        <p:spPr>
          <a:xfrm>
            <a:off x="953598" y="2145883"/>
            <a:ext cx="54006" cy="202997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1200" u="none" dirty="0">
              <a:solidFill>
                <a:prstClr val="black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42736" y="2172877"/>
            <a:ext cx="564578" cy="2215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050" u="none" dirty="0" smtClean="0">
                <a:solidFill>
                  <a:prstClr val="black"/>
                </a:solidFill>
                <a:latin typeface="Arial" charset="0"/>
                <a:cs typeface="+mn-cs"/>
              </a:rPr>
              <a:t>~1 µm</a:t>
            </a:r>
            <a:endParaRPr lang="en-US" sz="1050" u="none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16" name="Accolade ouvrante 15"/>
          <p:cNvSpPr/>
          <p:nvPr/>
        </p:nvSpPr>
        <p:spPr>
          <a:xfrm flipH="1">
            <a:off x="6624228" y="2186863"/>
            <a:ext cx="54006" cy="202997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1200" u="none" dirty="0">
              <a:solidFill>
                <a:prstClr val="black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253457" y="1877512"/>
            <a:ext cx="562975" cy="2215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050" u="none" dirty="0" smtClean="0">
                <a:solidFill>
                  <a:prstClr val="black"/>
                </a:solidFill>
                <a:latin typeface="Arial" charset="0"/>
                <a:cs typeface="+mn-cs"/>
              </a:rPr>
              <a:t>~1 nm</a:t>
            </a:r>
            <a:endParaRPr lang="en-US" sz="1050" u="none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840253" y="2272135"/>
            <a:ext cx="190821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en-US" sz="1200" u="none" dirty="0">
                <a:solidFill>
                  <a:prstClr val="black"/>
                </a:solidFill>
                <a:latin typeface="Arial" charset="0"/>
                <a:cs typeface="+mn-cs"/>
              </a:rPr>
              <a:t>Micro- to </a:t>
            </a:r>
            <a:r>
              <a:rPr lang="en-US" sz="1200" u="none" dirty="0" err="1">
                <a:solidFill>
                  <a:prstClr val="black"/>
                </a:solidFill>
                <a:latin typeface="Arial" charset="0"/>
                <a:cs typeface="+mn-cs"/>
              </a:rPr>
              <a:t>nano</a:t>
            </a:r>
            <a:r>
              <a:rPr lang="en-US" sz="1200" u="none" dirty="0">
                <a:solidFill>
                  <a:prstClr val="black"/>
                </a:solidFill>
                <a:latin typeface="Arial" charset="0"/>
                <a:cs typeface="+mn-cs"/>
              </a:rPr>
              <a:t>-roughness (go to fractal approach ?)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1261493" y="4599104"/>
            <a:ext cx="5772734" cy="519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200" u="none" dirty="0">
                <a:solidFill>
                  <a:prstClr val="black"/>
                </a:solidFill>
                <a:latin typeface="Arial" charset="0"/>
                <a:cs typeface="+mn-cs"/>
              </a:rPr>
              <a:t>Crystalline defects : </a:t>
            </a:r>
          </a:p>
          <a:p>
            <a:pPr algn="ctr">
              <a:lnSpc>
                <a:spcPct val="150000"/>
              </a:lnSpc>
              <a:spcBef>
                <a:spcPct val="20000"/>
              </a:spcBef>
            </a:pPr>
            <a:r>
              <a:rPr lang="en-US" sz="1200" u="none" dirty="0">
                <a:solidFill>
                  <a:prstClr val="black"/>
                </a:solidFill>
                <a:latin typeface="Arial" charset="0"/>
                <a:cs typeface="+mn-cs"/>
              </a:rPr>
              <a:t>Interfaces (inclusions) &gt; GB &gt;</a:t>
            </a:r>
            <a:r>
              <a:rPr lang="en-US" sz="1200" b="1" u="none" dirty="0">
                <a:solidFill>
                  <a:prstClr val="black"/>
                </a:solidFill>
                <a:latin typeface="Symbol" panose="05050102010706020507" pitchFamily="18" charset="2"/>
                <a:cs typeface="+mn-cs"/>
                <a:sym typeface="Symbol" panose="05050102010706020507" pitchFamily="18" charset="2"/>
              </a:rPr>
              <a:t> </a:t>
            </a:r>
            <a:r>
              <a:rPr lang="en-US" sz="1200" u="none" dirty="0">
                <a:solidFill>
                  <a:prstClr val="black"/>
                </a:solidFill>
                <a:latin typeface="Arial"/>
                <a:cs typeface="+mn-cs"/>
                <a:sym typeface="Symbol" panose="05050102010706020507" pitchFamily="18" charset="2"/>
              </a:rPr>
              <a:t>cells &gt; </a:t>
            </a:r>
            <a:r>
              <a:rPr lang="en-US" sz="1200" b="1" u="none" dirty="0">
                <a:solidFill>
                  <a:prstClr val="black"/>
                </a:solidFill>
                <a:latin typeface="Symbol" panose="05050102010706020507" pitchFamily="18" charset="2"/>
                <a:cs typeface="+mn-cs"/>
                <a:sym typeface="Symbol" panose="05050102010706020507" pitchFamily="18" charset="2"/>
              </a:rPr>
              <a:t></a:t>
            </a:r>
            <a:r>
              <a:rPr lang="en-US" sz="1200" u="none" dirty="0">
                <a:solidFill>
                  <a:prstClr val="black"/>
                </a:solidFill>
                <a:latin typeface="Arial"/>
                <a:cs typeface="+mn-cs"/>
                <a:sym typeface="Symbol" panose="05050102010706020507" pitchFamily="18" charset="2"/>
              </a:rPr>
              <a:t>(=dislocations) &gt; vacancies or interstitials </a:t>
            </a:r>
            <a:endParaRPr lang="en-US" sz="1200" u="none" dirty="0">
              <a:solidFill>
                <a:prstClr val="black"/>
              </a:solidFill>
              <a:latin typeface="Arial"/>
              <a:cs typeface="+mn-cs"/>
            </a:endParaRPr>
          </a:p>
        </p:txBody>
      </p:sp>
      <p:grpSp>
        <p:nvGrpSpPr>
          <p:cNvPr id="50" name="Groupe 49"/>
          <p:cNvGrpSpPr/>
          <p:nvPr/>
        </p:nvGrpSpPr>
        <p:grpSpPr>
          <a:xfrm>
            <a:off x="1111842" y="3678276"/>
            <a:ext cx="3780420" cy="812217"/>
            <a:chOff x="2927648" y="3537440"/>
            <a:chExt cx="5184576" cy="1113897"/>
          </a:xfrm>
        </p:grpSpPr>
        <p:sp>
          <p:nvSpPr>
            <p:cNvPr id="21" name="Rectangle 20"/>
            <p:cNvSpPr/>
            <p:nvPr/>
          </p:nvSpPr>
          <p:spPr>
            <a:xfrm>
              <a:off x="2927648" y="3718050"/>
              <a:ext cx="5184576" cy="885940"/>
            </a:xfrm>
            <a:prstGeom prst="rect">
              <a:avLst/>
            </a:prstGeom>
            <a:gradFill flip="none" rotWithShape="1">
              <a:gsLst>
                <a:gs pos="0">
                  <a:srgbClr val="D2DA7A">
                    <a:lumMod val="40000"/>
                    <a:lumOff val="60000"/>
                  </a:srgbClr>
                </a:gs>
                <a:gs pos="17000">
                  <a:srgbClr val="D2DA7A">
                    <a:lumMod val="95000"/>
                    <a:lumOff val="5000"/>
                  </a:srgbClr>
                </a:gs>
                <a:gs pos="100000">
                  <a:srgbClr val="D2DA7A">
                    <a:lumMod val="60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1200" u="none" kern="0" dirty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23" name="Ellipse 22"/>
            <p:cNvSpPr/>
            <p:nvPr/>
          </p:nvSpPr>
          <p:spPr>
            <a:xfrm>
              <a:off x="3598151" y="3658571"/>
              <a:ext cx="626556" cy="372338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  <a:spcBef>
                  <a:spcPct val="20000"/>
                </a:spcBef>
                <a:buFontTx/>
                <a:buChar char="•"/>
              </a:pPr>
              <a:endParaRPr lang="en-US" sz="1200" u="none" dirty="0">
                <a:solidFill>
                  <a:prstClr val="white"/>
                </a:solidFill>
              </a:endParaRPr>
            </a:p>
          </p:txBody>
        </p:sp>
        <p:cxnSp>
          <p:nvCxnSpPr>
            <p:cNvPr id="25" name="Connecteur droit 24"/>
            <p:cNvCxnSpPr/>
            <p:nvPr/>
          </p:nvCxnSpPr>
          <p:spPr>
            <a:xfrm flipH="1">
              <a:off x="5146199" y="3718050"/>
              <a:ext cx="144016" cy="38363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/>
            <p:nvPr/>
          </p:nvCxnSpPr>
          <p:spPr>
            <a:xfrm>
              <a:off x="5146199" y="4070983"/>
              <a:ext cx="112204" cy="3719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/>
            <p:nvPr/>
          </p:nvCxnSpPr>
          <p:spPr>
            <a:xfrm flipH="1">
              <a:off x="5146199" y="4442942"/>
              <a:ext cx="112204" cy="17434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5736572" y="3878509"/>
              <a:ext cx="345590" cy="2596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20000"/>
                </a:spcBef>
              </a:pPr>
              <a:r>
                <a:rPr lang="en-US" sz="788" b="1" u="none" dirty="0" smtClean="0">
                  <a:solidFill>
                    <a:prstClr val="black"/>
                  </a:solidFill>
                  <a:latin typeface="Symbol" panose="05050102010706020507" pitchFamily="18" charset="2"/>
                  <a:cs typeface="+mn-cs"/>
                  <a:sym typeface="Symbol" panose="05050102010706020507" pitchFamily="18" charset="2"/>
                </a:rPr>
                <a:t></a:t>
              </a:r>
              <a:endParaRPr lang="en-US" sz="788" b="1" u="none" dirty="0">
                <a:solidFill>
                  <a:prstClr val="black"/>
                </a:solidFill>
                <a:latin typeface="Arial" charset="0"/>
                <a:cs typeface="+mn-cs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888971" y="4030908"/>
              <a:ext cx="345590" cy="2596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20000"/>
                </a:spcBef>
              </a:pPr>
              <a:r>
                <a:rPr lang="en-US" sz="788" b="1" u="none" dirty="0" smtClean="0">
                  <a:solidFill>
                    <a:prstClr val="black"/>
                  </a:solidFill>
                  <a:latin typeface="Symbol" panose="05050102010706020507" pitchFamily="18" charset="2"/>
                  <a:cs typeface="+mn-cs"/>
                  <a:sym typeface="Symbol" panose="05050102010706020507" pitchFamily="18" charset="2"/>
                </a:rPr>
                <a:t></a:t>
              </a:r>
              <a:endParaRPr lang="en-US" sz="788" b="1" u="none" dirty="0">
                <a:solidFill>
                  <a:prstClr val="black"/>
                </a:solidFill>
                <a:latin typeface="Arial" charset="0"/>
                <a:cs typeface="+mn-cs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6041371" y="4183308"/>
              <a:ext cx="345590" cy="2596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20000"/>
                </a:spcBef>
              </a:pPr>
              <a:r>
                <a:rPr lang="en-US" sz="788" b="1" u="none" dirty="0" smtClean="0">
                  <a:solidFill>
                    <a:prstClr val="black"/>
                  </a:solidFill>
                  <a:latin typeface="Symbol" panose="05050102010706020507" pitchFamily="18" charset="2"/>
                  <a:cs typeface="+mn-cs"/>
                  <a:sym typeface="Symbol" panose="05050102010706020507" pitchFamily="18" charset="2"/>
                </a:rPr>
                <a:t></a:t>
              </a:r>
              <a:endParaRPr lang="en-US" sz="788" b="1" u="none" dirty="0">
                <a:solidFill>
                  <a:prstClr val="black"/>
                </a:solidFill>
                <a:latin typeface="Arial" charset="0"/>
                <a:cs typeface="+mn-cs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193772" y="4335710"/>
              <a:ext cx="345590" cy="2596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20000"/>
                </a:spcBef>
              </a:pPr>
              <a:r>
                <a:rPr lang="en-US" sz="788" b="1" u="none" dirty="0" smtClean="0">
                  <a:solidFill>
                    <a:prstClr val="black"/>
                  </a:solidFill>
                  <a:latin typeface="Symbol" panose="05050102010706020507" pitchFamily="18" charset="2"/>
                  <a:cs typeface="+mn-cs"/>
                  <a:sym typeface="Symbol" panose="05050102010706020507" pitchFamily="18" charset="2"/>
                </a:rPr>
                <a:t></a:t>
              </a:r>
              <a:endParaRPr lang="en-US" sz="788" b="1" u="none" dirty="0">
                <a:solidFill>
                  <a:prstClr val="black"/>
                </a:solidFill>
                <a:latin typeface="Arial" charset="0"/>
                <a:cs typeface="+mn-cs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7431292" y="4170151"/>
              <a:ext cx="400550" cy="4811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20000"/>
                </a:spcBef>
              </a:pPr>
              <a:r>
                <a:rPr lang="en-US" sz="2100" b="1" u="none" dirty="0" smtClean="0">
                  <a:solidFill>
                    <a:prstClr val="black"/>
                  </a:solidFill>
                  <a:latin typeface="Symbol" panose="05050102010706020507" pitchFamily="18" charset="2"/>
                  <a:cs typeface="+mn-cs"/>
                  <a:sym typeface="Symbol" panose="05050102010706020507" pitchFamily="18" charset="2"/>
                </a:rPr>
                <a:t>°</a:t>
              </a:r>
              <a:endParaRPr lang="en-US" sz="2100" b="1" u="none" dirty="0">
                <a:solidFill>
                  <a:prstClr val="black"/>
                </a:solidFill>
                <a:latin typeface="Arial" charset="0"/>
                <a:cs typeface="+mn-cs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354235" y="3537440"/>
              <a:ext cx="385162" cy="6331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20000"/>
                </a:spcBef>
              </a:pPr>
              <a:r>
                <a:rPr lang="en-US" sz="3000" b="1" u="none" dirty="0" smtClean="0">
                  <a:solidFill>
                    <a:prstClr val="black"/>
                  </a:solidFill>
                  <a:latin typeface="Symbol" panose="05050102010706020507" pitchFamily="18" charset="2"/>
                  <a:cs typeface="+mn-cs"/>
                  <a:sym typeface="Symbol" panose="05050102010706020507" pitchFamily="18" charset="2"/>
                </a:rPr>
                <a:t>.</a:t>
              </a:r>
              <a:endParaRPr lang="en-US" sz="3000" b="1" u="none" dirty="0">
                <a:solidFill>
                  <a:prstClr val="black"/>
                </a:solidFill>
                <a:latin typeface="Arial" charset="0"/>
                <a:cs typeface="+mn-cs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705916" y="3944483"/>
              <a:ext cx="345590" cy="2596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20000"/>
                </a:spcBef>
              </a:pPr>
              <a:r>
                <a:rPr lang="en-US" sz="788" b="1" u="none" dirty="0" smtClean="0">
                  <a:solidFill>
                    <a:prstClr val="black"/>
                  </a:solidFill>
                  <a:latin typeface="Symbol" panose="05050102010706020507" pitchFamily="18" charset="2"/>
                  <a:cs typeface="+mn-cs"/>
                  <a:sym typeface="Symbol" panose="05050102010706020507" pitchFamily="18" charset="2"/>
                </a:rPr>
                <a:t></a:t>
              </a:r>
              <a:endParaRPr lang="en-US" sz="788" b="1" u="none" dirty="0">
                <a:solidFill>
                  <a:prstClr val="black"/>
                </a:solidFill>
                <a:latin typeface="Arial" charset="0"/>
                <a:cs typeface="+mn-cs"/>
              </a:endParaRPr>
            </a:p>
          </p:txBody>
        </p:sp>
      </p:grpSp>
      <p:cxnSp>
        <p:nvCxnSpPr>
          <p:cNvPr id="43" name="Connecteur droit avec flèche 42"/>
          <p:cNvCxnSpPr/>
          <p:nvPr/>
        </p:nvCxnSpPr>
        <p:spPr>
          <a:xfrm flipV="1">
            <a:off x="1143942" y="5250703"/>
            <a:ext cx="6021000" cy="0"/>
          </a:xfrm>
          <a:prstGeom prst="straightConnector1">
            <a:avLst/>
          </a:prstGeom>
          <a:noFill/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4" name="ZoneTexte 43"/>
          <p:cNvSpPr txBox="1"/>
          <p:nvPr/>
        </p:nvSpPr>
        <p:spPr>
          <a:xfrm>
            <a:off x="791580" y="5192053"/>
            <a:ext cx="380232" cy="2400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200" u="none" dirty="0" smtClean="0">
                <a:solidFill>
                  <a:prstClr val="black"/>
                </a:solidFill>
                <a:latin typeface="Arial" charset="0"/>
                <a:cs typeface="+mn-cs"/>
              </a:rPr>
              <a:t>3D</a:t>
            </a:r>
            <a:endParaRPr lang="en-US" sz="1200" u="none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7157591" y="5109685"/>
            <a:ext cx="380232" cy="2400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200" u="none" dirty="0" smtClean="0">
                <a:solidFill>
                  <a:prstClr val="black"/>
                </a:solidFill>
                <a:latin typeface="Arial" charset="0"/>
                <a:cs typeface="+mn-cs"/>
              </a:rPr>
              <a:t>0D</a:t>
            </a:r>
            <a:endParaRPr lang="en-US" sz="1200" u="none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3023111" y="5165416"/>
            <a:ext cx="380232" cy="24006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200" u="none" dirty="0" smtClean="0">
                <a:solidFill>
                  <a:prstClr val="black"/>
                </a:solidFill>
                <a:latin typeface="Arial" charset="0"/>
                <a:cs typeface="+mn-cs"/>
              </a:rPr>
              <a:t>2D</a:t>
            </a:r>
            <a:endParaRPr lang="en-US" sz="1200" u="none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4541301" y="5162320"/>
            <a:ext cx="380232" cy="24006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200" u="none" dirty="0" smtClean="0">
                <a:solidFill>
                  <a:prstClr val="black"/>
                </a:solidFill>
                <a:latin typeface="Arial" charset="0"/>
                <a:cs typeface="+mn-cs"/>
              </a:rPr>
              <a:t>1D</a:t>
            </a:r>
            <a:endParaRPr lang="en-US" sz="1200" u="none" dirty="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cxnSp>
        <p:nvCxnSpPr>
          <p:cNvPr id="49" name="Connecteur droit avec flèche 48"/>
          <p:cNvCxnSpPr/>
          <p:nvPr/>
        </p:nvCxnSpPr>
        <p:spPr>
          <a:xfrm flipH="1" flipV="1">
            <a:off x="1143942" y="5541733"/>
            <a:ext cx="6021000" cy="0"/>
          </a:xfrm>
          <a:prstGeom prst="straightConnector1">
            <a:avLst/>
          </a:prstGeom>
          <a:noFill/>
          <a:ln w="5715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1" name="ZoneTexte 50"/>
          <p:cNvSpPr txBox="1"/>
          <p:nvPr/>
        </p:nvSpPr>
        <p:spPr>
          <a:xfrm>
            <a:off x="2945091" y="5438923"/>
            <a:ext cx="2223686" cy="240066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200" u="none" dirty="0">
                <a:solidFill>
                  <a:prstClr val="black"/>
                </a:solidFill>
                <a:latin typeface="Arial" charset="0"/>
                <a:cs typeface="+mn-cs"/>
              </a:rPr>
              <a:t>Strain on the crystalline lattice</a:t>
            </a:r>
          </a:p>
        </p:txBody>
      </p:sp>
      <p:cxnSp>
        <p:nvCxnSpPr>
          <p:cNvPr id="53" name="Connecteur droit avec flèche 52"/>
          <p:cNvCxnSpPr/>
          <p:nvPr/>
        </p:nvCxnSpPr>
        <p:spPr>
          <a:xfrm>
            <a:off x="5127419" y="5655906"/>
            <a:ext cx="394001" cy="185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5633205" y="5628873"/>
            <a:ext cx="1908212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en-US" sz="1200" u="none" dirty="0" smtClean="0">
                <a:solidFill>
                  <a:prstClr val="black"/>
                </a:solidFill>
                <a:latin typeface="Arial" charset="0"/>
                <a:cs typeface="+mn-cs"/>
              </a:rPr>
              <a:t>Plays on </a:t>
            </a:r>
            <a:r>
              <a:rPr lang="en-US" sz="1500" u="none" dirty="0" smtClean="0">
                <a:solidFill>
                  <a:prstClr val="black"/>
                </a:solidFill>
                <a:latin typeface="Script MT Bold" panose="03040602040607080904" pitchFamily="66" charset="0"/>
                <a:cs typeface="+mn-cs"/>
              </a:rPr>
              <a:t>l, </a:t>
            </a:r>
            <a:r>
              <a:rPr lang="en-US" sz="1500" u="none" dirty="0" smtClean="0">
                <a:solidFill>
                  <a:prstClr val="black"/>
                </a:solidFill>
                <a:latin typeface="Symbol" panose="05050102010706020507" pitchFamily="18" charset="2"/>
                <a:cs typeface="+mn-cs"/>
              </a:rPr>
              <a:t>k...</a:t>
            </a:r>
            <a:endParaRPr lang="en-US" sz="1500" u="none" dirty="0">
              <a:solidFill>
                <a:prstClr val="black"/>
              </a:solidFill>
              <a:latin typeface="Script MT Bold" panose="03040602040607080904" pitchFamily="66" charset="0"/>
              <a:cs typeface="+mn-cs"/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5619148" y="3830897"/>
            <a:ext cx="2956166" cy="6186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  <a:spcBef>
                <a:spcPct val="20000"/>
              </a:spcBef>
            </a:pPr>
            <a:r>
              <a:rPr lang="en-US" sz="1500" b="1" u="none" dirty="0" smtClean="0">
                <a:solidFill>
                  <a:srgbClr val="0000FF"/>
                </a:solidFill>
                <a:latin typeface="Arial" charset="0"/>
                <a:cs typeface="+mn-cs"/>
              </a:rPr>
              <a:t>Early penetration / Flux trapping =&gt; same battle!!!</a:t>
            </a:r>
            <a:endParaRPr lang="en-US" sz="1500" b="1" u="none" dirty="0">
              <a:solidFill>
                <a:srgbClr val="0000FF"/>
              </a:solidFill>
              <a:latin typeface="Arial" charset="0"/>
              <a:cs typeface="+mn-cs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053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idx="4294967295"/>
          </p:nvPr>
        </p:nvSpPr>
        <p:spPr>
          <a:xfrm>
            <a:off x="971550" y="1124768"/>
            <a:ext cx="8172450" cy="5184552"/>
          </a:xfrm>
        </p:spPr>
        <p:txBody>
          <a:bodyPr/>
          <a:lstStyle/>
          <a:p>
            <a:pPr lvl="1">
              <a:spcAft>
                <a:spcPts val="600"/>
              </a:spcAft>
            </a:pPr>
            <a:r>
              <a:rPr kumimoji="1" lang="en-US" altLang="zh-CN" b="1" noProof="0" dirty="0" smtClean="0">
                <a:solidFill>
                  <a:srgbClr val="000000"/>
                </a:solidFill>
                <a:ea typeface="SimSun" pitchFamily="2" charset="-122"/>
                <a:cs typeface="Times New Roman" pitchFamily="18" charset="0"/>
              </a:rPr>
              <a:t>Bulk Niobium:</a:t>
            </a:r>
          </a:p>
          <a:p>
            <a:pPr lvl="3">
              <a:spcAft>
                <a:spcPts val="600"/>
              </a:spcAft>
            </a:pPr>
            <a:r>
              <a:rPr lang="en-US" altLang="zh-CN" noProof="0" dirty="0" smtClean="0"/>
              <a:t>grains </a:t>
            </a:r>
            <a:r>
              <a:rPr lang="en-US" altLang="zh-CN" noProof="0" dirty="0" smtClean="0">
                <a:sym typeface="Symbol"/>
              </a:rPr>
              <a:t></a:t>
            </a:r>
            <a:r>
              <a:rPr lang="en-US" altLang="zh-CN" noProof="0" dirty="0" smtClean="0"/>
              <a:t>&gt;~ 50 µm to mms, good crystallographic quality</a:t>
            </a:r>
          </a:p>
          <a:p>
            <a:pPr lvl="1">
              <a:spcAft>
                <a:spcPts val="600"/>
              </a:spcAft>
            </a:pPr>
            <a:r>
              <a:rPr lang="en-US" altLang="zh-CN" noProof="0" dirty="0" smtClean="0"/>
              <a:t> </a:t>
            </a:r>
            <a:r>
              <a:rPr kumimoji="1" lang="en-US" altLang="zh-CN" b="1" noProof="0" dirty="0">
                <a:solidFill>
                  <a:srgbClr val="000000"/>
                </a:solidFill>
                <a:ea typeface="SimSun" pitchFamily="2" charset="-122"/>
                <a:cs typeface="Times New Roman" pitchFamily="18" charset="0"/>
              </a:rPr>
              <a:t>Niobium </a:t>
            </a:r>
            <a:r>
              <a:rPr kumimoji="1" lang="en-US" altLang="zh-CN" b="1" noProof="0" dirty="0" smtClean="0">
                <a:solidFill>
                  <a:srgbClr val="000000"/>
                </a:solidFill>
                <a:ea typeface="SimSun" pitchFamily="2" charset="-122"/>
                <a:cs typeface="Times New Roman" pitchFamily="18" charset="0"/>
              </a:rPr>
              <a:t>~</a:t>
            </a:r>
            <a:r>
              <a:rPr kumimoji="1" lang="en-US" altLang="zh-CN" b="1" noProof="0" dirty="0">
                <a:solidFill>
                  <a:srgbClr val="000000"/>
                </a:solidFill>
                <a:ea typeface="SimSun" pitchFamily="2" charset="-122"/>
                <a:cs typeface="Times New Roman" pitchFamily="18" charset="0"/>
              </a:rPr>
              <a:t>1-5 </a:t>
            </a:r>
            <a:r>
              <a:rPr kumimoji="1" lang="en-US" altLang="zh-CN" b="1" noProof="0" dirty="0" smtClean="0">
                <a:solidFill>
                  <a:srgbClr val="000000"/>
                </a:solidFill>
                <a:ea typeface="SimSun" pitchFamily="2" charset="-122"/>
                <a:cs typeface="Times New Roman" pitchFamily="18" charset="0"/>
              </a:rPr>
              <a:t>µm/Copper </a:t>
            </a:r>
            <a:r>
              <a:rPr kumimoji="1" lang="en-US" altLang="zh-CN" b="1" noProof="0" dirty="0">
                <a:solidFill>
                  <a:srgbClr val="000000"/>
                </a:solidFill>
                <a:ea typeface="SimSun" pitchFamily="2" charset="-122"/>
                <a:cs typeface="Times New Roman" pitchFamily="18" charset="0"/>
              </a:rPr>
              <a:t>: </a:t>
            </a:r>
            <a:endParaRPr kumimoji="1" lang="en-US" altLang="zh-CN" b="1" noProof="0" dirty="0" smtClean="0">
              <a:solidFill>
                <a:srgbClr val="000000"/>
              </a:solidFill>
              <a:ea typeface="SimSun" pitchFamily="2" charset="-122"/>
              <a:cs typeface="Times New Roman" pitchFamily="18" charset="0"/>
            </a:endParaRPr>
          </a:p>
          <a:p>
            <a:pPr lvl="3">
              <a:spcAft>
                <a:spcPts val="600"/>
              </a:spcAft>
            </a:pPr>
            <a:r>
              <a:rPr lang="en-US" altLang="zh-CN" noProof="0" dirty="0">
                <a:sym typeface="Symbol"/>
              </a:rPr>
              <a:t> </a:t>
            </a:r>
            <a:r>
              <a:rPr lang="en-US" altLang="zh-CN" noProof="0" dirty="0" smtClean="0"/>
              <a:t>&lt;~ 100 nm, many crystallographic defects, grain boundaries…</a:t>
            </a:r>
          </a:p>
          <a:p>
            <a:pPr lvl="3">
              <a:spcAft>
                <a:spcPts val="600"/>
              </a:spcAft>
            </a:pPr>
            <a:r>
              <a:rPr lang="en-US" altLang="zh-CN" noProof="0" dirty="0" smtClean="0"/>
              <a:t> sometimes better low field performance (thermal configuration and/or cost) </a:t>
            </a:r>
            <a:endParaRPr lang="en-US" altLang="zh-CN" noProof="0" dirty="0"/>
          </a:p>
          <a:p>
            <a:pPr lvl="3"/>
            <a:endParaRPr lang="en-US" altLang="zh-CN" noProof="0" dirty="0" smtClean="0"/>
          </a:p>
          <a:p>
            <a:pPr lvl="3"/>
            <a:endParaRPr lang="en-US" altLang="zh-CN" noProof="0" dirty="0"/>
          </a:p>
          <a:p>
            <a:pPr lvl="3"/>
            <a:endParaRPr lang="en-US" altLang="zh-CN" noProof="0" dirty="0" smtClean="0"/>
          </a:p>
          <a:p>
            <a:pPr lvl="3"/>
            <a:endParaRPr lang="en-US" altLang="zh-CN" noProof="0" dirty="0" smtClean="0"/>
          </a:p>
          <a:p>
            <a:pPr lvl="3"/>
            <a:endParaRPr lang="en-US" altLang="zh-CN" noProof="0" dirty="0"/>
          </a:p>
          <a:p>
            <a:pPr lvl="3"/>
            <a:endParaRPr lang="en-US" altLang="zh-CN" sz="2000" noProof="0" dirty="0" smtClean="0"/>
          </a:p>
          <a:p>
            <a:pPr lvl="3"/>
            <a:endParaRPr lang="en-US" altLang="zh-CN" noProof="0" dirty="0"/>
          </a:p>
          <a:p>
            <a:pPr lvl="3"/>
            <a:endParaRPr lang="en-US" altLang="zh-CN" noProof="0" dirty="0" smtClean="0"/>
          </a:p>
          <a:p>
            <a:pPr marL="771525" lvl="3" indent="0">
              <a:buNone/>
            </a:pPr>
            <a:endParaRPr lang="en-US" altLang="zh-CN" noProof="0" dirty="0" smtClean="0"/>
          </a:p>
          <a:p>
            <a:pPr marL="771525" lvl="3" indent="0">
              <a:buNone/>
            </a:pPr>
            <a:endParaRPr lang="en-US" altLang="zh-CN" sz="600" noProof="0" dirty="0" smtClean="0"/>
          </a:p>
          <a:p>
            <a:pPr lvl="3"/>
            <a:endParaRPr lang="en-US" altLang="zh-CN" sz="2000" noProof="0" dirty="0" smtClean="0"/>
          </a:p>
          <a:p>
            <a:pPr lvl="3"/>
            <a:endParaRPr lang="en-US" altLang="zh-CN" sz="2000" dirty="0"/>
          </a:p>
          <a:p>
            <a:pPr lvl="3">
              <a:buFont typeface="Arial" pitchFamily="34" charset="0"/>
              <a:buChar char="•"/>
            </a:pPr>
            <a:r>
              <a:rPr lang="en-US" altLang="zh-CN" sz="3600" noProof="0" dirty="0" smtClean="0"/>
              <a:t> </a:t>
            </a:r>
            <a:endParaRPr lang="en-US" altLang="zh-CN" sz="3600" dirty="0"/>
          </a:p>
          <a:p>
            <a:pPr lvl="1"/>
            <a:r>
              <a:rPr lang="en-US" altLang="zh-CN" noProof="0" dirty="0" smtClean="0"/>
              <a:t> </a:t>
            </a:r>
            <a:r>
              <a:rPr kumimoji="1" lang="en-US" altLang="zh-CN" b="1" noProof="0" dirty="0" smtClean="0">
                <a:solidFill>
                  <a:srgbClr val="000000"/>
                </a:solidFill>
                <a:ea typeface="SimSun" pitchFamily="2" charset="-122"/>
                <a:cs typeface="Times New Roman" pitchFamily="18" charset="0"/>
              </a:rPr>
              <a:t>It is changing !!!: New emerging thin films techniques</a:t>
            </a:r>
            <a:endParaRPr lang="en-US" altLang="zh-CN" noProof="0" dirty="0" smtClean="0"/>
          </a:p>
        </p:txBody>
      </p:sp>
      <p:graphicFrame>
        <p:nvGraphicFramePr>
          <p:cNvPr id="9" name="Object 4"/>
          <p:cNvGraphicFramePr>
            <a:graphicFrameLocks noChangeAspect="1"/>
          </p:cNvGraphicFramePr>
          <p:nvPr>
            <p:extLst/>
          </p:nvPr>
        </p:nvGraphicFramePr>
        <p:xfrm>
          <a:off x="1611758" y="2726165"/>
          <a:ext cx="6407078" cy="3325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Chart" r:id="rId3" imgW="4648132" imgH="3600304" progId="Excel.Chart.8">
                  <p:embed/>
                </p:oleObj>
              </mc:Choice>
              <mc:Fallback>
                <p:oleObj name="Chart" r:id="rId3" imgW="4648132" imgH="3600304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1758" y="2726165"/>
                        <a:ext cx="6407078" cy="33253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643" name="Picture 16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4585" y="3267120"/>
            <a:ext cx="3476625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0"/>
            <a:ext cx="8028384" cy="908720"/>
          </a:xfrm>
        </p:spPr>
        <p:txBody>
          <a:bodyPr/>
          <a:lstStyle/>
          <a:p>
            <a:pPr algn="ctr"/>
            <a:r>
              <a:rPr lang="en-US" sz="3200" i="1" noProof="0" dirty="0" smtClean="0"/>
              <a:t>Why bulk niobium ?</a:t>
            </a:r>
            <a:endParaRPr lang="en-US" sz="3200" i="1" noProof="0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576263" y="6520259"/>
            <a:ext cx="1450975" cy="365125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051050" y="6520259"/>
            <a:ext cx="5940425" cy="365125"/>
          </a:xfrm>
        </p:spPr>
        <p:txBody>
          <a:bodyPr/>
          <a:lstStyle/>
          <a:p>
            <a:pPr>
              <a:defRPr/>
            </a:pPr>
            <a:r>
              <a:rPr lang="fr-FR" u="none" smtClean="0"/>
              <a:t>C.Z. Antoine      LCWS 2017  </a:t>
            </a:r>
            <a:endParaRPr lang="fr-FR" u="non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024813" y="6518672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u="none" smtClean="0"/>
              <a:t>|  PAGE </a:t>
            </a:r>
            <a:fld id="{8CADEDB1-774E-4026-9688-CF6FA26D2D04}" type="slidenum">
              <a:rPr lang="fr-FR" u="none" smtClean="0"/>
              <a:pPr>
                <a:defRPr/>
              </a:pPr>
              <a:t>22</a:t>
            </a:fld>
            <a:endParaRPr lang="fr-FR" u="none"/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251520" y="4721084"/>
            <a:ext cx="1177747" cy="998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35596" tIns="67798" rIns="135596" bIns="67798">
            <a:spAutoFit/>
          </a:bodyPr>
          <a:lstStyle/>
          <a:p>
            <a:pPr algn="just" defTabSz="1355725" eaLnBrk="0" hangingPunct="0"/>
            <a:r>
              <a:rPr lang="fr-FR" sz="1400" i="1" u="none" dirty="0" err="1" smtClean="0">
                <a:solidFill>
                  <a:srgbClr val="000000"/>
                </a:solidFill>
              </a:rPr>
              <a:t>Typical</a:t>
            </a:r>
            <a:r>
              <a:rPr lang="fr-FR" sz="1400" i="1" u="none" dirty="0" smtClean="0">
                <a:solidFill>
                  <a:srgbClr val="000000"/>
                </a:solidFill>
              </a:rPr>
              <a:t> </a:t>
            </a:r>
            <a:r>
              <a:rPr lang="fr-FR" sz="1400" i="1" u="none" dirty="0" err="1" smtClean="0">
                <a:solidFill>
                  <a:srgbClr val="000000"/>
                </a:solidFill>
              </a:rPr>
              <a:t>sputtered</a:t>
            </a:r>
            <a:r>
              <a:rPr lang="fr-FR" sz="1400" i="1" u="none" dirty="0" smtClean="0">
                <a:solidFill>
                  <a:srgbClr val="000000"/>
                </a:solidFill>
              </a:rPr>
              <a:t> Nb </a:t>
            </a:r>
            <a:r>
              <a:rPr lang="fr-FR" sz="1400" i="1" u="none" dirty="0" err="1" smtClean="0">
                <a:solidFill>
                  <a:srgbClr val="000000"/>
                </a:solidFill>
              </a:rPr>
              <a:t>cavities</a:t>
            </a:r>
            <a:endParaRPr lang="fr-FR" sz="1400" i="1" u="none" dirty="0" smtClean="0">
              <a:solidFill>
                <a:srgbClr val="000000"/>
              </a:solidFill>
            </a:endParaRPr>
          </a:p>
          <a:p>
            <a:pPr algn="ctr" defTabSz="1355725" eaLnBrk="0" hangingPunct="0"/>
            <a:r>
              <a:rPr lang="fr-FR" sz="1400" i="1" u="none" dirty="0" smtClean="0">
                <a:solidFill>
                  <a:srgbClr val="000000"/>
                </a:solidFill>
              </a:rPr>
              <a:t>1.5 GHz</a:t>
            </a:r>
            <a:endParaRPr lang="fr-FR" sz="1400" i="1" u="none" dirty="0">
              <a:solidFill>
                <a:srgbClr val="000000"/>
              </a:solidFill>
            </a:endParaRPr>
          </a:p>
        </p:txBody>
      </p:sp>
      <p:cxnSp>
        <p:nvCxnSpPr>
          <p:cNvPr id="18" name="Connecteur droit avec flèche 17"/>
          <p:cNvCxnSpPr/>
          <p:nvPr/>
        </p:nvCxnSpPr>
        <p:spPr>
          <a:xfrm>
            <a:off x="7524329" y="4077073"/>
            <a:ext cx="720079" cy="461005"/>
          </a:xfrm>
          <a:prstGeom prst="straightConnector1">
            <a:avLst/>
          </a:prstGeom>
          <a:ln w="19050">
            <a:solidFill>
              <a:srgbClr val="58993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8024929" y="4721084"/>
            <a:ext cx="939559" cy="1429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35596" tIns="67798" rIns="135596" bIns="67798">
            <a:spAutoFit/>
          </a:bodyPr>
          <a:lstStyle/>
          <a:p>
            <a:pPr defTabSz="1355725" eaLnBrk="0" hangingPunct="0"/>
            <a:r>
              <a:rPr lang="fr-FR" sz="1400" i="1" u="none" strike="sngStrike" dirty="0" err="1" smtClean="0">
                <a:solidFill>
                  <a:srgbClr val="000000"/>
                </a:solidFill>
              </a:rPr>
              <a:t>Typical</a:t>
            </a:r>
            <a:r>
              <a:rPr lang="fr-FR" sz="1400" i="1" u="none" dirty="0" smtClean="0">
                <a:solidFill>
                  <a:srgbClr val="000000"/>
                </a:solidFill>
              </a:rPr>
              <a:t>  Good </a:t>
            </a:r>
            <a:r>
              <a:rPr lang="fr-FR" sz="1400" i="1" u="none" dirty="0" err="1" smtClean="0">
                <a:solidFill>
                  <a:srgbClr val="000000"/>
                </a:solidFill>
              </a:rPr>
              <a:t>bulk</a:t>
            </a:r>
            <a:r>
              <a:rPr lang="fr-FR" sz="1400" i="1" u="none" dirty="0" smtClean="0">
                <a:solidFill>
                  <a:srgbClr val="000000"/>
                </a:solidFill>
              </a:rPr>
              <a:t> Nb </a:t>
            </a:r>
            <a:r>
              <a:rPr lang="fr-FR" sz="1400" i="1" u="none" dirty="0" err="1" smtClean="0">
                <a:solidFill>
                  <a:srgbClr val="000000"/>
                </a:solidFill>
              </a:rPr>
              <a:t>cavity</a:t>
            </a:r>
            <a:endParaRPr lang="fr-FR" sz="1400" i="1" u="none" dirty="0" smtClean="0">
              <a:solidFill>
                <a:srgbClr val="000000"/>
              </a:solidFill>
            </a:endParaRPr>
          </a:p>
          <a:p>
            <a:pPr defTabSz="1355725" eaLnBrk="0" hangingPunct="0"/>
            <a:r>
              <a:rPr lang="fr-FR" sz="1400" i="1" u="none" dirty="0" smtClean="0">
                <a:solidFill>
                  <a:srgbClr val="000000"/>
                </a:solidFill>
              </a:rPr>
              <a:t>1.3 </a:t>
            </a:r>
            <a:r>
              <a:rPr lang="fr-FR" sz="1400" i="1" u="none" dirty="0">
                <a:solidFill>
                  <a:srgbClr val="000000"/>
                </a:solidFill>
              </a:rPr>
              <a:t>GHz</a:t>
            </a:r>
          </a:p>
          <a:p>
            <a:pPr defTabSz="1355725" eaLnBrk="0" hangingPunct="0"/>
            <a:endParaRPr lang="fr-FR" sz="1400" i="1" u="none" dirty="0">
              <a:solidFill>
                <a:srgbClr val="000000"/>
              </a:solidFill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2724180" y="3576317"/>
            <a:ext cx="4758936" cy="420624"/>
          </a:xfrm>
          <a:custGeom>
            <a:avLst/>
            <a:gdLst>
              <a:gd name="T0" fmla="*/ 1650 w 1650"/>
              <a:gd name="T1" fmla="*/ 241 h 241"/>
              <a:gd name="T2" fmla="*/ 1368 w 1650"/>
              <a:gd name="T3" fmla="*/ 154 h 241"/>
              <a:gd name="T4" fmla="*/ 327 w 1650"/>
              <a:gd name="T5" fmla="*/ 13 h 241"/>
              <a:gd name="T6" fmla="*/ 0 w 1650"/>
              <a:gd name="T7" fmla="*/ 76 h 241"/>
              <a:gd name="T8" fmla="*/ 0 60000 65536"/>
              <a:gd name="T9" fmla="*/ 0 60000 65536"/>
              <a:gd name="T10" fmla="*/ 0 60000 65536"/>
              <a:gd name="T11" fmla="*/ 0 60000 65536"/>
              <a:gd name="T12" fmla="*/ 0 w 1650"/>
              <a:gd name="T13" fmla="*/ 0 h 241"/>
              <a:gd name="T14" fmla="*/ 1650 w 1650"/>
              <a:gd name="T15" fmla="*/ 241 h 241"/>
              <a:gd name="connsiteX0" fmla="*/ 10000 w 10000"/>
              <a:gd name="connsiteY0" fmla="*/ 9904 h 9904"/>
              <a:gd name="connsiteX1" fmla="*/ 8291 w 10000"/>
              <a:gd name="connsiteY1" fmla="*/ 6294 h 9904"/>
              <a:gd name="connsiteX2" fmla="*/ 1710 w 10000"/>
              <a:gd name="connsiteY2" fmla="*/ 65 h 9904"/>
              <a:gd name="connsiteX3" fmla="*/ 0 w 10000"/>
              <a:gd name="connsiteY3" fmla="*/ 3058 h 9904"/>
              <a:gd name="connsiteX0" fmla="*/ 10000 w 10000"/>
              <a:gd name="connsiteY0" fmla="*/ 9965 h 9965"/>
              <a:gd name="connsiteX1" fmla="*/ 8291 w 10000"/>
              <a:gd name="connsiteY1" fmla="*/ 6320 h 9965"/>
              <a:gd name="connsiteX2" fmla="*/ 1710 w 10000"/>
              <a:gd name="connsiteY2" fmla="*/ 31 h 9965"/>
              <a:gd name="connsiteX3" fmla="*/ 0 w 10000"/>
              <a:gd name="connsiteY3" fmla="*/ 3053 h 9965"/>
              <a:gd name="connsiteX0" fmla="*/ 10000 w 10000"/>
              <a:gd name="connsiteY0" fmla="*/ 10052 h 10052"/>
              <a:gd name="connsiteX1" fmla="*/ 8291 w 10000"/>
              <a:gd name="connsiteY1" fmla="*/ 6394 h 10052"/>
              <a:gd name="connsiteX2" fmla="*/ 1710 w 10000"/>
              <a:gd name="connsiteY2" fmla="*/ 83 h 10052"/>
              <a:gd name="connsiteX3" fmla="*/ 0 w 10000"/>
              <a:gd name="connsiteY3" fmla="*/ 3116 h 10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0052">
                <a:moveTo>
                  <a:pt x="10000" y="10052"/>
                </a:moveTo>
                <a:cubicBezTo>
                  <a:pt x="9715" y="9463"/>
                  <a:pt x="9673" y="8056"/>
                  <a:pt x="8291" y="6394"/>
                </a:cubicBezTo>
                <a:cubicBezTo>
                  <a:pt x="6909" y="4732"/>
                  <a:pt x="3092" y="630"/>
                  <a:pt x="1710" y="83"/>
                </a:cubicBezTo>
                <a:cubicBezTo>
                  <a:pt x="600" y="-272"/>
                  <a:pt x="448" y="462"/>
                  <a:pt x="0" y="3116"/>
                </a:cubicBezTo>
              </a:path>
            </a:pathLst>
          </a:custGeom>
          <a:noFill/>
          <a:ln w="57150" cap="flat" cmpd="sng">
            <a:solidFill>
              <a:srgbClr val="589937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645" name="Picture 16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64" y="3819693"/>
            <a:ext cx="8382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Connecteur droit avec flèche 11"/>
          <p:cNvCxnSpPr/>
          <p:nvPr/>
        </p:nvCxnSpPr>
        <p:spPr>
          <a:xfrm flipH="1">
            <a:off x="1475656" y="4538078"/>
            <a:ext cx="1368152" cy="546351"/>
          </a:xfrm>
          <a:prstGeom prst="straightConnector1">
            <a:avLst/>
          </a:prstGeom>
          <a:ln w="19050">
            <a:solidFill>
              <a:srgbClr val="58993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0152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</a:t>
            </a:r>
            <a:r>
              <a:rPr lang="fr-FR" cap="none" dirty="0"/>
              <a:t>b</a:t>
            </a:r>
            <a:r>
              <a:rPr lang="fr-FR" dirty="0"/>
              <a:t>-</a:t>
            </a:r>
            <a:r>
              <a:rPr lang="fr-FR" dirty="0" err="1"/>
              <a:t>M</a:t>
            </a:r>
            <a:r>
              <a:rPr lang="fr-FR" cap="none" dirty="0" err="1"/>
              <a:t>g</a:t>
            </a:r>
            <a:r>
              <a:rPr lang="fr-FR" dirty="0" err="1"/>
              <a:t>O</a:t>
            </a:r>
            <a:r>
              <a:rPr lang="fr-FR" dirty="0"/>
              <a:t>-</a:t>
            </a:r>
            <a:r>
              <a:rPr lang="fr-FR" dirty="0" err="1"/>
              <a:t>N</a:t>
            </a:r>
            <a:r>
              <a:rPr lang="fr-FR" cap="none" dirty="0" err="1"/>
              <a:t>b</a:t>
            </a:r>
            <a:r>
              <a:rPr lang="fr-FR" dirty="0" err="1"/>
              <a:t>N</a:t>
            </a:r>
            <a:r>
              <a:rPr lang="fr-FR" dirty="0"/>
              <a:t> </a:t>
            </a:r>
            <a:r>
              <a:rPr lang="fr-FR" dirty="0" err="1"/>
              <a:t>trilayers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222" y="2831481"/>
            <a:ext cx="3879806" cy="27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038970" y="1033502"/>
            <a:ext cx="5555331" cy="1829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944" lvl="1">
              <a:spcAft>
                <a:spcPts val="300"/>
              </a:spcAft>
              <a:buSzPct val="90000"/>
            </a:pPr>
            <a:r>
              <a:rPr lang="en-US" sz="2400" dirty="0">
                <a:solidFill>
                  <a:schemeClr val="tx2"/>
                </a:solidFill>
              </a:rPr>
              <a:t>Transition field (H</a:t>
            </a:r>
            <a:r>
              <a:rPr lang="en-US" sz="2400" baseline="-25000" dirty="0">
                <a:solidFill>
                  <a:schemeClr val="tx2"/>
                </a:solidFill>
              </a:rPr>
              <a:t>SH</a:t>
            </a:r>
            <a:r>
              <a:rPr lang="en-US" sz="2400" dirty="0">
                <a:solidFill>
                  <a:schemeClr val="tx2"/>
                </a:solidFill>
              </a:rPr>
              <a:t> here ?)</a:t>
            </a:r>
          </a:p>
          <a:p>
            <a:pPr marL="270272" lvl="1" indent="-270272">
              <a:lnSpc>
                <a:spcPct val="120000"/>
              </a:lnSpc>
              <a:buSzPct val="90000"/>
              <a:buBlip>
                <a:blip r:embed="rId4"/>
              </a:buBlip>
            </a:pPr>
            <a:r>
              <a:rPr lang="en-US" dirty="0" err="1">
                <a:solidFill>
                  <a:prstClr val="black"/>
                </a:solidFill>
                <a:latin typeface="Arial"/>
              </a:rPr>
              <a:t>NbN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single layers series</a:t>
            </a:r>
          </a:p>
          <a:p>
            <a:pPr marL="558403" lvl="2" indent="-270272">
              <a:lnSpc>
                <a:spcPct val="120000"/>
              </a:lnSpc>
              <a:buSzPct val="90000"/>
              <a:buBlip>
                <a:blip r:embed="rId4"/>
              </a:buBlip>
              <a:defRPr/>
            </a:pPr>
            <a:r>
              <a:rPr lang="en-US" dirty="0" err="1">
                <a:solidFill>
                  <a:srgbClr val="666666"/>
                </a:solidFill>
                <a:latin typeface="Arial"/>
              </a:rPr>
              <a:t>NbN</a:t>
            </a:r>
            <a:r>
              <a:rPr lang="en-US" dirty="0">
                <a:solidFill>
                  <a:srgbClr val="666666"/>
                </a:solidFill>
                <a:latin typeface="Arial"/>
              </a:rPr>
              <a:t> SL / “thick” </a:t>
            </a:r>
            <a:r>
              <a:rPr lang="en-US" dirty="0" err="1">
                <a:solidFill>
                  <a:srgbClr val="666666"/>
                </a:solidFill>
                <a:latin typeface="Arial"/>
              </a:rPr>
              <a:t>Nb</a:t>
            </a:r>
            <a:r>
              <a:rPr lang="en-US" dirty="0">
                <a:solidFill>
                  <a:srgbClr val="666666"/>
                </a:solidFill>
                <a:latin typeface="Arial"/>
              </a:rPr>
              <a:t> layer</a:t>
            </a:r>
          </a:p>
          <a:p>
            <a:pPr marL="738188" lvl="3" indent="-202406" defTabSz="809625">
              <a:lnSpc>
                <a:spcPct val="120000"/>
              </a:lnSpc>
              <a:buClr>
                <a:srgbClr val="666666"/>
              </a:buClr>
              <a:buSzPct val="36000"/>
              <a:buBlip>
                <a:blip r:embed="rId5"/>
              </a:buBlip>
              <a:tabLst>
                <a:tab pos="809625" algn="l"/>
              </a:tabLst>
            </a:pPr>
            <a:r>
              <a:rPr lang="en-US" dirty="0">
                <a:solidFill>
                  <a:srgbClr val="666666"/>
                </a:solidFill>
                <a:latin typeface="Arial"/>
              </a:rPr>
              <a:t>Magnetron sputtered</a:t>
            </a:r>
          </a:p>
          <a:p>
            <a:pPr marL="738188" lvl="3" indent="-202406" defTabSz="809625">
              <a:lnSpc>
                <a:spcPct val="120000"/>
              </a:lnSpc>
              <a:buClr>
                <a:srgbClr val="666666"/>
              </a:buClr>
              <a:buSzPct val="36000"/>
              <a:buBlip>
                <a:blip r:embed="rId5"/>
              </a:buBlip>
              <a:tabLst>
                <a:tab pos="809625" algn="l"/>
              </a:tabLst>
            </a:pPr>
            <a:r>
              <a:rPr lang="en-US" dirty="0" err="1">
                <a:solidFill>
                  <a:srgbClr val="666666"/>
                </a:solidFill>
                <a:latin typeface="Arial"/>
              </a:rPr>
              <a:t>MgO</a:t>
            </a:r>
            <a:r>
              <a:rPr lang="en-US" dirty="0">
                <a:solidFill>
                  <a:srgbClr val="666666"/>
                </a:solidFill>
                <a:latin typeface="Arial"/>
              </a:rPr>
              <a:t> as dielectric layer</a:t>
            </a:r>
          </a:p>
        </p:txBody>
      </p:sp>
      <p:sp>
        <p:nvSpPr>
          <p:cNvPr id="7" name="Rectangle 6"/>
          <p:cNvSpPr/>
          <p:nvPr/>
        </p:nvSpPr>
        <p:spPr>
          <a:xfrm>
            <a:off x="503011" y="5337211"/>
            <a:ext cx="5508357" cy="934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272" lvl="1" indent="-270272">
              <a:lnSpc>
                <a:spcPct val="114000"/>
              </a:lnSpc>
              <a:buClr>
                <a:srgbClr val="FFC000"/>
              </a:buClr>
              <a:buSzPct val="90000"/>
              <a:buBlip>
                <a:blip r:embed="rId4"/>
              </a:buBlip>
            </a:pPr>
            <a:r>
              <a:rPr lang="en-US" altLang="zh-CN" sz="1600" dirty="0">
                <a:latin typeface="Arial"/>
                <a:sym typeface="Symbol"/>
              </a:rPr>
              <a:t>The enhancement of the field penetration increases with thickness of </a:t>
            </a:r>
            <a:r>
              <a:rPr lang="en-US" altLang="zh-CN" sz="1600" dirty="0" err="1">
                <a:latin typeface="Arial"/>
                <a:sym typeface="Symbol"/>
              </a:rPr>
              <a:t>NbN</a:t>
            </a:r>
            <a:endParaRPr lang="en-US" altLang="zh-CN" sz="1600" dirty="0">
              <a:latin typeface="Arial"/>
              <a:sym typeface="Symbol"/>
            </a:endParaRPr>
          </a:p>
          <a:p>
            <a:pPr marL="270272" lvl="1" indent="-270272">
              <a:lnSpc>
                <a:spcPct val="114000"/>
              </a:lnSpc>
              <a:buClr>
                <a:srgbClr val="FFC000"/>
              </a:buClr>
              <a:buSzPct val="90000"/>
              <a:buBlip>
                <a:blip r:embed="rId4"/>
              </a:buBlip>
            </a:pPr>
            <a:r>
              <a:rPr lang="en-US" altLang="zh-CN" sz="1600" dirty="0">
                <a:latin typeface="Arial"/>
                <a:sym typeface="Symbol"/>
              </a:rPr>
              <a:t>It reaches a saturation at thicknesses &gt; </a:t>
            </a:r>
            <a:r>
              <a:rPr lang="en-US" altLang="zh-CN" sz="1600" dirty="0" smtClean="0">
                <a:latin typeface="Arial"/>
                <a:sym typeface="Symbol"/>
              </a:rPr>
              <a:t>100 </a:t>
            </a:r>
            <a:r>
              <a:rPr lang="en-US" altLang="zh-CN" sz="1600" dirty="0">
                <a:latin typeface="Arial"/>
                <a:sym typeface="Symbol"/>
              </a:rPr>
              <a:t>nm</a:t>
            </a:r>
          </a:p>
        </p:txBody>
      </p:sp>
      <p:grpSp>
        <p:nvGrpSpPr>
          <p:cNvPr id="14" name="Groupe 13"/>
          <p:cNvGrpSpPr/>
          <p:nvPr/>
        </p:nvGrpSpPr>
        <p:grpSpPr>
          <a:xfrm>
            <a:off x="5029247" y="2157010"/>
            <a:ext cx="3863233" cy="3744103"/>
            <a:chOff x="4770021" y="2157010"/>
            <a:chExt cx="3863233" cy="3744103"/>
          </a:xfrm>
        </p:grpSpPr>
        <p:graphicFrame>
          <p:nvGraphicFramePr>
            <p:cNvPr id="8" name="Obje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66979190"/>
                </p:ext>
              </p:extLst>
            </p:nvPr>
          </p:nvGraphicFramePr>
          <p:xfrm>
            <a:off x="4770021" y="2635898"/>
            <a:ext cx="3863233" cy="27013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5" name="Graph" r:id="rId6" imgW="4159800" imgH="2907720" progId="Origin50.Graph">
                    <p:embed/>
                  </p:oleObj>
                </mc:Choice>
                <mc:Fallback>
                  <p:oleObj name="Graph" r:id="rId6" imgW="4159800" imgH="290772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4770021" y="2635898"/>
                          <a:ext cx="3863233" cy="27013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ZoneTexte 8"/>
            <p:cNvSpPr txBox="1"/>
            <p:nvPr/>
          </p:nvSpPr>
          <p:spPr>
            <a:xfrm>
              <a:off x="6768243" y="2157010"/>
              <a:ext cx="1296144" cy="646331"/>
            </a:xfrm>
            <a:prstGeom prst="rect">
              <a:avLst/>
            </a:prstGeom>
            <a:ln>
              <a:solidFill>
                <a:srgbClr val="0A6E36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r>
                <a:rPr lang="en-US" sz="900" i="1" dirty="0"/>
                <a:t>Saturation  ?</a:t>
              </a:r>
            </a:p>
            <a:p>
              <a:pPr algn="just"/>
              <a:r>
                <a:rPr lang="en-US" sz="900" b="1" i="1" dirty="0">
                  <a:solidFill>
                    <a:srgbClr val="0A6E36"/>
                  </a:solidFill>
                </a:rPr>
                <a:t>Maybe </a:t>
              </a:r>
              <a:r>
                <a:rPr lang="en-US" sz="900" i="1" dirty="0"/>
                <a:t>it is still worth trying to go to thicker samples</a:t>
              </a:r>
            </a:p>
          </p:txBody>
        </p:sp>
        <p:cxnSp>
          <p:nvCxnSpPr>
            <p:cNvPr id="10" name="Connecteur droit avec flèche 9"/>
            <p:cNvCxnSpPr/>
            <p:nvPr/>
          </p:nvCxnSpPr>
          <p:spPr>
            <a:xfrm>
              <a:off x="7663446" y="2631376"/>
              <a:ext cx="184917" cy="279614"/>
            </a:xfrm>
            <a:prstGeom prst="straightConnector1">
              <a:avLst/>
            </a:prstGeom>
            <a:ln>
              <a:solidFill>
                <a:srgbClr val="0A6E3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6498214" y="3558731"/>
              <a:ext cx="238118" cy="1463097"/>
            </a:xfrm>
            <a:prstGeom prst="rect">
              <a:avLst/>
            </a:prstGeom>
            <a:noFill/>
            <a:ln>
              <a:solidFill>
                <a:srgbClr val="FB9B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6180870" y="5531781"/>
              <a:ext cx="1811312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900" i="1" dirty="0"/>
                <a:t>Maybe this sample quality is not good !</a:t>
              </a:r>
            </a:p>
          </p:txBody>
        </p:sp>
        <p:cxnSp>
          <p:nvCxnSpPr>
            <p:cNvPr id="13" name="Connecteur droit avec flèche 12"/>
            <p:cNvCxnSpPr>
              <a:stCxn id="12" idx="0"/>
            </p:cNvCxnSpPr>
            <p:nvPr/>
          </p:nvCxnSpPr>
          <p:spPr>
            <a:xfrm flipH="1" flipV="1">
              <a:off x="6709724" y="5159875"/>
              <a:ext cx="376802" cy="371906"/>
            </a:xfrm>
            <a:prstGeom prst="straightConnector1">
              <a:avLst/>
            </a:prstGeom>
            <a:ln>
              <a:solidFill>
                <a:srgbClr val="FB9B4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191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SRF R&amp;D @ CEA Saclay:</a:t>
            </a:r>
            <a:br>
              <a:rPr lang="en-US" dirty="0"/>
            </a:br>
            <a:r>
              <a:rPr lang="en-US" dirty="0"/>
              <a:t>Layout</a:t>
            </a:r>
            <a:endParaRPr lang="en-US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196752"/>
            <a:ext cx="8172464" cy="5112568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/>
              <a:t>Polishing</a:t>
            </a:r>
          </a:p>
          <a:p>
            <a:pPr lvl="1"/>
            <a:r>
              <a:rPr lang="en-US" sz="1600" dirty="0" smtClean="0"/>
              <a:t>Chemical polishing / Electropolishing</a:t>
            </a:r>
          </a:p>
          <a:p>
            <a:pPr lvl="1"/>
            <a:r>
              <a:rPr lang="en-US" sz="1600" b="1" dirty="0" smtClean="0"/>
              <a:t>Damage layer / Mechanical polishing</a:t>
            </a:r>
            <a:r>
              <a:rPr lang="en-US" sz="1600" dirty="0" smtClean="0"/>
              <a:t>	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/>
              <a:t>Characterization tools</a:t>
            </a:r>
          </a:p>
          <a:p>
            <a:pPr lvl="1"/>
            <a:r>
              <a:rPr lang="en-US" sz="1600" b="1" dirty="0" smtClean="0"/>
              <a:t>Local magnetometry</a:t>
            </a:r>
            <a:r>
              <a:rPr lang="en-US" sz="1600" dirty="0" smtClean="0"/>
              <a:t>	</a:t>
            </a:r>
            <a:endParaRPr lang="en-US" sz="1600" dirty="0" smtClean="0">
              <a:solidFill>
                <a:schemeClr val="accent6"/>
              </a:solidFill>
            </a:endParaRPr>
          </a:p>
          <a:p>
            <a:pPr lvl="1"/>
            <a:r>
              <a:rPr lang="en-US" sz="1600" dirty="0" smtClean="0"/>
              <a:t>Point contact  Tunneling</a:t>
            </a:r>
          </a:p>
          <a:p>
            <a:pPr lvl="1"/>
            <a:r>
              <a:rPr lang="en-US" sz="1600" dirty="0" err="1" smtClean="0"/>
              <a:t>Cp</a:t>
            </a:r>
            <a:r>
              <a:rPr lang="en-US" sz="1600" dirty="0" smtClean="0"/>
              <a:t> measurement	</a:t>
            </a:r>
            <a:endParaRPr lang="en-US" sz="1600" dirty="0" smtClean="0">
              <a:solidFill>
                <a:schemeClr val="accent6"/>
              </a:solidFill>
            </a:endParaRPr>
          </a:p>
          <a:p>
            <a:pPr lvl="0">
              <a:spcBef>
                <a:spcPts val="120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DC0528"/>
                </a:solidFill>
              </a:rPr>
              <a:t>Future superconductors</a:t>
            </a:r>
          </a:p>
          <a:p>
            <a:pPr lvl="1"/>
            <a:r>
              <a:rPr lang="en-US" sz="1600" dirty="0" smtClean="0"/>
              <a:t>ALD/Doping studies	</a:t>
            </a:r>
          </a:p>
          <a:p>
            <a:pPr lvl="1"/>
            <a:r>
              <a:rPr lang="en-US" sz="1600" b="1" dirty="0" smtClean="0"/>
              <a:t>Multilayers</a:t>
            </a:r>
          </a:p>
          <a:p>
            <a:pPr lvl="0">
              <a:spcBef>
                <a:spcPts val="1200"/>
              </a:spcBef>
              <a:spcAft>
                <a:spcPts val="600"/>
              </a:spcAft>
            </a:pPr>
            <a:r>
              <a:rPr lang="en-US" sz="1600" dirty="0" err="1" smtClean="0">
                <a:solidFill>
                  <a:srgbClr val="DC0528"/>
                </a:solidFill>
              </a:rPr>
              <a:t>Miscealenous</a:t>
            </a:r>
            <a:r>
              <a:rPr lang="en-US" sz="1600" dirty="0" smtClean="0">
                <a:solidFill>
                  <a:srgbClr val="DC0528"/>
                </a:solidFill>
              </a:rPr>
              <a:t> </a:t>
            </a:r>
            <a:endParaRPr lang="en-US" sz="1600" dirty="0">
              <a:solidFill>
                <a:srgbClr val="DC0528"/>
              </a:solidFill>
            </a:endParaRPr>
          </a:p>
          <a:p>
            <a:pPr lvl="1"/>
            <a:r>
              <a:rPr lang="en-US" sz="1600" dirty="0" smtClean="0"/>
              <a:t>Quench location </a:t>
            </a:r>
          </a:p>
          <a:p>
            <a:pPr lvl="1"/>
            <a:r>
              <a:rPr lang="en-US" sz="1600" dirty="0" smtClean="0"/>
              <a:t>Flux trapping studies	</a:t>
            </a:r>
          </a:p>
          <a:p>
            <a:pPr lvl="1"/>
            <a:endParaRPr lang="en-US" sz="1600" dirty="0" smtClean="0">
              <a:solidFill>
                <a:schemeClr val="accent6"/>
              </a:solidFill>
            </a:endParaRP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3559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arallélogramme 48"/>
          <p:cNvSpPr/>
          <p:nvPr/>
        </p:nvSpPr>
        <p:spPr>
          <a:xfrm>
            <a:off x="3173555" y="3132617"/>
            <a:ext cx="1444022" cy="276999"/>
          </a:xfrm>
          <a:prstGeom prst="parallelogram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Parallélogramme 49"/>
          <p:cNvSpPr/>
          <p:nvPr/>
        </p:nvSpPr>
        <p:spPr>
          <a:xfrm>
            <a:off x="1115616" y="2341231"/>
            <a:ext cx="1398941" cy="276999"/>
          </a:xfrm>
          <a:prstGeom prst="parallelogram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Ultimate limits in SRF-2	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5818630" y="5686550"/>
            <a:ext cx="2268000" cy="574483"/>
          </a:xfrm>
          <a:prstGeom prst="rect">
            <a:avLst/>
          </a:prstGeom>
          <a:solidFill>
            <a:srgbClr val="D3D3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796136" y="5686550"/>
            <a:ext cx="2268000" cy="169181"/>
          </a:xfrm>
          <a:prstGeom prst="rect">
            <a:avLst/>
          </a:prstGeom>
          <a:gradFill>
            <a:gsLst>
              <a:gs pos="0">
                <a:srgbClr val="00B0F0"/>
              </a:gs>
              <a:gs pos="98000">
                <a:schemeClr val="accent2">
                  <a:lumMod val="45000"/>
                  <a:lumOff val="55000"/>
                  <a:alpha val="13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e 7"/>
          <p:cNvGrpSpPr/>
          <p:nvPr/>
        </p:nvGrpSpPr>
        <p:grpSpPr>
          <a:xfrm>
            <a:off x="5010301" y="1765595"/>
            <a:ext cx="4017454" cy="3313961"/>
            <a:chOff x="5307074" y="1756406"/>
            <a:chExt cx="4017454" cy="3313961"/>
          </a:xfrm>
        </p:grpSpPr>
        <p:cxnSp>
          <p:nvCxnSpPr>
            <p:cNvPr id="9" name="Connecteur droit avec flèche 8"/>
            <p:cNvCxnSpPr/>
            <p:nvPr/>
          </p:nvCxnSpPr>
          <p:spPr>
            <a:xfrm flipV="1">
              <a:off x="5796136" y="1988840"/>
              <a:ext cx="0" cy="2664296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/>
            <p:cNvCxnSpPr/>
            <p:nvPr/>
          </p:nvCxnSpPr>
          <p:spPr>
            <a:xfrm rot="5400000" flipV="1">
              <a:off x="7524528" y="2829180"/>
              <a:ext cx="0" cy="360000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ZoneTexte 10"/>
            <p:cNvSpPr txBox="1"/>
            <p:nvPr/>
          </p:nvSpPr>
          <p:spPr>
            <a:xfrm>
              <a:off x="5353303" y="1756406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u="none" dirty="0" smtClean="0"/>
                <a:t>H</a:t>
              </a:r>
              <a:endParaRPr lang="fr-FR" sz="1600" b="1" u="none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8874970" y="4731813"/>
              <a:ext cx="3097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u="none" dirty="0" smtClean="0"/>
                <a:t>T</a:t>
              </a:r>
              <a:endParaRPr lang="fr-FR" sz="1600" b="1" u="none" baseline="30000" dirty="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5307074" y="3261928"/>
              <a:ext cx="5068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u="none" dirty="0" smtClean="0"/>
                <a:t>H</a:t>
              </a:r>
              <a:r>
                <a:rPr lang="fr-FR" sz="1600" b="1" u="none" baseline="-25000" dirty="0" smtClean="0"/>
                <a:t>C1</a:t>
              </a:r>
              <a:endParaRPr lang="fr-FR" sz="1600" b="1" u="none" baseline="-25000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5308592" y="2160670"/>
              <a:ext cx="5068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u="none" dirty="0" smtClean="0"/>
                <a:t>H</a:t>
              </a:r>
              <a:r>
                <a:rPr lang="fr-FR" sz="1600" b="1" u="none" baseline="-25000" dirty="0" smtClean="0"/>
                <a:t>C2</a:t>
              </a:r>
              <a:endParaRPr lang="fr-FR" sz="1600" b="1" u="none" baseline="-25000" dirty="0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8480036" y="4714936"/>
              <a:ext cx="4090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u="none" dirty="0" smtClean="0"/>
                <a:t>T</a:t>
              </a:r>
              <a:r>
                <a:rPr lang="fr-FR" sz="1600" b="1" u="none" baseline="-25000" dirty="0" smtClean="0"/>
                <a:t>C</a:t>
              </a:r>
              <a:endParaRPr lang="fr-FR" sz="1600" b="1" u="none" baseline="-25000" dirty="0"/>
            </a:p>
          </p:txBody>
        </p:sp>
      </p:grpSp>
      <p:sp>
        <p:nvSpPr>
          <p:cNvPr id="16" name="Forme libre 15"/>
          <p:cNvSpPr/>
          <p:nvPr/>
        </p:nvSpPr>
        <p:spPr>
          <a:xfrm flipV="1">
            <a:off x="3596177" y="3440392"/>
            <a:ext cx="1460353" cy="775925"/>
          </a:xfrm>
          <a:custGeom>
            <a:avLst/>
            <a:gdLst>
              <a:gd name="connsiteX0" fmla="*/ 0 w 1628078"/>
              <a:gd name="connsiteY0" fmla="*/ 141639 h 1802173"/>
              <a:gd name="connsiteX1" fmla="*/ 1070517 w 1628078"/>
              <a:gd name="connsiteY1" fmla="*/ 141639 h 1802173"/>
              <a:gd name="connsiteX2" fmla="*/ 1527717 w 1628078"/>
              <a:gd name="connsiteY2" fmla="*/ 1613600 h 1802173"/>
              <a:gd name="connsiteX3" fmla="*/ 1628078 w 1628078"/>
              <a:gd name="connsiteY3" fmla="*/ 1736263 h 1802173"/>
              <a:gd name="connsiteX0" fmla="*/ 0 w 1628078"/>
              <a:gd name="connsiteY0" fmla="*/ 120691 h 1728552"/>
              <a:gd name="connsiteX1" fmla="*/ 1070517 w 1628078"/>
              <a:gd name="connsiteY1" fmla="*/ 120691 h 1728552"/>
              <a:gd name="connsiteX2" fmla="*/ 1438208 w 1628078"/>
              <a:gd name="connsiteY2" fmla="*/ 1291569 h 1728552"/>
              <a:gd name="connsiteX3" fmla="*/ 1628078 w 1628078"/>
              <a:gd name="connsiteY3" fmla="*/ 1715315 h 1728552"/>
              <a:gd name="connsiteX0" fmla="*/ 0 w 1654308"/>
              <a:gd name="connsiteY0" fmla="*/ 120691 h 1738866"/>
              <a:gd name="connsiteX1" fmla="*/ 1070517 w 1654308"/>
              <a:gd name="connsiteY1" fmla="*/ 120691 h 1738866"/>
              <a:gd name="connsiteX2" fmla="*/ 1438208 w 1654308"/>
              <a:gd name="connsiteY2" fmla="*/ 1291569 h 1738866"/>
              <a:gd name="connsiteX3" fmla="*/ 1654308 w 1654308"/>
              <a:gd name="connsiteY3" fmla="*/ 1726010 h 1738866"/>
              <a:gd name="connsiteX0" fmla="*/ 0 w 1654308"/>
              <a:gd name="connsiteY0" fmla="*/ 120691 h 1726417"/>
              <a:gd name="connsiteX1" fmla="*/ 1070517 w 1654308"/>
              <a:gd name="connsiteY1" fmla="*/ 120691 h 1726417"/>
              <a:gd name="connsiteX2" fmla="*/ 1438208 w 1654308"/>
              <a:gd name="connsiteY2" fmla="*/ 1291569 h 1726417"/>
              <a:gd name="connsiteX3" fmla="*/ 1654308 w 1654308"/>
              <a:gd name="connsiteY3" fmla="*/ 1726010 h 1726417"/>
              <a:gd name="connsiteX0" fmla="*/ 0 w 1654308"/>
              <a:gd name="connsiteY0" fmla="*/ 151072 h 1756391"/>
              <a:gd name="connsiteX1" fmla="*/ 1070517 w 1654308"/>
              <a:gd name="connsiteY1" fmla="*/ 151072 h 1756391"/>
              <a:gd name="connsiteX2" fmla="*/ 1654308 w 1654308"/>
              <a:gd name="connsiteY2" fmla="*/ 1756391 h 1756391"/>
              <a:gd name="connsiteX0" fmla="*/ 0 w 1654308"/>
              <a:gd name="connsiteY0" fmla="*/ 151072 h 1756391"/>
              <a:gd name="connsiteX1" fmla="*/ 1070517 w 1654308"/>
              <a:gd name="connsiteY1" fmla="*/ 151072 h 1756391"/>
              <a:gd name="connsiteX2" fmla="*/ 1654308 w 1654308"/>
              <a:gd name="connsiteY2" fmla="*/ 1756391 h 1756391"/>
              <a:gd name="connsiteX0" fmla="*/ 0 w 1654308"/>
              <a:gd name="connsiteY0" fmla="*/ 90194 h 1695513"/>
              <a:gd name="connsiteX1" fmla="*/ 1070517 w 1654308"/>
              <a:gd name="connsiteY1" fmla="*/ 90194 h 1695513"/>
              <a:gd name="connsiteX2" fmla="*/ 1654308 w 1654308"/>
              <a:gd name="connsiteY2" fmla="*/ 1695513 h 1695513"/>
              <a:gd name="connsiteX0" fmla="*/ 0 w 1654308"/>
              <a:gd name="connsiteY0" fmla="*/ 99338 h 1704657"/>
              <a:gd name="connsiteX1" fmla="*/ 1070517 w 1654308"/>
              <a:gd name="connsiteY1" fmla="*/ 99338 h 1704657"/>
              <a:gd name="connsiteX2" fmla="*/ 1654308 w 1654308"/>
              <a:gd name="connsiteY2" fmla="*/ 1704657 h 1704657"/>
              <a:gd name="connsiteX0" fmla="*/ 0 w 1654308"/>
              <a:gd name="connsiteY0" fmla="*/ 118585 h 1723904"/>
              <a:gd name="connsiteX1" fmla="*/ 1070517 w 1654308"/>
              <a:gd name="connsiteY1" fmla="*/ 118585 h 1723904"/>
              <a:gd name="connsiteX2" fmla="*/ 1654308 w 1654308"/>
              <a:gd name="connsiteY2" fmla="*/ 1723904 h 1723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4308" h="1723904">
                <a:moveTo>
                  <a:pt x="0" y="118585"/>
                </a:moveTo>
                <a:cubicBezTo>
                  <a:pt x="407949" y="-4079"/>
                  <a:pt x="921181" y="-71431"/>
                  <a:pt x="1070517" y="118585"/>
                </a:cubicBezTo>
                <a:cubicBezTo>
                  <a:pt x="1219853" y="308601"/>
                  <a:pt x="1263227" y="1686242"/>
                  <a:pt x="1654308" y="1723904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6108069" y="1035330"/>
            <a:ext cx="223937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i="1" u="none" dirty="0" smtClean="0">
                <a:solidFill>
                  <a:prstClr val="black"/>
                </a:solidFill>
              </a:rPr>
              <a:t>Mixed state </a:t>
            </a:r>
            <a:r>
              <a:rPr lang="fr-FR" sz="1200" i="1" u="none" dirty="0" err="1" smtClean="0">
                <a:solidFill>
                  <a:prstClr val="black"/>
                </a:solidFill>
              </a:rPr>
              <a:t>w.Vortex</a:t>
            </a:r>
            <a:r>
              <a:rPr lang="fr-FR" sz="1200" i="1" u="none" dirty="0" smtClean="0">
                <a:solidFill>
                  <a:prstClr val="black"/>
                </a:solidFill>
              </a:rPr>
              <a:t> </a:t>
            </a:r>
          </a:p>
          <a:p>
            <a:pPr lvl="0"/>
            <a:r>
              <a:rPr lang="fr-FR" sz="1200" i="1" u="none" dirty="0" smtClean="0">
                <a:solidFill>
                  <a:prstClr val="black"/>
                </a:solidFill>
              </a:rPr>
              <a:t>(i.e. N. </a:t>
            </a:r>
            <a:r>
              <a:rPr lang="fr-FR" sz="1200" i="1" u="none" dirty="0" err="1" smtClean="0">
                <a:solidFill>
                  <a:prstClr val="black"/>
                </a:solidFill>
              </a:rPr>
              <a:t>cond</a:t>
            </a:r>
            <a:r>
              <a:rPr lang="fr-FR" sz="1200" i="1" u="none" dirty="0" smtClean="0">
                <a:solidFill>
                  <a:prstClr val="black"/>
                </a:solidFill>
              </a:rPr>
              <a:t>. flux line + screening </a:t>
            </a:r>
            <a:r>
              <a:rPr lang="fr-FR" sz="1200" i="1" u="none" dirty="0" err="1" smtClean="0">
                <a:solidFill>
                  <a:prstClr val="black"/>
                </a:solidFill>
              </a:rPr>
              <a:t>currents</a:t>
            </a:r>
            <a:r>
              <a:rPr lang="fr-FR" sz="1200" i="1" u="none" dirty="0" smtClean="0">
                <a:solidFill>
                  <a:prstClr val="black"/>
                </a:solidFill>
              </a:rPr>
              <a:t>)</a:t>
            </a:r>
            <a:endParaRPr lang="fr-FR" sz="1200" i="1" u="none" baseline="-25000" dirty="0">
              <a:solidFill>
                <a:prstClr val="black"/>
              </a:solidFill>
            </a:endParaRPr>
          </a:p>
        </p:txBody>
      </p:sp>
      <p:grpSp>
        <p:nvGrpSpPr>
          <p:cNvPr id="18" name="Groupe 17"/>
          <p:cNvGrpSpPr/>
          <p:nvPr/>
        </p:nvGrpSpPr>
        <p:grpSpPr>
          <a:xfrm flipH="1">
            <a:off x="5848503" y="4022913"/>
            <a:ext cx="479309" cy="916078"/>
            <a:chOff x="1446591" y="4314566"/>
            <a:chExt cx="1029150" cy="822181"/>
          </a:xfrm>
        </p:grpSpPr>
        <p:cxnSp>
          <p:nvCxnSpPr>
            <p:cNvPr id="19" name="Connecteur droit avec flèche 18"/>
            <p:cNvCxnSpPr/>
            <p:nvPr/>
          </p:nvCxnSpPr>
          <p:spPr>
            <a:xfrm flipV="1">
              <a:off x="1446591" y="4321860"/>
              <a:ext cx="1024523" cy="814887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 flipV="1">
              <a:off x="1456715" y="4314566"/>
              <a:ext cx="1019026" cy="814849"/>
            </a:xfrm>
            <a:prstGeom prst="straightConnector1">
              <a:avLst/>
            </a:prstGeom>
            <a:ln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/>
          <p:cNvSpPr/>
          <p:nvPr/>
        </p:nvSpPr>
        <p:spPr>
          <a:xfrm>
            <a:off x="5923639" y="5108122"/>
            <a:ext cx="2057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1200" i="1" u="none" dirty="0" smtClean="0">
                <a:solidFill>
                  <a:prstClr val="black"/>
                </a:solidFill>
              </a:rPr>
              <a:t>Screening </a:t>
            </a:r>
            <a:r>
              <a:rPr lang="fr-FR" sz="1200" i="1" u="none" dirty="0" err="1" smtClean="0">
                <a:solidFill>
                  <a:prstClr val="black"/>
                </a:solidFill>
              </a:rPr>
              <a:t>current</a:t>
            </a:r>
            <a:r>
              <a:rPr lang="fr-FR" sz="1200" i="1" u="none" dirty="0" smtClean="0">
                <a:solidFill>
                  <a:prstClr val="black"/>
                </a:solidFill>
              </a:rPr>
              <a:t> over </a:t>
            </a:r>
            <a:r>
              <a:rPr lang="fr-FR" sz="1200" i="1" u="none" dirty="0" smtClean="0">
                <a:solidFill>
                  <a:prstClr val="black"/>
                </a:solidFill>
                <a:latin typeface="Symbol" panose="05050102010706020507" pitchFamily="18" charset="2"/>
              </a:rPr>
              <a:t>l</a:t>
            </a:r>
            <a:r>
              <a:rPr lang="fr-FR" sz="1200" i="1" u="none" dirty="0" smtClean="0">
                <a:solidFill>
                  <a:prstClr val="black"/>
                </a:solidFill>
              </a:rPr>
              <a:t>, no </a:t>
            </a:r>
            <a:r>
              <a:rPr lang="fr-FR" sz="1200" i="1" u="none" dirty="0" err="1" smtClean="0">
                <a:solidFill>
                  <a:prstClr val="black"/>
                </a:solidFill>
              </a:rPr>
              <a:t>magnetic</a:t>
            </a:r>
            <a:r>
              <a:rPr lang="fr-FR" sz="1200" i="1" u="none" dirty="0" smtClean="0">
                <a:solidFill>
                  <a:prstClr val="black"/>
                </a:solidFill>
              </a:rPr>
              <a:t> </a:t>
            </a:r>
            <a:r>
              <a:rPr lang="fr-FR" sz="1200" i="1" u="none" dirty="0" err="1" smtClean="0">
                <a:solidFill>
                  <a:prstClr val="black"/>
                </a:solidFill>
              </a:rPr>
              <a:t>field</a:t>
            </a:r>
            <a:r>
              <a:rPr lang="fr-FR" sz="1200" i="1" u="none" dirty="0" smtClean="0">
                <a:solidFill>
                  <a:prstClr val="black"/>
                </a:solidFill>
              </a:rPr>
              <a:t> </a:t>
            </a:r>
            <a:r>
              <a:rPr lang="fr-FR" sz="1200" i="1" u="none" dirty="0" err="1" smtClean="0">
                <a:solidFill>
                  <a:prstClr val="black"/>
                </a:solidFill>
              </a:rPr>
              <a:t>deeper</a:t>
            </a:r>
            <a:endParaRPr lang="fr-FR" sz="1200" i="1" u="none" baseline="-25000" dirty="0">
              <a:solidFill>
                <a:prstClr val="black"/>
              </a:solidFill>
            </a:endParaRPr>
          </a:p>
        </p:txBody>
      </p:sp>
      <p:sp>
        <p:nvSpPr>
          <p:cNvPr id="22" name="Forme libre 21"/>
          <p:cNvSpPr/>
          <p:nvPr/>
        </p:nvSpPr>
        <p:spPr>
          <a:xfrm>
            <a:off x="5518689" y="3440394"/>
            <a:ext cx="2872509" cy="1200727"/>
          </a:xfrm>
          <a:custGeom>
            <a:avLst/>
            <a:gdLst>
              <a:gd name="connsiteX0" fmla="*/ 0 w 2872509"/>
              <a:gd name="connsiteY0" fmla="*/ 0 h 1200727"/>
              <a:gd name="connsiteX1" fmla="*/ 2872509 w 2872509"/>
              <a:gd name="connsiteY1" fmla="*/ 1200727 h 1200727"/>
              <a:gd name="connsiteX0" fmla="*/ 0 w 2872509"/>
              <a:gd name="connsiteY0" fmla="*/ 0 h 1200727"/>
              <a:gd name="connsiteX1" fmla="*/ 2872509 w 2872509"/>
              <a:gd name="connsiteY1" fmla="*/ 1200727 h 1200727"/>
              <a:gd name="connsiteX0" fmla="*/ 0 w 2872509"/>
              <a:gd name="connsiteY0" fmla="*/ 0 h 1200727"/>
              <a:gd name="connsiteX1" fmla="*/ 2872509 w 2872509"/>
              <a:gd name="connsiteY1" fmla="*/ 1200727 h 1200727"/>
              <a:gd name="connsiteX0" fmla="*/ 0 w 2872509"/>
              <a:gd name="connsiteY0" fmla="*/ 0 h 1200727"/>
              <a:gd name="connsiteX1" fmla="*/ 2872509 w 2872509"/>
              <a:gd name="connsiteY1" fmla="*/ 1200727 h 1200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72509" h="1200727">
                <a:moveTo>
                  <a:pt x="0" y="0"/>
                </a:moveTo>
                <a:cubicBezTo>
                  <a:pt x="1049866" y="12314"/>
                  <a:pt x="2857114" y="818958"/>
                  <a:pt x="2872509" y="1200727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orme libre 22"/>
          <p:cNvSpPr/>
          <p:nvPr/>
        </p:nvSpPr>
        <p:spPr>
          <a:xfrm>
            <a:off x="5483251" y="2289252"/>
            <a:ext cx="2907947" cy="2351870"/>
          </a:xfrm>
          <a:custGeom>
            <a:avLst/>
            <a:gdLst>
              <a:gd name="connsiteX0" fmla="*/ 0 w 2872509"/>
              <a:gd name="connsiteY0" fmla="*/ 0 h 1200727"/>
              <a:gd name="connsiteX1" fmla="*/ 2872509 w 2872509"/>
              <a:gd name="connsiteY1" fmla="*/ 1200727 h 1200727"/>
              <a:gd name="connsiteX0" fmla="*/ 0 w 2872509"/>
              <a:gd name="connsiteY0" fmla="*/ 0 h 1200727"/>
              <a:gd name="connsiteX1" fmla="*/ 2872509 w 2872509"/>
              <a:gd name="connsiteY1" fmla="*/ 1200727 h 1200727"/>
              <a:gd name="connsiteX0" fmla="*/ 0 w 2872509"/>
              <a:gd name="connsiteY0" fmla="*/ 0 h 1200727"/>
              <a:gd name="connsiteX1" fmla="*/ 2872509 w 2872509"/>
              <a:gd name="connsiteY1" fmla="*/ 1200727 h 1200727"/>
              <a:gd name="connsiteX0" fmla="*/ 0 w 2872509"/>
              <a:gd name="connsiteY0" fmla="*/ 0 h 1200727"/>
              <a:gd name="connsiteX1" fmla="*/ 2872509 w 2872509"/>
              <a:gd name="connsiteY1" fmla="*/ 1200727 h 1200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72509" h="1200727">
                <a:moveTo>
                  <a:pt x="0" y="0"/>
                </a:moveTo>
                <a:cubicBezTo>
                  <a:pt x="1049866" y="12314"/>
                  <a:pt x="2857114" y="818958"/>
                  <a:pt x="2872509" y="1200727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4" name="Groupe 23"/>
          <p:cNvGrpSpPr/>
          <p:nvPr/>
        </p:nvGrpSpPr>
        <p:grpSpPr>
          <a:xfrm flipH="1" flipV="1">
            <a:off x="5849171" y="2086527"/>
            <a:ext cx="721612" cy="754879"/>
            <a:chOff x="1446591" y="4314566"/>
            <a:chExt cx="1029150" cy="822181"/>
          </a:xfrm>
        </p:grpSpPr>
        <p:cxnSp>
          <p:nvCxnSpPr>
            <p:cNvPr id="25" name="Connecteur droit avec flèche 24"/>
            <p:cNvCxnSpPr/>
            <p:nvPr/>
          </p:nvCxnSpPr>
          <p:spPr>
            <a:xfrm flipV="1">
              <a:off x="1446591" y="4321860"/>
              <a:ext cx="1024523" cy="814887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/>
            <p:cNvCxnSpPr/>
            <p:nvPr/>
          </p:nvCxnSpPr>
          <p:spPr>
            <a:xfrm flipV="1">
              <a:off x="1456715" y="4314566"/>
              <a:ext cx="1019026" cy="814849"/>
            </a:xfrm>
            <a:prstGeom prst="straightConnector1">
              <a:avLst/>
            </a:prstGeom>
            <a:ln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Imag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6653" y="1867644"/>
            <a:ext cx="2267909" cy="621846"/>
          </a:xfrm>
          <a:prstGeom prst="rect">
            <a:avLst/>
          </a:prstGeom>
        </p:spPr>
      </p:pic>
      <p:grpSp>
        <p:nvGrpSpPr>
          <p:cNvPr id="28" name="Groupe 27"/>
          <p:cNvGrpSpPr/>
          <p:nvPr/>
        </p:nvGrpSpPr>
        <p:grpSpPr>
          <a:xfrm>
            <a:off x="6579174" y="5741225"/>
            <a:ext cx="173259" cy="83375"/>
            <a:chOff x="3244098" y="6061560"/>
            <a:chExt cx="173259" cy="83375"/>
          </a:xfrm>
        </p:grpSpPr>
        <p:sp>
          <p:nvSpPr>
            <p:cNvPr id="29" name="Arc 28"/>
            <p:cNvSpPr/>
            <p:nvPr/>
          </p:nvSpPr>
          <p:spPr>
            <a:xfrm flipV="1">
              <a:off x="3244098" y="6061560"/>
              <a:ext cx="173259" cy="83375"/>
            </a:xfrm>
            <a:prstGeom prst="arc">
              <a:avLst>
                <a:gd name="adj1" fmla="val 3207093"/>
                <a:gd name="adj2" fmla="val 0"/>
              </a:avLst>
            </a:prstGeom>
            <a:ln w="9525">
              <a:solidFill>
                <a:schemeClr val="tx1"/>
              </a:solidFill>
              <a:prstDash val="sysDot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Connecteur droit avec flèche 29"/>
            <p:cNvCxnSpPr/>
            <p:nvPr/>
          </p:nvCxnSpPr>
          <p:spPr>
            <a:xfrm flipV="1">
              <a:off x="3323972" y="6061560"/>
              <a:ext cx="72008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ot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e 30"/>
          <p:cNvGrpSpPr/>
          <p:nvPr/>
        </p:nvGrpSpPr>
        <p:grpSpPr>
          <a:xfrm>
            <a:off x="6932358" y="5741225"/>
            <a:ext cx="173259" cy="83375"/>
            <a:chOff x="3245185" y="5868797"/>
            <a:chExt cx="173259" cy="83375"/>
          </a:xfrm>
        </p:grpSpPr>
        <p:sp>
          <p:nvSpPr>
            <p:cNvPr id="32" name="Arc 31"/>
            <p:cNvSpPr/>
            <p:nvPr/>
          </p:nvSpPr>
          <p:spPr>
            <a:xfrm flipV="1">
              <a:off x="3245185" y="5868797"/>
              <a:ext cx="173259" cy="83375"/>
            </a:xfrm>
            <a:prstGeom prst="arc">
              <a:avLst>
                <a:gd name="adj1" fmla="val 3207093"/>
                <a:gd name="adj2" fmla="val 0"/>
              </a:avLst>
            </a:prstGeom>
            <a:ln w="9525">
              <a:solidFill>
                <a:schemeClr val="tx1"/>
              </a:solidFill>
              <a:prstDash val="sysDot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Connecteur droit avec flèche 32"/>
            <p:cNvCxnSpPr/>
            <p:nvPr/>
          </p:nvCxnSpPr>
          <p:spPr>
            <a:xfrm flipV="1">
              <a:off x="3325059" y="5868797"/>
              <a:ext cx="72008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ot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e 33"/>
          <p:cNvGrpSpPr/>
          <p:nvPr/>
        </p:nvGrpSpPr>
        <p:grpSpPr>
          <a:xfrm>
            <a:off x="7285542" y="5741225"/>
            <a:ext cx="173259" cy="83375"/>
            <a:chOff x="3245185" y="5685408"/>
            <a:chExt cx="173259" cy="83375"/>
          </a:xfrm>
        </p:grpSpPr>
        <p:sp>
          <p:nvSpPr>
            <p:cNvPr id="35" name="Arc 34"/>
            <p:cNvSpPr/>
            <p:nvPr/>
          </p:nvSpPr>
          <p:spPr>
            <a:xfrm flipV="1">
              <a:off x="3245185" y="5685408"/>
              <a:ext cx="173259" cy="83375"/>
            </a:xfrm>
            <a:prstGeom prst="arc">
              <a:avLst>
                <a:gd name="adj1" fmla="val 3207093"/>
                <a:gd name="adj2" fmla="val 0"/>
              </a:avLst>
            </a:prstGeom>
            <a:ln w="9525">
              <a:solidFill>
                <a:schemeClr val="tx1"/>
              </a:solidFill>
              <a:prstDash val="sysDot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Connecteur droit avec flèche 35"/>
            <p:cNvCxnSpPr/>
            <p:nvPr/>
          </p:nvCxnSpPr>
          <p:spPr>
            <a:xfrm flipV="1">
              <a:off x="3325059" y="5685408"/>
              <a:ext cx="72008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ot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e 36"/>
          <p:cNvGrpSpPr/>
          <p:nvPr/>
        </p:nvGrpSpPr>
        <p:grpSpPr>
          <a:xfrm>
            <a:off x="7638726" y="5741225"/>
            <a:ext cx="173259" cy="83375"/>
            <a:chOff x="3245185" y="5685408"/>
            <a:chExt cx="173259" cy="83375"/>
          </a:xfrm>
        </p:grpSpPr>
        <p:sp>
          <p:nvSpPr>
            <p:cNvPr id="38" name="Arc 37"/>
            <p:cNvSpPr/>
            <p:nvPr/>
          </p:nvSpPr>
          <p:spPr>
            <a:xfrm flipV="1">
              <a:off x="3245185" y="5685408"/>
              <a:ext cx="173259" cy="83375"/>
            </a:xfrm>
            <a:prstGeom prst="arc">
              <a:avLst>
                <a:gd name="adj1" fmla="val 3207093"/>
                <a:gd name="adj2" fmla="val 0"/>
              </a:avLst>
            </a:prstGeom>
            <a:ln w="9525">
              <a:solidFill>
                <a:schemeClr val="tx1"/>
              </a:solidFill>
              <a:prstDash val="sysDot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Connecteur droit avec flèche 38"/>
            <p:cNvCxnSpPr/>
            <p:nvPr/>
          </p:nvCxnSpPr>
          <p:spPr>
            <a:xfrm flipV="1">
              <a:off x="3325059" y="5685408"/>
              <a:ext cx="72008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ot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e 39"/>
          <p:cNvGrpSpPr/>
          <p:nvPr/>
        </p:nvGrpSpPr>
        <p:grpSpPr>
          <a:xfrm>
            <a:off x="7991909" y="5741225"/>
            <a:ext cx="173259" cy="83375"/>
            <a:chOff x="3245185" y="5685408"/>
            <a:chExt cx="173259" cy="83375"/>
          </a:xfrm>
        </p:grpSpPr>
        <p:sp>
          <p:nvSpPr>
            <p:cNvPr id="41" name="Arc 40"/>
            <p:cNvSpPr/>
            <p:nvPr/>
          </p:nvSpPr>
          <p:spPr>
            <a:xfrm flipV="1">
              <a:off x="3245185" y="5685408"/>
              <a:ext cx="173259" cy="83375"/>
            </a:xfrm>
            <a:prstGeom prst="arc">
              <a:avLst>
                <a:gd name="adj1" fmla="val 3207093"/>
                <a:gd name="adj2" fmla="val 0"/>
              </a:avLst>
            </a:prstGeom>
            <a:ln w="9525">
              <a:solidFill>
                <a:schemeClr val="tx1"/>
              </a:solidFill>
              <a:prstDash val="sysDot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Connecteur droit avec flèche 41"/>
            <p:cNvCxnSpPr/>
            <p:nvPr/>
          </p:nvCxnSpPr>
          <p:spPr>
            <a:xfrm flipV="1">
              <a:off x="3325059" y="5685408"/>
              <a:ext cx="72008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ot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Accolade fermante 42"/>
          <p:cNvSpPr/>
          <p:nvPr/>
        </p:nvSpPr>
        <p:spPr>
          <a:xfrm>
            <a:off x="8176381" y="5641015"/>
            <a:ext cx="115996" cy="200419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Forme libre 43"/>
          <p:cNvSpPr/>
          <p:nvPr/>
        </p:nvSpPr>
        <p:spPr>
          <a:xfrm>
            <a:off x="7809273" y="5232248"/>
            <a:ext cx="720719" cy="558120"/>
          </a:xfrm>
          <a:custGeom>
            <a:avLst/>
            <a:gdLst>
              <a:gd name="connsiteX0" fmla="*/ 0 w 720719"/>
              <a:gd name="connsiteY0" fmla="*/ 0 h 558120"/>
              <a:gd name="connsiteX1" fmla="*/ 498764 w 720719"/>
              <a:gd name="connsiteY1" fmla="*/ 92364 h 558120"/>
              <a:gd name="connsiteX2" fmla="*/ 720437 w 720719"/>
              <a:gd name="connsiteY2" fmla="*/ 517237 h 558120"/>
              <a:gd name="connsiteX3" fmla="*/ 535710 w 720719"/>
              <a:gd name="connsiteY3" fmla="*/ 517237 h 558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719" h="558120">
                <a:moveTo>
                  <a:pt x="0" y="0"/>
                </a:moveTo>
                <a:cubicBezTo>
                  <a:pt x="189345" y="3079"/>
                  <a:pt x="378691" y="6158"/>
                  <a:pt x="498764" y="92364"/>
                </a:cubicBezTo>
                <a:cubicBezTo>
                  <a:pt x="618837" y="178570"/>
                  <a:pt x="714279" y="446425"/>
                  <a:pt x="720437" y="517237"/>
                </a:cubicBezTo>
                <a:cubicBezTo>
                  <a:pt x="726595" y="588049"/>
                  <a:pt x="631152" y="552643"/>
                  <a:pt x="535710" y="517237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6341661" y="4784895"/>
            <a:ext cx="13484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i="1" u="none" dirty="0" smtClean="0">
                <a:solidFill>
                  <a:prstClr val="black"/>
                </a:solidFill>
              </a:rPr>
              <a:t>Meissner state</a:t>
            </a:r>
            <a:endParaRPr lang="fr-FR" dirty="0"/>
          </a:p>
        </p:txBody>
      </p:sp>
      <p:sp>
        <p:nvSpPr>
          <p:cNvPr id="46" name="Forme libre 45"/>
          <p:cNvSpPr/>
          <p:nvPr/>
        </p:nvSpPr>
        <p:spPr>
          <a:xfrm>
            <a:off x="5504841" y="3066304"/>
            <a:ext cx="2872509" cy="1570205"/>
          </a:xfrm>
          <a:custGeom>
            <a:avLst/>
            <a:gdLst>
              <a:gd name="connsiteX0" fmla="*/ 0 w 2872509"/>
              <a:gd name="connsiteY0" fmla="*/ 0 h 1200727"/>
              <a:gd name="connsiteX1" fmla="*/ 2872509 w 2872509"/>
              <a:gd name="connsiteY1" fmla="*/ 1200727 h 1200727"/>
              <a:gd name="connsiteX0" fmla="*/ 0 w 2872509"/>
              <a:gd name="connsiteY0" fmla="*/ 0 h 1200727"/>
              <a:gd name="connsiteX1" fmla="*/ 2872509 w 2872509"/>
              <a:gd name="connsiteY1" fmla="*/ 1200727 h 1200727"/>
              <a:gd name="connsiteX0" fmla="*/ 0 w 2872509"/>
              <a:gd name="connsiteY0" fmla="*/ 0 h 1200727"/>
              <a:gd name="connsiteX1" fmla="*/ 2872509 w 2872509"/>
              <a:gd name="connsiteY1" fmla="*/ 1200727 h 1200727"/>
              <a:gd name="connsiteX0" fmla="*/ 0 w 2872509"/>
              <a:gd name="connsiteY0" fmla="*/ 0 h 1200727"/>
              <a:gd name="connsiteX1" fmla="*/ 2872509 w 2872509"/>
              <a:gd name="connsiteY1" fmla="*/ 1200727 h 1200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72509" h="1200727">
                <a:moveTo>
                  <a:pt x="0" y="0"/>
                </a:moveTo>
                <a:cubicBezTo>
                  <a:pt x="1049866" y="12314"/>
                  <a:pt x="2857114" y="818958"/>
                  <a:pt x="2872509" y="1200727"/>
                </a:cubicBezTo>
              </a:path>
            </a:pathLst>
          </a:cu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46"/>
          <p:cNvSpPr/>
          <p:nvPr/>
        </p:nvSpPr>
        <p:spPr>
          <a:xfrm>
            <a:off x="220675" y="1473863"/>
            <a:ext cx="509470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lvl="1" indent="-360363" eaLnBrk="0" hangingPunct="0">
              <a:lnSpc>
                <a:spcPct val="114000"/>
              </a:lnSpc>
              <a:buSzPct val="90000"/>
              <a:buBlip>
                <a:blip r:embed="rId3"/>
              </a:buBlip>
            </a:pPr>
            <a:r>
              <a:rPr kumimoji="1" lang="en-US" sz="2000" b="1" dirty="0" smtClean="0">
                <a:solidFill>
                  <a:prstClr val="black"/>
                </a:solidFill>
              </a:rPr>
              <a:t>SC phase diagram</a:t>
            </a:r>
          </a:p>
          <a:p>
            <a:pPr marL="552450" lvl="2" indent="-238125" eaLnBrk="0" fontAlgn="auto" hangingPunct="0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4"/>
              </a:buBlip>
            </a:pP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All SC applications except SRF: 	mixed state w. vortex</a:t>
            </a:r>
          </a:p>
          <a:p>
            <a:pPr marL="1200150" lvl="2" indent="-285750">
              <a:spcBef>
                <a:spcPct val="20000"/>
              </a:spcBef>
              <a:buClr>
                <a:srgbClr val="729216"/>
              </a:buClr>
              <a:buFont typeface="Calibri" panose="020F0502020204030204" pitchFamily="34" charset="0"/>
              <a:buChar char="●"/>
            </a:pP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Vortices dissipate in RF !</a:t>
            </a:r>
          </a:p>
          <a:p>
            <a:pPr marL="552450" lvl="2" indent="-238125" eaLnBrk="0" fontAlgn="auto" hangingPunct="0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4"/>
              </a:buBlip>
            </a:pP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SRF =&gt; Meissner state mandatory !</a:t>
            </a:r>
          </a:p>
          <a:p>
            <a:pPr marL="552450" lvl="2" indent="-238125" eaLnBrk="0" fontAlgn="auto" hangingPunct="0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4"/>
              </a:buBlip>
            </a:pP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H</a:t>
            </a:r>
            <a:r>
              <a:rPr lang="en-US" sz="2000" baseline="-25000" dirty="0" smtClean="0">
                <a:solidFill>
                  <a:prstClr val="black"/>
                </a:solidFill>
                <a:latin typeface="Calibri" pitchFamily="34" charset="0"/>
              </a:rPr>
              <a:t>C1</a:t>
            </a: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= limit Meissner/mixed state</a:t>
            </a:r>
          </a:p>
          <a:p>
            <a:pPr marL="552450" lvl="2" indent="-238125" eaLnBrk="0" fontAlgn="auto" hangingPunct="0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4"/>
              </a:buBlip>
            </a:pP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Calibri" pitchFamily="34" charset="0"/>
              </a:rPr>
              <a:t>Nb</a:t>
            </a: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: highest H</a:t>
            </a:r>
            <a:r>
              <a:rPr lang="en-US" sz="2000" baseline="-25000" dirty="0" smtClean="0">
                <a:solidFill>
                  <a:prstClr val="black"/>
                </a:solidFill>
                <a:latin typeface="Calibri" pitchFamily="34" charset="0"/>
              </a:rPr>
              <a:t>C1</a:t>
            </a: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(180 </a:t>
            </a:r>
            <a:r>
              <a:rPr lang="en-US" sz="2000" dirty="0" err="1" smtClean="0">
                <a:solidFill>
                  <a:prstClr val="black"/>
                </a:solidFill>
                <a:latin typeface="Calibri" pitchFamily="34" charset="0"/>
              </a:rPr>
              <a:t>mT</a:t>
            </a: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)</a:t>
            </a:r>
          </a:p>
          <a:p>
            <a:pPr marL="552450" lvl="2" indent="-238125" eaLnBrk="0" fontAlgn="auto" hangingPunct="0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4"/>
              </a:buBlip>
            </a:pP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“Superheating field”(?) :</a:t>
            </a:r>
          </a:p>
          <a:p>
            <a:pPr marL="0" lvl="1" eaLnBrk="0" fontAlgn="auto" hangingPunct="0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90000"/>
            </a:pPr>
            <a:r>
              <a:rPr kumimoji="1" lang="en-US" sz="2000" b="1" dirty="0">
                <a:solidFill>
                  <a:prstClr val="black"/>
                </a:solidFill>
              </a:rPr>
              <a:t> </a:t>
            </a:r>
            <a:r>
              <a:rPr kumimoji="1" lang="en-US" sz="2000" b="1" dirty="0" smtClean="0">
                <a:solidFill>
                  <a:prstClr val="black"/>
                </a:solidFill>
              </a:rPr>
              <a:t>      Metastable state favored 	  		by H // to surface </a:t>
            </a:r>
          </a:p>
          <a:p>
            <a:pPr marL="1200150" lvl="2" indent="-285750">
              <a:spcBef>
                <a:spcPct val="20000"/>
              </a:spcBef>
              <a:buClr>
                <a:srgbClr val="729216"/>
              </a:buClr>
              <a:buFont typeface="Calibri" panose="020F0502020204030204" pitchFamily="34" charset="0"/>
              <a:buChar char="●"/>
            </a:pP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Difficult to get in real life !</a:t>
            </a:r>
          </a:p>
          <a:p>
            <a:pPr marL="552450" lvl="2" indent="-238125" eaLnBrk="0" hangingPunct="0">
              <a:lnSpc>
                <a:spcPct val="114000"/>
              </a:lnSpc>
              <a:buClr>
                <a:srgbClr val="666666"/>
              </a:buClr>
              <a:buSzPct val="36000"/>
              <a:buBlip>
                <a:blip r:embed="rId4"/>
              </a:buBlip>
            </a:pPr>
            <a:endParaRPr lang="en-US" sz="2000" dirty="0"/>
          </a:p>
        </p:txBody>
      </p:sp>
      <p:pic>
        <p:nvPicPr>
          <p:cNvPr id="48" name="Picture 5" descr="C:\Users\clairant\AppData\Local\Microsoft\Windows\Temporary Internet Files\Content.IE5\M22Y0CJ8\Warning-Notification-4519-large[1]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893014"/>
            <a:ext cx="411091" cy="39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909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limit (</a:t>
            </a:r>
            <a:r>
              <a:rPr lang="en-US" dirty="0" err="1"/>
              <a:t>H</a:t>
            </a:r>
            <a:r>
              <a:rPr lang="en-US" baseline="-25000" dirty="0" err="1"/>
              <a:t>p</a:t>
            </a:r>
            <a:r>
              <a:rPr lang="en-US" dirty="0"/>
              <a:t>/H</a:t>
            </a:r>
            <a:r>
              <a:rPr lang="en-US" baseline="-25000" dirty="0"/>
              <a:t>C1</a:t>
            </a:r>
            <a:r>
              <a:rPr lang="en-US" dirty="0"/>
              <a:t>/H</a:t>
            </a:r>
            <a:r>
              <a:rPr lang="en-US" baseline="-25000" dirty="0"/>
              <a:t>SH</a:t>
            </a:r>
            <a:r>
              <a:rPr lang="en-US" dirty="0"/>
              <a:t>)</a:t>
            </a:r>
            <a:r>
              <a:rPr lang="en-US" baseline="-25000" dirty="0"/>
              <a:t> </a:t>
            </a:r>
            <a:r>
              <a:rPr lang="en-US" dirty="0"/>
              <a:t>?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024813" y="6519466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sp>
        <p:nvSpPr>
          <p:cNvPr id="56" name="Rectangle 55"/>
          <p:cNvSpPr/>
          <p:nvPr/>
        </p:nvSpPr>
        <p:spPr>
          <a:xfrm>
            <a:off x="372059" y="1134246"/>
            <a:ext cx="8418882" cy="734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lvl="1" indent="-360363">
              <a:lnSpc>
                <a:spcPct val="120000"/>
              </a:lnSpc>
              <a:spcBef>
                <a:spcPts val="400"/>
              </a:spcBef>
              <a:buClr>
                <a:srgbClr val="FFC000"/>
              </a:buClr>
              <a:buSzPct val="90000"/>
              <a:buBlip>
                <a:blip r:embed="rId2"/>
              </a:buBlip>
            </a:pPr>
            <a:r>
              <a:rPr lang="en-US" altLang="zh-CN" sz="1600" dirty="0">
                <a:solidFill>
                  <a:prstClr val="black"/>
                </a:solidFill>
                <a:sym typeface="Symbol"/>
              </a:rPr>
              <a:t>R</a:t>
            </a: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eal world cavities behavior is dominated by a few number of defects</a:t>
            </a:r>
          </a:p>
          <a:p>
            <a:pPr marL="360363" lvl="1" indent="-360363">
              <a:lnSpc>
                <a:spcPct val="120000"/>
              </a:lnSpc>
              <a:spcBef>
                <a:spcPts val="400"/>
              </a:spcBef>
              <a:buClr>
                <a:srgbClr val="FFC000"/>
              </a:buClr>
              <a:buSzPct val="90000"/>
              <a:buBlip>
                <a:blip r:embed="rId2"/>
              </a:buBlip>
            </a:pP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It is very important to measure the penetration field of  samples in realistic conditions</a:t>
            </a:r>
            <a:endParaRPr lang="en-US" altLang="zh-CN" sz="1600" dirty="0">
              <a:solidFill>
                <a:prstClr val="black"/>
              </a:solidFill>
              <a:sym typeface="Symbol"/>
            </a:endParaRPr>
          </a:p>
        </p:txBody>
      </p:sp>
      <p:grpSp>
        <p:nvGrpSpPr>
          <p:cNvPr id="162" name="Groupe 161"/>
          <p:cNvGrpSpPr/>
          <p:nvPr/>
        </p:nvGrpSpPr>
        <p:grpSpPr>
          <a:xfrm>
            <a:off x="1971118" y="2029632"/>
            <a:ext cx="1893524" cy="940443"/>
            <a:chOff x="958407" y="1868806"/>
            <a:chExt cx="1893524" cy="940443"/>
          </a:xfrm>
        </p:grpSpPr>
        <p:sp>
          <p:nvSpPr>
            <p:cNvPr id="129" name="Rectangle 128"/>
            <p:cNvSpPr/>
            <p:nvPr/>
          </p:nvSpPr>
          <p:spPr>
            <a:xfrm>
              <a:off x="958407" y="2177875"/>
              <a:ext cx="1620000" cy="631374"/>
            </a:xfrm>
            <a:prstGeom prst="rect">
              <a:avLst/>
            </a:prstGeom>
            <a:gradFill flip="none" rotWithShape="1">
              <a:gsLst>
                <a:gs pos="0">
                  <a:srgbClr val="D2DA7A">
                    <a:lumMod val="40000"/>
                    <a:lumOff val="60000"/>
                  </a:srgbClr>
                </a:gs>
                <a:gs pos="17000">
                  <a:srgbClr val="D2DA7A">
                    <a:lumMod val="95000"/>
                    <a:lumOff val="5000"/>
                  </a:srgbClr>
                </a:gs>
                <a:gs pos="100000">
                  <a:srgbClr val="D2DA7A">
                    <a:lumMod val="60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130" name="Connecteur droit avec flèche 129"/>
            <p:cNvCxnSpPr/>
            <p:nvPr/>
          </p:nvCxnSpPr>
          <p:spPr>
            <a:xfrm>
              <a:off x="1080570" y="1957142"/>
              <a:ext cx="1296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ZoneTexte 130"/>
                <p:cNvSpPr txBox="1"/>
                <p:nvPr/>
              </p:nvSpPr>
              <p:spPr>
                <a:xfrm>
                  <a:off x="2466960" y="1868806"/>
                  <a:ext cx="384971" cy="2593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𝑯</m:t>
                            </m:r>
                            <m:r>
                              <a:rPr kumimoji="0" lang="fr-FR" sz="1400" b="1" i="1" u="none" strike="noStrike" kern="0" cap="none" spc="0" normalizeH="0" baseline="-2500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𝑹𝑭</m:t>
                            </m:r>
                          </m:e>
                        </m:acc>
                      </m:oMath>
                    </m:oMathPara>
                  </a14:m>
                  <a:endParaRPr kumimoji="0" lang="fr-FR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131" name="ZoneTexte 1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66960" y="1868806"/>
                  <a:ext cx="384971" cy="25939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r="-11111" b="-261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2" name="Connecteur droit 131"/>
            <p:cNvCxnSpPr/>
            <p:nvPr/>
          </p:nvCxnSpPr>
          <p:spPr>
            <a:xfrm>
              <a:off x="1048503" y="2373905"/>
              <a:ext cx="1377377" cy="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ysDash"/>
              <a:headEnd type="none" w="med" len="med"/>
              <a:tailEnd type="none" w="med" len="med"/>
            </a:ln>
            <a:effectLst/>
          </p:spPr>
        </p:cxnSp>
        <p:cxnSp>
          <p:nvCxnSpPr>
            <p:cNvPr id="133" name="Connecteur droit avec flèche 132"/>
            <p:cNvCxnSpPr/>
            <p:nvPr/>
          </p:nvCxnSpPr>
          <p:spPr>
            <a:xfrm>
              <a:off x="1968772" y="2373905"/>
              <a:ext cx="24723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</p:grpSp>
      <p:grpSp>
        <p:nvGrpSpPr>
          <p:cNvPr id="163" name="Groupe 162"/>
          <p:cNvGrpSpPr/>
          <p:nvPr/>
        </p:nvGrpSpPr>
        <p:grpSpPr>
          <a:xfrm>
            <a:off x="6508323" y="2033899"/>
            <a:ext cx="1800001" cy="931909"/>
            <a:chOff x="5559777" y="1877160"/>
            <a:chExt cx="1800001" cy="931909"/>
          </a:xfrm>
        </p:grpSpPr>
        <p:sp>
          <p:nvSpPr>
            <p:cNvPr id="112" name="Rectangle 111"/>
            <p:cNvSpPr/>
            <p:nvPr/>
          </p:nvSpPr>
          <p:spPr>
            <a:xfrm>
              <a:off x="5559777" y="2178055"/>
              <a:ext cx="1620000" cy="631014"/>
            </a:xfrm>
            <a:prstGeom prst="rect">
              <a:avLst/>
            </a:prstGeom>
            <a:gradFill flip="none" rotWithShape="1">
              <a:gsLst>
                <a:gs pos="0">
                  <a:srgbClr val="D2DA7A">
                    <a:lumMod val="40000"/>
                    <a:lumOff val="60000"/>
                  </a:srgbClr>
                </a:gs>
                <a:gs pos="17000">
                  <a:srgbClr val="D2DA7A">
                    <a:lumMod val="95000"/>
                    <a:lumOff val="5000"/>
                  </a:srgbClr>
                </a:gs>
                <a:gs pos="100000">
                  <a:srgbClr val="D2DA7A">
                    <a:lumMod val="60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113" name="Connecteur droit avec flèche 112"/>
            <p:cNvCxnSpPr/>
            <p:nvPr/>
          </p:nvCxnSpPr>
          <p:spPr>
            <a:xfrm>
              <a:off x="5675981" y="1957142"/>
              <a:ext cx="1260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4" name="ZoneTexte 113"/>
                <p:cNvSpPr txBox="1"/>
                <p:nvPr/>
              </p:nvSpPr>
              <p:spPr>
                <a:xfrm>
                  <a:off x="6993585" y="1877160"/>
                  <a:ext cx="366193" cy="25924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𝑯</m:t>
                            </m:r>
                            <m:r>
                              <a:rPr kumimoji="0" lang="fr-FR" sz="1400" b="1" i="1" u="none" strike="noStrike" kern="0" cap="none" spc="0" normalizeH="0" baseline="-2500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𝑹𝑭</m:t>
                            </m:r>
                          </m:e>
                        </m:acc>
                      </m:oMath>
                    </m:oMathPara>
                  </a14:m>
                  <a:endParaRPr kumimoji="0" lang="fr-FR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114" name="ZoneTexte 1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93585" y="1877160"/>
                  <a:ext cx="366193" cy="259247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r="-16667" b="-261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15" name="Groupe 114"/>
            <p:cNvGrpSpPr/>
            <p:nvPr/>
          </p:nvGrpSpPr>
          <p:grpSpPr>
            <a:xfrm>
              <a:off x="6136291" y="2130262"/>
              <a:ext cx="496613" cy="388424"/>
              <a:chOff x="6702890" y="3556213"/>
              <a:chExt cx="965454" cy="664874"/>
            </a:xfrm>
          </p:grpSpPr>
          <p:grpSp>
            <p:nvGrpSpPr>
              <p:cNvPr id="119" name="Groupe 118"/>
              <p:cNvGrpSpPr/>
              <p:nvPr/>
            </p:nvGrpSpPr>
            <p:grpSpPr>
              <a:xfrm flipV="1">
                <a:off x="6946734" y="3645024"/>
                <a:ext cx="477767" cy="279035"/>
                <a:chOff x="6948264" y="3645024"/>
                <a:chExt cx="477767" cy="279035"/>
              </a:xfrm>
            </p:grpSpPr>
            <p:sp>
              <p:nvSpPr>
                <p:cNvPr id="127" name="Arc 126"/>
                <p:cNvSpPr/>
                <p:nvPr/>
              </p:nvSpPr>
              <p:spPr>
                <a:xfrm>
                  <a:off x="6993983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  <p:sp>
              <p:nvSpPr>
                <p:cNvPr id="128" name="Arc 127"/>
                <p:cNvSpPr/>
                <p:nvPr/>
              </p:nvSpPr>
              <p:spPr>
                <a:xfrm flipH="1">
                  <a:off x="6948264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20" name="Triangle isocèle 119"/>
              <p:cNvSpPr/>
              <p:nvPr/>
            </p:nvSpPr>
            <p:spPr>
              <a:xfrm>
                <a:off x="7145574" y="3556213"/>
                <a:ext cx="108000" cy="108000"/>
              </a:xfrm>
              <a:prstGeom prst="triangle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noFill/>
                <a:prstDash val="sys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grpSp>
            <p:nvGrpSpPr>
              <p:cNvPr id="121" name="Groupe 120"/>
              <p:cNvGrpSpPr/>
              <p:nvPr/>
            </p:nvGrpSpPr>
            <p:grpSpPr>
              <a:xfrm flipV="1">
                <a:off x="6846905" y="3643527"/>
                <a:ext cx="677424" cy="433543"/>
                <a:chOff x="6948264" y="3645024"/>
                <a:chExt cx="477767" cy="279035"/>
              </a:xfrm>
            </p:grpSpPr>
            <p:sp>
              <p:nvSpPr>
                <p:cNvPr id="125" name="Arc 124"/>
                <p:cNvSpPr/>
                <p:nvPr/>
              </p:nvSpPr>
              <p:spPr>
                <a:xfrm>
                  <a:off x="6993983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  <p:sp>
              <p:nvSpPr>
                <p:cNvPr id="126" name="Arc 125"/>
                <p:cNvSpPr/>
                <p:nvPr/>
              </p:nvSpPr>
              <p:spPr>
                <a:xfrm flipH="1">
                  <a:off x="6948264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2" name="Groupe 121"/>
              <p:cNvGrpSpPr/>
              <p:nvPr/>
            </p:nvGrpSpPr>
            <p:grpSpPr>
              <a:xfrm flipV="1">
                <a:off x="6702890" y="3643527"/>
                <a:ext cx="965454" cy="577560"/>
                <a:chOff x="6948264" y="3645024"/>
                <a:chExt cx="477767" cy="279035"/>
              </a:xfrm>
            </p:grpSpPr>
            <p:sp>
              <p:nvSpPr>
                <p:cNvPr id="123" name="Arc 122"/>
                <p:cNvSpPr/>
                <p:nvPr/>
              </p:nvSpPr>
              <p:spPr>
                <a:xfrm>
                  <a:off x="6993983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  <p:sp>
              <p:nvSpPr>
                <p:cNvPr id="124" name="Arc 123"/>
                <p:cNvSpPr/>
                <p:nvPr/>
              </p:nvSpPr>
              <p:spPr>
                <a:xfrm flipH="1">
                  <a:off x="6948264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</p:grpSp>
        </p:grpSp>
        <p:cxnSp>
          <p:nvCxnSpPr>
            <p:cNvPr id="116" name="Connecteur droit avec flèche 115"/>
            <p:cNvCxnSpPr>
              <a:stCxn id="128" idx="0"/>
              <a:endCxn id="127" idx="0"/>
            </p:cNvCxnSpPr>
            <p:nvPr/>
          </p:nvCxnSpPr>
          <p:spPr>
            <a:xfrm>
              <a:off x="6372840" y="2345160"/>
              <a:ext cx="23517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tailEnd type="arrow"/>
            </a:ln>
            <a:effectLst/>
          </p:spPr>
        </p:cxnSp>
        <p:cxnSp>
          <p:nvCxnSpPr>
            <p:cNvPr id="117" name="Connecteur droit avec flèche 116"/>
            <p:cNvCxnSpPr/>
            <p:nvPr/>
          </p:nvCxnSpPr>
          <p:spPr>
            <a:xfrm>
              <a:off x="6441433" y="2427516"/>
              <a:ext cx="23517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tailEnd type="arrow"/>
            </a:ln>
            <a:effectLst/>
          </p:spPr>
        </p:cxnSp>
        <p:cxnSp>
          <p:nvCxnSpPr>
            <p:cNvPr id="118" name="Connecteur droit avec flèche 117"/>
            <p:cNvCxnSpPr/>
            <p:nvPr/>
          </p:nvCxnSpPr>
          <p:spPr>
            <a:xfrm>
              <a:off x="6507280" y="2497653"/>
              <a:ext cx="23517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tailEnd type="arrow"/>
            </a:ln>
            <a:effectLst/>
          </p:spPr>
        </p:cxnSp>
      </p:grpSp>
      <p:grpSp>
        <p:nvGrpSpPr>
          <p:cNvPr id="134" name="Groupe 133"/>
          <p:cNvGrpSpPr/>
          <p:nvPr/>
        </p:nvGrpSpPr>
        <p:grpSpPr>
          <a:xfrm>
            <a:off x="374578" y="2141182"/>
            <a:ext cx="2880000" cy="2088561"/>
            <a:chOff x="637402" y="4023791"/>
            <a:chExt cx="3293328" cy="2299085"/>
          </a:xfrm>
        </p:grpSpPr>
        <p:grpSp>
          <p:nvGrpSpPr>
            <p:cNvPr id="135" name="Groupe 134"/>
            <p:cNvGrpSpPr/>
            <p:nvPr/>
          </p:nvGrpSpPr>
          <p:grpSpPr>
            <a:xfrm>
              <a:off x="637402" y="4023791"/>
              <a:ext cx="3293328" cy="2299085"/>
              <a:chOff x="372264" y="3997995"/>
              <a:chExt cx="3293328" cy="2299085"/>
            </a:xfrm>
          </p:grpSpPr>
          <p:cxnSp>
            <p:nvCxnSpPr>
              <p:cNvPr id="137" name="Connecteur droit avec flèche 136"/>
              <p:cNvCxnSpPr/>
              <p:nvPr/>
            </p:nvCxnSpPr>
            <p:spPr>
              <a:xfrm flipV="1">
                <a:off x="914400" y="4343400"/>
                <a:ext cx="0" cy="169200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38" name="Connecteur droit avec flèche 137"/>
              <p:cNvCxnSpPr/>
              <p:nvPr/>
            </p:nvCxnSpPr>
            <p:spPr>
              <a:xfrm rot="5400000" flipV="1">
                <a:off x="1972200" y="4809600"/>
                <a:ext cx="0" cy="226800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39" name="Connecteur droit 138"/>
              <p:cNvCxnSpPr/>
              <p:nvPr/>
            </p:nvCxnSpPr>
            <p:spPr>
              <a:xfrm>
                <a:off x="914400" y="5105400"/>
                <a:ext cx="1792210" cy="838200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"/>
              </a:ln>
              <a:effectLst/>
            </p:spPr>
          </p:cxnSp>
          <p:cxnSp>
            <p:nvCxnSpPr>
              <p:cNvPr id="140" name="Connecteur droit 139"/>
              <p:cNvCxnSpPr/>
              <p:nvPr/>
            </p:nvCxnSpPr>
            <p:spPr>
              <a:xfrm>
                <a:off x="838200" y="4572000"/>
                <a:ext cx="1828800" cy="1345943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"/>
              </a:ln>
              <a:effectLst/>
            </p:spPr>
          </p:cxnSp>
          <p:sp>
            <p:nvSpPr>
              <p:cNvPr id="141" name="ZoneTexte 140"/>
              <p:cNvSpPr txBox="1"/>
              <p:nvPr/>
            </p:nvSpPr>
            <p:spPr>
              <a:xfrm>
                <a:off x="3225858" y="5833948"/>
                <a:ext cx="439734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fr-FR" sz="160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2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42" name="ZoneTexte 141"/>
              <p:cNvSpPr txBox="1"/>
              <p:nvPr/>
            </p:nvSpPr>
            <p:spPr>
              <a:xfrm>
                <a:off x="2554262" y="5924400"/>
                <a:ext cx="519141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fr-FR" sz="160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2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C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43" name="ZoneTexte 142"/>
              <p:cNvSpPr txBox="1"/>
              <p:nvPr/>
            </p:nvSpPr>
            <p:spPr>
              <a:xfrm>
                <a:off x="432807" y="4950015"/>
                <a:ext cx="550903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C1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44" name="ZoneTexte 143"/>
              <p:cNvSpPr txBox="1"/>
              <p:nvPr/>
            </p:nvSpPr>
            <p:spPr>
              <a:xfrm>
                <a:off x="372264" y="4344476"/>
                <a:ext cx="557962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SH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45" name="ZoneTexte 144"/>
              <p:cNvSpPr txBox="1"/>
              <p:nvPr/>
            </p:nvSpPr>
            <p:spPr>
              <a:xfrm>
                <a:off x="700239" y="3997995"/>
                <a:ext cx="344446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</a:p>
            </p:txBody>
          </p:sp>
          <p:sp>
            <p:nvSpPr>
              <p:cNvPr id="146" name="ZoneTexte 145"/>
              <p:cNvSpPr txBox="1"/>
              <p:nvPr/>
            </p:nvSpPr>
            <p:spPr>
              <a:xfrm>
                <a:off x="1231521" y="4198228"/>
                <a:ext cx="517375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H//</a:t>
                </a:r>
              </a:p>
            </p:txBody>
          </p:sp>
          <p:sp>
            <p:nvSpPr>
              <p:cNvPr id="147" name="ZoneTexte 146"/>
              <p:cNvSpPr txBox="1"/>
              <p:nvPr/>
            </p:nvSpPr>
            <p:spPr>
              <a:xfrm>
                <a:off x="1047796" y="5542466"/>
                <a:ext cx="492671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sym typeface="Symbol" panose="05050102010706020507" pitchFamily="18" charset="2"/>
                  </a:rPr>
                  <a:t></a:t>
                </a:r>
                <a:endParaRPr kumimoji="0" lang="fr-FR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64653">
                      <a:lumMod val="75000"/>
                    </a:srgbClr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cxnSp>
          <p:nvCxnSpPr>
            <p:cNvPr id="136" name="Connecteur droit 135"/>
            <p:cNvCxnSpPr/>
            <p:nvPr/>
          </p:nvCxnSpPr>
          <p:spPr>
            <a:xfrm flipH="1" flipV="1">
              <a:off x="1275249" y="4663190"/>
              <a:ext cx="1676400" cy="1295400"/>
            </a:xfrm>
            <a:prstGeom prst="line">
              <a:avLst/>
            </a:prstGeom>
            <a:noFill/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grpSp>
        <p:nvGrpSpPr>
          <p:cNvPr id="161" name="Groupe 160"/>
          <p:cNvGrpSpPr/>
          <p:nvPr/>
        </p:nvGrpSpPr>
        <p:grpSpPr>
          <a:xfrm>
            <a:off x="4900829" y="2180805"/>
            <a:ext cx="2880000" cy="2009315"/>
            <a:chOff x="5065170" y="3453859"/>
            <a:chExt cx="2880000" cy="2009315"/>
          </a:xfrm>
        </p:grpSpPr>
        <p:grpSp>
          <p:nvGrpSpPr>
            <p:cNvPr id="148" name="Groupe 147"/>
            <p:cNvGrpSpPr/>
            <p:nvPr/>
          </p:nvGrpSpPr>
          <p:grpSpPr>
            <a:xfrm>
              <a:off x="5065170" y="3453859"/>
              <a:ext cx="2880000" cy="2009315"/>
              <a:chOff x="372264" y="3997995"/>
              <a:chExt cx="3253062" cy="2229726"/>
            </a:xfrm>
          </p:grpSpPr>
          <p:cxnSp>
            <p:nvCxnSpPr>
              <p:cNvPr id="149" name="Connecteur droit avec flèche 148"/>
              <p:cNvCxnSpPr/>
              <p:nvPr/>
            </p:nvCxnSpPr>
            <p:spPr>
              <a:xfrm flipV="1">
                <a:off x="914400" y="4343400"/>
                <a:ext cx="0" cy="169200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50" name="Connecteur droit avec flèche 149"/>
              <p:cNvCxnSpPr/>
              <p:nvPr/>
            </p:nvCxnSpPr>
            <p:spPr>
              <a:xfrm rot="5400000" flipV="1">
                <a:off x="1972200" y="4809600"/>
                <a:ext cx="0" cy="226800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51" name="Connecteur droit 150"/>
              <p:cNvCxnSpPr/>
              <p:nvPr/>
            </p:nvCxnSpPr>
            <p:spPr>
              <a:xfrm>
                <a:off x="914400" y="5105400"/>
                <a:ext cx="1792210" cy="838200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"/>
              </a:ln>
              <a:effectLst/>
            </p:spPr>
          </p:cxnSp>
          <p:cxnSp>
            <p:nvCxnSpPr>
              <p:cNvPr id="152" name="Connecteur droit 151"/>
              <p:cNvCxnSpPr/>
              <p:nvPr/>
            </p:nvCxnSpPr>
            <p:spPr>
              <a:xfrm>
                <a:off x="838200" y="4572000"/>
                <a:ext cx="1828800" cy="1345943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"/>
              </a:ln>
              <a:effectLst/>
            </p:spPr>
          </p:cxnSp>
          <p:sp>
            <p:nvSpPr>
              <p:cNvPr id="153" name="ZoneTexte 152"/>
              <p:cNvSpPr txBox="1"/>
              <p:nvPr/>
            </p:nvSpPr>
            <p:spPr>
              <a:xfrm>
                <a:off x="3225858" y="5833948"/>
                <a:ext cx="3994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fr-FR" sz="160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2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54" name="ZoneTexte 153"/>
              <p:cNvSpPr txBox="1"/>
              <p:nvPr/>
            </p:nvSpPr>
            <p:spPr>
              <a:xfrm>
                <a:off x="2531722" y="5889167"/>
                <a:ext cx="47160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fr-FR" sz="160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2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C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55" name="ZoneTexte 154"/>
              <p:cNvSpPr txBox="1"/>
              <p:nvPr/>
            </p:nvSpPr>
            <p:spPr>
              <a:xfrm>
                <a:off x="432807" y="4950015"/>
                <a:ext cx="5004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C1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56" name="ZoneTexte 155"/>
              <p:cNvSpPr txBox="1"/>
              <p:nvPr/>
            </p:nvSpPr>
            <p:spPr>
              <a:xfrm>
                <a:off x="372264" y="4344476"/>
                <a:ext cx="5068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SH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57" name="ZoneTexte 156"/>
              <p:cNvSpPr txBox="1"/>
              <p:nvPr/>
            </p:nvSpPr>
            <p:spPr>
              <a:xfrm>
                <a:off x="700239" y="3997995"/>
                <a:ext cx="3129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</a:p>
            </p:txBody>
          </p:sp>
          <p:sp>
            <p:nvSpPr>
              <p:cNvPr id="158" name="ZoneTexte 157"/>
              <p:cNvSpPr txBox="1"/>
              <p:nvPr/>
            </p:nvSpPr>
            <p:spPr>
              <a:xfrm>
                <a:off x="1271575" y="4292494"/>
                <a:ext cx="470000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H//</a:t>
                </a:r>
              </a:p>
            </p:txBody>
          </p:sp>
          <p:sp>
            <p:nvSpPr>
              <p:cNvPr id="159" name="ZoneTexte 158"/>
              <p:cNvSpPr txBox="1"/>
              <p:nvPr/>
            </p:nvSpPr>
            <p:spPr>
              <a:xfrm>
                <a:off x="1047796" y="5542466"/>
                <a:ext cx="4475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sym typeface="Symbol" panose="05050102010706020507" pitchFamily="18" charset="2"/>
                  </a:rPr>
                  <a:t></a:t>
                </a:r>
                <a:endParaRPr kumimoji="0" lang="fr-FR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64653">
                      <a:lumMod val="75000"/>
                    </a:srgbClr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160" name="Forme libre 159"/>
            <p:cNvSpPr/>
            <p:nvPr/>
          </p:nvSpPr>
          <p:spPr>
            <a:xfrm>
              <a:off x="5545133" y="4600573"/>
              <a:ext cx="1582834" cy="606669"/>
            </a:xfrm>
            <a:custGeom>
              <a:avLst/>
              <a:gdLst>
                <a:gd name="connsiteX0" fmla="*/ 1740877 w 1740877"/>
                <a:gd name="connsiteY0" fmla="*/ 882151 h 882151"/>
                <a:gd name="connsiteX1" fmla="*/ 668215 w 1740877"/>
                <a:gd name="connsiteY1" fmla="*/ 55675 h 882151"/>
                <a:gd name="connsiteX2" fmla="*/ 0 w 1740877"/>
                <a:gd name="connsiteY2" fmla="*/ 73259 h 882151"/>
                <a:gd name="connsiteX3" fmla="*/ 0 w 1740877"/>
                <a:gd name="connsiteY3" fmla="*/ 73259 h 882151"/>
                <a:gd name="connsiteX0" fmla="*/ 1740877 w 1740877"/>
                <a:gd name="connsiteY0" fmla="*/ 882151 h 882151"/>
                <a:gd name="connsiteX1" fmla="*/ 668215 w 1740877"/>
                <a:gd name="connsiteY1" fmla="*/ 55675 h 882151"/>
                <a:gd name="connsiteX2" fmla="*/ 0 w 1740877"/>
                <a:gd name="connsiteY2" fmla="*/ 73259 h 882151"/>
                <a:gd name="connsiteX3" fmla="*/ 0 w 1740877"/>
                <a:gd name="connsiteY3" fmla="*/ 73259 h 882151"/>
                <a:gd name="connsiteX0" fmla="*/ 1740877 w 1740877"/>
                <a:gd name="connsiteY0" fmla="*/ 882729 h 882729"/>
                <a:gd name="connsiteX1" fmla="*/ 633046 w 1740877"/>
                <a:gd name="connsiteY1" fmla="*/ 56253 h 882729"/>
                <a:gd name="connsiteX2" fmla="*/ 0 w 1740877"/>
                <a:gd name="connsiteY2" fmla="*/ 73837 h 882729"/>
                <a:gd name="connsiteX3" fmla="*/ 0 w 1740877"/>
                <a:gd name="connsiteY3" fmla="*/ 73837 h 882729"/>
                <a:gd name="connsiteX0" fmla="*/ 1740877 w 1740877"/>
                <a:gd name="connsiteY0" fmla="*/ 808892 h 808892"/>
                <a:gd name="connsiteX1" fmla="*/ 1028700 w 1740877"/>
                <a:gd name="connsiteY1" fmla="*/ 281354 h 808892"/>
                <a:gd name="connsiteX2" fmla="*/ 0 w 1740877"/>
                <a:gd name="connsiteY2" fmla="*/ 0 h 808892"/>
                <a:gd name="connsiteX3" fmla="*/ 0 w 1740877"/>
                <a:gd name="connsiteY3" fmla="*/ 0 h 808892"/>
                <a:gd name="connsiteX0" fmla="*/ 1740877 w 1740877"/>
                <a:gd name="connsiteY0" fmla="*/ 808892 h 808892"/>
                <a:gd name="connsiteX1" fmla="*/ 1028700 w 1740877"/>
                <a:gd name="connsiteY1" fmla="*/ 281354 h 808892"/>
                <a:gd name="connsiteX2" fmla="*/ 0 w 1740877"/>
                <a:gd name="connsiteY2" fmla="*/ 0 h 808892"/>
                <a:gd name="connsiteX3" fmla="*/ 0 w 1740877"/>
                <a:gd name="connsiteY3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858961 w 1858961"/>
                <a:gd name="connsiteY0" fmla="*/ 820219 h 820219"/>
                <a:gd name="connsiteX1" fmla="*/ 118084 w 1858961"/>
                <a:gd name="connsiteY1" fmla="*/ 11327 h 820219"/>
                <a:gd name="connsiteX2" fmla="*/ 162046 w 1858961"/>
                <a:gd name="connsiteY2" fmla="*/ 371811 h 820219"/>
                <a:gd name="connsiteX0" fmla="*/ 1886607 w 1886607"/>
                <a:gd name="connsiteY0" fmla="*/ 820219 h 820219"/>
                <a:gd name="connsiteX1" fmla="*/ 110561 w 1886607"/>
                <a:gd name="connsiteY1" fmla="*/ 11327 h 820219"/>
                <a:gd name="connsiteX2" fmla="*/ 189692 w 1886607"/>
                <a:gd name="connsiteY2" fmla="*/ 371811 h 820219"/>
                <a:gd name="connsiteX0" fmla="*/ 1696915 w 1696915"/>
                <a:gd name="connsiteY0" fmla="*/ 448408 h 448408"/>
                <a:gd name="connsiteX1" fmla="*/ 0 w 1696915"/>
                <a:gd name="connsiteY1" fmla="*/ 0 h 448408"/>
                <a:gd name="connsiteX0" fmla="*/ 1696915 w 1696915"/>
                <a:gd name="connsiteY0" fmla="*/ 448408 h 448408"/>
                <a:gd name="connsiteX1" fmla="*/ 0 w 1696915"/>
                <a:gd name="connsiteY1" fmla="*/ 0 h 448408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23292" h="606669">
                  <a:moveTo>
                    <a:pt x="1723292" y="606669"/>
                  </a:moveTo>
                  <a:cubicBezTo>
                    <a:pt x="911469" y="-8793"/>
                    <a:pt x="354622" y="70338"/>
                    <a:pt x="0" y="0"/>
                  </a:cubicBezTo>
                </a:path>
              </a:pathLst>
            </a:custGeom>
            <a:noFill/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80" name="Espace réservé du pied de page 279"/>
          <p:cNvSpPr>
            <a:spLocks noGrp="1"/>
          </p:cNvSpPr>
          <p:nvPr>
            <p:ph type="ftr" sz="quarter" idx="13"/>
          </p:nvPr>
        </p:nvSpPr>
        <p:spPr>
          <a:xfrm>
            <a:off x="2051720" y="6519466"/>
            <a:ext cx="5939824" cy="365125"/>
          </a:xfrm>
        </p:spPr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  <p:pic>
        <p:nvPicPr>
          <p:cNvPr id="6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01" b="73852"/>
          <a:stretch/>
        </p:blipFill>
        <p:spPr bwMode="auto">
          <a:xfrm>
            <a:off x="745416" y="4394156"/>
            <a:ext cx="4592838" cy="1771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3" name="ZoneTexte 24"/>
              <p:cNvSpPr txBox="1"/>
              <p:nvPr/>
            </p:nvSpPr>
            <p:spPr>
              <a:xfrm>
                <a:off x="-36512" y="4603220"/>
                <a:ext cx="710451" cy="3684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1600" b="1" i="1" u="none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600" b="1" i="1" u="none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  <m:r>
                            <a:rPr lang="fr-FR" sz="1600" b="1" i="1" u="none" baseline="-25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𝒂𝒑𝒑𝒍</m:t>
                          </m:r>
                        </m:e>
                      </m:acc>
                    </m:oMath>
                  </m:oMathPara>
                </a14:m>
                <a:endParaRPr lang="fr-FR" sz="1600" b="1" u="none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3" name="ZoneText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4603220"/>
                <a:ext cx="710451" cy="368499"/>
              </a:xfrm>
              <a:prstGeom prst="rect">
                <a:avLst/>
              </a:prstGeom>
              <a:blipFill rotWithShape="0">
                <a:blip r:embed="rId6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4" name="Groupe 63"/>
          <p:cNvGrpSpPr/>
          <p:nvPr/>
        </p:nvGrpSpPr>
        <p:grpSpPr>
          <a:xfrm>
            <a:off x="246502" y="5397937"/>
            <a:ext cx="181021" cy="184510"/>
            <a:chOff x="4281197" y="2780928"/>
            <a:chExt cx="181021" cy="184510"/>
          </a:xfrm>
        </p:grpSpPr>
        <p:sp>
          <p:nvSpPr>
            <p:cNvPr id="65" name="Oval 8"/>
            <p:cNvSpPr/>
            <p:nvPr/>
          </p:nvSpPr>
          <p:spPr>
            <a:xfrm>
              <a:off x="4281197" y="2780928"/>
              <a:ext cx="181021" cy="18451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6" name="Straight Connector 11"/>
            <p:cNvCxnSpPr>
              <a:stCxn id="65" idx="1"/>
              <a:endCxn id="65" idx="5"/>
            </p:cNvCxnSpPr>
            <p:nvPr/>
          </p:nvCxnSpPr>
          <p:spPr>
            <a:xfrm>
              <a:off x="4307707" y="2807949"/>
              <a:ext cx="128001" cy="1304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13"/>
            <p:cNvCxnSpPr/>
            <p:nvPr/>
          </p:nvCxnSpPr>
          <p:spPr>
            <a:xfrm flipV="1">
              <a:off x="4307707" y="2841241"/>
              <a:ext cx="128001" cy="871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Rectangle 67"/>
          <p:cNvSpPr/>
          <p:nvPr/>
        </p:nvSpPr>
        <p:spPr>
          <a:xfrm>
            <a:off x="5375589" y="4527681"/>
            <a:ext cx="3768412" cy="1741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lvl="1" indent="-182563">
              <a:lnSpc>
                <a:spcPct val="120000"/>
              </a:lnSpc>
              <a:spcBef>
                <a:spcPts val="400"/>
              </a:spcBef>
              <a:buClr>
                <a:srgbClr val="FFC000"/>
              </a:buClr>
              <a:buSzPct val="90000"/>
              <a:buBlip>
                <a:blip r:embed="rId2"/>
              </a:buBlip>
            </a:pPr>
            <a:r>
              <a:rPr lang="en-US" altLang="zh-CN" sz="1600" dirty="0">
                <a:solidFill>
                  <a:prstClr val="black"/>
                </a:solidFill>
                <a:sym typeface="Symbol"/>
              </a:rPr>
              <a:t>~100 µm in 1 ns </a:t>
            </a:r>
            <a:r>
              <a:rPr lang="en-US" altLang="zh-CN" sz="1400" i="1" dirty="0">
                <a:solidFill>
                  <a:prstClr val="black"/>
                </a:solidFill>
                <a:sym typeface="Symbol"/>
              </a:rPr>
              <a:t>(~RF period</a:t>
            </a:r>
            <a:r>
              <a:rPr lang="en-US" altLang="zh-CN" sz="1400" i="1" dirty="0" smtClean="0">
                <a:solidFill>
                  <a:prstClr val="black"/>
                </a:solidFill>
                <a:sym typeface="Symbol"/>
              </a:rPr>
              <a:t>)</a:t>
            </a:r>
            <a:endParaRPr lang="en-US" altLang="zh-CN" sz="1400" i="1" dirty="0">
              <a:solidFill>
                <a:prstClr val="black"/>
              </a:solidFill>
              <a:sym typeface="Symbol"/>
            </a:endParaRPr>
          </a:p>
          <a:p>
            <a:pPr marL="182563" lvl="1" indent="-182563">
              <a:lnSpc>
                <a:spcPct val="120000"/>
              </a:lnSpc>
              <a:spcBef>
                <a:spcPts val="400"/>
              </a:spcBef>
              <a:buClr>
                <a:srgbClr val="FFC000"/>
              </a:buClr>
              <a:buSzPct val="90000"/>
              <a:buBlip>
                <a:blip r:embed="rId2"/>
              </a:buBlip>
            </a:pPr>
            <a:r>
              <a:rPr lang="en-US" altLang="zh-CN" sz="1600" dirty="0">
                <a:solidFill>
                  <a:prstClr val="black"/>
                </a:solidFill>
                <a:sym typeface="Symbol"/>
              </a:rPr>
              <a:t>Compare with</a:t>
            </a:r>
            <a:r>
              <a:rPr lang="en-US" altLang="zh-CN" sz="1600" dirty="0">
                <a:solidFill>
                  <a:prstClr val="black"/>
                </a:solidFill>
                <a:latin typeface="Symbol" panose="05050102010706020507" pitchFamily="18" charset="2"/>
                <a:sym typeface="Symbol"/>
              </a:rPr>
              <a:t> l </a:t>
            </a:r>
            <a:r>
              <a:rPr lang="en-US" altLang="zh-CN" sz="1400" i="1" dirty="0">
                <a:solidFill>
                  <a:prstClr val="black"/>
                </a:solidFill>
                <a:sym typeface="Symbol"/>
              </a:rPr>
              <a:t>(field penetration depth)</a:t>
            </a:r>
          </a:p>
          <a:p>
            <a:pPr marL="552450" lvl="2" indent="-238125" eaLnBrk="0" hangingPunct="0">
              <a:lnSpc>
                <a:spcPct val="114000"/>
              </a:lnSpc>
              <a:spcBef>
                <a:spcPct val="20000"/>
              </a:spcBef>
              <a:buClr>
                <a:srgbClr val="666666"/>
              </a:buClr>
              <a:buSzPct val="36000"/>
              <a:buBlip>
                <a:blip r:embed="rId7"/>
              </a:buBlip>
            </a:pPr>
            <a:r>
              <a:rPr lang="en-US" altLang="zh-CN" sz="1600" dirty="0" err="1">
                <a:solidFill>
                  <a:prstClr val="black"/>
                </a:solidFill>
                <a:latin typeface="Calibri" pitchFamily="34" charset="0"/>
                <a:sym typeface="Symbol"/>
              </a:rPr>
              <a:t>Nb</a:t>
            </a:r>
            <a:r>
              <a:rPr lang="en-US" altLang="zh-CN" sz="1600" dirty="0">
                <a:solidFill>
                  <a:prstClr val="black"/>
                </a:solidFill>
                <a:latin typeface="Calibri" pitchFamily="34" charset="0"/>
                <a:sym typeface="Symbol"/>
              </a:rPr>
              <a:t> : ~ 40 nm</a:t>
            </a:r>
          </a:p>
          <a:p>
            <a:pPr marL="552450" lvl="2" indent="-238125" eaLnBrk="0" hangingPunct="0">
              <a:lnSpc>
                <a:spcPct val="114000"/>
              </a:lnSpc>
              <a:spcBef>
                <a:spcPct val="20000"/>
              </a:spcBef>
              <a:buClr>
                <a:srgbClr val="666666"/>
              </a:buClr>
              <a:buSzPct val="36000"/>
              <a:buBlip>
                <a:blip r:embed="rId7"/>
              </a:buBlip>
            </a:pPr>
            <a:r>
              <a:rPr lang="en-US" altLang="zh-CN" sz="1600" dirty="0">
                <a:solidFill>
                  <a:prstClr val="black"/>
                </a:solidFill>
                <a:latin typeface="Calibri" pitchFamily="34" charset="0"/>
                <a:sym typeface="Symbol"/>
              </a:rPr>
              <a:t>MgB</a:t>
            </a:r>
            <a:r>
              <a:rPr lang="en-US" altLang="zh-CN" sz="1600" baseline="-25000" dirty="0">
                <a:solidFill>
                  <a:prstClr val="black"/>
                </a:solidFill>
                <a:latin typeface="Calibri" pitchFamily="34" charset="0"/>
                <a:sym typeface="Symbol"/>
              </a:rPr>
              <a:t>2</a:t>
            </a:r>
            <a:r>
              <a:rPr lang="en-US" altLang="zh-CN" sz="1600" dirty="0">
                <a:solidFill>
                  <a:prstClr val="black"/>
                </a:solidFill>
                <a:latin typeface="Calibri" pitchFamily="34" charset="0"/>
                <a:sym typeface="Symbol"/>
              </a:rPr>
              <a:t> ~ 200 nm</a:t>
            </a:r>
          </a:p>
          <a:p>
            <a:pPr marL="182563" lvl="1" indent="-182563">
              <a:lnSpc>
                <a:spcPct val="120000"/>
              </a:lnSpc>
              <a:spcBef>
                <a:spcPts val="400"/>
              </a:spcBef>
              <a:buClr>
                <a:srgbClr val="FFC000"/>
              </a:buClr>
              <a:buSzPct val="90000"/>
              <a:buBlip>
                <a:blip r:embed="rId2"/>
              </a:buBlip>
            </a:pP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 Avalanche : high RF dissipation</a:t>
            </a:r>
            <a:endParaRPr lang="en-US" altLang="zh-CN" sz="1600" dirty="0">
              <a:solidFill>
                <a:prstClr val="black"/>
              </a:solidFill>
              <a:sym typeface="Symbo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243" y="6020271"/>
            <a:ext cx="468141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50" dirty="0" smtClean="0">
                <a:latin typeface="Time new roman"/>
              </a:rPr>
              <a:t>MgB</a:t>
            </a:r>
            <a:r>
              <a:rPr lang="fr-FR" sz="1050" baseline="-25000" dirty="0" smtClean="0">
                <a:latin typeface="Time new roman"/>
              </a:rPr>
              <a:t>2:</a:t>
            </a:r>
            <a:r>
              <a:rPr lang="fr-FR" sz="1050" dirty="0" smtClean="0">
                <a:latin typeface="Time new roman"/>
              </a:rPr>
              <a:t> </a:t>
            </a:r>
            <a:r>
              <a:rPr lang="fr-FR" sz="1050" dirty="0" smtClean="0">
                <a:solidFill>
                  <a:srgbClr val="00B0F0"/>
                </a:solidFill>
                <a:hlinkClick r:id="rId8"/>
              </a:rPr>
              <a:t>http</a:t>
            </a:r>
            <a:r>
              <a:rPr lang="fr-FR" sz="1050" dirty="0">
                <a:solidFill>
                  <a:srgbClr val="00B0F0"/>
                </a:solidFill>
                <a:hlinkClick r:id="rId8"/>
              </a:rPr>
              <a:t>://www.nature.com/srep/2012/121126/srep00886/full/srep00886.html?message-global=remove&amp;WT.ec_id=SREP-20121127</a:t>
            </a:r>
            <a:endParaRPr lang="fr-FR" sz="1050" b="1" dirty="0">
              <a:solidFill>
                <a:srgbClr val="00B0F0"/>
              </a:solidFill>
              <a:latin typeface="Time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9832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6749752" cy="684312"/>
          </a:xfrm>
        </p:spPr>
        <p:txBody>
          <a:bodyPr/>
          <a:lstStyle/>
          <a:p>
            <a:pPr algn="r"/>
            <a:r>
              <a:rPr lang="en-US" dirty="0" smtClean="0"/>
              <a:t>    	</a:t>
            </a:r>
            <a:r>
              <a:rPr lang="fr-FR" dirty="0" err="1" smtClean="0"/>
              <a:t>EFFECTs</a:t>
            </a:r>
            <a:r>
              <a:rPr lang="fr-FR" dirty="0" smtClean="0"/>
              <a:t> of local </a:t>
            </a:r>
            <a:r>
              <a:rPr lang="fr-FR" dirty="0" err="1" smtClean="0"/>
              <a:t>defects</a:t>
            </a:r>
            <a:endParaRPr lang="fr-FR" dirty="0"/>
          </a:p>
        </p:txBody>
      </p:sp>
      <p:sp>
        <p:nvSpPr>
          <p:cNvPr id="60" name="Rectangle 59"/>
          <p:cNvSpPr/>
          <p:nvPr/>
        </p:nvSpPr>
        <p:spPr>
          <a:xfrm>
            <a:off x="312598" y="5183174"/>
            <a:ext cx="8059230" cy="1180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272" lvl="1" indent="-270272" eaLnBrk="0" hangingPunct="0">
              <a:lnSpc>
                <a:spcPct val="114000"/>
              </a:lnSpc>
              <a:buSzPct val="90000"/>
              <a:buBlip>
                <a:blip r:embed="rId2"/>
              </a:buBlip>
            </a:pPr>
            <a:r>
              <a:rPr kumimoji="1" lang="en-US" sz="1600" b="1" u="none" dirty="0">
                <a:solidFill>
                  <a:prstClr val="black"/>
                </a:solidFill>
              </a:rPr>
              <a:t>Vortices enter more easily at lower temperature (counter intuitive !)?</a:t>
            </a:r>
          </a:p>
          <a:p>
            <a:pPr marL="414338" lvl="2" indent="-178594" eaLnBrk="0" hangingPunct="0">
              <a:lnSpc>
                <a:spcPct val="114000"/>
              </a:lnSpc>
              <a:buClr>
                <a:srgbClr val="666666"/>
              </a:buClr>
              <a:buSzPct val="36000"/>
              <a:buBlip>
                <a:blip r:embed="rId3"/>
              </a:buBlip>
            </a:pPr>
            <a:r>
              <a:rPr lang="en-US" sz="1600" u="none" dirty="0">
                <a:solidFill>
                  <a:prstClr val="black"/>
                </a:solidFill>
              </a:rPr>
              <a:t> </a:t>
            </a:r>
            <a:r>
              <a:rPr lang="en-US" sz="1400" u="non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@ T~T</a:t>
            </a:r>
            <a:r>
              <a:rPr lang="en-US" sz="1400" u="none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</a:t>
            </a:r>
            <a:r>
              <a:rPr lang="en-US" sz="1400" u="non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: H is low =&gt; low dissipations =&gt; easy to thermally stabilize</a:t>
            </a:r>
          </a:p>
          <a:p>
            <a:pPr marL="414338" lvl="2" indent="-178594" eaLnBrk="0" hangingPunct="0">
              <a:lnSpc>
                <a:spcPct val="114000"/>
              </a:lnSpc>
              <a:buClr>
                <a:srgbClr val="666666"/>
              </a:buClr>
              <a:buSzPct val="36000"/>
              <a:buBlip>
                <a:blip r:embed="rId3"/>
              </a:buBlip>
            </a:pPr>
            <a:r>
              <a:rPr lang="en-US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@ </a:t>
            </a:r>
            <a:r>
              <a:rPr lang="en-US" sz="1400" u="non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T&lt;&lt;T</a:t>
            </a:r>
            <a:r>
              <a:rPr lang="en-US" sz="1400" u="none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</a:t>
            </a:r>
            <a:r>
              <a:rPr lang="en-US" sz="1400" u="non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: H is high=&gt; even if small defect =&gt; high dissipations =&gt; </a:t>
            </a:r>
            <a:r>
              <a:rPr lang="en-US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Favors </a:t>
            </a:r>
            <a:r>
              <a:rPr lang="en-US" sz="1400" u="non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flux </a:t>
            </a:r>
            <a:r>
              <a:rPr lang="en-US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jumps</a:t>
            </a:r>
            <a:endParaRPr lang="en-US" sz="1400" u="none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35744" lvl="2" eaLnBrk="0" hangingPunct="0">
              <a:lnSpc>
                <a:spcPct val="114000"/>
              </a:lnSpc>
              <a:buClr>
                <a:srgbClr val="666666"/>
              </a:buClr>
              <a:buSzPct val="36000"/>
            </a:pPr>
            <a:endParaRPr lang="en-US" sz="1600" u="none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Rectangle 61"/>
              <p:cNvSpPr/>
              <p:nvPr/>
            </p:nvSpPr>
            <p:spPr>
              <a:xfrm>
                <a:off x="7227194" y="3643155"/>
                <a:ext cx="1622111" cy="5032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200" i="1" u="none">
                          <a:solidFill>
                            <a:srgbClr val="0070C0"/>
                          </a:solidFill>
                          <a:latin typeface="Cambria Math"/>
                        </a:rPr>
                        <m:t>𝐻</m:t>
                      </m:r>
                      <m:r>
                        <a:rPr lang="fr-FR" sz="1200" i="1" u="none" baseline="-2500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fr-FR" sz="1200" i="1" u="none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fr-FR" sz="1200" i="1" u="none">
                          <a:solidFill>
                            <a:srgbClr val="0070C0"/>
                          </a:solidFill>
                          <a:latin typeface="Cambria Math"/>
                        </a:rPr>
                        <m:t>𝐻𝑖</m:t>
                      </m:r>
                      <m:r>
                        <a:rPr lang="fr-FR" sz="1200" i="1" u="none" baseline="30000">
                          <a:solidFill>
                            <a:srgbClr val="0070C0"/>
                          </a:solidFill>
                          <a:latin typeface="Cambria Math"/>
                        </a:rPr>
                        <m:t>0</m:t>
                      </m:r>
                      <m:d>
                        <m:dPr>
                          <m:begChr m:val=""/>
                          <m:endChr m:val="]"/>
                          <m:ctrlPr>
                            <a:rPr lang="fr-FR" sz="1200" i="1" u="none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["/>
                              <m:endChr m:val=""/>
                              <m:ctrlPr>
                                <a:rPr lang="fr-FR" sz="1200" b="1" i="1" u="none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200" b="1" i="1" u="none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𝟏</m:t>
                              </m:r>
                              <m:r>
                                <a:rPr lang="fr-FR" sz="1200" b="1" i="1" u="none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−( </m:t>
                              </m:r>
                              <m:f>
                                <m:fPr>
                                  <m:ctrlPr>
                                    <a:rPr lang="fr-FR" sz="1200" b="1" i="1" u="none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1200" b="1" i="1" u="none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𝑻</m:t>
                                  </m:r>
                                </m:num>
                                <m:den>
                                  <m:r>
                                    <a:rPr lang="fr-FR" sz="1200" b="1" i="1" u="none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𝑻𝒄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fr-FR" sz="1200" b="1" i="1" u="none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200" b="1" i="1" u="none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fr-FR" sz="1200" b="1" i="1" u="none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fr-FR" sz="1200" u="none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2" name="Rectangle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7194" y="3643155"/>
                <a:ext cx="1622111" cy="503279"/>
              </a:xfrm>
              <a:prstGeom prst="rect">
                <a:avLst/>
              </a:prstGeom>
              <a:blipFill rotWithShape="0">
                <a:blip r:embed="rId4"/>
                <a:stretch>
                  <a:fillRect l="-4135" t="-178049" r="-46992" b="-260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3" name="Image 62"/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lum bright="-13000" contrast="28000"/>
          </a:blip>
          <a:stretch>
            <a:fillRect/>
          </a:stretch>
        </p:blipFill>
        <p:spPr>
          <a:xfrm>
            <a:off x="7432345" y="4472327"/>
            <a:ext cx="1219605" cy="505101"/>
          </a:xfrm>
          <a:prstGeom prst="rect">
            <a:avLst/>
          </a:prstGeom>
        </p:spPr>
      </p:pic>
      <p:sp>
        <p:nvSpPr>
          <p:cNvPr id="64" name="Rectangle 11"/>
          <p:cNvSpPr>
            <a:spLocks noChangeArrowheads="1"/>
          </p:cNvSpPr>
          <p:nvPr/>
        </p:nvSpPr>
        <p:spPr bwMode="auto">
          <a:xfrm>
            <a:off x="7376582" y="4153184"/>
            <a:ext cx="1524650" cy="287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1697" tIns="50849" rIns="101697" bIns="50849">
            <a:spAutoFit/>
          </a:bodyPr>
          <a:lstStyle>
            <a:lvl1pPr defTabSz="1355725" eaLnBrk="0" hangingPunct="0">
              <a:defRPr sz="1400"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77863" defTabSz="1355725" eaLnBrk="0" hangingPunct="0">
              <a:defRPr sz="1400"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55725" defTabSz="1355725" eaLnBrk="0" hangingPunct="0">
              <a:defRPr sz="1400"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2033588" defTabSz="1355725" eaLnBrk="0" hangingPunct="0">
              <a:defRPr sz="1400"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711450" defTabSz="1355725" eaLnBrk="0" hangingPunct="0">
              <a:defRPr sz="1400"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3168650" defTabSz="1355725" eaLnBrk="0" fontAlgn="base" hangingPunct="0">
              <a:spcBef>
                <a:spcPct val="0"/>
              </a:spcBef>
              <a:spcAft>
                <a:spcPct val="0"/>
              </a:spcAft>
              <a:defRPr sz="1400"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625850" defTabSz="1355725" eaLnBrk="0" fontAlgn="base" hangingPunct="0">
              <a:spcBef>
                <a:spcPct val="0"/>
              </a:spcBef>
              <a:spcAft>
                <a:spcPct val="0"/>
              </a:spcAft>
              <a:defRPr sz="1400"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4083050" defTabSz="1355725" eaLnBrk="0" fontAlgn="base" hangingPunct="0">
              <a:spcBef>
                <a:spcPct val="0"/>
              </a:spcBef>
              <a:spcAft>
                <a:spcPct val="0"/>
              </a:spcAft>
              <a:defRPr sz="1400"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540250" defTabSz="1355725" eaLnBrk="0" fontAlgn="base" hangingPunct="0">
              <a:spcBef>
                <a:spcPct val="0"/>
              </a:spcBef>
              <a:spcAft>
                <a:spcPct val="0"/>
              </a:spcAft>
              <a:defRPr sz="1400"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 eaLnBrk="1" hangingPunct="1"/>
            <a:r>
              <a:rPr lang="fr-FR" altLang="fr-FR" sz="1200" i="1" u="none" dirty="0">
                <a:solidFill>
                  <a:srgbClr val="0070C0"/>
                </a:solidFill>
              </a:rPr>
              <a:t>Dissipations :</a:t>
            </a:r>
          </a:p>
        </p:txBody>
      </p:sp>
      <p:sp>
        <p:nvSpPr>
          <p:cNvPr id="75" name="Rectangle 74"/>
          <p:cNvSpPr/>
          <p:nvPr/>
        </p:nvSpPr>
        <p:spPr>
          <a:xfrm>
            <a:off x="106972" y="6124621"/>
            <a:ext cx="8825803" cy="346249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692944">
              <a:spcAft>
                <a:spcPts val="300"/>
              </a:spcAft>
            </a:pPr>
            <a:r>
              <a:rPr lang="fr-FR" sz="1650" u="none" dirty="0">
                <a:solidFill>
                  <a:srgbClr val="DC0528"/>
                </a:solidFill>
              </a:rPr>
              <a:t>=&gt; </a:t>
            </a:r>
            <a:r>
              <a:rPr lang="fr-FR" sz="1650" u="none" dirty="0" err="1">
                <a:solidFill>
                  <a:srgbClr val="DC0528"/>
                </a:solidFill>
              </a:rPr>
              <a:t>We</a:t>
            </a:r>
            <a:r>
              <a:rPr lang="fr-FR" sz="1650" u="none" dirty="0">
                <a:solidFill>
                  <a:srgbClr val="DC0528"/>
                </a:solidFill>
              </a:rPr>
              <a:t> have to </a:t>
            </a:r>
            <a:r>
              <a:rPr lang="fr-FR" sz="1650" u="none" dirty="0" err="1">
                <a:solidFill>
                  <a:srgbClr val="DC0528"/>
                </a:solidFill>
              </a:rPr>
              <a:t>reduce</a:t>
            </a:r>
            <a:r>
              <a:rPr lang="fr-FR" sz="1650" u="none" dirty="0">
                <a:solidFill>
                  <a:srgbClr val="DC0528"/>
                </a:solidFill>
              </a:rPr>
              <a:t> </a:t>
            </a:r>
            <a:r>
              <a:rPr lang="fr-FR" sz="1650" u="none" dirty="0" err="1">
                <a:solidFill>
                  <a:srgbClr val="DC0528"/>
                </a:solidFill>
              </a:rPr>
              <a:t>defect</a:t>
            </a:r>
            <a:r>
              <a:rPr lang="fr-FR" sz="1650" u="none" dirty="0">
                <a:solidFill>
                  <a:srgbClr val="DC0528"/>
                </a:solidFill>
              </a:rPr>
              <a:t> </a:t>
            </a:r>
            <a:r>
              <a:rPr lang="fr-FR" sz="1650" u="none" dirty="0" err="1">
                <a:solidFill>
                  <a:srgbClr val="DC0528"/>
                </a:solidFill>
              </a:rPr>
              <a:t>density</a:t>
            </a:r>
            <a:r>
              <a:rPr lang="fr-FR" sz="1650" u="none" dirty="0">
                <a:solidFill>
                  <a:srgbClr val="DC0528"/>
                </a:solidFill>
              </a:rPr>
              <a:t> </a:t>
            </a:r>
            <a:r>
              <a:rPr lang="fr-FR" sz="1650" u="none" dirty="0" smtClean="0">
                <a:solidFill>
                  <a:srgbClr val="DC0528"/>
                </a:solidFill>
              </a:rPr>
              <a:t>	</a:t>
            </a:r>
            <a:r>
              <a:rPr lang="fr-FR" sz="1600" b="1" u="none" dirty="0" smtClean="0">
                <a:solidFill>
                  <a:srgbClr val="DC0528"/>
                </a:solidFill>
              </a:rPr>
              <a:t>(</a:t>
            </a:r>
            <a:r>
              <a:rPr lang="fr-FR" sz="1600" b="1" u="none" dirty="0" err="1">
                <a:solidFill>
                  <a:srgbClr val="DC0528"/>
                </a:solidFill>
              </a:rPr>
              <a:t>yes</a:t>
            </a:r>
            <a:r>
              <a:rPr lang="fr-FR" sz="1600" b="1" u="none" dirty="0">
                <a:solidFill>
                  <a:srgbClr val="DC0528"/>
                </a:solidFill>
              </a:rPr>
              <a:t> but </a:t>
            </a:r>
            <a:r>
              <a:rPr lang="fr-FR" sz="1600" b="1" u="none" dirty="0" err="1">
                <a:solidFill>
                  <a:srgbClr val="DC0528"/>
                </a:solidFill>
              </a:rPr>
              <a:t>which</a:t>
            </a:r>
            <a:r>
              <a:rPr lang="fr-FR" sz="1600" b="1" u="none" dirty="0">
                <a:solidFill>
                  <a:srgbClr val="DC0528"/>
                </a:solidFill>
              </a:rPr>
              <a:t> </a:t>
            </a:r>
            <a:r>
              <a:rPr lang="fr-FR" sz="1600" b="1" u="none" dirty="0" err="1">
                <a:solidFill>
                  <a:srgbClr val="DC0528"/>
                </a:solidFill>
              </a:rPr>
              <a:t>ones</a:t>
            </a:r>
            <a:r>
              <a:rPr lang="fr-FR" sz="1600" b="1" u="none" dirty="0">
                <a:solidFill>
                  <a:srgbClr val="DC0528"/>
                </a:solidFill>
              </a:rPr>
              <a:t>?)</a:t>
            </a:r>
            <a:endParaRPr lang="fr-FR" sz="2000" b="1" u="none" dirty="0">
              <a:solidFill>
                <a:srgbClr val="DC0528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7227194" y="1787919"/>
            <a:ext cx="1490152" cy="346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92944">
              <a:spcAft>
                <a:spcPts val="300"/>
              </a:spcAft>
            </a:pPr>
            <a:r>
              <a:rPr lang="fr-FR" sz="1650" u="none" dirty="0">
                <a:solidFill>
                  <a:srgbClr val="DC0528"/>
                </a:solidFill>
              </a:rPr>
              <a:t>Nb</a:t>
            </a:r>
            <a:r>
              <a:rPr lang="fr-FR" sz="1650" u="none" baseline="-25000" dirty="0">
                <a:solidFill>
                  <a:srgbClr val="DC0528"/>
                </a:solidFill>
              </a:rPr>
              <a:t>3</a:t>
            </a:r>
            <a:r>
              <a:rPr lang="fr-FR" sz="1650" u="none" dirty="0">
                <a:solidFill>
                  <a:srgbClr val="DC0528"/>
                </a:solidFill>
              </a:rPr>
              <a:t>Sn</a:t>
            </a:r>
          </a:p>
        </p:txBody>
      </p:sp>
      <p:grpSp>
        <p:nvGrpSpPr>
          <p:cNvPr id="46" name="Groupe 45"/>
          <p:cNvGrpSpPr/>
          <p:nvPr/>
        </p:nvGrpSpPr>
        <p:grpSpPr>
          <a:xfrm>
            <a:off x="151859" y="270887"/>
            <a:ext cx="8380708" cy="4874005"/>
            <a:chOff x="181043" y="247398"/>
            <a:chExt cx="8175332" cy="4754564"/>
          </a:xfrm>
        </p:grpSpPr>
        <p:grpSp>
          <p:nvGrpSpPr>
            <p:cNvPr id="48" name="Groupe 47"/>
            <p:cNvGrpSpPr/>
            <p:nvPr/>
          </p:nvGrpSpPr>
          <p:grpSpPr>
            <a:xfrm>
              <a:off x="181043" y="247398"/>
              <a:ext cx="8175332" cy="4754564"/>
              <a:chOff x="1665052" y="1390689"/>
              <a:chExt cx="8531135" cy="4961490"/>
            </a:xfrm>
            <a:solidFill>
              <a:schemeClr val="bg1"/>
            </a:solidFill>
          </p:grpSpPr>
          <p:grpSp>
            <p:nvGrpSpPr>
              <p:cNvPr id="53" name="Groupe 52"/>
              <p:cNvGrpSpPr/>
              <p:nvPr/>
            </p:nvGrpSpPr>
            <p:grpSpPr>
              <a:xfrm>
                <a:off x="1665052" y="1390689"/>
                <a:ext cx="7414934" cy="4961490"/>
                <a:chOff x="1237839" y="-137887"/>
                <a:chExt cx="7902609" cy="5287804"/>
              </a:xfrm>
              <a:grpFill/>
            </p:grpSpPr>
            <p:grpSp>
              <p:nvGrpSpPr>
                <p:cNvPr id="58" name="Groupe 57"/>
                <p:cNvGrpSpPr/>
                <p:nvPr/>
              </p:nvGrpSpPr>
              <p:grpSpPr>
                <a:xfrm>
                  <a:off x="2813684" y="-137887"/>
                  <a:ext cx="6326764" cy="5287804"/>
                  <a:chOff x="1840276" y="-81755"/>
                  <a:chExt cx="7190860" cy="6031174"/>
                </a:xfrm>
                <a:grpFill/>
              </p:grpSpPr>
              <p:pic>
                <p:nvPicPr>
                  <p:cNvPr id="79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b="4232"/>
                  <a:stretch/>
                </p:blipFill>
                <p:spPr bwMode="auto">
                  <a:xfrm>
                    <a:off x="1840276" y="1230101"/>
                    <a:ext cx="7190860" cy="4719318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  <a:prstDash val="solid"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80" name="Étoile à 5 branches 79"/>
                  <p:cNvSpPr/>
                  <p:nvPr/>
                </p:nvSpPr>
                <p:spPr>
                  <a:xfrm>
                    <a:off x="3369163" y="4025124"/>
                    <a:ext cx="180000" cy="180000"/>
                  </a:xfrm>
                  <a:prstGeom prst="star5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900" u="none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81" name="Forme libre 80"/>
                  <p:cNvSpPr/>
                  <p:nvPr/>
                </p:nvSpPr>
                <p:spPr>
                  <a:xfrm>
                    <a:off x="2795342" y="4656460"/>
                    <a:ext cx="5746631" cy="462192"/>
                  </a:xfrm>
                  <a:custGeom>
                    <a:avLst/>
                    <a:gdLst>
                      <a:gd name="connsiteX0" fmla="*/ 5655365 w 5655365"/>
                      <a:gd name="connsiteY0" fmla="*/ 407504 h 407504"/>
                      <a:gd name="connsiteX1" fmla="*/ 2802834 w 5655365"/>
                      <a:gd name="connsiteY1" fmla="*/ 89452 h 407504"/>
                      <a:gd name="connsiteX2" fmla="*/ 0 w 5655365"/>
                      <a:gd name="connsiteY2" fmla="*/ 0 h 407504"/>
                      <a:gd name="connsiteX0" fmla="*/ 5655365 w 5655365"/>
                      <a:gd name="connsiteY0" fmla="*/ 407504 h 407504"/>
                      <a:gd name="connsiteX1" fmla="*/ 0 w 5655365"/>
                      <a:gd name="connsiteY1" fmla="*/ 0 h 407504"/>
                      <a:gd name="connsiteX0" fmla="*/ 5655365 w 5655365"/>
                      <a:gd name="connsiteY0" fmla="*/ 407504 h 407504"/>
                      <a:gd name="connsiteX1" fmla="*/ 0 w 5655365"/>
                      <a:gd name="connsiteY1" fmla="*/ 0 h 407504"/>
                      <a:gd name="connsiteX0" fmla="*/ 5655365 w 5655365"/>
                      <a:gd name="connsiteY0" fmla="*/ 407526 h 407526"/>
                      <a:gd name="connsiteX1" fmla="*/ 0 w 5655365"/>
                      <a:gd name="connsiteY1" fmla="*/ 22 h 407526"/>
                      <a:gd name="connsiteX0" fmla="*/ 5655365 w 5655365"/>
                      <a:gd name="connsiteY0" fmla="*/ 407555 h 407555"/>
                      <a:gd name="connsiteX1" fmla="*/ 0 w 5655365"/>
                      <a:gd name="connsiteY1" fmla="*/ 51 h 4075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5655365" h="407555">
                        <a:moveTo>
                          <a:pt x="5655365" y="407555"/>
                        </a:moveTo>
                        <a:cubicBezTo>
                          <a:pt x="5092148" y="152451"/>
                          <a:pt x="722244" y="-3261"/>
                          <a:pt x="0" y="51"/>
                        </a:cubicBezTo>
                      </a:path>
                    </a:pathLst>
                  </a:custGeom>
                  <a:noFill/>
                  <a:ln>
                    <a:solidFill>
                      <a:srgbClr val="00CC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900" u="none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82" name="Étoile à 5 branches 81"/>
                  <p:cNvSpPr/>
                  <p:nvPr/>
                </p:nvSpPr>
                <p:spPr>
                  <a:xfrm>
                    <a:off x="3355975" y="-81755"/>
                    <a:ext cx="180000" cy="180000"/>
                  </a:xfrm>
                  <a:prstGeom prst="star5">
                    <a:avLst/>
                  </a:prstGeom>
                  <a:grpFill/>
                  <a:ln w="12700">
                    <a:solidFill>
                      <a:schemeClr val="accent3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900" u="none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59" name="ZoneTexte 58"/>
                <p:cNvSpPr txBox="1"/>
                <p:nvPr/>
              </p:nvSpPr>
              <p:spPr>
                <a:xfrm>
                  <a:off x="1324617" y="3888532"/>
                  <a:ext cx="1191309" cy="384715"/>
                </a:xfrm>
                <a:prstGeom prst="rect">
                  <a:avLst/>
                </a:prstGeom>
                <a:grpFill/>
                <a:ln w="19050">
                  <a:solidFill>
                    <a:srgbClr val="00CC66"/>
                  </a:solidFill>
                </a:ln>
              </p:spPr>
              <p:txBody>
                <a:bodyPr wrap="none" lIns="27000" tIns="27000" rIns="27000" bIns="27000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050" b="1" u="none" dirty="0">
                      <a:solidFill>
                        <a:prstClr val="black"/>
                      </a:solidFill>
                    </a:rPr>
                    <a:t>H</a:t>
                  </a:r>
                  <a:r>
                    <a:rPr lang="en-US" sz="1050" b="1" u="none" baseline="-25000" dirty="0">
                      <a:solidFill>
                        <a:prstClr val="black"/>
                      </a:solidFill>
                    </a:rPr>
                    <a:t>C1</a:t>
                  </a:r>
                  <a:r>
                    <a:rPr lang="en-US" sz="1050" b="1" u="none" baseline="30000" dirty="0">
                      <a:solidFill>
                        <a:prstClr val="black"/>
                      </a:solidFill>
                    </a:rPr>
                    <a:t>Nb3Sn</a:t>
                  </a:r>
                  <a:r>
                    <a:rPr lang="en-US" sz="1050" b="1" u="none" dirty="0">
                      <a:solidFill>
                        <a:prstClr val="black"/>
                      </a:solidFill>
                    </a:rPr>
                    <a:t> </a:t>
                  </a:r>
                  <a:r>
                    <a:rPr lang="en-US" sz="1050" u="none" dirty="0">
                      <a:solidFill>
                        <a:prstClr val="black"/>
                      </a:solidFill>
                    </a:rPr>
                    <a:t>(~27mT)</a:t>
                  </a:r>
                </a:p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u="none" dirty="0">
                      <a:solidFill>
                        <a:prstClr val="black"/>
                      </a:solidFill>
                    </a:rPr>
                    <a:t>(50 </a:t>
                  </a:r>
                  <a:r>
                    <a:rPr lang="en-US" sz="900" u="none" dirty="0" err="1">
                      <a:solidFill>
                        <a:prstClr val="black"/>
                      </a:solidFill>
                    </a:rPr>
                    <a:t>mT</a:t>
                  </a:r>
                  <a:r>
                    <a:rPr lang="en-US" sz="900" u="none" dirty="0">
                      <a:solidFill>
                        <a:prstClr val="black"/>
                      </a:solidFill>
                    </a:rPr>
                    <a:t> pour le bulk)</a:t>
                  </a:r>
                </a:p>
              </p:txBody>
            </p:sp>
            <p:cxnSp>
              <p:nvCxnSpPr>
                <p:cNvPr id="61" name="Connecteur droit avec flèche 60"/>
                <p:cNvCxnSpPr/>
                <p:nvPr/>
              </p:nvCxnSpPr>
              <p:spPr>
                <a:xfrm flipV="1">
                  <a:off x="2876206" y="4053284"/>
                  <a:ext cx="760876" cy="21877"/>
                </a:xfrm>
                <a:prstGeom prst="straightConnector1">
                  <a:avLst/>
                </a:prstGeom>
                <a:grpFill/>
                <a:ln w="28575">
                  <a:solidFill>
                    <a:srgbClr val="00CC66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ZoneTexte 65"/>
                <p:cNvSpPr txBox="1"/>
                <p:nvPr/>
              </p:nvSpPr>
              <p:spPr>
                <a:xfrm>
                  <a:off x="1237839" y="2799077"/>
                  <a:ext cx="1594374" cy="560016"/>
                </a:xfrm>
                <a:prstGeom prst="rect">
                  <a:avLst/>
                </a:prstGeom>
                <a:grpFill/>
                <a:ln w="19050">
                  <a:solidFill>
                    <a:srgbClr val="589937"/>
                  </a:solidFill>
                </a:ln>
              </p:spPr>
              <p:txBody>
                <a:bodyPr wrap="square" lIns="27000" tIns="27000" rIns="27000" bIns="27000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000" u="none" dirty="0">
                      <a:solidFill>
                        <a:prstClr val="black"/>
                      </a:solidFill>
                    </a:rPr>
                    <a:t>Recent results from Cornell </a:t>
                  </a:r>
                  <a:r>
                    <a:rPr lang="en-US" sz="1000" b="1" u="none" dirty="0">
                      <a:solidFill>
                        <a:prstClr val="black"/>
                      </a:solidFill>
                    </a:rPr>
                    <a:t>CW </a:t>
                  </a:r>
                  <a:r>
                    <a:rPr lang="en-US" sz="1000" u="none" dirty="0">
                      <a:solidFill>
                        <a:prstClr val="black"/>
                      </a:solidFill>
                    </a:rPr>
                    <a:t>(Posen, 2015 (17 MV/m))</a:t>
                  </a:r>
                </a:p>
              </p:txBody>
            </p:sp>
            <p:cxnSp>
              <p:nvCxnSpPr>
                <p:cNvPr id="67" name="Connecteur droit avec flèche 66"/>
                <p:cNvCxnSpPr>
                  <a:stCxn id="66" idx="3"/>
                </p:cNvCxnSpPr>
                <p:nvPr/>
              </p:nvCxnSpPr>
              <p:spPr>
                <a:xfrm>
                  <a:off x="2832213" y="3079085"/>
                  <a:ext cx="1153700" cy="387911"/>
                </a:xfrm>
                <a:prstGeom prst="straightConnector1">
                  <a:avLst/>
                </a:prstGeom>
                <a:grpFill/>
                <a:ln w="28575">
                  <a:solidFill>
                    <a:srgbClr val="589937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9" name="ZoneTexte 68"/>
                <p:cNvSpPr txBox="1"/>
                <p:nvPr/>
              </p:nvSpPr>
              <p:spPr>
                <a:xfrm>
                  <a:off x="1498360" y="1794155"/>
                  <a:ext cx="1167200" cy="393063"/>
                </a:xfrm>
                <a:prstGeom prst="rect">
                  <a:avLst/>
                </a:prstGeom>
                <a:grpFill/>
                <a:ln w="19050">
                  <a:solidFill>
                    <a:srgbClr val="FF0000"/>
                  </a:solidFill>
                </a:ln>
              </p:spPr>
              <p:txBody>
                <a:bodyPr wrap="square" lIns="27000" tIns="27000" rIns="27000" bIns="27000" rtlCol="0">
                  <a:spAutoFit/>
                </a:bodyPr>
                <a:lstStyle>
                  <a:defPPr>
                    <a:defRPr lang="fr-FR"/>
                  </a:defPPr>
                  <a:lvl1pPr>
                    <a:defRPr sz="1200" u="none">
                      <a:solidFill>
                        <a:prstClr val="black"/>
                      </a:solidFill>
                    </a:defRPr>
                  </a:lvl1pPr>
                </a:lstStyle>
                <a:p>
                  <a:r>
                    <a:rPr lang="en-US" sz="1000" dirty="0"/>
                    <a:t>Cornell, 1997</a:t>
                  </a:r>
                </a:p>
                <a:p>
                  <a:pPr algn="ctr"/>
                  <a:r>
                    <a:rPr lang="en-US" sz="1000" b="1" dirty="0"/>
                    <a:t>pulsed</a:t>
                  </a:r>
                </a:p>
              </p:txBody>
            </p:sp>
            <p:cxnSp>
              <p:nvCxnSpPr>
                <p:cNvPr id="71" name="Connecteur droit avec flèche 70"/>
                <p:cNvCxnSpPr>
                  <a:stCxn id="69" idx="3"/>
                </p:cNvCxnSpPr>
                <p:nvPr/>
              </p:nvCxnSpPr>
              <p:spPr>
                <a:xfrm>
                  <a:off x="2665561" y="1990686"/>
                  <a:ext cx="1785870" cy="889558"/>
                </a:xfrm>
                <a:prstGeom prst="straightConnector1">
                  <a:avLst/>
                </a:prstGeom>
                <a:grpFill/>
                <a:ln w="28575">
                  <a:solidFill>
                    <a:srgbClr val="FF0000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4" name="ZoneTexte 73"/>
                <p:cNvSpPr txBox="1"/>
                <p:nvPr/>
              </p:nvSpPr>
              <p:spPr>
                <a:xfrm>
                  <a:off x="1305541" y="1101691"/>
                  <a:ext cx="1186100" cy="393063"/>
                </a:xfrm>
                <a:prstGeom prst="rect">
                  <a:avLst/>
                </a:prstGeom>
                <a:grpFill/>
                <a:ln w="19050">
                  <a:solidFill>
                    <a:srgbClr val="3333FF"/>
                  </a:solidFill>
                  <a:prstDash val="solid"/>
                </a:ln>
              </p:spPr>
              <p:txBody>
                <a:bodyPr wrap="square" lIns="27000" tIns="27000" rIns="27000" bIns="27000" rtlCol="0">
                  <a:spAutoFit/>
                </a:bodyPr>
                <a:lstStyle>
                  <a:defPPr>
                    <a:defRPr lang="fr-FR"/>
                  </a:defPPr>
                  <a:lvl1pPr>
                    <a:defRPr sz="1200" u="none">
                      <a:solidFill>
                        <a:prstClr val="black"/>
                      </a:solidFill>
                    </a:defRPr>
                  </a:lvl1pPr>
                </a:lstStyle>
                <a:p>
                  <a:pPr algn="ctr"/>
                  <a:r>
                    <a:rPr lang="en-US" sz="1000" dirty="0"/>
                    <a:t>Nb H</a:t>
                  </a:r>
                  <a:r>
                    <a:rPr lang="en-US" sz="1000" baseline="-25000" dirty="0"/>
                    <a:t>C1</a:t>
                  </a:r>
                  <a:r>
                    <a:rPr lang="en-US" sz="1000" dirty="0"/>
                    <a:t> </a:t>
                  </a:r>
                </a:p>
                <a:p>
                  <a:pPr algn="ctr"/>
                  <a:r>
                    <a:rPr lang="en-US" sz="1000" dirty="0"/>
                    <a:t>(170 à 200 </a:t>
                  </a:r>
                  <a:r>
                    <a:rPr lang="en-US" sz="1000" dirty="0" err="1"/>
                    <a:t>mT</a:t>
                  </a:r>
                  <a:r>
                    <a:rPr lang="en-US" sz="1000" dirty="0"/>
                    <a:t>)</a:t>
                  </a:r>
                  <a:endParaRPr lang="en-US" sz="1000" b="1" dirty="0"/>
                </a:p>
              </p:txBody>
            </p:sp>
            <p:cxnSp>
              <p:nvCxnSpPr>
                <p:cNvPr id="76" name="Connecteur droit avec flèche 75"/>
                <p:cNvCxnSpPr>
                  <a:stCxn id="74" idx="3"/>
                </p:cNvCxnSpPr>
                <p:nvPr/>
              </p:nvCxnSpPr>
              <p:spPr>
                <a:xfrm>
                  <a:off x="2491642" y="1298222"/>
                  <a:ext cx="1162342" cy="677895"/>
                </a:xfrm>
                <a:prstGeom prst="straightConnector1">
                  <a:avLst/>
                </a:prstGeom>
                <a:grpFill/>
                <a:ln w="6350">
                  <a:solidFill>
                    <a:srgbClr val="3333FF"/>
                  </a:solidFill>
                  <a:prstDash val="lgDashDot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8" name="ZoneTexte 77"/>
                <p:cNvSpPr txBox="1"/>
                <p:nvPr/>
              </p:nvSpPr>
              <p:spPr>
                <a:xfrm>
                  <a:off x="2721067" y="-96783"/>
                  <a:ext cx="1059138" cy="384715"/>
                </a:xfrm>
                <a:prstGeom prst="rect">
                  <a:avLst/>
                </a:prstGeom>
                <a:grpFill/>
                <a:ln w="19050">
                  <a:solidFill>
                    <a:srgbClr val="FFFF00"/>
                  </a:solidFill>
                </a:ln>
              </p:spPr>
              <p:txBody>
                <a:bodyPr wrap="none" lIns="27000" tIns="27000" rIns="27000" bIns="27000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050" b="1" u="none" dirty="0">
                      <a:solidFill>
                        <a:prstClr val="black"/>
                      </a:solidFill>
                    </a:rPr>
                    <a:t>H</a:t>
                  </a:r>
                  <a:r>
                    <a:rPr lang="en-US" sz="1050" b="1" u="none" baseline="-25000" dirty="0">
                      <a:solidFill>
                        <a:prstClr val="black"/>
                      </a:solidFill>
                    </a:rPr>
                    <a:t>SH</a:t>
                  </a:r>
                  <a:r>
                    <a:rPr lang="en-US" sz="1050" b="1" u="none" baseline="30000" dirty="0">
                      <a:solidFill>
                        <a:prstClr val="black"/>
                      </a:solidFill>
                    </a:rPr>
                    <a:t>Nb3Sn</a:t>
                  </a:r>
                  <a:r>
                    <a:rPr lang="en-US" sz="1050" b="1" u="none" dirty="0">
                      <a:solidFill>
                        <a:prstClr val="black"/>
                      </a:solidFill>
                    </a:rPr>
                    <a:t> </a:t>
                  </a:r>
                </a:p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b="1" u="none" dirty="0">
                      <a:solidFill>
                        <a:prstClr val="black"/>
                      </a:solidFill>
                    </a:rPr>
                    <a:t>(</a:t>
                  </a:r>
                  <a:r>
                    <a:rPr lang="en-US" sz="900" u="none" dirty="0">
                      <a:solidFill>
                        <a:prstClr val="black"/>
                      </a:solidFill>
                    </a:rPr>
                    <a:t>~ 400 </a:t>
                  </a:r>
                  <a:r>
                    <a:rPr lang="en-US" sz="900" u="none" dirty="0" err="1">
                      <a:solidFill>
                        <a:prstClr val="black"/>
                      </a:solidFill>
                    </a:rPr>
                    <a:t>mT</a:t>
                  </a:r>
                  <a:r>
                    <a:rPr lang="en-US" sz="900" u="none" dirty="0">
                      <a:solidFill>
                        <a:prstClr val="black"/>
                      </a:solidFill>
                    </a:rPr>
                    <a:t> @ 0 K)</a:t>
                  </a:r>
                </a:p>
              </p:txBody>
            </p:sp>
          </p:grpSp>
          <p:grpSp>
            <p:nvGrpSpPr>
              <p:cNvPr id="54" name="Groupe 53"/>
              <p:cNvGrpSpPr/>
              <p:nvPr/>
            </p:nvGrpSpPr>
            <p:grpSpPr>
              <a:xfrm>
                <a:off x="4492675" y="1495865"/>
                <a:ext cx="5703512" cy="4102454"/>
                <a:chOff x="4492675" y="1495865"/>
                <a:chExt cx="5703512" cy="4102454"/>
              </a:xfrm>
              <a:grpFill/>
            </p:grpSpPr>
            <p:cxnSp>
              <p:nvCxnSpPr>
                <p:cNvPr id="55" name="Connecteur droit 54"/>
                <p:cNvCxnSpPr/>
                <p:nvPr/>
              </p:nvCxnSpPr>
              <p:spPr>
                <a:xfrm flipH="1" flipV="1">
                  <a:off x="4494349" y="1497539"/>
                  <a:ext cx="1256293" cy="1216404"/>
                </a:xfrm>
                <a:prstGeom prst="line">
                  <a:avLst/>
                </a:prstGeom>
                <a:grpFill/>
                <a:ln>
                  <a:solidFill>
                    <a:schemeClr val="bg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6" name="Rectangle 55"/>
                <p:cNvSpPr/>
                <p:nvPr/>
              </p:nvSpPr>
              <p:spPr>
                <a:xfrm>
                  <a:off x="7914843" y="2293832"/>
                  <a:ext cx="2281344" cy="34084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88" i="1" u="none" dirty="0">
                      <a:solidFill>
                        <a:prstClr val="black"/>
                      </a:solidFill>
                    </a:rPr>
                    <a:t>Hays. "Measuring the RF critical field of </a:t>
                  </a:r>
                  <a:r>
                    <a:rPr lang="en-US" sz="788" i="1" u="none" dirty="0" err="1">
                      <a:solidFill>
                        <a:prstClr val="black"/>
                      </a:solidFill>
                    </a:rPr>
                    <a:t>Pb</a:t>
                  </a:r>
                  <a:r>
                    <a:rPr lang="en-US" sz="788" i="1" u="none" dirty="0">
                      <a:solidFill>
                        <a:prstClr val="black"/>
                      </a:solidFill>
                    </a:rPr>
                    <a:t>, Nb, </a:t>
                  </a:r>
                  <a:r>
                    <a:rPr lang="en-US" sz="788" i="1" u="none" dirty="0" err="1">
                      <a:solidFill>
                        <a:prstClr val="black"/>
                      </a:solidFill>
                    </a:rPr>
                    <a:t>NbSn</a:t>
                  </a:r>
                  <a:r>
                    <a:rPr lang="en-US" sz="788" i="1" u="none" dirty="0">
                      <a:solidFill>
                        <a:prstClr val="black"/>
                      </a:solidFill>
                    </a:rPr>
                    <a:t>". in SRF 97. 1997.</a:t>
                  </a:r>
                </a:p>
              </p:txBody>
            </p:sp>
            <p:cxnSp>
              <p:nvCxnSpPr>
                <p:cNvPr id="57" name="Connecteur droit 56"/>
                <p:cNvCxnSpPr/>
                <p:nvPr/>
              </p:nvCxnSpPr>
              <p:spPr>
                <a:xfrm flipH="1" flipV="1">
                  <a:off x="4492675" y="1495865"/>
                  <a:ext cx="4092400" cy="4102454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49" name="Connecteur droit avec flèche 48"/>
            <p:cNvCxnSpPr/>
            <p:nvPr/>
          </p:nvCxnSpPr>
          <p:spPr>
            <a:xfrm flipV="1">
              <a:off x="3258949" y="4628418"/>
              <a:ext cx="0" cy="23315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3305500" y="4635365"/>
              <a:ext cx="54972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750" i="1" u="none" dirty="0">
                  <a:solidFill>
                    <a:srgbClr val="0070C0"/>
                  </a:solidFill>
                </a:rPr>
                <a:t>~ 2K </a:t>
              </a:r>
            </a:p>
          </p:txBody>
        </p:sp>
      </p:grpSp>
      <p:sp>
        <p:nvSpPr>
          <p:cNvPr id="3" name="Espace réservé du pied de page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297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70"/>
          <p:cNvSpPr>
            <a:spLocks noChangeArrowheads="1"/>
          </p:cNvSpPr>
          <p:nvPr/>
        </p:nvSpPr>
        <p:spPr bwMode="auto">
          <a:xfrm rot="5400000">
            <a:off x="6382704" y="5340883"/>
            <a:ext cx="1181085" cy="340085"/>
          </a:xfrm>
          <a:prstGeom prst="rect">
            <a:avLst/>
          </a:prstGeom>
          <a:gradFill flip="none" rotWithShape="1">
            <a:gsLst>
              <a:gs pos="0">
                <a:srgbClr val="D2DA7A">
                  <a:lumMod val="40000"/>
                  <a:lumOff val="60000"/>
                </a:srgbClr>
              </a:gs>
              <a:gs pos="17000">
                <a:srgbClr val="D2DA7A">
                  <a:lumMod val="95000"/>
                  <a:lumOff val="5000"/>
                </a:srgbClr>
              </a:gs>
              <a:gs pos="100000">
                <a:srgbClr val="D2DA7A">
                  <a:lumMod val="60000"/>
                </a:srgbClr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en-US" sz="1600" kern="0">
              <a:solidFill>
                <a:prstClr val="white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187624" y="46038"/>
            <a:ext cx="7056784" cy="909637"/>
          </a:xfrm>
        </p:spPr>
        <p:txBody>
          <a:bodyPr/>
          <a:lstStyle/>
          <a:p>
            <a:r>
              <a:rPr lang="en-US" dirty="0" smtClean="0"/>
              <a:t>After niobium : nanocomposites multilayers </a:t>
            </a:r>
            <a:endParaRPr lang="en-US" dirty="0"/>
          </a:p>
        </p:txBody>
      </p:sp>
      <p:sp>
        <p:nvSpPr>
          <p:cNvPr id="114" name="Rectangle 104"/>
          <p:cNvSpPr>
            <a:spLocks noChangeArrowheads="1"/>
          </p:cNvSpPr>
          <p:nvPr/>
        </p:nvSpPr>
        <p:spPr bwMode="auto">
          <a:xfrm>
            <a:off x="334235" y="2852936"/>
            <a:ext cx="5125419" cy="3580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60363" lvl="1" indent="-360363" eaLnBrk="0" hangingPunct="0">
              <a:lnSpc>
                <a:spcPct val="114000"/>
              </a:lnSpc>
              <a:buSzPct val="90000"/>
              <a:buBlip>
                <a:blip r:embed="rId4"/>
              </a:buBlip>
            </a:pPr>
            <a:r>
              <a:rPr kumimoji="1" lang="en-US" sz="1600" b="1" dirty="0" smtClean="0">
                <a:solidFill>
                  <a:prstClr val="black"/>
                </a:solidFill>
                <a:latin typeface="Arial"/>
              </a:rPr>
              <a:t>Dielectric </a:t>
            </a:r>
            <a:r>
              <a:rPr kumimoji="1" lang="en-US" sz="1600" b="1" dirty="0">
                <a:solidFill>
                  <a:prstClr val="black"/>
                </a:solidFill>
                <a:latin typeface="Arial"/>
              </a:rPr>
              <a:t>layer</a:t>
            </a:r>
          </a:p>
          <a:p>
            <a:pPr marL="552450" lvl="2" indent="-238125" eaLnBrk="0" hangingPunct="0">
              <a:lnSpc>
                <a:spcPct val="114000"/>
              </a:lnSpc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sz="1600" dirty="0">
                <a:solidFill>
                  <a:prstClr val="black"/>
                </a:solidFill>
                <a:latin typeface="+mn-lt"/>
              </a:rPr>
              <a:t>Small </a:t>
            </a:r>
            <a:r>
              <a:rPr lang="en-US" sz="1600" dirty="0">
                <a:solidFill>
                  <a:prstClr val="black"/>
                </a:solidFill>
                <a:latin typeface="+mn-lt"/>
                <a:sym typeface="Symbol"/>
              </a:rPr>
              <a:t> vortex (short  -&gt; low dissipation)</a:t>
            </a:r>
          </a:p>
          <a:p>
            <a:pPr marL="552450" lvl="2" indent="-238125" eaLnBrk="0" hangingPunct="0">
              <a:lnSpc>
                <a:spcPct val="114000"/>
              </a:lnSpc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sz="1600" dirty="0">
                <a:solidFill>
                  <a:prstClr val="black"/>
                </a:solidFill>
                <a:latin typeface="+mn-lt"/>
                <a:sym typeface="Symbol"/>
              </a:rPr>
              <a:t>Quickly coalesce (w. RF)</a:t>
            </a:r>
          </a:p>
          <a:p>
            <a:pPr marL="552450" lvl="2" indent="-238125" eaLnBrk="0" hangingPunct="0">
              <a:lnSpc>
                <a:spcPct val="114000"/>
              </a:lnSpc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sz="1600" dirty="0">
                <a:solidFill>
                  <a:prstClr val="black"/>
                </a:solidFill>
                <a:latin typeface="+mn-lt"/>
              </a:rPr>
              <a:t>Blocks avalanche penetration</a:t>
            </a:r>
          </a:p>
          <a:p>
            <a:pPr marL="314325" lvl="2" indent="0" eaLnBrk="0" hangingPunct="0">
              <a:lnSpc>
                <a:spcPct val="114000"/>
              </a:lnSpc>
              <a:buClr>
                <a:srgbClr val="666666"/>
              </a:buClr>
              <a:buSzPct val="36000"/>
            </a:pPr>
            <a:r>
              <a:rPr lang="en-US" sz="1600" dirty="0">
                <a:solidFill>
                  <a:prstClr val="black"/>
                </a:solidFill>
                <a:latin typeface="+mn-lt"/>
              </a:rPr>
              <a:t>=&gt; </a:t>
            </a:r>
            <a:r>
              <a:rPr lang="en-US" sz="1600" b="1" dirty="0">
                <a:solidFill>
                  <a:prstClr val="black"/>
                </a:solidFill>
                <a:latin typeface="+mn-lt"/>
              </a:rPr>
              <a:t>Multilayer</a:t>
            </a:r>
            <a:r>
              <a:rPr lang="en-US" sz="1600" dirty="0">
                <a:solidFill>
                  <a:prstClr val="black"/>
                </a:solidFill>
                <a:latin typeface="+mn-lt"/>
              </a:rPr>
              <a:t> concept for RF application</a:t>
            </a:r>
          </a:p>
          <a:p>
            <a:pPr marL="360363" lvl="1" indent="-360363" eaLnBrk="0" hangingPunct="0">
              <a:spcBef>
                <a:spcPts val="600"/>
              </a:spcBef>
              <a:spcAft>
                <a:spcPts val="600"/>
              </a:spcAft>
              <a:buSzPct val="90000"/>
              <a:buBlip>
                <a:blip r:embed="rId4"/>
              </a:buBlip>
            </a:pPr>
            <a:r>
              <a:rPr lang="en-US" altLang="en-US" sz="1600" b="1" dirty="0">
                <a:solidFill>
                  <a:srgbClr val="000000"/>
                </a:solidFill>
                <a:latin typeface="+mn-lt"/>
                <a:sym typeface="Symbol" pitchFamily="18" charset="2"/>
              </a:rPr>
              <a:t> </a:t>
            </a:r>
            <a:r>
              <a:rPr kumimoji="1" lang="en-US" altLang="en-US" sz="1600" b="1" dirty="0">
                <a:solidFill>
                  <a:prstClr val="black"/>
                </a:solidFill>
                <a:latin typeface="+mn-lt"/>
                <a:sym typeface="Symbol" pitchFamily="18" charset="2"/>
              </a:rPr>
              <a:t>N</a:t>
            </a:r>
            <a:r>
              <a:rPr kumimoji="1" lang="en-US" altLang="zh-CN" sz="1600" b="1" dirty="0">
                <a:solidFill>
                  <a:prstClr val="black"/>
                </a:solidFill>
                <a:latin typeface="+mn-lt"/>
              </a:rPr>
              <a:t>anometric I/S/I/ layers deposited on </a:t>
            </a:r>
            <a:r>
              <a:rPr kumimoji="1" lang="en-US" altLang="zh-CN" sz="1600" b="1" dirty="0" err="1">
                <a:solidFill>
                  <a:prstClr val="black"/>
                </a:solidFill>
                <a:latin typeface="+mn-lt"/>
              </a:rPr>
              <a:t>Nb</a:t>
            </a:r>
            <a:endParaRPr kumimoji="1" lang="en-US" altLang="zh-CN" sz="1600" b="1" dirty="0">
              <a:solidFill>
                <a:prstClr val="black"/>
              </a:solidFill>
              <a:latin typeface="+mn-lt"/>
            </a:endParaRPr>
          </a:p>
          <a:p>
            <a:pPr marL="552450" lvl="2" indent="-238125" eaLnBrk="0" hangingPunct="0">
              <a:lnSpc>
                <a:spcPct val="114000"/>
              </a:lnSpc>
              <a:spcBef>
                <a:spcPts val="0"/>
              </a:spcBef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altLang="zh-CN" sz="1600" u="none" dirty="0" smtClean="0">
                <a:solidFill>
                  <a:srgbClr val="000000"/>
                </a:solidFill>
                <a:latin typeface="+mn-lt"/>
                <a:ea typeface="SimSun" pitchFamily="2" charset="-122"/>
              </a:rPr>
              <a:t> </a:t>
            </a:r>
            <a:r>
              <a:rPr lang="en-US" altLang="zh-CN" sz="1600" dirty="0">
                <a:solidFill>
                  <a:prstClr val="black"/>
                </a:solidFill>
                <a:latin typeface="+mn-lt"/>
              </a:rPr>
              <a:t>SC  nanometric layers (</a:t>
            </a:r>
            <a:r>
              <a:rPr lang="en-US" altLang="zh-CN" sz="1600" dirty="0">
                <a:solidFill>
                  <a:prstClr val="black"/>
                </a:solidFill>
                <a:latin typeface="+mn-lt"/>
                <a:sym typeface="Symbol"/>
              </a:rPr>
              <a:t> 100 nm) =&gt; H</a:t>
            </a:r>
            <a:r>
              <a:rPr lang="en-US" altLang="zh-CN" sz="1600" baseline="-25000" dirty="0">
                <a:solidFill>
                  <a:prstClr val="black"/>
                </a:solidFill>
                <a:latin typeface="+mn-lt"/>
                <a:sym typeface="Symbol"/>
              </a:rPr>
              <a:t>C1</a:t>
            </a:r>
            <a:r>
              <a:rPr lang="en-US" altLang="zh-CN" sz="1600" dirty="0">
                <a:solidFill>
                  <a:prstClr val="black"/>
                </a:solidFill>
                <a:latin typeface="+mn-lt"/>
                <a:sym typeface="Symbol"/>
              </a:rPr>
              <a:t> =&gt; </a:t>
            </a:r>
            <a:r>
              <a:rPr lang="en-US" altLang="zh-CN" sz="1600" dirty="0" smtClean="0">
                <a:solidFill>
                  <a:prstClr val="black"/>
                </a:solidFill>
                <a:latin typeface="+mn-lt"/>
                <a:sym typeface="Symbol"/>
              </a:rPr>
              <a:t>Vortex </a:t>
            </a:r>
            <a:r>
              <a:rPr lang="en-US" altLang="zh-CN" sz="1600" dirty="0">
                <a:solidFill>
                  <a:prstClr val="black"/>
                </a:solidFill>
                <a:latin typeface="+mn-lt"/>
                <a:sym typeface="Symbol"/>
              </a:rPr>
              <a:t>enter at higher field</a:t>
            </a:r>
          </a:p>
          <a:p>
            <a:pPr marL="552450" lvl="2" indent="-238125" eaLnBrk="0" hangingPunct="0">
              <a:lnSpc>
                <a:spcPct val="114000"/>
              </a:lnSpc>
              <a:spcBef>
                <a:spcPts val="0"/>
              </a:spcBef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altLang="zh-CN" sz="1600" dirty="0">
                <a:solidFill>
                  <a:prstClr val="black"/>
                </a:solidFill>
                <a:latin typeface="+mn-lt"/>
              </a:rPr>
              <a:t> </a:t>
            </a:r>
            <a:r>
              <a:rPr lang="en-US" altLang="zh-CN" sz="1600" dirty="0" err="1">
                <a:solidFill>
                  <a:prstClr val="black"/>
                </a:solidFill>
                <a:latin typeface="+mn-lt"/>
              </a:rPr>
              <a:t>Nb</a:t>
            </a:r>
            <a:r>
              <a:rPr lang="en-US" altLang="zh-CN" sz="1600" dirty="0">
                <a:solidFill>
                  <a:prstClr val="black"/>
                </a:solidFill>
                <a:latin typeface="+mn-lt"/>
              </a:rPr>
              <a:t>  surface screening =&gt; allows high magnetic field inside the cavity =&gt; higher </a:t>
            </a:r>
            <a:r>
              <a:rPr lang="en-US" altLang="zh-CN" sz="1600" dirty="0" err="1">
                <a:solidFill>
                  <a:prstClr val="black"/>
                </a:solidFill>
                <a:latin typeface="+mn-lt"/>
              </a:rPr>
              <a:t>E</a:t>
            </a:r>
            <a:r>
              <a:rPr lang="en-US" altLang="zh-CN" sz="1600" baseline="-25000" dirty="0" err="1">
                <a:solidFill>
                  <a:prstClr val="black"/>
                </a:solidFill>
                <a:latin typeface="+mn-lt"/>
              </a:rPr>
              <a:t>acc</a:t>
            </a:r>
            <a:endParaRPr lang="en-US" altLang="zh-CN" sz="1600" baseline="-25000" dirty="0">
              <a:solidFill>
                <a:prstClr val="black"/>
              </a:solidFill>
              <a:latin typeface="+mn-lt"/>
            </a:endParaRPr>
          </a:p>
          <a:p>
            <a:pPr marL="552450" lvl="2" indent="-238125" eaLnBrk="0" hangingPunct="0">
              <a:lnSpc>
                <a:spcPct val="114000"/>
              </a:lnSpc>
              <a:spcBef>
                <a:spcPts val="0"/>
              </a:spcBef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altLang="zh-CN" sz="1600" dirty="0">
                <a:solidFill>
                  <a:prstClr val="black"/>
                </a:solidFill>
                <a:latin typeface="+mn-lt"/>
              </a:rPr>
              <a:t> SC w. high T</a:t>
            </a:r>
            <a:r>
              <a:rPr lang="en-US" altLang="zh-CN" sz="1600" baseline="-25000" dirty="0">
                <a:solidFill>
                  <a:prstClr val="black"/>
                </a:solidFill>
                <a:latin typeface="+mn-lt"/>
              </a:rPr>
              <a:t>C</a:t>
            </a:r>
            <a:r>
              <a:rPr lang="en-US" altLang="zh-CN" sz="1600" dirty="0">
                <a:solidFill>
                  <a:prstClr val="black"/>
                </a:solidFill>
                <a:latin typeface="+mn-lt"/>
              </a:rPr>
              <a:t> than </a:t>
            </a:r>
            <a:r>
              <a:rPr lang="en-US" altLang="zh-CN" sz="1600" dirty="0" err="1">
                <a:solidFill>
                  <a:prstClr val="black"/>
                </a:solidFill>
                <a:latin typeface="+mn-lt"/>
              </a:rPr>
              <a:t>Nb</a:t>
            </a:r>
            <a:r>
              <a:rPr lang="en-US" altLang="zh-CN" sz="1600" dirty="0">
                <a:solidFill>
                  <a:prstClr val="black"/>
                </a:solidFill>
                <a:latin typeface="+mn-lt"/>
              </a:rPr>
              <a:t> (e.g.  </a:t>
            </a:r>
            <a:r>
              <a:rPr lang="en-US" altLang="zh-CN" sz="1600" dirty="0" err="1">
                <a:solidFill>
                  <a:prstClr val="black"/>
                </a:solidFill>
                <a:latin typeface="+mn-lt"/>
              </a:rPr>
              <a:t>NbN</a:t>
            </a:r>
            <a:r>
              <a:rPr lang="en-US" altLang="zh-CN" sz="1600" dirty="0" smtClean="0">
                <a:solidFill>
                  <a:prstClr val="black"/>
                </a:solidFill>
                <a:latin typeface="+mn-lt"/>
              </a:rPr>
              <a:t>):</a:t>
            </a:r>
            <a:r>
              <a:rPr lang="en-US" altLang="zh-CN" sz="1600" dirty="0">
                <a:solidFill>
                  <a:prstClr val="black"/>
                </a:solidFill>
                <a:latin typeface="+mn-lt"/>
              </a:rPr>
              <a:t>	</a:t>
            </a:r>
            <a:r>
              <a:rPr lang="en-US" altLang="zh-CN" sz="1600" dirty="0" smtClean="0">
                <a:solidFill>
                  <a:prstClr val="black"/>
                </a:solidFill>
                <a:latin typeface="+mn-lt"/>
              </a:rPr>
              <a:t>                            </a:t>
            </a:r>
            <a:r>
              <a:rPr lang="en-US" altLang="zh-CN" sz="1600" dirty="0">
                <a:solidFill>
                  <a:prstClr val="black"/>
                </a:solidFill>
                <a:latin typeface="+mn-lt"/>
              </a:rPr>
              <a:t>=&gt; </a:t>
            </a:r>
            <a:r>
              <a:rPr lang="en-US" sz="1600" dirty="0">
                <a:solidFill>
                  <a:prstClr val="black"/>
                </a:solidFill>
                <a:latin typeface="+mn-lt"/>
                <a:sym typeface="Symbol" pitchFamily="18" charset="2"/>
              </a:rPr>
              <a:t>Q</a:t>
            </a:r>
            <a:r>
              <a:rPr lang="en-US" sz="1600" baseline="-25000" dirty="0">
                <a:solidFill>
                  <a:prstClr val="black"/>
                </a:solidFill>
                <a:latin typeface="+mn-lt"/>
                <a:sym typeface="Symbol" pitchFamily="18" charset="2"/>
              </a:rPr>
              <a:t>0</a:t>
            </a:r>
            <a:r>
              <a:rPr lang="en-US" sz="1600" baseline="30000" dirty="0">
                <a:solidFill>
                  <a:prstClr val="black"/>
                </a:solidFill>
                <a:latin typeface="+mn-lt"/>
                <a:sym typeface="Symbol" pitchFamily="18" charset="2"/>
              </a:rPr>
              <a:t>multi</a:t>
            </a:r>
            <a:r>
              <a:rPr lang="en-US" sz="1600" dirty="0">
                <a:solidFill>
                  <a:prstClr val="black"/>
                </a:solidFill>
                <a:latin typeface="+mn-lt"/>
                <a:sym typeface="Symbol" pitchFamily="18" charset="2"/>
              </a:rPr>
              <a:t> &gt;&gt; Q</a:t>
            </a:r>
            <a:r>
              <a:rPr lang="en-US" sz="1600" baseline="-25000" dirty="0">
                <a:solidFill>
                  <a:prstClr val="black"/>
                </a:solidFill>
                <a:latin typeface="+mn-lt"/>
                <a:sym typeface="Symbol" pitchFamily="18" charset="2"/>
              </a:rPr>
              <a:t>0</a:t>
            </a:r>
            <a:r>
              <a:rPr lang="en-US" sz="1600" baseline="30000" dirty="0">
                <a:solidFill>
                  <a:prstClr val="black"/>
                </a:solidFill>
                <a:latin typeface="+mn-lt"/>
                <a:sym typeface="Symbol" pitchFamily="18" charset="2"/>
              </a:rPr>
              <a:t>Nb</a:t>
            </a:r>
            <a:r>
              <a:rPr lang="en-US" sz="1600" dirty="0">
                <a:solidFill>
                  <a:prstClr val="black"/>
                </a:solidFill>
                <a:latin typeface="+mn-lt"/>
                <a:sym typeface="Symbol" pitchFamily="18" charset="2"/>
              </a:rPr>
              <a:t> </a:t>
            </a:r>
          </a:p>
        </p:txBody>
      </p:sp>
      <p:pic>
        <p:nvPicPr>
          <p:cNvPr id="115" name="Picture 6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372" y="1198545"/>
            <a:ext cx="3416308" cy="255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89325" y="2451080"/>
            <a:ext cx="422318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i="1" u="none" dirty="0" smtClean="0"/>
              <a:t>Structures proposed by A. </a:t>
            </a:r>
            <a:r>
              <a:rPr lang="en-US" sz="1100" i="1" u="none" dirty="0" err="1" smtClean="0"/>
              <a:t>Gurevich</a:t>
            </a:r>
            <a:r>
              <a:rPr lang="en-US" sz="1100" i="1" u="none" dirty="0" smtClean="0"/>
              <a:t> in 2006, SRF tailored</a:t>
            </a:r>
            <a:endParaRPr lang="en-US" sz="1100" i="1" u="none" dirty="0"/>
          </a:p>
        </p:txBody>
      </p:sp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2809011"/>
              </p:ext>
            </p:extLst>
          </p:nvPr>
        </p:nvGraphicFramePr>
        <p:xfrm>
          <a:off x="4307910" y="5744259"/>
          <a:ext cx="1224136" cy="450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8" name="Equation" r:id="rId7" imgW="1130040" imgH="457200" progId="Equation.3">
                  <p:embed/>
                </p:oleObj>
              </mc:Choice>
              <mc:Fallback>
                <p:oleObj name="Equation" r:id="rId7" imgW="11300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7910" y="5744259"/>
                        <a:ext cx="1224136" cy="4507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e 10"/>
          <p:cNvGrpSpPr/>
          <p:nvPr/>
        </p:nvGrpSpPr>
        <p:grpSpPr>
          <a:xfrm>
            <a:off x="3119977" y="1376085"/>
            <a:ext cx="1800001" cy="931909"/>
            <a:chOff x="3119977" y="1376085"/>
            <a:chExt cx="1800001" cy="931909"/>
          </a:xfrm>
        </p:grpSpPr>
        <p:sp>
          <p:nvSpPr>
            <p:cNvPr id="34" name="Rectangle 33"/>
            <p:cNvSpPr/>
            <p:nvPr/>
          </p:nvSpPr>
          <p:spPr>
            <a:xfrm>
              <a:off x="3119977" y="1676980"/>
              <a:ext cx="1620000" cy="631014"/>
            </a:xfrm>
            <a:prstGeom prst="rect">
              <a:avLst/>
            </a:prstGeom>
            <a:gradFill flip="none" rotWithShape="1">
              <a:gsLst>
                <a:gs pos="0">
                  <a:srgbClr val="D2DA7A">
                    <a:lumMod val="40000"/>
                    <a:lumOff val="60000"/>
                  </a:srgbClr>
                </a:gs>
                <a:gs pos="17000">
                  <a:srgbClr val="D2DA7A">
                    <a:lumMod val="95000"/>
                    <a:lumOff val="5000"/>
                  </a:srgbClr>
                </a:gs>
                <a:gs pos="100000">
                  <a:srgbClr val="D2DA7A">
                    <a:lumMod val="60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120913" y="1925041"/>
              <a:ext cx="1621029" cy="637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Connecteur droit avec flèche 34"/>
            <p:cNvCxnSpPr/>
            <p:nvPr/>
          </p:nvCxnSpPr>
          <p:spPr>
            <a:xfrm>
              <a:off x="3236181" y="1456067"/>
              <a:ext cx="1260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ZoneTexte 35"/>
                <p:cNvSpPr txBox="1"/>
                <p:nvPr/>
              </p:nvSpPr>
              <p:spPr>
                <a:xfrm>
                  <a:off x="4553785" y="1376085"/>
                  <a:ext cx="366193" cy="25924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𝑯</m:t>
                            </m:r>
                            <m:r>
                              <a:rPr kumimoji="0" lang="fr-FR" sz="1400" b="1" i="1" u="none" strike="noStrike" kern="0" cap="none" spc="0" normalizeH="0" baseline="-2500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𝑹𝑭</m:t>
                            </m:r>
                          </m:e>
                        </m:acc>
                      </m:oMath>
                    </m:oMathPara>
                  </a14:m>
                  <a:endParaRPr kumimoji="0" lang="fr-FR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36" name="ZoneTexte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53785" y="1376085"/>
                  <a:ext cx="366193" cy="259247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r="-16667" b="-261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2" name="Triangle isocèle 41"/>
            <p:cNvSpPr/>
            <p:nvPr/>
          </p:nvSpPr>
          <p:spPr>
            <a:xfrm>
              <a:off x="3924177" y="1629176"/>
              <a:ext cx="55553" cy="63094"/>
            </a:xfrm>
            <a:prstGeom prst="triangle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39" name="Connecteur droit avec flèche 38"/>
            <p:cNvCxnSpPr/>
            <p:nvPr/>
          </p:nvCxnSpPr>
          <p:spPr>
            <a:xfrm flipV="1">
              <a:off x="4211960" y="1674461"/>
              <a:ext cx="0" cy="25200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tailEnd type="arrow"/>
            </a:ln>
            <a:effectLst/>
          </p:spPr>
        </p:cxnSp>
        <p:cxnSp>
          <p:nvCxnSpPr>
            <p:cNvPr id="40" name="Connecteur droit avec flèche 39"/>
            <p:cNvCxnSpPr/>
            <p:nvPr/>
          </p:nvCxnSpPr>
          <p:spPr>
            <a:xfrm>
              <a:off x="3635896" y="1692270"/>
              <a:ext cx="0" cy="232771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tailEnd type="arrow"/>
            </a:ln>
            <a:effectLst/>
          </p:spPr>
        </p:cxnSp>
      </p:grpSp>
      <p:grpSp>
        <p:nvGrpSpPr>
          <p:cNvPr id="9" name="Groupe 8"/>
          <p:cNvGrpSpPr/>
          <p:nvPr/>
        </p:nvGrpSpPr>
        <p:grpSpPr>
          <a:xfrm>
            <a:off x="467544" y="1358267"/>
            <a:ext cx="1800001" cy="931909"/>
            <a:chOff x="467544" y="1358267"/>
            <a:chExt cx="1800001" cy="931909"/>
          </a:xfrm>
        </p:grpSpPr>
        <p:sp>
          <p:nvSpPr>
            <p:cNvPr id="16" name="Rectangle 15"/>
            <p:cNvSpPr/>
            <p:nvPr/>
          </p:nvSpPr>
          <p:spPr>
            <a:xfrm>
              <a:off x="467544" y="1659162"/>
              <a:ext cx="1620000" cy="631014"/>
            </a:xfrm>
            <a:prstGeom prst="rect">
              <a:avLst/>
            </a:prstGeom>
            <a:gradFill flip="none" rotWithShape="1">
              <a:gsLst>
                <a:gs pos="0">
                  <a:srgbClr val="D2DA7A">
                    <a:lumMod val="40000"/>
                    <a:lumOff val="60000"/>
                  </a:srgbClr>
                </a:gs>
                <a:gs pos="17000">
                  <a:srgbClr val="D2DA7A">
                    <a:lumMod val="95000"/>
                    <a:lumOff val="5000"/>
                  </a:srgbClr>
                </a:gs>
                <a:gs pos="100000">
                  <a:srgbClr val="D2DA7A">
                    <a:lumMod val="60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17" name="Connecteur droit avec flèche 16"/>
            <p:cNvCxnSpPr/>
            <p:nvPr/>
          </p:nvCxnSpPr>
          <p:spPr>
            <a:xfrm>
              <a:off x="583748" y="1438249"/>
              <a:ext cx="1260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ZoneTexte 17"/>
                <p:cNvSpPr txBox="1"/>
                <p:nvPr/>
              </p:nvSpPr>
              <p:spPr>
                <a:xfrm>
                  <a:off x="1901352" y="1358267"/>
                  <a:ext cx="366193" cy="25924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𝑯</m:t>
                            </m:r>
                            <m:r>
                              <a:rPr kumimoji="0" lang="fr-FR" sz="1400" b="1" i="1" u="none" strike="noStrike" kern="0" cap="none" spc="0" normalizeH="0" baseline="-2500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𝑹𝑭</m:t>
                            </m:r>
                          </m:e>
                        </m:acc>
                      </m:oMath>
                    </m:oMathPara>
                  </a14:m>
                  <a:endParaRPr kumimoji="0" lang="fr-FR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18" name="ZoneTexte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01352" y="1358267"/>
                  <a:ext cx="366193" cy="259247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r="-16667" b="-261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9" name="Groupe 18"/>
            <p:cNvGrpSpPr/>
            <p:nvPr/>
          </p:nvGrpSpPr>
          <p:grpSpPr>
            <a:xfrm>
              <a:off x="1118144" y="1611367"/>
              <a:ext cx="348456" cy="304288"/>
              <a:chOff x="6846905" y="3556213"/>
              <a:chExt cx="677424" cy="520857"/>
            </a:xfrm>
          </p:grpSpPr>
          <p:grpSp>
            <p:nvGrpSpPr>
              <p:cNvPr id="23" name="Groupe 22"/>
              <p:cNvGrpSpPr/>
              <p:nvPr/>
            </p:nvGrpSpPr>
            <p:grpSpPr>
              <a:xfrm flipV="1">
                <a:off x="6946734" y="3645024"/>
                <a:ext cx="477767" cy="279035"/>
                <a:chOff x="6948264" y="3645024"/>
                <a:chExt cx="477767" cy="279035"/>
              </a:xfrm>
            </p:grpSpPr>
            <p:sp>
              <p:nvSpPr>
                <p:cNvPr id="31" name="Arc 30"/>
                <p:cNvSpPr/>
                <p:nvPr/>
              </p:nvSpPr>
              <p:spPr>
                <a:xfrm>
                  <a:off x="6993983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  <p:sp>
              <p:nvSpPr>
                <p:cNvPr id="32" name="Arc 31"/>
                <p:cNvSpPr/>
                <p:nvPr/>
              </p:nvSpPr>
              <p:spPr>
                <a:xfrm flipH="1">
                  <a:off x="6948264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4" name="Triangle isocèle 23"/>
              <p:cNvSpPr/>
              <p:nvPr/>
            </p:nvSpPr>
            <p:spPr>
              <a:xfrm>
                <a:off x="7145574" y="3556213"/>
                <a:ext cx="108000" cy="108000"/>
              </a:xfrm>
              <a:prstGeom prst="triangle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noFill/>
                <a:prstDash val="sys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grpSp>
            <p:nvGrpSpPr>
              <p:cNvPr id="25" name="Groupe 24"/>
              <p:cNvGrpSpPr/>
              <p:nvPr/>
            </p:nvGrpSpPr>
            <p:grpSpPr>
              <a:xfrm flipV="1">
                <a:off x="6846905" y="3643527"/>
                <a:ext cx="677424" cy="433543"/>
                <a:chOff x="6948264" y="3645024"/>
                <a:chExt cx="477767" cy="279035"/>
              </a:xfrm>
            </p:grpSpPr>
            <p:sp>
              <p:nvSpPr>
                <p:cNvPr id="29" name="Arc 28"/>
                <p:cNvSpPr/>
                <p:nvPr/>
              </p:nvSpPr>
              <p:spPr>
                <a:xfrm>
                  <a:off x="6993983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Arc 29"/>
                <p:cNvSpPr/>
                <p:nvPr/>
              </p:nvSpPr>
              <p:spPr>
                <a:xfrm flipH="1">
                  <a:off x="6948264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</p:grpSp>
        </p:grpSp>
        <p:cxnSp>
          <p:nvCxnSpPr>
            <p:cNvPr id="20" name="Connecteur droit avec flèche 19"/>
            <p:cNvCxnSpPr>
              <a:stCxn id="32" idx="0"/>
              <a:endCxn id="31" idx="0"/>
            </p:cNvCxnSpPr>
            <p:nvPr/>
          </p:nvCxnSpPr>
          <p:spPr>
            <a:xfrm>
              <a:off x="1280607" y="1826267"/>
              <a:ext cx="23517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tailEnd type="arrow"/>
            </a:ln>
            <a:effectLst/>
          </p:spPr>
        </p:cxnSp>
        <p:sp>
          <p:nvSpPr>
            <p:cNvPr id="4" name="Rectangle 3"/>
            <p:cNvSpPr/>
            <p:nvPr/>
          </p:nvSpPr>
          <p:spPr>
            <a:xfrm>
              <a:off x="467544" y="1925041"/>
              <a:ext cx="1621029" cy="637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e 56"/>
          <p:cNvGrpSpPr/>
          <p:nvPr/>
        </p:nvGrpSpPr>
        <p:grpSpPr>
          <a:xfrm flipV="1">
            <a:off x="7898011" y="3823669"/>
            <a:ext cx="919876" cy="1323008"/>
            <a:chOff x="6998751" y="1377880"/>
            <a:chExt cx="1226501" cy="1764010"/>
          </a:xfrm>
        </p:grpSpPr>
        <p:sp>
          <p:nvSpPr>
            <p:cNvPr id="74" name="Ellipse 73"/>
            <p:cNvSpPr/>
            <p:nvPr/>
          </p:nvSpPr>
          <p:spPr>
            <a:xfrm>
              <a:off x="7256144" y="1377880"/>
              <a:ext cx="714079" cy="176401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7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fr-FR" sz="1600" kern="0">
                <a:solidFill>
                  <a:prstClr val="white"/>
                </a:solidFill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7932929" y="1976394"/>
              <a:ext cx="292323" cy="588003"/>
            </a:xfrm>
            <a:prstGeom prst="rect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7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fr-FR" sz="1600" kern="0">
                <a:solidFill>
                  <a:prstClr val="white"/>
                </a:solidFill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7001116" y="1976394"/>
              <a:ext cx="292323" cy="588003"/>
            </a:xfrm>
            <a:prstGeom prst="rect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7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fr-FR" sz="1600" kern="0">
                <a:solidFill>
                  <a:prstClr val="white"/>
                </a:solidFill>
              </a:endParaRPr>
            </a:p>
          </p:txBody>
        </p:sp>
        <p:grpSp>
          <p:nvGrpSpPr>
            <p:cNvPr id="79" name="Groupe 78"/>
            <p:cNvGrpSpPr/>
            <p:nvPr/>
          </p:nvGrpSpPr>
          <p:grpSpPr>
            <a:xfrm>
              <a:off x="6998751" y="1472141"/>
              <a:ext cx="1217279" cy="1565668"/>
              <a:chOff x="7001117" y="1475266"/>
              <a:chExt cx="1217279" cy="1565668"/>
            </a:xfrm>
          </p:grpSpPr>
          <p:sp>
            <p:nvSpPr>
              <p:cNvPr id="83" name="Ellipse 82"/>
              <p:cNvSpPr/>
              <p:nvPr/>
            </p:nvSpPr>
            <p:spPr>
              <a:xfrm>
                <a:off x="7329225" y="1475266"/>
                <a:ext cx="567918" cy="1565668"/>
              </a:xfrm>
              <a:prstGeom prst="ellipse">
                <a:avLst/>
              </a:prstGeom>
              <a:gradFill flip="none" rotWithShape="1">
                <a:gsLst>
                  <a:gs pos="0">
                    <a:srgbClr val="D2DA7A">
                      <a:lumMod val="40000"/>
                      <a:lumOff val="60000"/>
                    </a:srgbClr>
                  </a:gs>
                  <a:gs pos="17000">
                    <a:srgbClr val="D2DA7A">
                      <a:lumMod val="95000"/>
                      <a:lumOff val="5000"/>
                    </a:srgbClr>
                  </a:gs>
                  <a:gs pos="100000">
                    <a:srgbClr val="D2DA7A">
                      <a:lumMod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chemeClr val="accent3">
                    <a:lumMod val="7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fr-FR" sz="1600" kern="0">
                    <a:solidFill>
                      <a:prstClr val="white"/>
                    </a:solidFill>
                  </a:rPr>
                  <a:t> </a:t>
                </a:r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7868212" y="2065512"/>
                <a:ext cx="350184" cy="411450"/>
              </a:xfrm>
              <a:prstGeom prst="rect">
                <a:avLst/>
              </a:prstGeom>
              <a:gradFill flip="none" rotWithShape="1">
                <a:gsLst>
                  <a:gs pos="0">
                    <a:srgbClr val="D2DA7A">
                      <a:lumMod val="40000"/>
                      <a:lumOff val="60000"/>
                    </a:srgbClr>
                  </a:gs>
                  <a:gs pos="17000">
                    <a:srgbClr val="D2DA7A">
                      <a:lumMod val="95000"/>
                      <a:lumOff val="5000"/>
                    </a:srgbClr>
                  </a:gs>
                  <a:gs pos="100000">
                    <a:srgbClr val="D2DA7A">
                      <a:lumMod val="60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fr-FR" sz="1600" kern="0">
                    <a:solidFill>
                      <a:prstClr val="white"/>
                    </a:solidFill>
                  </a:rPr>
                  <a:t> </a:t>
                </a:r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7001117" y="2064671"/>
                <a:ext cx="357040" cy="411450"/>
              </a:xfrm>
              <a:prstGeom prst="rect">
                <a:avLst/>
              </a:prstGeom>
              <a:gradFill flip="none" rotWithShape="1">
                <a:gsLst>
                  <a:gs pos="0">
                    <a:srgbClr val="D2DA7A">
                      <a:lumMod val="40000"/>
                      <a:lumOff val="60000"/>
                    </a:srgbClr>
                  </a:gs>
                  <a:gs pos="17000">
                    <a:srgbClr val="D2DA7A">
                      <a:lumMod val="95000"/>
                      <a:lumOff val="5000"/>
                    </a:srgbClr>
                  </a:gs>
                  <a:gs pos="100000">
                    <a:srgbClr val="D2DA7A">
                      <a:lumMod val="60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fr-FR" sz="1600" kern="0">
                    <a:solidFill>
                      <a:prstClr val="white"/>
                    </a:solidFill>
                  </a:rPr>
                  <a:t>  </a:t>
                </a:r>
              </a:p>
            </p:txBody>
          </p:sp>
        </p:grpSp>
      </p:grpSp>
      <p:sp>
        <p:nvSpPr>
          <p:cNvPr id="59" name="Rectangle 113"/>
          <p:cNvSpPr>
            <a:spLocks noChangeArrowheads="1"/>
          </p:cNvSpPr>
          <p:nvPr/>
        </p:nvSpPr>
        <p:spPr bwMode="auto">
          <a:xfrm flipH="1">
            <a:off x="7112140" y="5638792"/>
            <a:ext cx="644955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900" dirty="0">
                <a:solidFill>
                  <a:srgbClr val="477C2C"/>
                </a:solidFill>
              </a:rPr>
              <a:t>Cavity's </a:t>
            </a:r>
            <a:r>
              <a:rPr lang="en-US" sz="1000" dirty="0">
                <a:solidFill>
                  <a:srgbClr val="477C2C"/>
                </a:solidFill>
              </a:rPr>
              <a:t>internal</a:t>
            </a:r>
            <a:r>
              <a:rPr lang="en-US" sz="900" dirty="0">
                <a:solidFill>
                  <a:srgbClr val="477C2C"/>
                </a:solidFill>
              </a:rPr>
              <a:t> surface </a:t>
            </a:r>
          </a:p>
          <a:p>
            <a:pPr algn="r"/>
            <a:r>
              <a:rPr lang="fr-FR" sz="900" dirty="0">
                <a:solidFill>
                  <a:srgbClr val="477C2C"/>
                </a:solidFill>
              </a:rPr>
              <a:t>→</a:t>
            </a:r>
            <a:endParaRPr lang="fr-FR" sz="900" dirty="0">
              <a:solidFill>
                <a:srgbClr val="477C2C"/>
              </a:solidFill>
              <a:sym typeface="Symbol" pitchFamily="18" charset="2"/>
            </a:endParaRPr>
          </a:p>
        </p:txBody>
      </p:sp>
      <p:sp>
        <p:nvSpPr>
          <p:cNvPr id="60" name="Rectangle 66"/>
          <p:cNvSpPr>
            <a:spLocks noChangeArrowheads="1"/>
          </p:cNvSpPr>
          <p:nvPr/>
        </p:nvSpPr>
        <p:spPr bwMode="auto">
          <a:xfrm rot="5400000">
            <a:off x="5825255" y="5191272"/>
            <a:ext cx="1181086" cy="639308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  <a:alpha val="18000"/>
                </a:schemeClr>
              </a:gs>
              <a:gs pos="26000">
                <a:schemeClr val="tx1">
                  <a:lumMod val="50000"/>
                  <a:lumOff val="50000"/>
                  <a:alpha val="81000"/>
                </a:schemeClr>
              </a:gs>
              <a:gs pos="6300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200">
              <a:latin typeface="Calibri" pitchFamily="34" charset="0"/>
            </a:endParaRPr>
          </a:p>
        </p:txBody>
      </p:sp>
      <p:sp>
        <p:nvSpPr>
          <p:cNvPr id="61" name="Rectangle 70"/>
          <p:cNvSpPr>
            <a:spLocks noChangeArrowheads="1"/>
          </p:cNvSpPr>
          <p:nvPr/>
        </p:nvSpPr>
        <p:spPr bwMode="auto">
          <a:xfrm rot="5400000">
            <a:off x="6178786" y="5477050"/>
            <a:ext cx="1181085" cy="67751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26000">
                <a:schemeClr val="accent2">
                  <a:alpha val="68000"/>
                </a:schemeClr>
              </a:gs>
              <a:gs pos="63000">
                <a:schemeClr val="accent2">
                  <a:alpha val="68000"/>
                </a:schemeClr>
              </a:gs>
              <a:gs pos="100000">
                <a:schemeClr val="accent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200">
              <a:latin typeface="Calibri" pitchFamily="34" charset="0"/>
            </a:endParaRPr>
          </a:p>
        </p:txBody>
      </p:sp>
      <p:sp>
        <p:nvSpPr>
          <p:cNvPr id="62" name="Line 110"/>
          <p:cNvSpPr>
            <a:spLocks noChangeShapeType="1"/>
          </p:cNvSpPr>
          <p:nvPr/>
        </p:nvSpPr>
        <p:spPr bwMode="auto">
          <a:xfrm flipV="1">
            <a:off x="7148396" y="4806582"/>
            <a:ext cx="1191" cy="1291487"/>
          </a:xfrm>
          <a:prstGeom prst="line">
            <a:avLst/>
          </a:prstGeom>
          <a:noFill/>
          <a:ln w="19050">
            <a:solidFill>
              <a:srgbClr val="477C2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350"/>
          </a:p>
        </p:txBody>
      </p:sp>
      <p:sp>
        <p:nvSpPr>
          <p:cNvPr id="63" name="Text Box 116"/>
          <p:cNvSpPr txBox="1">
            <a:spLocks noChangeArrowheads="1"/>
          </p:cNvSpPr>
          <p:nvPr/>
        </p:nvSpPr>
        <p:spPr bwMode="auto">
          <a:xfrm>
            <a:off x="7549480" y="5155611"/>
            <a:ext cx="9428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 dirty="0"/>
              <a:t> </a:t>
            </a:r>
            <a:r>
              <a:rPr lang="en-US" sz="1600" i="1" dirty="0" err="1"/>
              <a:t>H</a:t>
            </a:r>
            <a:r>
              <a:rPr lang="en-US" sz="1600" i="1" baseline="-25000" dirty="0" err="1"/>
              <a:t>applied</a:t>
            </a:r>
            <a:r>
              <a:rPr lang="en-US" sz="1600" i="1" baseline="-25000" dirty="0"/>
              <a:t> //</a:t>
            </a:r>
          </a:p>
        </p:txBody>
      </p:sp>
      <p:sp>
        <p:nvSpPr>
          <p:cNvPr id="64" name="Text Box 116"/>
          <p:cNvSpPr txBox="1">
            <a:spLocks noChangeArrowheads="1"/>
          </p:cNvSpPr>
          <p:nvPr/>
        </p:nvSpPr>
        <p:spPr bwMode="auto">
          <a:xfrm>
            <a:off x="6196827" y="5129168"/>
            <a:ext cx="5068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 dirty="0" err="1">
                <a:solidFill>
                  <a:schemeClr val="bg1"/>
                </a:solidFill>
              </a:rPr>
              <a:t>H</a:t>
            </a:r>
            <a:r>
              <a:rPr lang="en-US" sz="1600" i="1" baseline="-25000" dirty="0" err="1">
                <a:solidFill>
                  <a:schemeClr val="bg1"/>
                </a:solidFill>
              </a:rPr>
              <a:t>Nb</a:t>
            </a:r>
            <a:endParaRPr lang="en-US" sz="1600" i="1" baseline="-25000" dirty="0">
              <a:solidFill>
                <a:schemeClr val="bg1"/>
              </a:solidFill>
            </a:endParaRPr>
          </a:p>
        </p:txBody>
      </p:sp>
      <p:sp>
        <p:nvSpPr>
          <p:cNvPr id="65" name="Text Box 116"/>
          <p:cNvSpPr txBox="1">
            <a:spLocks noChangeArrowheads="1"/>
          </p:cNvSpPr>
          <p:nvPr/>
        </p:nvSpPr>
        <p:spPr bwMode="auto">
          <a:xfrm>
            <a:off x="6554542" y="6172795"/>
            <a:ext cx="47641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i="1" dirty="0"/>
              <a:t>S-I-S</a:t>
            </a:r>
          </a:p>
        </p:txBody>
      </p:sp>
      <p:cxnSp>
        <p:nvCxnSpPr>
          <p:cNvPr id="68" name="Connecteur droit avec flèche 111"/>
          <p:cNvCxnSpPr/>
          <p:nvPr/>
        </p:nvCxnSpPr>
        <p:spPr>
          <a:xfrm flipH="1" flipV="1">
            <a:off x="7138628" y="5146405"/>
            <a:ext cx="609713" cy="1640"/>
          </a:xfrm>
          <a:prstGeom prst="straightConnector1">
            <a:avLst/>
          </a:prstGeom>
          <a:ln w="22225">
            <a:solidFill>
              <a:schemeClr val="accent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avec flèche 112"/>
          <p:cNvCxnSpPr/>
          <p:nvPr/>
        </p:nvCxnSpPr>
        <p:spPr>
          <a:xfrm flipH="1">
            <a:off x="6096145" y="5440152"/>
            <a:ext cx="699602" cy="0"/>
          </a:xfrm>
          <a:prstGeom prst="straightConnector1">
            <a:avLst/>
          </a:prstGeom>
          <a:ln w="22225">
            <a:solidFill>
              <a:schemeClr val="accent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avec flèche 113"/>
          <p:cNvCxnSpPr/>
          <p:nvPr/>
        </p:nvCxnSpPr>
        <p:spPr>
          <a:xfrm flipH="1">
            <a:off x="6401123" y="5599540"/>
            <a:ext cx="404999" cy="0"/>
          </a:xfrm>
          <a:prstGeom prst="straightConnector1">
            <a:avLst/>
          </a:prstGeom>
          <a:ln w="12700">
            <a:prstDash val="dash"/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avec flèche 114"/>
          <p:cNvCxnSpPr/>
          <p:nvPr/>
        </p:nvCxnSpPr>
        <p:spPr>
          <a:xfrm flipH="1">
            <a:off x="7144481" y="5599540"/>
            <a:ext cx="404999" cy="0"/>
          </a:xfrm>
          <a:prstGeom prst="straightConnector1">
            <a:avLst/>
          </a:prstGeom>
          <a:ln w="12700">
            <a:prstDash val="dash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 Box 116"/>
          <p:cNvSpPr txBox="1">
            <a:spLocks noChangeArrowheads="1"/>
          </p:cNvSpPr>
          <p:nvPr/>
        </p:nvSpPr>
        <p:spPr bwMode="auto">
          <a:xfrm>
            <a:off x="6745662" y="5638792"/>
            <a:ext cx="429307" cy="50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i="1" dirty="0" err="1">
                <a:solidFill>
                  <a:schemeClr val="bg1"/>
                </a:solidFill>
              </a:rPr>
              <a:t>d</a:t>
            </a:r>
            <a:r>
              <a:rPr lang="en-US" sz="1600" i="1" baseline="-25000" dirty="0" err="1">
                <a:solidFill>
                  <a:schemeClr val="bg1"/>
                </a:solidFill>
              </a:rPr>
              <a:t>sc</a:t>
            </a:r>
            <a:endParaRPr lang="en-US" sz="1600" i="1" baseline="-25000" dirty="0">
              <a:solidFill>
                <a:schemeClr val="bg1"/>
              </a:solidFill>
            </a:endParaRPr>
          </a:p>
        </p:txBody>
      </p:sp>
      <p:sp>
        <p:nvSpPr>
          <p:cNvPr id="73" name="Forme libre 116"/>
          <p:cNvSpPr/>
          <p:nvPr/>
        </p:nvSpPr>
        <p:spPr>
          <a:xfrm>
            <a:off x="6787355" y="5146552"/>
            <a:ext cx="357188" cy="292894"/>
          </a:xfrm>
          <a:custGeom>
            <a:avLst/>
            <a:gdLst>
              <a:gd name="connsiteX0" fmla="*/ 476250 w 476250"/>
              <a:gd name="connsiteY0" fmla="*/ 0 h 390525"/>
              <a:gd name="connsiteX1" fmla="*/ 285750 w 476250"/>
              <a:gd name="connsiteY1" fmla="*/ 323850 h 390525"/>
              <a:gd name="connsiteX2" fmla="*/ 0 w 476250"/>
              <a:gd name="connsiteY2" fmla="*/ 390525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6250" h="390525">
                <a:moveTo>
                  <a:pt x="476250" y="0"/>
                </a:moveTo>
                <a:cubicBezTo>
                  <a:pt x="420687" y="129381"/>
                  <a:pt x="365125" y="258763"/>
                  <a:pt x="285750" y="323850"/>
                </a:cubicBezTo>
                <a:cubicBezTo>
                  <a:pt x="206375" y="388937"/>
                  <a:pt x="103187" y="389731"/>
                  <a:pt x="0" y="390525"/>
                </a:cubicBezTo>
              </a:path>
            </a:pathLst>
          </a:custGeom>
          <a:noFill/>
          <a:ln w="222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24" name="Ellipse 223"/>
          <p:cNvSpPr/>
          <p:nvPr/>
        </p:nvSpPr>
        <p:spPr>
          <a:xfrm>
            <a:off x="8033135" y="4738141"/>
            <a:ext cx="243596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Forme libre 224"/>
          <p:cNvSpPr/>
          <p:nvPr/>
        </p:nvSpPr>
        <p:spPr>
          <a:xfrm>
            <a:off x="6787402" y="4465486"/>
            <a:ext cx="1247215" cy="378815"/>
          </a:xfrm>
          <a:custGeom>
            <a:avLst/>
            <a:gdLst>
              <a:gd name="connsiteX0" fmla="*/ 1270747 w 1270747"/>
              <a:gd name="connsiteY0" fmla="*/ 310226 h 310226"/>
              <a:gd name="connsiteX1" fmla="*/ 736226 w 1270747"/>
              <a:gd name="connsiteY1" fmla="*/ 21114 h 310226"/>
              <a:gd name="connsiteX2" fmla="*/ 0 w 1270747"/>
              <a:gd name="connsiteY2" fmla="*/ 44647 h 310226"/>
              <a:gd name="connsiteX0" fmla="*/ 1270747 w 1270747"/>
              <a:gd name="connsiteY0" fmla="*/ 372428 h 372428"/>
              <a:gd name="connsiteX1" fmla="*/ 736226 w 1270747"/>
              <a:gd name="connsiteY1" fmla="*/ 83316 h 372428"/>
              <a:gd name="connsiteX2" fmla="*/ 0 w 1270747"/>
              <a:gd name="connsiteY2" fmla="*/ 106849 h 372428"/>
              <a:gd name="connsiteX0" fmla="*/ 1247215 w 1247215"/>
              <a:gd name="connsiteY0" fmla="*/ 295064 h 295064"/>
              <a:gd name="connsiteX1" fmla="*/ 712694 w 1247215"/>
              <a:gd name="connsiteY1" fmla="*/ 5952 h 295064"/>
              <a:gd name="connsiteX2" fmla="*/ 0 w 1247215"/>
              <a:gd name="connsiteY2" fmla="*/ 194211 h 295064"/>
              <a:gd name="connsiteX0" fmla="*/ 1247611 w 1247611"/>
              <a:gd name="connsiteY0" fmla="*/ 294142 h 294142"/>
              <a:gd name="connsiteX1" fmla="*/ 713090 w 1247611"/>
              <a:gd name="connsiteY1" fmla="*/ 5030 h 294142"/>
              <a:gd name="connsiteX2" fmla="*/ 396 w 1247611"/>
              <a:gd name="connsiteY2" fmla="*/ 193289 h 294142"/>
              <a:gd name="connsiteX0" fmla="*/ 1247678 w 1247678"/>
              <a:gd name="connsiteY0" fmla="*/ 340655 h 340655"/>
              <a:gd name="connsiteX1" fmla="*/ 713157 w 1247678"/>
              <a:gd name="connsiteY1" fmla="*/ 51543 h 340655"/>
              <a:gd name="connsiteX2" fmla="*/ 463 w 1247678"/>
              <a:gd name="connsiteY2" fmla="*/ 239802 h 340655"/>
              <a:gd name="connsiteX0" fmla="*/ 1247656 w 1247656"/>
              <a:gd name="connsiteY0" fmla="*/ 355342 h 355342"/>
              <a:gd name="connsiteX1" fmla="*/ 713135 w 1247656"/>
              <a:gd name="connsiteY1" fmla="*/ 66230 h 355342"/>
              <a:gd name="connsiteX2" fmla="*/ 441 w 1247656"/>
              <a:gd name="connsiteY2" fmla="*/ 254489 h 355342"/>
              <a:gd name="connsiteX0" fmla="*/ 1247671 w 1247671"/>
              <a:gd name="connsiteY0" fmla="*/ 346520 h 346520"/>
              <a:gd name="connsiteX1" fmla="*/ 713150 w 1247671"/>
              <a:gd name="connsiteY1" fmla="*/ 57408 h 346520"/>
              <a:gd name="connsiteX2" fmla="*/ 456 w 1247671"/>
              <a:gd name="connsiteY2" fmla="*/ 245667 h 346520"/>
              <a:gd name="connsiteX0" fmla="*/ 1247215 w 1247215"/>
              <a:gd name="connsiteY0" fmla="*/ 357666 h 357666"/>
              <a:gd name="connsiteX1" fmla="*/ 712694 w 1247215"/>
              <a:gd name="connsiteY1" fmla="*/ 68554 h 357666"/>
              <a:gd name="connsiteX2" fmla="*/ 0 w 1247215"/>
              <a:gd name="connsiteY2" fmla="*/ 256813 h 357666"/>
              <a:gd name="connsiteX0" fmla="*/ 1247215 w 1247215"/>
              <a:gd name="connsiteY0" fmla="*/ 378815 h 378815"/>
              <a:gd name="connsiteX1" fmla="*/ 712694 w 1247215"/>
              <a:gd name="connsiteY1" fmla="*/ 89703 h 378815"/>
              <a:gd name="connsiteX2" fmla="*/ 0 w 1247215"/>
              <a:gd name="connsiteY2" fmla="*/ 277962 h 378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7215" h="378815">
                <a:moveTo>
                  <a:pt x="1247215" y="378815"/>
                </a:moveTo>
                <a:cubicBezTo>
                  <a:pt x="1085850" y="256390"/>
                  <a:pt x="991159" y="230897"/>
                  <a:pt x="712694" y="89703"/>
                </a:cubicBezTo>
                <a:cubicBezTo>
                  <a:pt x="434229" y="-51491"/>
                  <a:pt x="100852" y="-51772"/>
                  <a:pt x="0" y="277962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2"/>
          </p:nvPr>
        </p:nvSpPr>
        <p:spPr>
          <a:xfrm>
            <a:off x="2051720" y="6520259"/>
            <a:ext cx="5939824" cy="365125"/>
          </a:xfrm>
        </p:spPr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025304" y="6518665"/>
            <a:ext cx="1118696" cy="365125"/>
          </a:xfrm>
        </p:spPr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982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limit (</a:t>
            </a:r>
            <a:r>
              <a:rPr lang="en-US" dirty="0" err="1"/>
              <a:t>H</a:t>
            </a:r>
            <a:r>
              <a:rPr lang="en-US" baseline="-25000" dirty="0" err="1"/>
              <a:t>p</a:t>
            </a:r>
            <a:r>
              <a:rPr lang="en-US" dirty="0"/>
              <a:t>/H</a:t>
            </a:r>
            <a:r>
              <a:rPr lang="en-US" baseline="-25000" dirty="0"/>
              <a:t>C1</a:t>
            </a:r>
            <a:r>
              <a:rPr lang="en-US" dirty="0"/>
              <a:t>/H</a:t>
            </a:r>
            <a:r>
              <a:rPr lang="en-US" baseline="-25000" dirty="0"/>
              <a:t>SH</a:t>
            </a:r>
            <a:r>
              <a:rPr lang="en-US" dirty="0"/>
              <a:t>)</a:t>
            </a:r>
            <a:r>
              <a:rPr lang="en-US" baseline="-25000" dirty="0"/>
              <a:t> </a:t>
            </a:r>
            <a:r>
              <a:rPr lang="en-US" dirty="0"/>
              <a:t>?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024813" y="6519466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  <p:sp>
        <p:nvSpPr>
          <p:cNvPr id="56" name="Rectangle 55"/>
          <p:cNvSpPr/>
          <p:nvPr/>
        </p:nvSpPr>
        <p:spPr>
          <a:xfrm>
            <a:off x="372059" y="1134246"/>
            <a:ext cx="8418882" cy="734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lvl="1" indent="-360363">
              <a:lnSpc>
                <a:spcPct val="120000"/>
              </a:lnSpc>
              <a:spcBef>
                <a:spcPts val="400"/>
              </a:spcBef>
              <a:buClr>
                <a:srgbClr val="FFC000"/>
              </a:buClr>
              <a:buSzPct val="90000"/>
              <a:buBlip>
                <a:blip r:embed="rId2"/>
              </a:buBlip>
            </a:pPr>
            <a:r>
              <a:rPr lang="en-US" altLang="zh-CN" sz="1600" dirty="0">
                <a:solidFill>
                  <a:prstClr val="black"/>
                </a:solidFill>
                <a:sym typeface="Symbol"/>
              </a:rPr>
              <a:t>R</a:t>
            </a: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eal world cavities behavior is dominated by a few number of defects</a:t>
            </a:r>
          </a:p>
          <a:p>
            <a:pPr marL="360363" lvl="1" indent="-360363">
              <a:lnSpc>
                <a:spcPct val="120000"/>
              </a:lnSpc>
              <a:spcBef>
                <a:spcPts val="400"/>
              </a:spcBef>
              <a:buClr>
                <a:srgbClr val="FFC000"/>
              </a:buClr>
              <a:buSzPct val="90000"/>
              <a:buBlip>
                <a:blip r:embed="rId2"/>
              </a:buBlip>
            </a:pP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It is very important to measure the penetration field of  samples in realistic conditions</a:t>
            </a:r>
            <a:endParaRPr lang="en-US" altLang="zh-CN" sz="1600" dirty="0">
              <a:solidFill>
                <a:prstClr val="black"/>
              </a:solidFill>
              <a:sym typeface="Symbol"/>
            </a:endParaRPr>
          </a:p>
        </p:txBody>
      </p:sp>
      <p:grpSp>
        <p:nvGrpSpPr>
          <p:cNvPr id="162" name="Groupe 161"/>
          <p:cNvGrpSpPr/>
          <p:nvPr/>
        </p:nvGrpSpPr>
        <p:grpSpPr>
          <a:xfrm>
            <a:off x="1971118" y="2029632"/>
            <a:ext cx="1893524" cy="940443"/>
            <a:chOff x="958407" y="1868806"/>
            <a:chExt cx="1893524" cy="940443"/>
          </a:xfrm>
        </p:grpSpPr>
        <p:sp>
          <p:nvSpPr>
            <p:cNvPr id="129" name="Rectangle 128"/>
            <p:cNvSpPr/>
            <p:nvPr/>
          </p:nvSpPr>
          <p:spPr>
            <a:xfrm>
              <a:off x="958407" y="2177875"/>
              <a:ext cx="1620000" cy="631374"/>
            </a:xfrm>
            <a:prstGeom prst="rect">
              <a:avLst/>
            </a:prstGeom>
            <a:gradFill flip="none" rotWithShape="1">
              <a:gsLst>
                <a:gs pos="0">
                  <a:srgbClr val="D2DA7A">
                    <a:lumMod val="40000"/>
                    <a:lumOff val="60000"/>
                  </a:srgbClr>
                </a:gs>
                <a:gs pos="17000">
                  <a:srgbClr val="D2DA7A">
                    <a:lumMod val="95000"/>
                    <a:lumOff val="5000"/>
                  </a:srgbClr>
                </a:gs>
                <a:gs pos="100000">
                  <a:srgbClr val="D2DA7A">
                    <a:lumMod val="60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130" name="Connecteur droit avec flèche 129"/>
            <p:cNvCxnSpPr/>
            <p:nvPr/>
          </p:nvCxnSpPr>
          <p:spPr>
            <a:xfrm>
              <a:off x="1080570" y="1957142"/>
              <a:ext cx="1296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ZoneTexte 130"/>
                <p:cNvSpPr txBox="1"/>
                <p:nvPr/>
              </p:nvSpPr>
              <p:spPr>
                <a:xfrm>
                  <a:off x="2466960" y="1868806"/>
                  <a:ext cx="384971" cy="2593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𝑯</m:t>
                            </m:r>
                            <m:r>
                              <a:rPr kumimoji="0" lang="fr-FR" sz="1400" b="1" i="1" u="none" strike="noStrike" kern="0" cap="none" spc="0" normalizeH="0" baseline="-2500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𝑹𝑭</m:t>
                            </m:r>
                          </m:e>
                        </m:acc>
                      </m:oMath>
                    </m:oMathPara>
                  </a14:m>
                  <a:endParaRPr kumimoji="0" lang="fr-FR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131" name="ZoneTexte 1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66960" y="1868806"/>
                  <a:ext cx="384971" cy="25939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r="-11111" b="-261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2" name="Connecteur droit 131"/>
            <p:cNvCxnSpPr/>
            <p:nvPr/>
          </p:nvCxnSpPr>
          <p:spPr>
            <a:xfrm>
              <a:off x="1048503" y="2373905"/>
              <a:ext cx="1377377" cy="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ysDash"/>
              <a:headEnd type="none" w="med" len="med"/>
              <a:tailEnd type="none" w="med" len="med"/>
            </a:ln>
            <a:effectLst/>
          </p:spPr>
        </p:cxnSp>
        <p:cxnSp>
          <p:nvCxnSpPr>
            <p:cNvPr id="133" name="Connecteur droit avec flèche 132"/>
            <p:cNvCxnSpPr/>
            <p:nvPr/>
          </p:nvCxnSpPr>
          <p:spPr>
            <a:xfrm>
              <a:off x="1968772" y="2373905"/>
              <a:ext cx="24723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</p:grpSp>
      <p:grpSp>
        <p:nvGrpSpPr>
          <p:cNvPr id="163" name="Groupe 162"/>
          <p:cNvGrpSpPr/>
          <p:nvPr/>
        </p:nvGrpSpPr>
        <p:grpSpPr>
          <a:xfrm>
            <a:off x="6508323" y="2033899"/>
            <a:ext cx="1800001" cy="931909"/>
            <a:chOff x="5559777" y="1877160"/>
            <a:chExt cx="1800001" cy="931909"/>
          </a:xfrm>
        </p:grpSpPr>
        <p:sp>
          <p:nvSpPr>
            <p:cNvPr id="112" name="Rectangle 111"/>
            <p:cNvSpPr/>
            <p:nvPr/>
          </p:nvSpPr>
          <p:spPr>
            <a:xfrm>
              <a:off x="5559777" y="2178055"/>
              <a:ext cx="1620000" cy="631014"/>
            </a:xfrm>
            <a:prstGeom prst="rect">
              <a:avLst/>
            </a:prstGeom>
            <a:gradFill flip="none" rotWithShape="1">
              <a:gsLst>
                <a:gs pos="0">
                  <a:srgbClr val="D2DA7A">
                    <a:lumMod val="40000"/>
                    <a:lumOff val="60000"/>
                  </a:srgbClr>
                </a:gs>
                <a:gs pos="17000">
                  <a:srgbClr val="D2DA7A">
                    <a:lumMod val="95000"/>
                    <a:lumOff val="5000"/>
                  </a:srgbClr>
                </a:gs>
                <a:gs pos="100000">
                  <a:srgbClr val="D2DA7A">
                    <a:lumMod val="60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113" name="Connecteur droit avec flèche 112"/>
            <p:cNvCxnSpPr/>
            <p:nvPr/>
          </p:nvCxnSpPr>
          <p:spPr>
            <a:xfrm>
              <a:off x="5675981" y="1957142"/>
              <a:ext cx="1260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4" name="ZoneTexte 113"/>
                <p:cNvSpPr txBox="1"/>
                <p:nvPr/>
              </p:nvSpPr>
              <p:spPr>
                <a:xfrm>
                  <a:off x="6993585" y="1877160"/>
                  <a:ext cx="366193" cy="25924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𝑯</m:t>
                            </m:r>
                            <m:r>
                              <a:rPr kumimoji="0" lang="fr-FR" sz="1400" b="1" i="1" u="none" strike="noStrike" kern="0" cap="none" spc="0" normalizeH="0" baseline="-2500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𝑹𝑭</m:t>
                            </m:r>
                          </m:e>
                        </m:acc>
                      </m:oMath>
                    </m:oMathPara>
                  </a14:m>
                  <a:endParaRPr kumimoji="0" lang="fr-FR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114" name="ZoneTexte 1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93585" y="1877160"/>
                  <a:ext cx="366193" cy="259247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r="-16667" b="-261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15" name="Groupe 114"/>
            <p:cNvGrpSpPr/>
            <p:nvPr/>
          </p:nvGrpSpPr>
          <p:grpSpPr>
            <a:xfrm>
              <a:off x="6136291" y="2130262"/>
              <a:ext cx="496613" cy="388424"/>
              <a:chOff x="6702890" y="3556213"/>
              <a:chExt cx="965454" cy="664874"/>
            </a:xfrm>
          </p:grpSpPr>
          <p:grpSp>
            <p:nvGrpSpPr>
              <p:cNvPr id="119" name="Groupe 118"/>
              <p:cNvGrpSpPr/>
              <p:nvPr/>
            </p:nvGrpSpPr>
            <p:grpSpPr>
              <a:xfrm flipV="1">
                <a:off x="6946734" y="3645024"/>
                <a:ext cx="477767" cy="279035"/>
                <a:chOff x="6948264" y="3645024"/>
                <a:chExt cx="477767" cy="279035"/>
              </a:xfrm>
            </p:grpSpPr>
            <p:sp>
              <p:nvSpPr>
                <p:cNvPr id="127" name="Arc 126"/>
                <p:cNvSpPr/>
                <p:nvPr/>
              </p:nvSpPr>
              <p:spPr>
                <a:xfrm>
                  <a:off x="6993983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  <p:sp>
              <p:nvSpPr>
                <p:cNvPr id="128" name="Arc 127"/>
                <p:cNvSpPr/>
                <p:nvPr/>
              </p:nvSpPr>
              <p:spPr>
                <a:xfrm flipH="1">
                  <a:off x="6948264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20" name="Triangle isocèle 119"/>
              <p:cNvSpPr/>
              <p:nvPr/>
            </p:nvSpPr>
            <p:spPr>
              <a:xfrm>
                <a:off x="7145574" y="3556213"/>
                <a:ext cx="108000" cy="108000"/>
              </a:xfrm>
              <a:prstGeom prst="triangle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noFill/>
                <a:prstDash val="sys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grpSp>
            <p:nvGrpSpPr>
              <p:cNvPr id="121" name="Groupe 120"/>
              <p:cNvGrpSpPr/>
              <p:nvPr/>
            </p:nvGrpSpPr>
            <p:grpSpPr>
              <a:xfrm flipV="1">
                <a:off x="6846905" y="3643527"/>
                <a:ext cx="677424" cy="433543"/>
                <a:chOff x="6948264" y="3645024"/>
                <a:chExt cx="477767" cy="279035"/>
              </a:xfrm>
            </p:grpSpPr>
            <p:sp>
              <p:nvSpPr>
                <p:cNvPr id="125" name="Arc 124"/>
                <p:cNvSpPr/>
                <p:nvPr/>
              </p:nvSpPr>
              <p:spPr>
                <a:xfrm>
                  <a:off x="6993983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  <p:sp>
              <p:nvSpPr>
                <p:cNvPr id="126" name="Arc 125"/>
                <p:cNvSpPr/>
                <p:nvPr/>
              </p:nvSpPr>
              <p:spPr>
                <a:xfrm flipH="1">
                  <a:off x="6948264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2" name="Groupe 121"/>
              <p:cNvGrpSpPr/>
              <p:nvPr/>
            </p:nvGrpSpPr>
            <p:grpSpPr>
              <a:xfrm flipV="1">
                <a:off x="6702890" y="3643527"/>
                <a:ext cx="965454" cy="577560"/>
                <a:chOff x="6948264" y="3645024"/>
                <a:chExt cx="477767" cy="279035"/>
              </a:xfrm>
            </p:grpSpPr>
            <p:sp>
              <p:nvSpPr>
                <p:cNvPr id="123" name="Arc 122"/>
                <p:cNvSpPr/>
                <p:nvPr/>
              </p:nvSpPr>
              <p:spPr>
                <a:xfrm>
                  <a:off x="6993983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  <p:sp>
              <p:nvSpPr>
                <p:cNvPr id="124" name="Arc 123"/>
                <p:cNvSpPr/>
                <p:nvPr/>
              </p:nvSpPr>
              <p:spPr>
                <a:xfrm flipH="1">
                  <a:off x="6948264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</p:grpSp>
        </p:grpSp>
        <p:cxnSp>
          <p:nvCxnSpPr>
            <p:cNvPr id="116" name="Connecteur droit avec flèche 115"/>
            <p:cNvCxnSpPr>
              <a:stCxn id="128" idx="0"/>
              <a:endCxn id="127" idx="0"/>
            </p:cNvCxnSpPr>
            <p:nvPr/>
          </p:nvCxnSpPr>
          <p:spPr>
            <a:xfrm>
              <a:off x="6372840" y="2345160"/>
              <a:ext cx="23517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tailEnd type="arrow"/>
            </a:ln>
            <a:effectLst/>
          </p:spPr>
        </p:cxnSp>
        <p:cxnSp>
          <p:nvCxnSpPr>
            <p:cNvPr id="117" name="Connecteur droit avec flèche 116"/>
            <p:cNvCxnSpPr/>
            <p:nvPr/>
          </p:nvCxnSpPr>
          <p:spPr>
            <a:xfrm>
              <a:off x="6441433" y="2427516"/>
              <a:ext cx="23517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tailEnd type="arrow"/>
            </a:ln>
            <a:effectLst/>
          </p:spPr>
        </p:cxnSp>
        <p:cxnSp>
          <p:nvCxnSpPr>
            <p:cNvPr id="118" name="Connecteur droit avec flèche 117"/>
            <p:cNvCxnSpPr/>
            <p:nvPr/>
          </p:nvCxnSpPr>
          <p:spPr>
            <a:xfrm>
              <a:off x="6507280" y="2497653"/>
              <a:ext cx="23517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tailEnd type="arrow"/>
            </a:ln>
            <a:effectLst/>
          </p:spPr>
        </p:cxnSp>
      </p:grpSp>
      <p:grpSp>
        <p:nvGrpSpPr>
          <p:cNvPr id="134" name="Groupe 133"/>
          <p:cNvGrpSpPr/>
          <p:nvPr/>
        </p:nvGrpSpPr>
        <p:grpSpPr>
          <a:xfrm>
            <a:off x="374578" y="2141182"/>
            <a:ext cx="2880000" cy="2088561"/>
            <a:chOff x="637402" y="4023791"/>
            <a:chExt cx="3293328" cy="2299085"/>
          </a:xfrm>
        </p:grpSpPr>
        <p:grpSp>
          <p:nvGrpSpPr>
            <p:cNvPr id="135" name="Groupe 134"/>
            <p:cNvGrpSpPr/>
            <p:nvPr/>
          </p:nvGrpSpPr>
          <p:grpSpPr>
            <a:xfrm>
              <a:off x="637402" y="4023791"/>
              <a:ext cx="3293328" cy="2299085"/>
              <a:chOff x="372264" y="3997995"/>
              <a:chExt cx="3293328" cy="2299085"/>
            </a:xfrm>
          </p:grpSpPr>
          <p:cxnSp>
            <p:nvCxnSpPr>
              <p:cNvPr id="137" name="Connecteur droit avec flèche 136"/>
              <p:cNvCxnSpPr/>
              <p:nvPr/>
            </p:nvCxnSpPr>
            <p:spPr>
              <a:xfrm flipV="1">
                <a:off x="914400" y="4343400"/>
                <a:ext cx="0" cy="169200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38" name="Connecteur droit avec flèche 137"/>
              <p:cNvCxnSpPr/>
              <p:nvPr/>
            </p:nvCxnSpPr>
            <p:spPr>
              <a:xfrm rot="5400000" flipV="1">
                <a:off x="1972200" y="4809600"/>
                <a:ext cx="0" cy="226800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39" name="Connecteur droit 138"/>
              <p:cNvCxnSpPr/>
              <p:nvPr/>
            </p:nvCxnSpPr>
            <p:spPr>
              <a:xfrm>
                <a:off x="914400" y="5105400"/>
                <a:ext cx="1792210" cy="838200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"/>
              </a:ln>
              <a:effectLst/>
            </p:spPr>
          </p:cxnSp>
          <p:cxnSp>
            <p:nvCxnSpPr>
              <p:cNvPr id="140" name="Connecteur droit 139"/>
              <p:cNvCxnSpPr/>
              <p:nvPr/>
            </p:nvCxnSpPr>
            <p:spPr>
              <a:xfrm>
                <a:off x="838200" y="4572000"/>
                <a:ext cx="1828800" cy="1345943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"/>
              </a:ln>
              <a:effectLst/>
            </p:spPr>
          </p:cxnSp>
          <p:sp>
            <p:nvSpPr>
              <p:cNvPr id="141" name="ZoneTexte 140"/>
              <p:cNvSpPr txBox="1"/>
              <p:nvPr/>
            </p:nvSpPr>
            <p:spPr>
              <a:xfrm>
                <a:off x="3225858" y="5833948"/>
                <a:ext cx="439734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fr-FR" sz="160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2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42" name="ZoneTexte 141"/>
              <p:cNvSpPr txBox="1"/>
              <p:nvPr/>
            </p:nvSpPr>
            <p:spPr>
              <a:xfrm>
                <a:off x="2554262" y="5924400"/>
                <a:ext cx="519141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fr-FR" sz="160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2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C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43" name="ZoneTexte 142"/>
              <p:cNvSpPr txBox="1"/>
              <p:nvPr/>
            </p:nvSpPr>
            <p:spPr>
              <a:xfrm>
                <a:off x="432807" y="4950015"/>
                <a:ext cx="550903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C1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44" name="ZoneTexte 143"/>
              <p:cNvSpPr txBox="1"/>
              <p:nvPr/>
            </p:nvSpPr>
            <p:spPr>
              <a:xfrm>
                <a:off x="372264" y="4344476"/>
                <a:ext cx="557962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SH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45" name="ZoneTexte 144"/>
              <p:cNvSpPr txBox="1"/>
              <p:nvPr/>
            </p:nvSpPr>
            <p:spPr>
              <a:xfrm>
                <a:off x="700239" y="3997995"/>
                <a:ext cx="344446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</a:p>
            </p:txBody>
          </p:sp>
          <p:sp>
            <p:nvSpPr>
              <p:cNvPr id="146" name="ZoneTexte 145"/>
              <p:cNvSpPr txBox="1"/>
              <p:nvPr/>
            </p:nvSpPr>
            <p:spPr>
              <a:xfrm>
                <a:off x="1231521" y="4198228"/>
                <a:ext cx="517375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H//</a:t>
                </a:r>
              </a:p>
            </p:txBody>
          </p:sp>
          <p:sp>
            <p:nvSpPr>
              <p:cNvPr id="147" name="ZoneTexte 146"/>
              <p:cNvSpPr txBox="1"/>
              <p:nvPr/>
            </p:nvSpPr>
            <p:spPr>
              <a:xfrm>
                <a:off x="1047796" y="5542466"/>
                <a:ext cx="492671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sym typeface="Symbol" panose="05050102010706020507" pitchFamily="18" charset="2"/>
                  </a:rPr>
                  <a:t></a:t>
                </a:r>
                <a:endParaRPr kumimoji="0" lang="fr-FR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64653">
                      <a:lumMod val="75000"/>
                    </a:srgbClr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cxnSp>
          <p:nvCxnSpPr>
            <p:cNvPr id="136" name="Connecteur droit 135"/>
            <p:cNvCxnSpPr/>
            <p:nvPr/>
          </p:nvCxnSpPr>
          <p:spPr>
            <a:xfrm flipH="1" flipV="1">
              <a:off x="1275249" y="4663190"/>
              <a:ext cx="1676400" cy="1295400"/>
            </a:xfrm>
            <a:prstGeom prst="line">
              <a:avLst/>
            </a:prstGeom>
            <a:noFill/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grpSp>
        <p:nvGrpSpPr>
          <p:cNvPr id="161" name="Groupe 160"/>
          <p:cNvGrpSpPr/>
          <p:nvPr/>
        </p:nvGrpSpPr>
        <p:grpSpPr>
          <a:xfrm>
            <a:off x="4900829" y="2180805"/>
            <a:ext cx="2880000" cy="2009315"/>
            <a:chOff x="5065170" y="3453859"/>
            <a:chExt cx="2880000" cy="2009315"/>
          </a:xfrm>
        </p:grpSpPr>
        <p:grpSp>
          <p:nvGrpSpPr>
            <p:cNvPr id="148" name="Groupe 147"/>
            <p:cNvGrpSpPr/>
            <p:nvPr/>
          </p:nvGrpSpPr>
          <p:grpSpPr>
            <a:xfrm>
              <a:off x="5065170" y="3453859"/>
              <a:ext cx="2880000" cy="2009315"/>
              <a:chOff x="372264" y="3997995"/>
              <a:chExt cx="3253062" cy="2229726"/>
            </a:xfrm>
          </p:grpSpPr>
          <p:cxnSp>
            <p:nvCxnSpPr>
              <p:cNvPr id="149" name="Connecteur droit avec flèche 148"/>
              <p:cNvCxnSpPr/>
              <p:nvPr/>
            </p:nvCxnSpPr>
            <p:spPr>
              <a:xfrm flipV="1">
                <a:off x="914400" y="4343400"/>
                <a:ext cx="0" cy="169200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50" name="Connecteur droit avec flèche 149"/>
              <p:cNvCxnSpPr/>
              <p:nvPr/>
            </p:nvCxnSpPr>
            <p:spPr>
              <a:xfrm rot="5400000" flipV="1">
                <a:off x="1972200" y="4809600"/>
                <a:ext cx="0" cy="226800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51" name="Connecteur droit 150"/>
              <p:cNvCxnSpPr/>
              <p:nvPr/>
            </p:nvCxnSpPr>
            <p:spPr>
              <a:xfrm>
                <a:off x="914400" y="5105400"/>
                <a:ext cx="1792210" cy="838200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"/>
              </a:ln>
              <a:effectLst/>
            </p:spPr>
          </p:cxnSp>
          <p:cxnSp>
            <p:nvCxnSpPr>
              <p:cNvPr id="152" name="Connecteur droit 151"/>
              <p:cNvCxnSpPr/>
              <p:nvPr/>
            </p:nvCxnSpPr>
            <p:spPr>
              <a:xfrm>
                <a:off x="838200" y="4572000"/>
                <a:ext cx="1828800" cy="1345943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"/>
              </a:ln>
              <a:effectLst/>
            </p:spPr>
          </p:cxnSp>
          <p:sp>
            <p:nvSpPr>
              <p:cNvPr id="153" name="ZoneTexte 152"/>
              <p:cNvSpPr txBox="1"/>
              <p:nvPr/>
            </p:nvSpPr>
            <p:spPr>
              <a:xfrm>
                <a:off x="3225858" y="5833948"/>
                <a:ext cx="3994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fr-FR" sz="160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2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54" name="ZoneTexte 153"/>
              <p:cNvSpPr txBox="1"/>
              <p:nvPr/>
            </p:nvSpPr>
            <p:spPr>
              <a:xfrm>
                <a:off x="2531722" y="5889167"/>
                <a:ext cx="47160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fr-FR" sz="160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2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C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55" name="ZoneTexte 154"/>
              <p:cNvSpPr txBox="1"/>
              <p:nvPr/>
            </p:nvSpPr>
            <p:spPr>
              <a:xfrm>
                <a:off x="432807" y="4950015"/>
                <a:ext cx="5004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C1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56" name="ZoneTexte 155"/>
              <p:cNvSpPr txBox="1"/>
              <p:nvPr/>
            </p:nvSpPr>
            <p:spPr>
              <a:xfrm>
                <a:off x="372264" y="4344476"/>
                <a:ext cx="5068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SH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57" name="ZoneTexte 156"/>
              <p:cNvSpPr txBox="1"/>
              <p:nvPr/>
            </p:nvSpPr>
            <p:spPr>
              <a:xfrm>
                <a:off x="700239" y="3997995"/>
                <a:ext cx="3129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</a:p>
            </p:txBody>
          </p:sp>
          <p:sp>
            <p:nvSpPr>
              <p:cNvPr id="158" name="ZoneTexte 157"/>
              <p:cNvSpPr txBox="1"/>
              <p:nvPr/>
            </p:nvSpPr>
            <p:spPr>
              <a:xfrm>
                <a:off x="1271575" y="4292494"/>
                <a:ext cx="470000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H//</a:t>
                </a:r>
              </a:p>
            </p:txBody>
          </p:sp>
          <p:sp>
            <p:nvSpPr>
              <p:cNvPr id="159" name="ZoneTexte 158"/>
              <p:cNvSpPr txBox="1"/>
              <p:nvPr/>
            </p:nvSpPr>
            <p:spPr>
              <a:xfrm>
                <a:off x="1047796" y="5542466"/>
                <a:ext cx="4475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sym typeface="Symbol" panose="05050102010706020507" pitchFamily="18" charset="2"/>
                  </a:rPr>
                  <a:t></a:t>
                </a:r>
                <a:endParaRPr kumimoji="0" lang="fr-FR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64653">
                      <a:lumMod val="75000"/>
                    </a:srgbClr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160" name="Forme libre 159"/>
            <p:cNvSpPr/>
            <p:nvPr/>
          </p:nvSpPr>
          <p:spPr>
            <a:xfrm>
              <a:off x="5545133" y="4600573"/>
              <a:ext cx="1582834" cy="606669"/>
            </a:xfrm>
            <a:custGeom>
              <a:avLst/>
              <a:gdLst>
                <a:gd name="connsiteX0" fmla="*/ 1740877 w 1740877"/>
                <a:gd name="connsiteY0" fmla="*/ 882151 h 882151"/>
                <a:gd name="connsiteX1" fmla="*/ 668215 w 1740877"/>
                <a:gd name="connsiteY1" fmla="*/ 55675 h 882151"/>
                <a:gd name="connsiteX2" fmla="*/ 0 w 1740877"/>
                <a:gd name="connsiteY2" fmla="*/ 73259 h 882151"/>
                <a:gd name="connsiteX3" fmla="*/ 0 w 1740877"/>
                <a:gd name="connsiteY3" fmla="*/ 73259 h 882151"/>
                <a:gd name="connsiteX0" fmla="*/ 1740877 w 1740877"/>
                <a:gd name="connsiteY0" fmla="*/ 882151 h 882151"/>
                <a:gd name="connsiteX1" fmla="*/ 668215 w 1740877"/>
                <a:gd name="connsiteY1" fmla="*/ 55675 h 882151"/>
                <a:gd name="connsiteX2" fmla="*/ 0 w 1740877"/>
                <a:gd name="connsiteY2" fmla="*/ 73259 h 882151"/>
                <a:gd name="connsiteX3" fmla="*/ 0 w 1740877"/>
                <a:gd name="connsiteY3" fmla="*/ 73259 h 882151"/>
                <a:gd name="connsiteX0" fmla="*/ 1740877 w 1740877"/>
                <a:gd name="connsiteY0" fmla="*/ 882729 h 882729"/>
                <a:gd name="connsiteX1" fmla="*/ 633046 w 1740877"/>
                <a:gd name="connsiteY1" fmla="*/ 56253 h 882729"/>
                <a:gd name="connsiteX2" fmla="*/ 0 w 1740877"/>
                <a:gd name="connsiteY2" fmla="*/ 73837 h 882729"/>
                <a:gd name="connsiteX3" fmla="*/ 0 w 1740877"/>
                <a:gd name="connsiteY3" fmla="*/ 73837 h 882729"/>
                <a:gd name="connsiteX0" fmla="*/ 1740877 w 1740877"/>
                <a:gd name="connsiteY0" fmla="*/ 808892 h 808892"/>
                <a:gd name="connsiteX1" fmla="*/ 1028700 w 1740877"/>
                <a:gd name="connsiteY1" fmla="*/ 281354 h 808892"/>
                <a:gd name="connsiteX2" fmla="*/ 0 w 1740877"/>
                <a:gd name="connsiteY2" fmla="*/ 0 h 808892"/>
                <a:gd name="connsiteX3" fmla="*/ 0 w 1740877"/>
                <a:gd name="connsiteY3" fmla="*/ 0 h 808892"/>
                <a:gd name="connsiteX0" fmla="*/ 1740877 w 1740877"/>
                <a:gd name="connsiteY0" fmla="*/ 808892 h 808892"/>
                <a:gd name="connsiteX1" fmla="*/ 1028700 w 1740877"/>
                <a:gd name="connsiteY1" fmla="*/ 281354 h 808892"/>
                <a:gd name="connsiteX2" fmla="*/ 0 w 1740877"/>
                <a:gd name="connsiteY2" fmla="*/ 0 h 808892"/>
                <a:gd name="connsiteX3" fmla="*/ 0 w 1740877"/>
                <a:gd name="connsiteY3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858961 w 1858961"/>
                <a:gd name="connsiteY0" fmla="*/ 820219 h 820219"/>
                <a:gd name="connsiteX1" fmla="*/ 118084 w 1858961"/>
                <a:gd name="connsiteY1" fmla="*/ 11327 h 820219"/>
                <a:gd name="connsiteX2" fmla="*/ 162046 w 1858961"/>
                <a:gd name="connsiteY2" fmla="*/ 371811 h 820219"/>
                <a:gd name="connsiteX0" fmla="*/ 1886607 w 1886607"/>
                <a:gd name="connsiteY0" fmla="*/ 820219 h 820219"/>
                <a:gd name="connsiteX1" fmla="*/ 110561 w 1886607"/>
                <a:gd name="connsiteY1" fmla="*/ 11327 h 820219"/>
                <a:gd name="connsiteX2" fmla="*/ 189692 w 1886607"/>
                <a:gd name="connsiteY2" fmla="*/ 371811 h 820219"/>
                <a:gd name="connsiteX0" fmla="*/ 1696915 w 1696915"/>
                <a:gd name="connsiteY0" fmla="*/ 448408 h 448408"/>
                <a:gd name="connsiteX1" fmla="*/ 0 w 1696915"/>
                <a:gd name="connsiteY1" fmla="*/ 0 h 448408"/>
                <a:gd name="connsiteX0" fmla="*/ 1696915 w 1696915"/>
                <a:gd name="connsiteY0" fmla="*/ 448408 h 448408"/>
                <a:gd name="connsiteX1" fmla="*/ 0 w 1696915"/>
                <a:gd name="connsiteY1" fmla="*/ 0 h 448408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23292" h="606669">
                  <a:moveTo>
                    <a:pt x="1723292" y="606669"/>
                  </a:moveTo>
                  <a:cubicBezTo>
                    <a:pt x="911469" y="-8793"/>
                    <a:pt x="354622" y="70338"/>
                    <a:pt x="0" y="0"/>
                  </a:cubicBezTo>
                </a:path>
              </a:pathLst>
            </a:custGeom>
            <a:noFill/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215" name="Image 2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3647" y="4445220"/>
            <a:ext cx="1968833" cy="1977356"/>
          </a:xfrm>
          <a:prstGeom prst="rect">
            <a:avLst/>
          </a:prstGeom>
        </p:spPr>
      </p:pic>
      <p:pic>
        <p:nvPicPr>
          <p:cNvPr id="276" name="Image 27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2720" y="4434566"/>
            <a:ext cx="2011448" cy="1998664"/>
          </a:xfrm>
          <a:prstGeom prst="rect">
            <a:avLst/>
          </a:prstGeom>
        </p:spPr>
      </p:pic>
      <p:pic>
        <p:nvPicPr>
          <p:cNvPr id="278" name="Image 27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3724" y="5243553"/>
            <a:ext cx="722532" cy="380690"/>
          </a:xfrm>
          <a:prstGeom prst="rect">
            <a:avLst/>
          </a:prstGeom>
        </p:spPr>
      </p:pic>
      <p:sp>
        <p:nvSpPr>
          <p:cNvPr id="279" name="Rectangle 278"/>
          <p:cNvSpPr/>
          <p:nvPr/>
        </p:nvSpPr>
        <p:spPr>
          <a:xfrm>
            <a:off x="306925" y="4476582"/>
            <a:ext cx="3696239" cy="1885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lvl="1" indent="-360363">
              <a:lnSpc>
                <a:spcPct val="120000"/>
              </a:lnSpc>
              <a:buSzPct val="90000"/>
              <a:buBlip>
                <a:blip r:embed="rId2"/>
              </a:buBlip>
            </a:pPr>
            <a:r>
              <a:rPr lang="en-US" sz="1600" dirty="0" smtClean="0">
                <a:solidFill>
                  <a:prstClr val="black"/>
                </a:solidFill>
              </a:rPr>
              <a:t>Local magnetometry</a:t>
            </a:r>
          </a:p>
          <a:p>
            <a:pPr marL="744537" lvl="2" indent="-360363">
              <a:spcBef>
                <a:spcPts val="400"/>
              </a:spcBef>
              <a:buSzPct val="90000"/>
              <a:buBlip>
                <a:blip r:embed="rId2"/>
              </a:buBlip>
              <a:defRPr/>
            </a:pPr>
            <a:r>
              <a:rPr lang="en-US" sz="1400" dirty="0" smtClean="0">
                <a:solidFill>
                  <a:srgbClr val="666666"/>
                </a:solidFill>
              </a:rPr>
              <a:t>~ Same geometry as cavities</a:t>
            </a:r>
          </a:p>
          <a:p>
            <a:pPr marL="744537" lvl="2" indent="-360363">
              <a:spcBef>
                <a:spcPts val="400"/>
              </a:spcBef>
              <a:buSzPct val="90000"/>
              <a:buBlip>
                <a:blip r:embed="rId2"/>
              </a:buBlip>
              <a:defRPr/>
            </a:pPr>
            <a:r>
              <a:rPr lang="en-US" sz="1400" dirty="0" smtClean="0">
                <a:solidFill>
                  <a:srgbClr val="666666"/>
                </a:solidFill>
              </a:rPr>
              <a:t>No shape/edge effect (vs DC/ Squid magnetometry)</a:t>
            </a:r>
          </a:p>
          <a:p>
            <a:pPr marL="744537" lvl="2" indent="-360363">
              <a:spcBef>
                <a:spcPts val="400"/>
              </a:spcBef>
              <a:buSzPct val="90000"/>
              <a:buBlip>
                <a:blip r:embed="rId2"/>
              </a:buBlip>
              <a:defRPr/>
            </a:pPr>
            <a:r>
              <a:rPr lang="en-US" sz="1400" dirty="0" smtClean="0">
                <a:solidFill>
                  <a:srgbClr val="666666"/>
                </a:solidFill>
              </a:rPr>
              <a:t>No demagnetization effect</a:t>
            </a:r>
          </a:p>
          <a:p>
            <a:pPr marL="744537" lvl="2" indent="-360363">
              <a:spcBef>
                <a:spcPts val="400"/>
              </a:spcBef>
              <a:buSzPct val="90000"/>
              <a:buBlip>
                <a:blip r:embed="rId2"/>
              </a:buBlip>
              <a:defRPr/>
            </a:pPr>
            <a:r>
              <a:rPr lang="en-US" sz="1400" dirty="0" smtClean="0">
                <a:solidFill>
                  <a:srgbClr val="666666"/>
                </a:solidFill>
              </a:rPr>
              <a:t>Measures actual penetration field</a:t>
            </a:r>
            <a:r>
              <a:rPr lang="en-US" sz="1400" dirty="0">
                <a:solidFill>
                  <a:srgbClr val="666666"/>
                </a:solidFill>
              </a:rPr>
              <a:t> </a:t>
            </a:r>
            <a:r>
              <a:rPr lang="en-US" sz="1400" dirty="0" smtClean="0">
                <a:solidFill>
                  <a:srgbClr val="666666"/>
                </a:solidFill>
              </a:rPr>
              <a:t>wherever it is H</a:t>
            </a:r>
            <a:r>
              <a:rPr lang="en-US" sz="1400" baseline="-25000" dirty="0" smtClean="0">
                <a:solidFill>
                  <a:srgbClr val="666666"/>
                </a:solidFill>
              </a:rPr>
              <a:t>P</a:t>
            </a:r>
            <a:r>
              <a:rPr lang="en-US" sz="1400" dirty="0" smtClean="0">
                <a:solidFill>
                  <a:srgbClr val="666666"/>
                </a:solidFill>
              </a:rPr>
              <a:t>/H</a:t>
            </a:r>
            <a:r>
              <a:rPr lang="en-US" sz="1400" baseline="-25000" dirty="0" smtClean="0">
                <a:solidFill>
                  <a:srgbClr val="666666"/>
                </a:solidFill>
              </a:rPr>
              <a:t>C1</a:t>
            </a:r>
            <a:r>
              <a:rPr lang="en-US" sz="1400" dirty="0" smtClean="0">
                <a:solidFill>
                  <a:srgbClr val="666666"/>
                </a:solidFill>
              </a:rPr>
              <a:t>/H</a:t>
            </a:r>
            <a:r>
              <a:rPr lang="en-US" sz="1400" baseline="-25000" dirty="0" smtClean="0">
                <a:solidFill>
                  <a:srgbClr val="666666"/>
                </a:solidFill>
              </a:rPr>
              <a:t>SH</a:t>
            </a:r>
          </a:p>
        </p:txBody>
      </p:sp>
      <p:sp>
        <p:nvSpPr>
          <p:cNvPr id="280" name="Espace réservé du pied de page 279"/>
          <p:cNvSpPr>
            <a:spLocks noGrp="1"/>
          </p:cNvSpPr>
          <p:nvPr>
            <p:ph type="ftr" sz="quarter" idx="13"/>
          </p:nvPr>
        </p:nvSpPr>
        <p:spPr>
          <a:xfrm>
            <a:off x="2051720" y="6519466"/>
            <a:ext cx="5939824" cy="365125"/>
          </a:xfrm>
        </p:spPr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224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Experimental</a:t>
            </a:r>
            <a:r>
              <a:rPr lang="fr-FR" dirty="0" smtClean="0"/>
              <a:t> </a:t>
            </a:r>
            <a:r>
              <a:rPr lang="fr-FR" dirty="0" err="1" smtClean="0"/>
              <a:t>Details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118099"/>
            <a:ext cx="3879330" cy="2923816"/>
          </a:xfrm>
          <a:prstGeom prst="rect">
            <a:avLst/>
          </a:prstGeom>
        </p:spPr>
      </p:pic>
      <p:sp>
        <p:nvSpPr>
          <p:cNvPr id="30" name="Espace réservé du pied de page 2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4592810" y="1067189"/>
            <a:ext cx="3827234" cy="3430231"/>
            <a:chOff x="4924280" y="2921360"/>
            <a:chExt cx="2919366" cy="2481658"/>
          </a:xfrm>
        </p:grpSpPr>
        <p:grpSp>
          <p:nvGrpSpPr>
            <p:cNvPr id="7" name="Groupe 6"/>
            <p:cNvGrpSpPr/>
            <p:nvPr/>
          </p:nvGrpSpPr>
          <p:grpSpPr>
            <a:xfrm>
              <a:off x="4924280" y="2921360"/>
              <a:ext cx="2919366" cy="2481658"/>
              <a:chOff x="213121" y="3407085"/>
              <a:chExt cx="3297529" cy="2753882"/>
            </a:xfrm>
          </p:grpSpPr>
          <p:cxnSp>
            <p:nvCxnSpPr>
              <p:cNvPr id="9" name="Connecteur droit avec flèche 8"/>
              <p:cNvCxnSpPr/>
              <p:nvPr/>
            </p:nvCxnSpPr>
            <p:spPr>
              <a:xfrm flipV="1">
                <a:off x="914400" y="3651137"/>
                <a:ext cx="0" cy="2369945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0" name="Connecteur droit avec flèche 9"/>
              <p:cNvCxnSpPr/>
              <p:nvPr/>
            </p:nvCxnSpPr>
            <p:spPr>
              <a:xfrm rot="5400000" flipV="1">
                <a:off x="1972200" y="4809600"/>
                <a:ext cx="0" cy="226800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13" name="ZoneTexte 12"/>
              <p:cNvSpPr txBox="1"/>
              <p:nvPr/>
            </p:nvSpPr>
            <p:spPr>
              <a:xfrm>
                <a:off x="3225858" y="5833948"/>
                <a:ext cx="284792" cy="2718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T </a:t>
                </a: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2531722" y="5889167"/>
                <a:ext cx="346942" cy="2718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C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521171" y="4764616"/>
                <a:ext cx="5004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C1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6" name="ZoneTexte 15"/>
              <p:cNvSpPr txBox="1"/>
              <p:nvPr/>
            </p:nvSpPr>
            <p:spPr>
              <a:xfrm>
                <a:off x="213121" y="4303442"/>
                <a:ext cx="681179" cy="2718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err="1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Melting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7" name="ZoneTexte 16"/>
              <p:cNvSpPr txBox="1"/>
              <p:nvPr/>
            </p:nvSpPr>
            <p:spPr>
              <a:xfrm>
                <a:off x="647003" y="3407085"/>
                <a:ext cx="3129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404403" y="3637648"/>
                <a:ext cx="431192" cy="2718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C2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31" name="ZoneTexte 30"/>
              <p:cNvSpPr txBox="1"/>
              <p:nvPr/>
            </p:nvSpPr>
            <p:spPr>
              <a:xfrm>
                <a:off x="335137" y="5184831"/>
                <a:ext cx="540302" cy="271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lvl="0"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Calibri"/>
                  </a:rPr>
                  <a:t>I</a:t>
                </a:r>
                <a:r>
                  <a:rPr lang="fr-FR" sz="1600" kern="0" baseline="-25000" dirty="0" smtClean="0">
                    <a:solidFill>
                      <a:srgbClr val="7030A0"/>
                    </a:solidFill>
                    <a:latin typeface="Calibri"/>
                  </a:rPr>
                  <a:t>a</a:t>
                </a:r>
                <a:r>
                  <a:rPr lang="fr-FR" sz="1600" kern="0" dirty="0" smtClean="0">
                    <a:solidFill>
                      <a:srgbClr val="7030A0"/>
                    </a:solidFill>
                    <a:latin typeface="Calibri"/>
                  </a:rPr>
                  <a:t>/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Calibri"/>
                  </a:rPr>
                  <a:t>a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</p:grpSp>
        <p:sp>
          <p:nvSpPr>
            <p:cNvPr id="8" name="Forme libre 7"/>
            <p:cNvSpPr/>
            <p:nvPr/>
          </p:nvSpPr>
          <p:spPr>
            <a:xfrm>
              <a:off x="5545133" y="4311770"/>
              <a:ext cx="1582834" cy="895472"/>
            </a:xfrm>
            <a:custGeom>
              <a:avLst/>
              <a:gdLst>
                <a:gd name="connsiteX0" fmla="*/ 1740877 w 1740877"/>
                <a:gd name="connsiteY0" fmla="*/ 882151 h 882151"/>
                <a:gd name="connsiteX1" fmla="*/ 668215 w 1740877"/>
                <a:gd name="connsiteY1" fmla="*/ 55675 h 882151"/>
                <a:gd name="connsiteX2" fmla="*/ 0 w 1740877"/>
                <a:gd name="connsiteY2" fmla="*/ 73259 h 882151"/>
                <a:gd name="connsiteX3" fmla="*/ 0 w 1740877"/>
                <a:gd name="connsiteY3" fmla="*/ 73259 h 882151"/>
                <a:gd name="connsiteX0" fmla="*/ 1740877 w 1740877"/>
                <a:gd name="connsiteY0" fmla="*/ 882151 h 882151"/>
                <a:gd name="connsiteX1" fmla="*/ 668215 w 1740877"/>
                <a:gd name="connsiteY1" fmla="*/ 55675 h 882151"/>
                <a:gd name="connsiteX2" fmla="*/ 0 w 1740877"/>
                <a:gd name="connsiteY2" fmla="*/ 73259 h 882151"/>
                <a:gd name="connsiteX3" fmla="*/ 0 w 1740877"/>
                <a:gd name="connsiteY3" fmla="*/ 73259 h 882151"/>
                <a:gd name="connsiteX0" fmla="*/ 1740877 w 1740877"/>
                <a:gd name="connsiteY0" fmla="*/ 882729 h 882729"/>
                <a:gd name="connsiteX1" fmla="*/ 633046 w 1740877"/>
                <a:gd name="connsiteY1" fmla="*/ 56253 h 882729"/>
                <a:gd name="connsiteX2" fmla="*/ 0 w 1740877"/>
                <a:gd name="connsiteY2" fmla="*/ 73837 h 882729"/>
                <a:gd name="connsiteX3" fmla="*/ 0 w 1740877"/>
                <a:gd name="connsiteY3" fmla="*/ 73837 h 882729"/>
                <a:gd name="connsiteX0" fmla="*/ 1740877 w 1740877"/>
                <a:gd name="connsiteY0" fmla="*/ 808892 h 808892"/>
                <a:gd name="connsiteX1" fmla="*/ 1028700 w 1740877"/>
                <a:gd name="connsiteY1" fmla="*/ 281354 h 808892"/>
                <a:gd name="connsiteX2" fmla="*/ 0 w 1740877"/>
                <a:gd name="connsiteY2" fmla="*/ 0 h 808892"/>
                <a:gd name="connsiteX3" fmla="*/ 0 w 1740877"/>
                <a:gd name="connsiteY3" fmla="*/ 0 h 808892"/>
                <a:gd name="connsiteX0" fmla="*/ 1740877 w 1740877"/>
                <a:gd name="connsiteY0" fmla="*/ 808892 h 808892"/>
                <a:gd name="connsiteX1" fmla="*/ 1028700 w 1740877"/>
                <a:gd name="connsiteY1" fmla="*/ 281354 h 808892"/>
                <a:gd name="connsiteX2" fmla="*/ 0 w 1740877"/>
                <a:gd name="connsiteY2" fmla="*/ 0 h 808892"/>
                <a:gd name="connsiteX3" fmla="*/ 0 w 1740877"/>
                <a:gd name="connsiteY3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858961 w 1858961"/>
                <a:gd name="connsiteY0" fmla="*/ 820219 h 820219"/>
                <a:gd name="connsiteX1" fmla="*/ 118084 w 1858961"/>
                <a:gd name="connsiteY1" fmla="*/ 11327 h 820219"/>
                <a:gd name="connsiteX2" fmla="*/ 162046 w 1858961"/>
                <a:gd name="connsiteY2" fmla="*/ 371811 h 820219"/>
                <a:gd name="connsiteX0" fmla="*/ 1886607 w 1886607"/>
                <a:gd name="connsiteY0" fmla="*/ 820219 h 820219"/>
                <a:gd name="connsiteX1" fmla="*/ 110561 w 1886607"/>
                <a:gd name="connsiteY1" fmla="*/ 11327 h 820219"/>
                <a:gd name="connsiteX2" fmla="*/ 189692 w 1886607"/>
                <a:gd name="connsiteY2" fmla="*/ 371811 h 820219"/>
                <a:gd name="connsiteX0" fmla="*/ 1696915 w 1696915"/>
                <a:gd name="connsiteY0" fmla="*/ 448408 h 448408"/>
                <a:gd name="connsiteX1" fmla="*/ 0 w 1696915"/>
                <a:gd name="connsiteY1" fmla="*/ 0 h 448408"/>
                <a:gd name="connsiteX0" fmla="*/ 1696915 w 1696915"/>
                <a:gd name="connsiteY0" fmla="*/ 448408 h 448408"/>
                <a:gd name="connsiteX1" fmla="*/ 0 w 1696915"/>
                <a:gd name="connsiteY1" fmla="*/ 0 h 448408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23292" h="606669">
                  <a:moveTo>
                    <a:pt x="1723292" y="606669"/>
                  </a:moveTo>
                  <a:cubicBezTo>
                    <a:pt x="911469" y="-8793"/>
                    <a:pt x="374094" y="19451"/>
                    <a:pt x="0" y="0"/>
                  </a:cubicBezTo>
                </a:path>
              </a:pathLst>
            </a:custGeom>
            <a:noFill/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Forme libre 19"/>
            <p:cNvSpPr/>
            <p:nvPr/>
          </p:nvSpPr>
          <p:spPr>
            <a:xfrm>
              <a:off x="5545132" y="3878723"/>
              <a:ext cx="1582834" cy="1320793"/>
            </a:xfrm>
            <a:custGeom>
              <a:avLst/>
              <a:gdLst>
                <a:gd name="connsiteX0" fmla="*/ 1740877 w 1740877"/>
                <a:gd name="connsiteY0" fmla="*/ 882151 h 882151"/>
                <a:gd name="connsiteX1" fmla="*/ 668215 w 1740877"/>
                <a:gd name="connsiteY1" fmla="*/ 55675 h 882151"/>
                <a:gd name="connsiteX2" fmla="*/ 0 w 1740877"/>
                <a:gd name="connsiteY2" fmla="*/ 73259 h 882151"/>
                <a:gd name="connsiteX3" fmla="*/ 0 w 1740877"/>
                <a:gd name="connsiteY3" fmla="*/ 73259 h 882151"/>
                <a:gd name="connsiteX0" fmla="*/ 1740877 w 1740877"/>
                <a:gd name="connsiteY0" fmla="*/ 882151 h 882151"/>
                <a:gd name="connsiteX1" fmla="*/ 668215 w 1740877"/>
                <a:gd name="connsiteY1" fmla="*/ 55675 h 882151"/>
                <a:gd name="connsiteX2" fmla="*/ 0 w 1740877"/>
                <a:gd name="connsiteY2" fmla="*/ 73259 h 882151"/>
                <a:gd name="connsiteX3" fmla="*/ 0 w 1740877"/>
                <a:gd name="connsiteY3" fmla="*/ 73259 h 882151"/>
                <a:gd name="connsiteX0" fmla="*/ 1740877 w 1740877"/>
                <a:gd name="connsiteY0" fmla="*/ 882729 h 882729"/>
                <a:gd name="connsiteX1" fmla="*/ 633046 w 1740877"/>
                <a:gd name="connsiteY1" fmla="*/ 56253 h 882729"/>
                <a:gd name="connsiteX2" fmla="*/ 0 w 1740877"/>
                <a:gd name="connsiteY2" fmla="*/ 73837 h 882729"/>
                <a:gd name="connsiteX3" fmla="*/ 0 w 1740877"/>
                <a:gd name="connsiteY3" fmla="*/ 73837 h 882729"/>
                <a:gd name="connsiteX0" fmla="*/ 1740877 w 1740877"/>
                <a:gd name="connsiteY0" fmla="*/ 808892 h 808892"/>
                <a:gd name="connsiteX1" fmla="*/ 1028700 w 1740877"/>
                <a:gd name="connsiteY1" fmla="*/ 281354 h 808892"/>
                <a:gd name="connsiteX2" fmla="*/ 0 w 1740877"/>
                <a:gd name="connsiteY2" fmla="*/ 0 h 808892"/>
                <a:gd name="connsiteX3" fmla="*/ 0 w 1740877"/>
                <a:gd name="connsiteY3" fmla="*/ 0 h 808892"/>
                <a:gd name="connsiteX0" fmla="*/ 1740877 w 1740877"/>
                <a:gd name="connsiteY0" fmla="*/ 808892 h 808892"/>
                <a:gd name="connsiteX1" fmla="*/ 1028700 w 1740877"/>
                <a:gd name="connsiteY1" fmla="*/ 281354 h 808892"/>
                <a:gd name="connsiteX2" fmla="*/ 0 w 1740877"/>
                <a:gd name="connsiteY2" fmla="*/ 0 h 808892"/>
                <a:gd name="connsiteX3" fmla="*/ 0 w 1740877"/>
                <a:gd name="connsiteY3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858961 w 1858961"/>
                <a:gd name="connsiteY0" fmla="*/ 820219 h 820219"/>
                <a:gd name="connsiteX1" fmla="*/ 118084 w 1858961"/>
                <a:gd name="connsiteY1" fmla="*/ 11327 h 820219"/>
                <a:gd name="connsiteX2" fmla="*/ 162046 w 1858961"/>
                <a:gd name="connsiteY2" fmla="*/ 371811 h 820219"/>
                <a:gd name="connsiteX0" fmla="*/ 1886607 w 1886607"/>
                <a:gd name="connsiteY0" fmla="*/ 820219 h 820219"/>
                <a:gd name="connsiteX1" fmla="*/ 110561 w 1886607"/>
                <a:gd name="connsiteY1" fmla="*/ 11327 h 820219"/>
                <a:gd name="connsiteX2" fmla="*/ 189692 w 1886607"/>
                <a:gd name="connsiteY2" fmla="*/ 371811 h 820219"/>
                <a:gd name="connsiteX0" fmla="*/ 1696915 w 1696915"/>
                <a:gd name="connsiteY0" fmla="*/ 448408 h 448408"/>
                <a:gd name="connsiteX1" fmla="*/ 0 w 1696915"/>
                <a:gd name="connsiteY1" fmla="*/ 0 h 448408"/>
                <a:gd name="connsiteX0" fmla="*/ 1696915 w 1696915"/>
                <a:gd name="connsiteY0" fmla="*/ 448408 h 448408"/>
                <a:gd name="connsiteX1" fmla="*/ 0 w 1696915"/>
                <a:gd name="connsiteY1" fmla="*/ 0 h 448408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23292" h="606669">
                  <a:moveTo>
                    <a:pt x="1723292" y="606669"/>
                  </a:moveTo>
                  <a:cubicBezTo>
                    <a:pt x="911469" y="-8793"/>
                    <a:pt x="359490" y="27486"/>
                    <a:pt x="0" y="0"/>
                  </a:cubicBezTo>
                </a:path>
              </a:pathLst>
            </a:custGeom>
            <a:ln>
              <a:prstDash val="sys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Forme libre 21"/>
            <p:cNvSpPr/>
            <p:nvPr/>
          </p:nvSpPr>
          <p:spPr>
            <a:xfrm>
              <a:off x="5545312" y="3245478"/>
              <a:ext cx="1582834" cy="1960103"/>
            </a:xfrm>
            <a:custGeom>
              <a:avLst/>
              <a:gdLst>
                <a:gd name="connsiteX0" fmla="*/ 1740877 w 1740877"/>
                <a:gd name="connsiteY0" fmla="*/ 882151 h 882151"/>
                <a:gd name="connsiteX1" fmla="*/ 668215 w 1740877"/>
                <a:gd name="connsiteY1" fmla="*/ 55675 h 882151"/>
                <a:gd name="connsiteX2" fmla="*/ 0 w 1740877"/>
                <a:gd name="connsiteY2" fmla="*/ 73259 h 882151"/>
                <a:gd name="connsiteX3" fmla="*/ 0 w 1740877"/>
                <a:gd name="connsiteY3" fmla="*/ 73259 h 882151"/>
                <a:gd name="connsiteX0" fmla="*/ 1740877 w 1740877"/>
                <a:gd name="connsiteY0" fmla="*/ 882151 h 882151"/>
                <a:gd name="connsiteX1" fmla="*/ 668215 w 1740877"/>
                <a:gd name="connsiteY1" fmla="*/ 55675 h 882151"/>
                <a:gd name="connsiteX2" fmla="*/ 0 w 1740877"/>
                <a:gd name="connsiteY2" fmla="*/ 73259 h 882151"/>
                <a:gd name="connsiteX3" fmla="*/ 0 w 1740877"/>
                <a:gd name="connsiteY3" fmla="*/ 73259 h 882151"/>
                <a:gd name="connsiteX0" fmla="*/ 1740877 w 1740877"/>
                <a:gd name="connsiteY0" fmla="*/ 882729 h 882729"/>
                <a:gd name="connsiteX1" fmla="*/ 633046 w 1740877"/>
                <a:gd name="connsiteY1" fmla="*/ 56253 h 882729"/>
                <a:gd name="connsiteX2" fmla="*/ 0 w 1740877"/>
                <a:gd name="connsiteY2" fmla="*/ 73837 h 882729"/>
                <a:gd name="connsiteX3" fmla="*/ 0 w 1740877"/>
                <a:gd name="connsiteY3" fmla="*/ 73837 h 882729"/>
                <a:gd name="connsiteX0" fmla="*/ 1740877 w 1740877"/>
                <a:gd name="connsiteY0" fmla="*/ 808892 h 808892"/>
                <a:gd name="connsiteX1" fmla="*/ 1028700 w 1740877"/>
                <a:gd name="connsiteY1" fmla="*/ 281354 h 808892"/>
                <a:gd name="connsiteX2" fmla="*/ 0 w 1740877"/>
                <a:gd name="connsiteY2" fmla="*/ 0 h 808892"/>
                <a:gd name="connsiteX3" fmla="*/ 0 w 1740877"/>
                <a:gd name="connsiteY3" fmla="*/ 0 h 808892"/>
                <a:gd name="connsiteX0" fmla="*/ 1740877 w 1740877"/>
                <a:gd name="connsiteY0" fmla="*/ 808892 h 808892"/>
                <a:gd name="connsiteX1" fmla="*/ 1028700 w 1740877"/>
                <a:gd name="connsiteY1" fmla="*/ 281354 h 808892"/>
                <a:gd name="connsiteX2" fmla="*/ 0 w 1740877"/>
                <a:gd name="connsiteY2" fmla="*/ 0 h 808892"/>
                <a:gd name="connsiteX3" fmla="*/ 0 w 1740877"/>
                <a:gd name="connsiteY3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858961 w 1858961"/>
                <a:gd name="connsiteY0" fmla="*/ 820219 h 820219"/>
                <a:gd name="connsiteX1" fmla="*/ 118084 w 1858961"/>
                <a:gd name="connsiteY1" fmla="*/ 11327 h 820219"/>
                <a:gd name="connsiteX2" fmla="*/ 162046 w 1858961"/>
                <a:gd name="connsiteY2" fmla="*/ 371811 h 820219"/>
                <a:gd name="connsiteX0" fmla="*/ 1886607 w 1886607"/>
                <a:gd name="connsiteY0" fmla="*/ 820219 h 820219"/>
                <a:gd name="connsiteX1" fmla="*/ 110561 w 1886607"/>
                <a:gd name="connsiteY1" fmla="*/ 11327 h 820219"/>
                <a:gd name="connsiteX2" fmla="*/ 189692 w 1886607"/>
                <a:gd name="connsiteY2" fmla="*/ 371811 h 820219"/>
                <a:gd name="connsiteX0" fmla="*/ 1696915 w 1696915"/>
                <a:gd name="connsiteY0" fmla="*/ 448408 h 448408"/>
                <a:gd name="connsiteX1" fmla="*/ 0 w 1696915"/>
                <a:gd name="connsiteY1" fmla="*/ 0 h 448408"/>
                <a:gd name="connsiteX0" fmla="*/ 1696915 w 1696915"/>
                <a:gd name="connsiteY0" fmla="*/ 448408 h 448408"/>
                <a:gd name="connsiteX1" fmla="*/ 0 w 1696915"/>
                <a:gd name="connsiteY1" fmla="*/ 0 h 448408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23292" h="606669">
                  <a:moveTo>
                    <a:pt x="1723292" y="606669"/>
                  </a:moveTo>
                  <a:cubicBezTo>
                    <a:pt x="911469" y="-8793"/>
                    <a:pt x="359490" y="27486"/>
                    <a:pt x="0" y="0"/>
                  </a:cubicBezTo>
                </a:path>
              </a:pathLst>
            </a:custGeom>
            <a:ln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" name="ZoneTexte 3"/>
          <p:cNvSpPr txBox="1"/>
          <p:nvPr/>
        </p:nvSpPr>
        <p:spPr>
          <a:xfrm>
            <a:off x="5599710" y="3855102"/>
            <a:ext cx="10150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Meissner state</a:t>
            </a:r>
            <a:endParaRPr lang="en-US" sz="1000" i="1" dirty="0"/>
          </a:p>
        </p:txBody>
      </p:sp>
      <p:sp>
        <p:nvSpPr>
          <p:cNvPr id="24" name="ZoneTexte 23"/>
          <p:cNvSpPr txBox="1"/>
          <p:nvPr/>
        </p:nvSpPr>
        <p:spPr>
          <a:xfrm>
            <a:off x="5417804" y="2688126"/>
            <a:ext cx="7024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err="1" smtClean="0"/>
              <a:t>Vx</a:t>
            </a:r>
            <a:r>
              <a:rPr lang="en-US" sz="1000" i="1" dirty="0" smtClean="0"/>
              <a:t> lattice</a:t>
            </a:r>
            <a:endParaRPr lang="en-US" sz="1000" i="1" dirty="0"/>
          </a:p>
        </p:txBody>
      </p:sp>
      <p:sp>
        <p:nvSpPr>
          <p:cNvPr id="26" name="ZoneTexte 25"/>
          <p:cNvSpPr txBox="1"/>
          <p:nvPr/>
        </p:nvSpPr>
        <p:spPr>
          <a:xfrm>
            <a:off x="5479019" y="1979052"/>
            <a:ext cx="7777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err="1" smtClean="0"/>
              <a:t>Vx</a:t>
            </a:r>
            <a:r>
              <a:rPr lang="en-US" sz="1000" i="1" dirty="0" smtClean="0"/>
              <a:t> ~ liquid</a:t>
            </a:r>
            <a:endParaRPr lang="en-US" sz="1000" i="1" dirty="0"/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5315820" y="3466351"/>
            <a:ext cx="23712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rme libre 26"/>
          <p:cNvSpPr/>
          <p:nvPr/>
        </p:nvSpPr>
        <p:spPr>
          <a:xfrm>
            <a:off x="6716307" y="2991729"/>
            <a:ext cx="334841" cy="474623"/>
          </a:xfrm>
          <a:custGeom>
            <a:avLst/>
            <a:gdLst>
              <a:gd name="connsiteX0" fmla="*/ 0 w 474785"/>
              <a:gd name="connsiteY0" fmla="*/ 310680 h 322403"/>
              <a:gd name="connsiteX1" fmla="*/ 52754 w 474785"/>
              <a:gd name="connsiteY1" fmla="*/ 18 h 322403"/>
              <a:gd name="connsiteX2" fmla="*/ 287216 w 474785"/>
              <a:gd name="connsiteY2" fmla="*/ 322403 h 322403"/>
              <a:gd name="connsiteX3" fmla="*/ 287216 w 474785"/>
              <a:gd name="connsiteY3" fmla="*/ 322403 h 322403"/>
              <a:gd name="connsiteX4" fmla="*/ 474785 w 474785"/>
              <a:gd name="connsiteY4" fmla="*/ 310680 h 322403"/>
              <a:gd name="connsiteX0" fmla="*/ 0 w 474785"/>
              <a:gd name="connsiteY0" fmla="*/ 310680 h 322403"/>
              <a:gd name="connsiteX1" fmla="*/ 52754 w 474785"/>
              <a:gd name="connsiteY1" fmla="*/ 18 h 322403"/>
              <a:gd name="connsiteX2" fmla="*/ 287216 w 474785"/>
              <a:gd name="connsiteY2" fmla="*/ 322403 h 322403"/>
              <a:gd name="connsiteX3" fmla="*/ 287216 w 474785"/>
              <a:gd name="connsiteY3" fmla="*/ 322403 h 322403"/>
              <a:gd name="connsiteX4" fmla="*/ 474785 w 474785"/>
              <a:gd name="connsiteY4" fmla="*/ 310680 h 322403"/>
              <a:gd name="connsiteX0" fmla="*/ 0 w 474785"/>
              <a:gd name="connsiteY0" fmla="*/ 310680 h 322403"/>
              <a:gd name="connsiteX1" fmla="*/ 52754 w 474785"/>
              <a:gd name="connsiteY1" fmla="*/ 18 h 322403"/>
              <a:gd name="connsiteX2" fmla="*/ 287216 w 474785"/>
              <a:gd name="connsiteY2" fmla="*/ 322403 h 322403"/>
              <a:gd name="connsiteX3" fmla="*/ 287216 w 474785"/>
              <a:gd name="connsiteY3" fmla="*/ 322403 h 322403"/>
              <a:gd name="connsiteX4" fmla="*/ 474785 w 474785"/>
              <a:gd name="connsiteY4" fmla="*/ 310680 h 322403"/>
              <a:gd name="connsiteX0" fmla="*/ 0 w 474785"/>
              <a:gd name="connsiteY0" fmla="*/ 310680 h 322403"/>
              <a:gd name="connsiteX1" fmla="*/ 52754 w 474785"/>
              <a:gd name="connsiteY1" fmla="*/ 18 h 322403"/>
              <a:gd name="connsiteX2" fmla="*/ 287216 w 474785"/>
              <a:gd name="connsiteY2" fmla="*/ 322403 h 322403"/>
              <a:gd name="connsiteX3" fmla="*/ 287216 w 474785"/>
              <a:gd name="connsiteY3" fmla="*/ 322403 h 322403"/>
              <a:gd name="connsiteX4" fmla="*/ 474785 w 474785"/>
              <a:gd name="connsiteY4" fmla="*/ 310680 h 322403"/>
              <a:gd name="connsiteX0" fmla="*/ 0 w 474785"/>
              <a:gd name="connsiteY0" fmla="*/ 310680 h 322403"/>
              <a:gd name="connsiteX1" fmla="*/ 52754 w 474785"/>
              <a:gd name="connsiteY1" fmla="*/ 18 h 322403"/>
              <a:gd name="connsiteX2" fmla="*/ 287216 w 474785"/>
              <a:gd name="connsiteY2" fmla="*/ 322403 h 322403"/>
              <a:gd name="connsiteX3" fmla="*/ 287216 w 474785"/>
              <a:gd name="connsiteY3" fmla="*/ 322403 h 322403"/>
              <a:gd name="connsiteX4" fmla="*/ 474785 w 474785"/>
              <a:gd name="connsiteY4" fmla="*/ 310680 h 322403"/>
              <a:gd name="connsiteX0" fmla="*/ 0 w 474785"/>
              <a:gd name="connsiteY0" fmla="*/ 310680 h 322403"/>
              <a:gd name="connsiteX1" fmla="*/ 52754 w 474785"/>
              <a:gd name="connsiteY1" fmla="*/ 18 h 322403"/>
              <a:gd name="connsiteX2" fmla="*/ 287216 w 474785"/>
              <a:gd name="connsiteY2" fmla="*/ 322403 h 322403"/>
              <a:gd name="connsiteX3" fmla="*/ 287216 w 474785"/>
              <a:gd name="connsiteY3" fmla="*/ 322403 h 322403"/>
              <a:gd name="connsiteX4" fmla="*/ 474785 w 474785"/>
              <a:gd name="connsiteY4" fmla="*/ 310680 h 322403"/>
              <a:gd name="connsiteX0" fmla="*/ 0 w 287216"/>
              <a:gd name="connsiteY0" fmla="*/ 310680 h 322403"/>
              <a:gd name="connsiteX1" fmla="*/ 52754 w 287216"/>
              <a:gd name="connsiteY1" fmla="*/ 18 h 322403"/>
              <a:gd name="connsiteX2" fmla="*/ 287216 w 287216"/>
              <a:gd name="connsiteY2" fmla="*/ 322403 h 322403"/>
              <a:gd name="connsiteX3" fmla="*/ 287216 w 287216"/>
              <a:gd name="connsiteY3" fmla="*/ 322403 h 322403"/>
              <a:gd name="connsiteX0" fmla="*/ 0 w 287216"/>
              <a:gd name="connsiteY0" fmla="*/ 200363 h 212086"/>
              <a:gd name="connsiteX1" fmla="*/ 93745 w 287216"/>
              <a:gd name="connsiteY1" fmla="*/ 60 h 212086"/>
              <a:gd name="connsiteX2" fmla="*/ 287216 w 287216"/>
              <a:gd name="connsiteY2" fmla="*/ 212086 h 212086"/>
              <a:gd name="connsiteX3" fmla="*/ 287216 w 287216"/>
              <a:gd name="connsiteY3" fmla="*/ 212086 h 212086"/>
              <a:gd name="connsiteX0" fmla="*/ 0 w 287216"/>
              <a:gd name="connsiteY0" fmla="*/ 200363 h 212086"/>
              <a:gd name="connsiteX1" fmla="*/ 93745 w 287216"/>
              <a:gd name="connsiteY1" fmla="*/ 60 h 212086"/>
              <a:gd name="connsiteX2" fmla="*/ 287216 w 287216"/>
              <a:gd name="connsiteY2" fmla="*/ 212086 h 212086"/>
              <a:gd name="connsiteX3" fmla="*/ 287216 w 287216"/>
              <a:gd name="connsiteY3" fmla="*/ 212086 h 212086"/>
              <a:gd name="connsiteX0" fmla="*/ 0 w 306220"/>
              <a:gd name="connsiteY0" fmla="*/ 200363 h 224321"/>
              <a:gd name="connsiteX1" fmla="*/ 93745 w 306220"/>
              <a:gd name="connsiteY1" fmla="*/ 60 h 224321"/>
              <a:gd name="connsiteX2" fmla="*/ 287216 w 306220"/>
              <a:gd name="connsiteY2" fmla="*/ 212086 h 224321"/>
              <a:gd name="connsiteX3" fmla="*/ 302456 w 306220"/>
              <a:gd name="connsiteY3" fmla="*/ 196846 h 224321"/>
              <a:gd name="connsiteX0" fmla="*/ 0 w 306220"/>
              <a:gd name="connsiteY0" fmla="*/ 200363 h 224321"/>
              <a:gd name="connsiteX1" fmla="*/ 93745 w 306220"/>
              <a:gd name="connsiteY1" fmla="*/ 60 h 224321"/>
              <a:gd name="connsiteX2" fmla="*/ 287216 w 306220"/>
              <a:gd name="connsiteY2" fmla="*/ 212086 h 224321"/>
              <a:gd name="connsiteX3" fmla="*/ 302456 w 306220"/>
              <a:gd name="connsiteY3" fmla="*/ 196846 h 224321"/>
              <a:gd name="connsiteX0" fmla="*/ 0 w 306220"/>
              <a:gd name="connsiteY0" fmla="*/ 200363 h 224321"/>
              <a:gd name="connsiteX1" fmla="*/ 93745 w 306220"/>
              <a:gd name="connsiteY1" fmla="*/ 60 h 224321"/>
              <a:gd name="connsiteX2" fmla="*/ 287216 w 306220"/>
              <a:gd name="connsiteY2" fmla="*/ 212086 h 224321"/>
              <a:gd name="connsiteX3" fmla="*/ 302456 w 306220"/>
              <a:gd name="connsiteY3" fmla="*/ 196846 h 224321"/>
              <a:gd name="connsiteX0" fmla="*/ 0 w 302456"/>
              <a:gd name="connsiteY0" fmla="*/ 200305 h 200305"/>
              <a:gd name="connsiteX1" fmla="*/ 93745 w 302456"/>
              <a:gd name="connsiteY1" fmla="*/ 2 h 200305"/>
              <a:gd name="connsiteX2" fmla="*/ 302456 w 302456"/>
              <a:gd name="connsiteY2" fmla="*/ 196788 h 200305"/>
              <a:gd name="connsiteX0" fmla="*/ 0 w 302456"/>
              <a:gd name="connsiteY0" fmla="*/ 200305 h 200305"/>
              <a:gd name="connsiteX1" fmla="*/ 93745 w 302456"/>
              <a:gd name="connsiteY1" fmla="*/ 2 h 200305"/>
              <a:gd name="connsiteX2" fmla="*/ 302456 w 302456"/>
              <a:gd name="connsiteY2" fmla="*/ 196788 h 200305"/>
              <a:gd name="connsiteX0" fmla="*/ 0 w 310076"/>
              <a:gd name="connsiteY0" fmla="*/ 200304 h 200304"/>
              <a:gd name="connsiteX1" fmla="*/ 93745 w 310076"/>
              <a:gd name="connsiteY1" fmla="*/ 1 h 200304"/>
              <a:gd name="connsiteX2" fmla="*/ 310076 w 310076"/>
              <a:gd name="connsiteY2" fmla="*/ 198692 h 200304"/>
              <a:gd name="connsiteX0" fmla="*/ 0 w 310076"/>
              <a:gd name="connsiteY0" fmla="*/ 200304 h 200304"/>
              <a:gd name="connsiteX1" fmla="*/ 93745 w 310076"/>
              <a:gd name="connsiteY1" fmla="*/ 1 h 200304"/>
              <a:gd name="connsiteX2" fmla="*/ 310076 w 310076"/>
              <a:gd name="connsiteY2" fmla="*/ 198692 h 200304"/>
              <a:gd name="connsiteX0" fmla="*/ 0 w 334841"/>
              <a:gd name="connsiteY0" fmla="*/ 200304 h 200304"/>
              <a:gd name="connsiteX1" fmla="*/ 118510 w 334841"/>
              <a:gd name="connsiteY1" fmla="*/ 1 h 200304"/>
              <a:gd name="connsiteX2" fmla="*/ 334841 w 334841"/>
              <a:gd name="connsiteY2" fmla="*/ 198692 h 200304"/>
              <a:gd name="connsiteX0" fmla="*/ 0 w 334841"/>
              <a:gd name="connsiteY0" fmla="*/ 200304 h 200304"/>
              <a:gd name="connsiteX1" fmla="*/ 118510 w 334841"/>
              <a:gd name="connsiteY1" fmla="*/ 1 h 200304"/>
              <a:gd name="connsiteX2" fmla="*/ 334841 w 334841"/>
              <a:gd name="connsiteY2" fmla="*/ 198692 h 200304"/>
              <a:gd name="connsiteX0" fmla="*/ 0 w 334841"/>
              <a:gd name="connsiteY0" fmla="*/ 474623 h 474623"/>
              <a:gd name="connsiteX1" fmla="*/ 126130 w 334841"/>
              <a:gd name="connsiteY1" fmla="*/ 0 h 474623"/>
              <a:gd name="connsiteX2" fmla="*/ 334841 w 334841"/>
              <a:gd name="connsiteY2" fmla="*/ 473011 h 47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4841" h="474623">
                <a:moveTo>
                  <a:pt x="0" y="474623"/>
                </a:moveTo>
                <a:cubicBezTo>
                  <a:pt x="55782" y="470715"/>
                  <a:pt x="70323" y="269"/>
                  <a:pt x="126130" y="0"/>
                </a:cubicBezTo>
                <a:cubicBezTo>
                  <a:pt x="181937" y="-269"/>
                  <a:pt x="279930" y="462494"/>
                  <a:pt x="334841" y="473011"/>
                </a:cubicBezTo>
              </a:path>
            </a:pathLst>
          </a:cu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62065" y="4384740"/>
            <a:ext cx="5815831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lvl="1" indent="-360363" eaLnBrk="0" hangingPunct="0">
              <a:lnSpc>
                <a:spcPts val="2000"/>
              </a:lnSpc>
              <a:spcBef>
                <a:spcPts val="600"/>
              </a:spcBef>
              <a:buSzPct val="90000"/>
              <a:buBlip>
                <a:blip r:embed="rId3"/>
              </a:buBlip>
            </a:pPr>
            <a:r>
              <a:rPr lang="en-US" altLang="zh-CN" sz="1400" b="1" dirty="0">
                <a:solidFill>
                  <a:srgbClr val="000000"/>
                </a:solidFill>
                <a:ea typeface="SimSun" pitchFamily="2" charset="-122"/>
              </a:rPr>
              <a:t>Low </a:t>
            </a:r>
            <a:r>
              <a:rPr lang="en-US" altLang="zh-CN" sz="1400" b="1" dirty="0" smtClean="0">
                <a:solidFill>
                  <a:srgbClr val="000000"/>
                </a:solidFill>
                <a:ea typeface="SimSun" pitchFamily="2" charset="-122"/>
              </a:rPr>
              <a:t>frequency ≡ </a:t>
            </a:r>
            <a:r>
              <a:rPr lang="en-US" altLang="zh-CN" sz="1400" b="1" dirty="0">
                <a:solidFill>
                  <a:srgbClr val="000000"/>
                </a:solidFill>
                <a:ea typeface="SimSun" pitchFamily="2" charset="-122"/>
              </a:rPr>
              <a:t>DC : </a:t>
            </a:r>
          </a:p>
          <a:p>
            <a:pPr marL="536575" lvl="2" indent="-174625" eaLnBrk="0" hangingPunct="0">
              <a:lnSpc>
                <a:spcPts val="2000"/>
              </a:lnSpc>
              <a:buSzPct val="90000"/>
              <a:buBlip>
                <a:blip r:embed="rId3"/>
              </a:buBlip>
            </a:pP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0 &lt; H</a:t>
            </a:r>
            <a:r>
              <a:rPr lang="en-US" altLang="zh-CN" sz="1400" baseline="-250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a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&lt; H</a:t>
            </a:r>
            <a:r>
              <a:rPr lang="en-US" altLang="zh-CN" sz="1400" baseline="-250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C1 </a:t>
            </a: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=&gt; R=O, Meissner state</a:t>
            </a:r>
          </a:p>
          <a:p>
            <a:pPr marL="536575" lvl="2" indent="-174625" eaLnBrk="0" hangingPunct="0">
              <a:lnSpc>
                <a:spcPts val="2000"/>
              </a:lnSpc>
              <a:buSzPct val="90000"/>
              <a:buBlip>
                <a:blip r:embed="rId3"/>
              </a:buBlip>
            </a:pP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H</a:t>
            </a:r>
            <a:r>
              <a:rPr lang="en-US" altLang="zh-CN" sz="1400" baseline="-250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C1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&lt;</a:t>
            </a:r>
            <a:r>
              <a:rPr lang="en-US" altLang="zh-CN" sz="1400" baseline="-250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 </a:t>
            </a: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H</a:t>
            </a:r>
            <a:r>
              <a:rPr lang="en-US" altLang="zh-CN" sz="1400" baseline="-25000" dirty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a</a:t>
            </a: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&lt; 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H</a:t>
            </a:r>
            <a:r>
              <a:rPr lang="en-US" altLang="zh-CN" sz="1400" baseline="-250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M 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=&gt;</a:t>
            </a:r>
            <a:r>
              <a:rPr lang="en-US" altLang="zh-CN" sz="1400" dirty="0" err="1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Vx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 are trapped, </a:t>
            </a: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R=O, 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Campbell regime</a:t>
            </a:r>
          </a:p>
          <a:p>
            <a:pPr marL="536575" lvl="2" indent="-174625" eaLnBrk="0" hangingPunct="0">
              <a:lnSpc>
                <a:spcPts val="2000"/>
              </a:lnSpc>
              <a:buSzPct val="90000"/>
              <a:buBlip>
                <a:blip r:embed="rId3"/>
              </a:buBlip>
            </a:pP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H</a:t>
            </a:r>
            <a:r>
              <a:rPr lang="en-US" altLang="zh-CN" sz="1400" baseline="-250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M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&lt;</a:t>
            </a:r>
            <a:r>
              <a:rPr lang="en-US" altLang="zh-CN" sz="1400" baseline="-250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 </a:t>
            </a: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H</a:t>
            </a:r>
            <a:r>
              <a:rPr lang="en-US" altLang="zh-CN" sz="1400" baseline="-25000" dirty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a</a:t>
            </a: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&lt; 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H</a:t>
            </a:r>
            <a:r>
              <a:rPr lang="en-US" altLang="zh-CN" sz="1400" baseline="-250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C2 </a:t>
            </a: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=&gt;</a:t>
            </a:r>
            <a:r>
              <a:rPr lang="en-US" altLang="zh-CN" sz="1400" dirty="0" err="1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Vx</a:t>
            </a: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 are 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moving liquid like, R≠O</a:t>
            </a: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, 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Flux flow regime</a:t>
            </a:r>
          </a:p>
          <a:p>
            <a:pPr marL="536575" lvl="2" indent="-174625" eaLnBrk="0" hangingPunct="0">
              <a:lnSpc>
                <a:spcPts val="2000"/>
              </a:lnSpc>
              <a:buSzPct val="90000"/>
              <a:buBlip>
                <a:blip r:embed="rId3"/>
              </a:buBlip>
            </a:pP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Third harmonic signal arise from flux line tension (affects the e- inside the Cu coil), </a:t>
            </a:r>
          </a:p>
          <a:p>
            <a:pPr marL="536575" lvl="2" indent="-174625" eaLnBrk="0" hangingPunct="0">
              <a:lnSpc>
                <a:spcPts val="2000"/>
              </a:lnSpc>
              <a:buSzPct val="90000"/>
              <a:buBlip>
                <a:blip r:embed="rId3"/>
              </a:buBlip>
            </a:pP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It does not depend on dissipation inside </a:t>
            </a:r>
            <a:r>
              <a:rPr lang="en-US" altLang="zh-CN" sz="1400" dirty="0" err="1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Nb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, BUT depends on # of </a:t>
            </a:r>
            <a:r>
              <a:rPr lang="en-US" altLang="zh-CN" sz="1400" dirty="0" err="1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Vx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 trapped there (and length).</a:t>
            </a:r>
            <a:endParaRPr lang="en-US" altLang="zh-CN" sz="1400" dirty="0">
              <a:solidFill>
                <a:prstClr val="black">
                  <a:lumMod val="50000"/>
                  <a:lumOff val="50000"/>
                </a:prstClr>
              </a:solidFill>
              <a:ea typeface="SimSun" pitchFamily="2" charset="-122"/>
            </a:endParaRPr>
          </a:p>
          <a:p>
            <a:pPr marL="536575" lvl="2" indent="-174625" eaLnBrk="0" hangingPunct="0">
              <a:lnSpc>
                <a:spcPts val="2000"/>
              </a:lnSpc>
              <a:buSzPct val="90000"/>
              <a:buBlip>
                <a:blip r:embed="rId3"/>
              </a:buBlip>
            </a:pPr>
            <a:endParaRPr lang="en-US" altLang="zh-CN" sz="1400" baseline="-25000" dirty="0" smtClean="0">
              <a:solidFill>
                <a:prstClr val="black">
                  <a:lumMod val="50000"/>
                  <a:lumOff val="50000"/>
                </a:prstClr>
              </a:solidFill>
              <a:ea typeface="SimSun" pitchFamily="2" charset="-122"/>
            </a:endParaRPr>
          </a:p>
        </p:txBody>
      </p:sp>
      <p:cxnSp>
        <p:nvCxnSpPr>
          <p:cNvPr id="36" name="Connecteur droit avec flèche 35"/>
          <p:cNvCxnSpPr>
            <a:stCxn id="27" idx="0"/>
          </p:cNvCxnSpPr>
          <p:nvPr/>
        </p:nvCxnSpPr>
        <p:spPr>
          <a:xfrm flipV="1">
            <a:off x="6716307" y="1570411"/>
            <a:ext cx="167420" cy="189594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6279283" y="1297155"/>
            <a:ext cx="26100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 maximum  field without </a:t>
            </a:r>
            <a:r>
              <a:rPr lang="en-US" sz="1100" i="1" dirty="0" err="1" smtClean="0"/>
              <a:t>Vx</a:t>
            </a:r>
            <a:r>
              <a:rPr lang="en-US" sz="1100" i="1" dirty="0" smtClean="0"/>
              <a:t> (max </a:t>
            </a:r>
            <a:r>
              <a:rPr lang="en-US" sz="1100" i="1" dirty="0" err="1" smtClean="0"/>
              <a:t>E</a:t>
            </a:r>
            <a:r>
              <a:rPr lang="en-US" sz="1100" i="1" baseline="-25000" dirty="0" err="1" smtClean="0"/>
              <a:t>acc</a:t>
            </a:r>
            <a:r>
              <a:rPr lang="en-US" sz="1100" i="1" dirty="0" smtClean="0"/>
              <a:t>)</a:t>
            </a:r>
            <a:endParaRPr lang="en-US" sz="1100" i="1" dirty="0"/>
          </a:p>
        </p:txBody>
      </p:sp>
      <p:cxnSp>
        <p:nvCxnSpPr>
          <p:cNvPr id="40" name="Connecteur droit avec flèche 39"/>
          <p:cNvCxnSpPr/>
          <p:nvPr/>
        </p:nvCxnSpPr>
        <p:spPr>
          <a:xfrm flipV="1">
            <a:off x="6867187" y="2099377"/>
            <a:ext cx="808267" cy="87192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7071010" y="1826119"/>
            <a:ext cx="26100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/>
              <a:t> maximum  pinning</a:t>
            </a:r>
            <a:endParaRPr lang="en-US" sz="1100" i="1" dirty="0"/>
          </a:p>
        </p:txBody>
      </p:sp>
      <p:sp>
        <p:nvSpPr>
          <p:cNvPr id="45" name="Rectangle à coins arrondis 44"/>
          <p:cNvSpPr/>
          <p:nvPr/>
        </p:nvSpPr>
        <p:spPr>
          <a:xfrm>
            <a:off x="6159501" y="5489093"/>
            <a:ext cx="2172986" cy="749780"/>
          </a:xfrm>
          <a:prstGeom prst="roundRect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  <a:shade val="30000"/>
                  <a:satMod val="115000"/>
                </a:schemeClr>
              </a:gs>
              <a:gs pos="50000">
                <a:schemeClr val="tx1">
                  <a:lumMod val="50000"/>
                  <a:lumOff val="50000"/>
                  <a:shade val="67500"/>
                  <a:satMod val="115000"/>
                </a:schemeClr>
              </a:gs>
              <a:gs pos="100000">
                <a:schemeClr val="tx1">
                  <a:lumMod val="50000"/>
                  <a:lumOff val="5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orme libre 45"/>
          <p:cNvSpPr/>
          <p:nvPr/>
        </p:nvSpPr>
        <p:spPr>
          <a:xfrm>
            <a:off x="6559464" y="4988261"/>
            <a:ext cx="667301" cy="879657"/>
          </a:xfrm>
          <a:custGeom>
            <a:avLst/>
            <a:gdLst>
              <a:gd name="connsiteX0" fmla="*/ 715993 w 778310"/>
              <a:gd name="connsiteY0" fmla="*/ 983411 h 983411"/>
              <a:gd name="connsiteX1" fmla="*/ 707366 w 778310"/>
              <a:gd name="connsiteY1" fmla="*/ 491706 h 983411"/>
              <a:gd name="connsiteX2" fmla="*/ 0 w 778310"/>
              <a:gd name="connsiteY2" fmla="*/ 0 h 983411"/>
              <a:gd name="connsiteX3" fmla="*/ 0 w 778310"/>
              <a:gd name="connsiteY3" fmla="*/ 0 h 983411"/>
              <a:gd name="connsiteX0" fmla="*/ 715993 w 747918"/>
              <a:gd name="connsiteY0" fmla="*/ 983411 h 983411"/>
              <a:gd name="connsiteX1" fmla="*/ 667126 w 747918"/>
              <a:gd name="connsiteY1" fmla="*/ 879657 h 983411"/>
              <a:gd name="connsiteX2" fmla="*/ 707366 w 747918"/>
              <a:gd name="connsiteY2" fmla="*/ 491706 h 983411"/>
              <a:gd name="connsiteX3" fmla="*/ 0 w 747918"/>
              <a:gd name="connsiteY3" fmla="*/ 0 h 983411"/>
              <a:gd name="connsiteX4" fmla="*/ 0 w 747918"/>
              <a:gd name="connsiteY4" fmla="*/ 0 h 983411"/>
              <a:gd name="connsiteX0" fmla="*/ 667126 w 747918"/>
              <a:gd name="connsiteY0" fmla="*/ 879657 h 879657"/>
              <a:gd name="connsiteX1" fmla="*/ 707366 w 747918"/>
              <a:gd name="connsiteY1" fmla="*/ 491706 h 879657"/>
              <a:gd name="connsiteX2" fmla="*/ 0 w 747918"/>
              <a:gd name="connsiteY2" fmla="*/ 0 h 879657"/>
              <a:gd name="connsiteX3" fmla="*/ 0 w 747918"/>
              <a:gd name="connsiteY3" fmla="*/ 0 h 879657"/>
              <a:gd name="connsiteX0" fmla="*/ 667126 w 747918"/>
              <a:gd name="connsiteY0" fmla="*/ 879657 h 879657"/>
              <a:gd name="connsiteX1" fmla="*/ 707366 w 747918"/>
              <a:gd name="connsiteY1" fmla="*/ 491706 h 879657"/>
              <a:gd name="connsiteX2" fmla="*/ 0 w 747918"/>
              <a:gd name="connsiteY2" fmla="*/ 0 h 879657"/>
              <a:gd name="connsiteX3" fmla="*/ 0 w 747918"/>
              <a:gd name="connsiteY3" fmla="*/ 0 h 879657"/>
              <a:gd name="connsiteX0" fmla="*/ 667126 w 707366"/>
              <a:gd name="connsiteY0" fmla="*/ 879657 h 879657"/>
              <a:gd name="connsiteX1" fmla="*/ 707366 w 707366"/>
              <a:gd name="connsiteY1" fmla="*/ 491706 h 879657"/>
              <a:gd name="connsiteX2" fmla="*/ 0 w 707366"/>
              <a:gd name="connsiteY2" fmla="*/ 0 h 879657"/>
              <a:gd name="connsiteX3" fmla="*/ 0 w 707366"/>
              <a:gd name="connsiteY3" fmla="*/ 0 h 879657"/>
              <a:gd name="connsiteX0" fmla="*/ 667126 w 667173"/>
              <a:gd name="connsiteY0" fmla="*/ 879657 h 879657"/>
              <a:gd name="connsiteX1" fmla="*/ 667173 w 667173"/>
              <a:gd name="connsiteY1" fmla="*/ 491706 h 879657"/>
              <a:gd name="connsiteX2" fmla="*/ 0 w 667173"/>
              <a:gd name="connsiteY2" fmla="*/ 0 h 879657"/>
              <a:gd name="connsiteX3" fmla="*/ 0 w 667173"/>
              <a:gd name="connsiteY3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0 w 667301"/>
              <a:gd name="connsiteY2" fmla="*/ 0 h 879657"/>
              <a:gd name="connsiteX3" fmla="*/ 0 w 667301"/>
              <a:gd name="connsiteY3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0 w 667301"/>
              <a:gd name="connsiteY2" fmla="*/ 0 h 879657"/>
              <a:gd name="connsiteX3" fmla="*/ 0 w 667301"/>
              <a:gd name="connsiteY3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315434 w 667301"/>
              <a:gd name="connsiteY2" fmla="*/ 294341 h 879657"/>
              <a:gd name="connsiteX3" fmla="*/ 0 w 667301"/>
              <a:gd name="connsiteY3" fmla="*/ 0 h 879657"/>
              <a:gd name="connsiteX4" fmla="*/ 0 w 667301"/>
              <a:gd name="connsiteY4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267704 w 667301"/>
              <a:gd name="connsiteY2" fmla="*/ 304389 h 879657"/>
              <a:gd name="connsiteX3" fmla="*/ 0 w 667301"/>
              <a:gd name="connsiteY3" fmla="*/ 0 h 879657"/>
              <a:gd name="connsiteX4" fmla="*/ 0 w 667301"/>
              <a:gd name="connsiteY4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267704 w 667301"/>
              <a:gd name="connsiteY2" fmla="*/ 304389 h 879657"/>
              <a:gd name="connsiteX3" fmla="*/ 0 w 667301"/>
              <a:gd name="connsiteY3" fmla="*/ 0 h 879657"/>
              <a:gd name="connsiteX4" fmla="*/ 0 w 667301"/>
              <a:gd name="connsiteY4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267704 w 667301"/>
              <a:gd name="connsiteY2" fmla="*/ 304389 h 879657"/>
              <a:gd name="connsiteX3" fmla="*/ 0 w 667301"/>
              <a:gd name="connsiteY3" fmla="*/ 0 h 879657"/>
              <a:gd name="connsiteX4" fmla="*/ 0 w 667301"/>
              <a:gd name="connsiteY4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267704 w 667301"/>
              <a:gd name="connsiteY2" fmla="*/ 304389 h 879657"/>
              <a:gd name="connsiteX3" fmla="*/ 0 w 667301"/>
              <a:gd name="connsiteY3" fmla="*/ 0 h 879657"/>
              <a:gd name="connsiteX4" fmla="*/ 0 w 667301"/>
              <a:gd name="connsiteY4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267704 w 667301"/>
              <a:gd name="connsiteY2" fmla="*/ 304389 h 879657"/>
              <a:gd name="connsiteX3" fmla="*/ 0 w 667301"/>
              <a:gd name="connsiteY3" fmla="*/ 0 h 879657"/>
              <a:gd name="connsiteX4" fmla="*/ 0 w 667301"/>
              <a:gd name="connsiteY4" fmla="*/ 0 h 87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7301" h="879657">
                <a:moveTo>
                  <a:pt x="667126" y="879657"/>
                </a:moveTo>
                <a:cubicBezTo>
                  <a:pt x="665688" y="797706"/>
                  <a:pt x="667829" y="781505"/>
                  <a:pt x="667173" y="491706"/>
                </a:cubicBezTo>
                <a:cubicBezTo>
                  <a:pt x="608558" y="394153"/>
                  <a:pt x="378900" y="386340"/>
                  <a:pt x="267704" y="304389"/>
                </a:cubicBezTo>
                <a:cubicBezTo>
                  <a:pt x="138924" y="242534"/>
                  <a:pt x="1911" y="75853"/>
                  <a:pt x="0" y="0"/>
                </a:cubicBezTo>
                <a:lnTo>
                  <a:pt x="0" y="0"/>
                </a:lnTo>
              </a:path>
            </a:pathLst>
          </a:custGeom>
          <a:noFill/>
          <a:ln>
            <a:solidFill>
              <a:srgbClr val="00B0F0">
                <a:alpha val="54000"/>
              </a:srgb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Connecteur droit 47"/>
          <p:cNvCxnSpPr/>
          <p:nvPr/>
        </p:nvCxnSpPr>
        <p:spPr>
          <a:xfrm flipV="1">
            <a:off x="7225838" y="4853085"/>
            <a:ext cx="0" cy="1096097"/>
          </a:xfrm>
          <a:prstGeom prst="lin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9" name="Forme libre 48"/>
          <p:cNvSpPr/>
          <p:nvPr/>
        </p:nvSpPr>
        <p:spPr>
          <a:xfrm flipH="1">
            <a:off x="7224912" y="4988261"/>
            <a:ext cx="667301" cy="879657"/>
          </a:xfrm>
          <a:custGeom>
            <a:avLst/>
            <a:gdLst>
              <a:gd name="connsiteX0" fmla="*/ 715993 w 778310"/>
              <a:gd name="connsiteY0" fmla="*/ 983411 h 983411"/>
              <a:gd name="connsiteX1" fmla="*/ 707366 w 778310"/>
              <a:gd name="connsiteY1" fmla="*/ 491706 h 983411"/>
              <a:gd name="connsiteX2" fmla="*/ 0 w 778310"/>
              <a:gd name="connsiteY2" fmla="*/ 0 h 983411"/>
              <a:gd name="connsiteX3" fmla="*/ 0 w 778310"/>
              <a:gd name="connsiteY3" fmla="*/ 0 h 983411"/>
              <a:gd name="connsiteX0" fmla="*/ 715993 w 747918"/>
              <a:gd name="connsiteY0" fmla="*/ 983411 h 983411"/>
              <a:gd name="connsiteX1" fmla="*/ 667126 w 747918"/>
              <a:gd name="connsiteY1" fmla="*/ 879657 h 983411"/>
              <a:gd name="connsiteX2" fmla="*/ 707366 w 747918"/>
              <a:gd name="connsiteY2" fmla="*/ 491706 h 983411"/>
              <a:gd name="connsiteX3" fmla="*/ 0 w 747918"/>
              <a:gd name="connsiteY3" fmla="*/ 0 h 983411"/>
              <a:gd name="connsiteX4" fmla="*/ 0 w 747918"/>
              <a:gd name="connsiteY4" fmla="*/ 0 h 983411"/>
              <a:gd name="connsiteX0" fmla="*/ 667126 w 747918"/>
              <a:gd name="connsiteY0" fmla="*/ 879657 h 879657"/>
              <a:gd name="connsiteX1" fmla="*/ 707366 w 747918"/>
              <a:gd name="connsiteY1" fmla="*/ 491706 h 879657"/>
              <a:gd name="connsiteX2" fmla="*/ 0 w 747918"/>
              <a:gd name="connsiteY2" fmla="*/ 0 h 879657"/>
              <a:gd name="connsiteX3" fmla="*/ 0 w 747918"/>
              <a:gd name="connsiteY3" fmla="*/ 0 h 879657"/>
              <a:gd name="connsiteX0" fmla="*/ 667126 w 747918"/>
              <a:gd name="connsiteY0" fmla="*/ 879657 h 879657"/>
              <a:gd name="connsiteX1" fmla="*/ 707366 w 747918"/>
              <a:gd name="connsiteY1" fmla="*/ 491706 h 879657"/>
              <a:gd name="connsiteX2" fmla="*/ 0 w 747918"/>
              <a:gd name="connsiteY2" fmla="*/ 0 h 879657"/>
              <a:gd name="connsiteX3" fmla="*/ 0 w 747918"/>
              <a:gd name="connsiteY3" fmla="*/ 0 h 879657"/>
              <a:gd name="connsiteX0" fmla="*/ 667126 w 707366"/>
              <a:gd name="connsiteY0" fmla="*/ 879657 h 879657"/>
              <a:gd name="connsiteX1" fmla="*/ 707366 w 707366"/>
              <a:gd name="connsiteY1" fmla="*/ 491706 h 879657"/>
              <a:gd name="connsiteX2" fmla="*/ 0 w 707366"/>
              <a:gd name="connsiteY2" fmla="*/ 0 h 879657"/>
              <a:gd name="connsiteX3" fmla="*/ 0 w 707366"/>
              <a:gd name="connsiteY3" fmla="*/ 0 h 879657"/>
              <a:gd name="connsiteX0" fmla="*/ 667126 w 667173"/>
              <a:gd name="connsiteY0" fmla="*/ 879657 h 879657"/>
              <a:gd name="connsiteX1" fmla="*/ 667173 w 667173"/>
              <a:gd name="connsiteY1" fmla="*/ 491706 h 879657"/>
              <a:gd name="connsiteX2" fmla="*/ 0 w 667173"/>
              <a:gd name="connsiteY2" fmla="*/ 0 h 879657"/>
              <a:gd name="connsiteX3" fmla="*/ 0 w 667173"/>
              <a:gd name="connsiteY3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0 w 667301"/>
              <a:gd name="connsiteY2" fmla="*/ 0 h 879657"/>
              <a:gd name="connsiteX3" fmla="*/ 0 w 667301"/>
              <a:gd name="connsiteY3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0 w 667301"/>
              <a:gd name="connsiteY2" fmla="*/ 0 h 879657"/>
              <a:gd name="connsiteX3" fmla="*/ 0 w 667301"/>
              <a:gd name="connsiteY3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315434 w 667301"/>
              <a:gd name="connsiteY2" fmla="*/ 294341 h 879657"/>
              <a:gd name="connsiteX3" fmla="*/ 0 w 667301"/>
              <a:gd name="connsiteY3" fmla="*/ 0 h 879657"/>
              <a:gd name="connsiteX4" fmla="*/ 0 w 667301"/>
              <a:gd name="connsiteY4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267704 w 667301"/>
              <a:gd name="connsiteY2" fmla="*/ 304389 h 879657"/>
              <a:gd name="connsiteX3" fmla="*/ 0 w 667301"/>
              <a:gd name="connsiteY3" fmla="*/ 0 h 879657"/>
              <a:gd name="connsiteX4" fmla="*/ 0 w 667301"/>
              <a:gd name="connsiteY4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267704 w 667301"/>
              <a:gd name="connsiteY2" fmla="*/ 304389 h 879657"/>
              <a:gd name="connsiteX3" fmla="*/ 0 w 667301"/>
              <a:gd name="connsiteY3" fmla="*/ 0 h 879657"/>
              <a:gd name="connsiteX4" fmla="*/ 0 w 667301"/>
              <a:gd name="connsiteY4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267704 w 667301"/>
              <a:gd name="connsiteY2" fmla="*/ 304389 h 879657"/>
              <a:gd name="connsiteX3" fmla="*/ 0 w 667301"/>
              <a:gd name="connsiteY3" fmla="*/ 0 h 879657"/>
              <a:gd name="connsiteX4" fmla="*/ 0 w 667301"/>
              <a:gd name="connsiteY4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267704 w 667301"/>
              <a:gd name="connsiteY2" fmla="*/ 304389 h 879657"/>
              <a:gd name="connsiteX3" fmla="*/ 0 w 667301"/>
              <a:gd name="connsiteY3" fmla="*/ 0 h 879657"/>
              <a:gd name="connsiteX4" fmla="*/ 0 w 667301"/>
              <a:gd name="connsiteY4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267704 w 667301"/>
              <a:gd name="connsiteY2" fmla="*/ 304389 h 879657"/>
              <a:gd name="connsiteX3" fmla="*/ 0 w 667301"/>
              <a:gd name="connsiteY3" fmla="*/ 0 h 879657"/>
              <a:gd name="connsiteX4" fmla="*/ 0 w 667301"/>
              <a:gd name="connsiteY4" fmla="*/ 0 h 87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7301" h="879657">
                <a:moveTo>
                  <a:pt x="667126" y="879657"/>
                </a:moveTo>
                <a:cubicBezTo>
                  <a:pt x="665688" y="797706"/>
                  <a:pt x="667829" y="781505"/>
                  <a:pt x="667173" y="491706"/>
                </a:cubicBezTo>
                <a:cubicBezTo>
                  <a:pt x="608558" y="394153"/>
                  <a:pt x="378900" y="386340"/>
                  <a:pt x="267704" y="304389"/>
                </a:cubicBezTo>
                <a:cubicBezTo>
                  <a:pt x="138924" y="242534"/>
                  <a:pt x="1911" y="75853"/>
                  <a:pt x="0" y="0"/>
                </a:cubicBezTo>
                <a:lnTo>
                  <a:pt x="0" y="0"/>
                </a:lnTo>
              </a:path>
            </a:pathLst>
          </a:custGeom>
          <a:noFill/>
          <a:ln>
            <a:solidFill>
              <a:srgbClr val="00B0F0">
                <a:alpha val="54000"/>
              </a:srgb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e 51"/>
          <p:cNvGrpSpPr/>
          <p:nvPr/>
        </p:nvGrpSpPr>
        <p:grpSpPr>
          <a:xfrm>
            <a:off x="6811284" y="4914308"/>
            <a:ext cx="829986" cy="966308"/>
            <a:chOff x="7019025" y="5140759"/>
            <a:chExt cx="1332749" cy="879657"/>
          </a:xfrm>
        </p:grpSpPr>
        <p:sp>
          <p:nvSpPr>
            <p:cNvPr id="50" name="Forme libre 49"/>
            <p:cNvSpPr/>
            <p:nvPr/>
          </p:nvSpPr>
          <p:spPr>
            <a:xfrm>
              <a:off x="7019025" y="5140759"/>
              <a:ext cx="667301" cy="879657"/>
            </a:xfrm>
            <a:custGeom>
              <a:avLst/>
              <a:gdLst>
                <a:gd name="connsiteX0" fmla="*/ 715993 w 778310"/>
                <a:gd name="connsiteY0" fmla="*/ 983411 h 983411"/>
                <a:gd name="connsiteX1" fmla="*/ 707366 w 778310"/>
                <a:gd name="connsiteY1" fmla="*/ 491706 h 983411"/>
                <a:gd name="connsiteX2" fmla="*/ 0 w 778310"/>
                <a:gd name="connsiteY2" fmla="*/ 0 h 983411"/>
                <a:gd name="connsiteX3" fmla="*/ 0 w 778310"/>
                <a:gd name="connsiteY3" fmla="*/ 0 h 983411"/>
                <a:gd name="connsiteX0" fmla="*/ 715993 w 747918"/>
                <a:gd name="connsiteY0" fmla="*/ 983411 h 983411"/>
                <a:gd name="connsiteX1" fmla="*/ 667126 w 747918"/>
                <a:gd name="connsiteY1" fmla="*/ 879657 h 983411"/>
                <a:gd name="connsiteX2" fmla="*/ 707366 w 747918"/>
                <a:gd name="connsiteY2" fmla="*/ 491706 h 983411"/>
                <a:gd name="connsiteX3" fmla="*/ 0 w 747918"/>
                <a:gd name="connsiteY3" fmla="*/ 0 h 983411"/>
                <a:gd name="connsiteX4" fmla="*/ 0 w 747918"/>
                <a:gd name="connsiteY4" fmla="*/ 0 h 983411"/>
                <a:gd name="connsiteX0" fmla="*/ 667126 w 747918"/>
                <a:gd name="connsiteY0" fmla="*/ 879657 h 879657"/>
                <a:gd name="connsiteX1" fmla="*/ 707366 w 747918"/>
                <a:gd name="connsiteY1" fmla="*/ 491706 h 879657"/>
                <a:gd name="connsiteX2" fmla="*/ 0 w 747918"/>
                <a:gd name="connsiteY2" fmla="*/ 0 h 879657"/>
                <a:gd name="connsiteX3" fmla="*/ 0 w 747918"/>
                <a:gd name="connsiteY3" fmla="*/ 0 h 879657"/>
                <a:gd name="connsiteX0" fmla="*/ 667126 w 747918"/>
                <a:gd name="connsiteY0" fmla="*/ 879657 h 879657"/>
                <a:gd name="connsiteX1" fmla="*/ 707366 w 747918"/>
                <a:gd name="connsiteY1" fmla="*/ 491706 h 879657"/>
                <a:gd name="connsiteX2" fmla="*/ 0 w 747918"/>
                <a:gd name="connsiteY2" fmla="*/ 0 h 879657"/>
                <a:gd name="connsiteX3" fmla="*/ 0 w 747918"/>
                <a:gd name="connsiteY3" fmla="*/ 0 h 879657"/>
                <a:gd name="connsiteX0" fmla="*/ 667126 w 707366"/>
                <a:gd name="connsiteY0" fmla="*/ 879657 h 879657"/>
                <a:gd name="connsiteX1" fmla="*/ 707366 w 707366"/>
                <a:gd name="connsiteY1" fmla="*/ 491706 h 879657"/>
                <a:gd name="connsiteX2" fmla="*/ 0 w 707366"/>
                <a:gd name="connsiteY2" fmla="*/ 0 h 879657"/>
                <a:gd name="connsiteX3" fmla="*/ 0 w 707366"/>
                <a:gd name="connsiteY3" fmla="*/ 0 h 879657"/>
                <a:gd name="connsiteX0" fmla="*/ 667126 w 667173"/>
                <a:gd name="connsiteY0" fmla="*/ 879657 h 879657"/>
                <a:gd name="connsiteX1" fmla="*/ 667173 w 667173"/>
                <a:gd name="connsiteY1" fmla="*/ 491706 h 879657"/>
                <a:gd name="connsiteX2" fmla="*/ 0 w 667173"/>
                <a:gd name="connsiteY2" fmla="*/ 0 h 879657"/>
                <a:gd name="connsiteX3" fmla="*/ 0 w 667173"/>
                <a:gd name="connsiteY3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0 w 667301"/>
                <a:gd name="connsiteY2" fmla="*/ 0 h 879657"/>
                <a:gd name="connsiteX3" fmla="*/ 0 w 667301"/>
                <a:gd name="connsiteY3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0 w 667301"/>
                <a:gd name="connsiteY2" fmla="*/ 0 h 879657"/>
                <a:gd name="connsiteX3" fmla="*/ 0 w 667301"/>
                <a:gd name="connsiteY3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315434 w 667301"/>
                <a:gd name="connsiteY2" fmla="*/ 294341 h 879657"/>
                <a:gd name="connsiteX3" fmla="*/ 0 w 667301"/>
                <a:gd name="connsiteY3" fmla="*/ 0 h 879657"/>
                <a:gd name="connsiteX4" fmla="*/ 0 w 667301"/>
                <a:gd name="connsiteY4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267704 w 667301"/>
                <a:gd name="connsiteY2" fmla="*/ 304389 h 879657"/>
                <a:gd name="connsiteX3" fmla="*/ 0 w 667301"/>
                <a:gd name="connsiteY3" fmla="*/ 0 h 879657"/>
                <a:gd name="connsiteX4" fmla="*/ 0 w 667301"/>
                <a:gd name="connsiteY4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267704 w 667301"/>
                <a:gd name="connsiteY2" fmla="*/ 304389 h 879657"/>
                <a:gd name="connsiteX3" fmla="*/ 0 w 667301"/>
                <a:gd name="connsiteY3" fmla="*/ 0 h 879657"/>
                <a:gd name="connsiteX4" fmla="*/ 0 w 667301"/>
                <a:gd name="connsiteY4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267704 w 667301"/>
                <a:gd name="connsiteY2" fmla="*/ 304389 h 879657"/>
                <a:gd name="connsiteX3" fmla="*/ 0 w 667301"/>
                <a:gd name="connsiteY3" fmla="*/ 0 h 879657"/>
                <a:gd name="connsiteX4" fmla="*/ 0 w 667301"/>
                <a:gd name="connsiteY4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267704 w 667301"/>
                <a:gd name="connsiteY2" fmla="*/ 304389 h 879657"/>
                <a:gd name="connsiteX3" fmla="*/ 0 w 667301"/>
                <a:gd name="connsiteY3" fmla="*/ 0 h 879657"/>
                <a:gd name="connsiteX4" fmla="*/ 0 w 667301"/>
                <a:gd name="connsiteY4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267704 w 667301"/>
                <a:gd name="connsiteY2" fmla="*/ 304389 h 879657"/>
                <a:gd name="connsiteX3" fmla="*/ 0 w 667301"/>
                <a:gd name="connsiteY3" fmla="*/ 0 h 879657"/>
                <a:gd name="connsiteX4" fmla="*/ 0 w 667301"/>
                <a:gd name="connsiteY4" fmla="*/ 0 h 879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301" h="879657">
                  <a:moveTo>
                    <a:pt x="667126" y="879657"/>
                  </a:moveTo>
                  <a:cubicBezTo>
                    <a:pt x="665688" y="797706"/>
                    <a:pt x="667829" y="781505"/>
                    <a:pt x="667173" y="491706"/>
                  </a:cubicBezTo>
                  <a:cubicBezTo>
                    <a:pt x="608558" y="394153"/>
                    <a:pt x="378900" y="386340"/>
                    <a:pt x="267704" y="304389"/>
                  </a:cubicBezTo>
                  <a:cubicBezTo>
                    <a:pt x="138924" y="242534"/>
                    <a:pt x="1911" y="75853"/>
                    <a:pt x="0" y="0"/>
                  </a:cubicBez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0B0F0">
                  <a:alpha val="54000"/>
                </a:srgb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orme libre 50"/>
            <p:cNvSpPr/>
            <p:nvPr/>
          </p:nvSpPr>
          <p:spPr>
            <a:xfrm flipH="1">
              <a:off x="7684473" y="5140759"/>
              <a:ext cx="667301" cy="879657"/>
            </a:xfrm>
            <a:custGeom>
              <a:avLst/>
              <a:gdLst>
                <a:gd name="connsiteX0" fmla="*/ 715993 w 778310"/>
                <a:gd name="connsiteY0" fmla="*/ 983411 h 983411"/>
                <a:gd name="connsiteX1" fmla="*/ 707366 w 778310"/>
                <a:gd name="connsiteY1" fmla="*/ 491706 h 983411"/>
                <a:gd name="connsiteX2" fmla="*/ 0 w 778310"/>
                <a:gd name="connsiteY2" fmla="*/ 0 h 983411"/>
                <a:gd name="connsiteX3" fmla="*/ 0 w 778310"/>
                <a:gd name="connsiteY3" fmla="*/ 0 h 983411"/>
                <a:gd name="connsiteX0" fmla="*/ 715993 w 747918"/>
                <a:gd name="connsiteY0" fmla="*/ 983411 h 983411"/>
                <a:gd name="connsiteX1" fmla="*/ 667126 w 747918"/>
                <a:gd name="connsiteY1" fmla="*/ 879657 h 983411"/>
                <a:gd name="connsiteX2" fmla="*/ 707366 w 747918"/>
                <a:gd name="connsiteY2" fmla="*/ 491706 h 983411"/>
                <a:gd name="connsiteX3" fmla="*/ 0 w 747918"/>
                <a:gd name="connsiteY3" fmla="*/ 0 h 983411"/>
                <a:gd name="connsiteX4" fmla="*/ 0 w 747918"/>
                <a:gd name="connsiteY4" fmla="*/ 0 h 983411"/>
                <a:gd name="connsiteX0" fmla="*/ 667126 w 747918"/>
                <a:gd name="connsiteY0" fmla="*/ 879657 h 879657"/>
                <a:gd name="connsiteX1" fmla="*/ 707366 w 747918"/>
                <a:gd name="connsiteY1" fmla="*/ 491706 h 879657"/>
                <a:gd name="connsiteX2" fmla="*/ 0 w 747918"/>
                <a:gd name="connsiteY2" fmla="*/ 0 h 879657"/>
                <a:gd name="connsiteX3" fmla="*/ 0 w 747918"/>
                <a:gd name="connsiteY3" fmla="*/ 0 h 879657"/>
                <a:gd name="connsiteX0" fmla="*/ 667126 w 747918"/>
                <a:gd name="connsiteY0" fmla="*/ 879657 h 879657"/>
                <a:gd name="connsiteX1" fmla="*/ 707366 w 747918"/>
                <a:gd name="connsiteY1" fmla="*/ 491706 h 879657"/>
                <a:gd name="connsiteX2" fmla="*/ 0 w 747918"/>
                <a:gd name="connsiteY2" fmla="*/ 0 h 879657"/>
                <a:gd name="connsiteX3" fmla="*/ 0 w 747918"/>
                <a:gd name="connsiteY3" fmla="*/ 0 h 879657"/>
                <a:gd name="connsiteX0" fmla="*/ 667126 w 707366"/>
                <a:gd name="connsiteY0" fmla="*/ 879657 h 879657"/>
                <a:gd name="connsiteX1" fmla="*/ 707366 w 707366"/>
                <a:gd name="connsiteY1" fmla="*/ 491706 h 879657"/>
                <a:gd name="connsiteX2" fmla="*/ 0 w 707366"/>
                <a:gd name="connsiteY2" fmla="*/ 0 h 879657"/>
                <a:gd name="connsiteX3" fmla="*/ 0 w 707366"/>
                <a:gd name="connsiteY3" fmla="*/ 0 h 879657"/>
                <a:gd name="connsiteX0" fmla="*/ 667126 w 667173"/>
                <a:gd name="connsiteY0" fmla="*/ 879657 h 879657"/>
                <a:gd name="connsiteX1" fmla="*/ 667173 w 667173"/>
                <a:gd name="connsiteY1" fmla="*/ 491706 h 879657"/>
                <a:gd name="connsiteX2" fmla="*/ 0 w 667173"/>
                <a:gd name="connsiteY2" fmla="*/ 0 h 879657"/>
                <a:gd name="connsiteX3" fmla="*/ 0 w 667173"/>
                <a:gd name="connsiteY3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0 w 667301"/>
                <a:gd name="connsiteY2" fmla="*/ 0 h 879657"/>
                <a:gd name="connsiteX3" fmla="*/ 0 w 667301"/>
                <a:gd name="connsiteY3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0 w 667301"/>
                <a:gd name="connsiteY2" fmla="*/ 0 h 879657"/>
                <a:gd name="connsiteX3" fmla="*/ 0 w 667301"/>
                <a:gd name="connsiteY3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315434 w 667301"/>
                <a:gd name="connsiteY2" fmla="*/ 294341 h 879657"/>
                <a:gd name="connsiteX3" fmla="*/ 0 w 667301"/>
                <a:gd name="connsiteY3" fmla="*/ 0 h 879657"/>
                <a:gd name="connsiteX4" fmla="*/ 0 w 667301"/>
                <a:gd name="connsiteY4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267704 w 667301"/>
                <a:gd name="connsiteY2" fmla="*/ 304389 h 879657"/>
                <a:gd name="connsiteX3" fmla="*/ 0 w 667301"/>
                <a:gd name="connsiteY3" fmla="*/ 0 h 879657"/>
                <a:gd name="connsiteX4" fmla="*/ 0 w 667301"/>
                <a:gd name="connsiteY4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267704 w 667301"/>
                <a:gd name="connsiteY2" fmla="*/ 304389 h 879657"/>
                <a:gd name="connsiteX3" fmla="*/ 0 w 667301"/>
                <a:gd name="connsiteY3" fmla="*/ 0 h 879657"/>
                <a:gd name="connsiteX4" fmla="*/ 0 w 667301"/>
                <a:gd name="connsiteY4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267704 w 667301"/>
                <a:gd name="connsiteY2" fmla="*/ 304389 h 879657"/>
                <a:gd name="connsiteX3" fmla="*/ 0 w 667301"/>
                <a:gd name="connsiteY3" fmla="*/ 0 h 879657"/>
                <a:gd name="connsiteX4" fmla="*/ 0 w 667301"/>
                <a:gd name="connsiteY4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267704 w 667301"/>
                <a:gd name="connsiteY2" fmla="*/ 304389 h 879657"/>
                <a:gd name="connsiteX3" fmla="*/ 0 w 667301"/>
                <a:gd name="connsiteY3" fmla="*/ 0 h 879657"/>
                <a:gd name="connsiteX4" fmla="*/ 0 w 667301"/>
                <a:gd name="connsiteY4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267704 w 667301"/>
                <a:gd name="connsiteY2" fmla="*/ 304389 h 879657"/>
                <a:gd name="connsiteX3" fmla="*/ 0 w 667301"/>
                <a:gd name="connsiteY3" fmla="*/ 0 h 879657"/>
                <a:gd name="connsiteX4" fmla="*/ 0 w 667301"/>
                <a:gd name="connsiteY4" fmla="*/ 0 h 879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301" h="879657">
                  <a:moveTo>
                    <a:pt x="667126" y="879657"/>
                  </a:moveTo>
                  <a:cubicBezTo>
                    <a:pt x="665688" y="797706"/>
                    <a:pt x="667829" y="781505"/>
                    <a:pt x="667173" y="491706"/>
                  </a:cubicBezTo>
                  <a:cubicBezTo>
                    <a:pt x="608558" y="394153"/>
                    <a:pt x="378900" y="386340"/>
                    <a:pt x="267704" y="304389"/>
                  </a:cubicBezTo>
                  <a:cubicBezTo>
                    <a:pt x="138924" y="242534"/>
                    <a:pt x="1911" y="75853"/>
                    <a:pt x="0" y="0"/>
                  </a:cubicBez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0B0F0">
                  <a:alpha val="54000"/>
                </a:srgb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3" name="Connecteur droit avec flèche 52"/>
          <p:cNvCxnSpPr/>
          <p:nvPr/>
        </p:nvCxnSpPr>
        <p:spPr>
          <a:xfrm>
            <a:off x="5871073" y="4919234"/>
            <a:ext cx="918816" cy="23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4913808" y="4610101"/>
            <a:ext cx="26100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/>
              <a:t> flux line moving in  AC field</a:t>
            </a:r>
            <a:endParaRPr lang="en-US" sz="1100" i="1" dirty="0"/>
          </a:p>
        </p:txBody>
      </p:sp>
      <p:cxnSp>
        <p:nvCxnSpPr>
          <p:cNvPr id="57" name="Connecteur droit avec flèche 56"/>
          <p:cNvCxnSpPr/>
          <p:nvPr/>
        </p:nvCxnSpPr>
        <p:spPr>
          <a:xfrm flipH="1">
            <a:off x="7244046" y="5119607"/>
            <a:ext cx="1033199" cy="51195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ZoneTexte 58"/>
          <p:cNvSpPr txBox="1"/>
          <p:nvPr/>
        </p:nvSpPr>
        <p:spPr>
          <a:xfrm>
            <a:off x="7894016" y="4845359"/>
            <a:ext cx="10520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i="1" dirty="0" smtClean="0"/>
              <a:t> </a:t>
            </a:r>
            <a:r>
              <a:rPr lang="en-US" sz="1100" i="1" dirty="0" err="1" smtClean="0"/>
              <a:t>Vx</a:t>
            </a:r>
            <a:r>
              <a:rPr lang="en-US" sz="1100" i="1" dirty="0" smtClean="0"/>
              <a:t> pinned in the SC</a:t>
            </a:r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123676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>
                <a:latin typeface="Calibri" panose="020F0502020204030204" pitchFamily="34" charset="0"/>
              </a:rPr>
              <a:t>N</a:t>
            </a:r>
            <a:r>
              <a:rPr lang="en-US" sz="2400" cap="none" dirty="0" err="1">
                <a:latin typeface="Calibri" panose="020F0502020204030204" pitchFamily="34" charset="0"/>
              </a:rPr>
              <a:t>b</a:t>
            </a:r>
            <a:r>
              <a:rPr lang="en-US" sz="2400" dirty="0">
                <a:latin typeface="Calibri" panose="020F0502020204030204" pitchFamily="34" charset="0"/>
              </a:rPr>
              <a:t> – Insulator – </a:t>
            </a:r>
            <a:r>
              <a:rPr lang="en-US" sz="2400" dirty="0" err="1">
                <a:latin typeface="Calibri" panose="020F0502020204030204" pitchFamily="34" charset="0"/>
              </a:rPr>
              <a:t>N</a:t>
            </a:r>
            <a:r>
              <a:rPr lang="en-US" sz="2400" cap="none" dirty="0" err="1">
                <a:latin typeface="Calibri" panose="020F0502020204030204" pitchFamily="34" charset="0"/>
              </a:rPr>
              <a:t>b</a:t>
            </a:r>
            <a:r>
              <a:rPr lang="en-US" sz="2400" dirty="0" err="1">
                <a:latin typeface="Calibri" panose="020F0502020204030204" pitchFamily="34" charset="0"/>
              </a:rPr>
              <a:t>N</a:t>
            </a:r>
            <a:r>
              <a:rPr lang="en-US" sz="2400" dirty="0">
                <a:latin typeface="Calibri" panose="020F0502020204030204" pitchFamily="34" charset="0"/>
              </a:rPr>
              <a:t> model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C.Z. Antoine      LCWS 2017  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95536" y="1165667"/>
            <a:ext cx="5555331" cy="2026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944" lvl="1">
              <a:spcAft>
                <a:spcPts val="300"/>
              </a:spcAft>
              <a:buSzPct val="90000"/>
            </a:pPr>
            <a:r>
              <a:rPr lang="en-US" sz="2000" dirty="0" err="1">
                <a:solidFill>
                  <a:schemeClr val="tx2"/>
                </a:solidFill>
              </a:rPr>
              <a:t>NbN</a:t>
            </a:r>
            <a:r>
              <a:rPr lang="en-US" sz="2000" dirty="0">
                <a:solidFill>
                  <a:schemeClr val="tx2"/>
                </a:solidFill>
              </a:rPr>
              <a:t> coating by Magnetron Sputtering</a:t>
            </a:r>
          </a:p>
          <a:p>
            <a:pPr marL="270272" lvl="1" indent="-270272">
              <a:lnSpc>
                <a:spcPct val="120000"/>
              </a:lnSpc>
              <a:buSzPct val="90000"/>
              <a:buBlip>
                <a:blip r:embed="rId2"/>
              </a:buBlip>
            </a:pPr>
            <a:endParaRPr lang="en-US" sz="800" dirty="0">
              <a:solidFill>
                <a:prstClr val="black"/>
              </a:solidFill>
              <a:latin typeface="Arial"/>
            </a:endParaRPr>
          </a:p>
          <a:p>
            <a:pPr marL="270272" lvl="1" indent="-270272">
              <a:lnSpc>
                <a:spcPct val="120000"/>
              </a:lnSpc>
              <a:buSzPct val="90000"/>
              <a:buBlip>
                <a:blip r:embed="rId2"/>
              </a:buBlip>
            </a:pPr>
            <a:r>
              <a:rPr lang="en-US" b="1" dirty="0" err="1">
                <a:solidFill>
                  <a:prstClr val="black"/>
                </a:solidFill>
                <a:latin typeface="Arial"/>
              </a:rPr>
              <a:t>NbN</a:t>
            </a:r>
            <a:r>
              <a:rPr lang="en-US" b="1" dirty="0">
                <a:solidFill>
                  <a:prstClr val="black"/>
                </a:solidFill>
                <a:latin typeface="Arial"/>
              </a:rPr>
              <a:t> single layers series</a:t>
            </a:r>
          </a:p>
          <a:p>
            <a:pPr marL="558403" lvl="2" indent="-270272">
              <a:lnSpc>
                <a:spcPct val="120000"/>
              </a:lnSpc>
              <a:buSzPct val="90000"/>
              <a:buBlip>
                <a:blip r:embed="rId2"/>
              </a:buBlip>
              <a:defRPr/>
            </a:pPr>
            <a:r>
              <a:rPr lang="en-US" sz="1600" dirty="0" err="1">
                <a:solidFill>
                  <a:srgbClr val="666666"/>
                </a:solidFill>
                <a:latin typeface="Arial"/>
              </a:rPr>
              <a:t>NbN</a:t>
            </a:r>
            <a:r>
              <a:rPr lang="en-US" sz="1600" dirty="0">
                <a:solidFill>
                  <a:srgbClr val="666666"/>
                </a:solidFill>
                <a:latin typeface="Arial"/>
              </a:rPr>
              <a:t> SL / “thick” </a:t>
            </a:r>
            <a:r>
              <a:rPr lang="en-US" sz="1600" dirty="0" err="1">
                <a:solidFill>
                  <a:srgbClr val="666666"/>
                </a:solidFill>
                <a:latin typeface="Arial"/>
              </a:rPr>
              <a:t>Nb</a:t>
            </a:r>
            <a:r>
              <a:rPr lang="en-US" sz="1600" dirty="0">
                <a:solidFill>
                  <a:srgbClr val="666666"/>
                </a:solidFill>
                <a:latin typeface="Arial"/>
              </a:rPr>
              <a:t> </a:t>
            </a:r>
            <a:r>
              <a:rPr lang="en-US" sz="1600" dirty="0" smtClean="0">
                <a:solidFill>
                  <a:srgbClr val="666666"/>
                </a:solidFill>
                <a:latin typeface="Arial"/>
              </a:rPr>
              <a:t>layer</a:t>
            </a:r>
          </a:p>
          <a:p>
            <a:pPr marL="738188" lvl="3" indent="-202406" defTabSz="809625">
              <a:lnSpc>
                <a:spcPct val="120000"/>
              </a:lnSpc>
              <a:buClr>
                <a:srgbClr val="666666"/>
              </a:buClr>
              <a:buSzPct val="36000"/>
              <a:buBlip>
                <a:blip r:embed="rId3"/>
              </a:buBlip>
              <a:tabLst>
                <a:tab pos="809625" algn="l"/>
              </a:tabLst>
            </a:pPr>
            <a:r>
              <a:rPr lang="en-US" sz="1400" dirty="0">
                <a:solidFill>
                  <a:srgbClr val="666666"/>
                </a:solidFill>
              </a:rPr>
              <a:t>Magnetron sputtered</a:t>
            </a:r>
          </a:p>
          <a:p>
            <a:pPr marL="738188" lvl="3" indent="-202406" defTabSz="809625">
              <a:lnSpc>
                <a:spcPct val="120000"/>
              </a:lnSpc>
              <a:buClr>
                <a:srgbClr val="666666"/>
              </a:buClr>
              <a:buSzPct val="36000"/>
              <a:buBlip>
                <a:blip r:embed="rId3"/>
              </a:buBlip>
              <a:tabLst>
                <a:tab pos="809625" algn="l"/>
              </a:tabLst>
            </a:pPr>
            <a:r>
              <a:rPr lang="en-US" sz="1400" dirty="0" err="1">
                <a:solidFill>
                  <a:srgbClr val="666666"/>
                </a:solidFill>
              </a:rPr>
              <a:t>MgO</a:t>
            </a:r>
            <a:r>
              <a:rPr lang="en-US" sz="1400" dirty="0">
                <a:solidFill>
                  <a:srgbClr val="666666"/>
                </a:solidFill>
              </a:rPr>
              <a:t> as dielectric layer</a:t>
            </a:r>
          </a:p>
          <a:p>
            <a:pPr marL="558403" lvl="2" indent="-270272">
              <a:lnSpc>
                <a:spcPct val="120000"/>
              </a:lnSpc>
              <a:buSzPct val="90000"/>
              <a:buBlip>
                <a:blip r:embed="rId2"/>
              </a:buBlip>
              <a:defRPr/>
            </a:pPr>
            <a:r>
              <a:rPr lang="en-US" sz="1600" dirty="0" smtClean="0">
                <a:solidFill>
                  <a:srgbClr val="666666"/>
                </a:solidFill>
                <a:latin typeface="Arial"/>
              </a:rPr>
              <a:t>Far from perfect…</a:t>
            </a:r>
            <a:endParaRPr lang="en-US" sz="1600" dirty="0">
              <a:solidFill>
                <a:srgbClr val="666666"/>
              </a:solidFill>
              <a:latin typeface="Arial"/>
            </a:endParaRPr>
          </a:p>
        </p:txBody>
      </p:sp>
      <p:pic>
        <p:nvPicPr>
          <p:cNvPr id="6" name="Picture 2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065" y="1565221"/>
            <a:ext cx="2378273" cy="178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" name="Groupe 6"/>
          <p:cNvGrpSpPr/>
          <p:nvPr/>
        </p:nvGrpSpPr>
        <p:grpSpPr>
          <a:xfrm>
            <a:off x="3779913" y="1780523"/>
            <a:ext cx="1710526" cy="1125640"/>
            <a:chOff x="6474491" y="1220081"/>
            <a:chExt cx="1565426" cy="1207540"/>
          </a:xfrm>
        </p:grpSpPr>
        <p:sp>
          <p:nvSpPr>
            <p:cNvPr id="8" name="Rectangle 172"/>
            <p:cNvSpPr>
              <a:spLocks noChangeArrowheads="1"/>
            </p:cNvSpPr>
            <p:nvPr/>
          </p:nvSpPr>
          <p:spPr bwMode="auto">
            <a:xfrm>
              <a:off x="6474589" y="1220081"/>
              <a:ext cx="1565231" cy="3600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788">
                <a:solidFill>
                  <a:srgbClr val="0070C0"/>
                </a:solidFill>
                <a:latin typeface="Calibri"/>
              </a:endParaRPr>
            </a:p>
          </p:txBody>
        </p:sp>
        <p:grpSp>
          <p:nvGrpSpPr>
            <p:cNvPr id="9" name="Groupe 8"/>
            <p:cNvGrpSpPr/>
            <p:nvPr/>
          </p:nvGrpSpPr>
          <p:grpSpPr>
            <a:xfrm>
              <a:off x="6474491" y="1252426"/>
              <a:ext cx="1565426" cy="1175195"/>
              <a:chOff x="4283834" y="4885266"/>
              <a:chExt cx="1076221" cy="910960"/>
            </a:xfrm>
          </p:grpSpPr>
          <p:sp>
            <p:nvSpPr>
              <p:cNvPr id="10" name="Rectangle 163"/>
              <p:cNvSpPr>
                <a:spLocks noChangeArrowheads="1"/>
              </p:cNvSpPr>
              <p:nvPr/>
            </p:nvSpPr>
            <p:spPr bwMode="auto">
              <a:xfrm>
                <a:off x="4283968" y="5423155"/>
                <a:ext cx="1076020" cy="373071"/>
              </a:xfrm>
              <a:prstGeom prst="rect">
                <a:avLst/>
              </a:prstGeom>
              <a:gradFill rotWithShape="1">
                <a:gsLst>
                  <a:gs pos="0">
                    <a:srgbClr val="128AEE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788" kern="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1" name="Rectangle 170"/>
              <p:cNvSpPr>
                <a:spLocks noChangeArrowheads="1"/>
              </p:cNvSpPr>
              <p:nvPr/>
            </p:nvSpPr>
            <p:spPr bwMode="auto">
              <a:xfrm>
                <a:off x="4283901" y="4885266"/>
                <a:ext cx="1076154" cy="252000"/>
              </a:xfrm>
              <a:prstGeom prst="rect">
                <a:avLst/>
              </a:prstGeom>
              <a:solidFill>
                <a:srgbClr val="00CC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788" kern="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" name="Rectangle 172"/>
              <p:cNvSpPr>
                <a:spLocks noChangeArrowheads="1"/>
              </p:cNvSpPr>
              <p:nvPr/>
            </p:nvSpPr>
            <p:spPr bwMode="auto">
              <a:xfrm>
                <a:off x="4283901" y="5052853"/>
                <a:ext cx="1076154" cy="55811"/>
              </a:xfrm>
              <a:prstGeom prst="rect">
                <a:avLst/>
              </a:prstGeom>
              <a:solidFill>
                <a:srgbClr val="FF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788" kern="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" name="Rectangle 171"/>
              <p:cNvSpPr>
                <a:spLocks noChangeArrowheads="1"/>
              </p:cNvSpPr>
              <p:nvPr/>
            </p:nvSpPr>
            <p:spPr bwMode="auto">
              <a:xfrm>
                <a:off x="4283834" y="5093451"/>
                <a:ext cx="1076154" cy="329704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788" kern="0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  <p:graphicFrame>
        <p:nvGraphicFramePr>
          <p:cNvPr id="14" name="Tableau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058193"/>
              </p:ext>
            </p:extLst>
          </p:nvPr>
        </p:nvGraphicFramePr>
        <p:xfrm>
          <a:off x="1691680" y="3637459"/>
          <a:ext cx="5193079" cy="2465314"/>
        </p:xfrm>
        <a:graphic>
          <a:graphicData uri="http://schemas.openxmlformats.org/drawingml/2006/table">
            <a:tbl>
              <a:tblPr>
                <a:tableStyleId>{18603FDC-E32A-4AB5-989C-0864C3EAD2B8}</a:tableStyleId>
              </a:tblPr>
              <a:tblGrid>
                <a:gridCol w="1483736"/>
                <a:gridCol w="1229365"/>
                <a:gridCol w="1378751"/>
                <a:gridCol w="1101227"/>
              </a:tblGrid>
              <a:tr h="496818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 err="1">
                          <a:effectLst/>
                        </a:rPr>
                        <a:t>Nb</a:t>
                      </a:r>
                      <a:r>
                        <a:rPr lang="en-US" sz="1100" b="1" dirty="0">
                          <a:effectLst/>
                        </a:rPr>
                        <a:t> (nm)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 err="1">
                          <a:effectLst/>
                        </a:rPr>
                        <a:t>MgO</a:t>
                      </a:r>
                      <a:r>
                        <a:rPr lang="en-US" sz="1100" b="1" dirty="0">
                          <a:effectLst/>
                        </a:rPr>
                        <a:t> (nm</a:t>
                      </a:r>
                      <a:r>
                        <a:rPr lang="en-US" sz="1100" b="1" dirty="0" smtClean="0">
                          <a:effectLst/>
                        </a:rPr>
                        <a:t>)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 err="1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Calc</a:t>
                      </a:r>
                      <a:r>
                        <a:rPr lang="en-US" sz="11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(actual)</a:t>
                      </a:r>
                      <a:endParaRPr lang="en-US" sz="11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 err="1">
                          <a:effectLst/>
                        </a:rPr>
                        <a:t>NbN</a:t>
                      </a:r>
                      <a:r>
                        <a:rPr lang="en-US" sz="1100" b="1" dirty="0">
                          <a:effectLst/>
                        </a:rPr>
                        <a:t> (nm</a:t>
                      </a:r>
                      <a:r>
                        <a:rPr lang="en-US" sz="1100" b="1" dirty="0" smtClean="0">
                          <a:effectLst/>
                        </a:rPr>
                        <a:t>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err="1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Calc</a:t>
                      </a:r>
                      <a:r>
                        <a:rPr lang="en-US" sz="11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(actual)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effectLst/>
                        </a:rPr>
                        <a:t>T</a:t>
                      </a:r>
                      <a:r>
                        <a:rPr lang="en-US" sz="1100" b="1" baseline="-25000">
                          <a:effectLst/>
                        </a:rPr>
                        <a:t>C</a:t>
                      </a:r>
                      <a:r>
                        <a:rPr lang="en-US" sz="1100" b="1">
                          <a:effectLst/>
                        </a:rPr>
                        <a:t> (K)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62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effectLst/>
                        </a:rPr>
                        <a:t>250</a:t>
                      </a:r>
                      <a:r>
                        <a:rPr lang="en-US" sz="1100" b="1" baseline="30000">
                          <a:effectLst/>
                        </a:rPr>
                        <a:t>†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>
                          <a:effectLst/>
                        </a:rPr>
                        <a:t>14</a:t>
                      </a:r>
                      <a:endParaRPr lang="en-US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effectLst/>
                        </a:rPr>
                        <a:t>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effectLst/>
                        </a:rPr>
                        <a:t>8.9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62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effectLst/>
                        </a:rPr>
                        <a:t>250</a:t>
                      </a:r>
                      <a:r>
                        <a:rPr lang="en-US" sz="1100" b="1" baseline="30000">
                          <a:effectLst/>
                        </a:rPr>
                        <a:t>†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effectLst/>
                        </a:rPr>
                        <a:t>14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800">
                          <a:effectLst/>
                        </a:rPr>
                        <a:t>25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>
                          <a:effectLst/>
                        </a:rPr>
                        <a:t>15.5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62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effectLst/>
                        </a:rPr>
                        <a:t>500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10 (10.3)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800" dirty="0" smtClean="0">
                          <a:effectLst/>
                        </a:rPr>
                        <a:t>50 (65)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800">
                          <a:effectLst/>
                        </a:rPr>
                        <a:t>15</a:t>
                      </a:r>
                      <a:r>
                        <a:rPr lang="en-US" sz="1100" b="1">
                          <a:effectLst/>
                        </a:rPr>
                        <a:t>*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62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>
                          <a:effectLst/>
                        </a:rPr>
                        <a:t>500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10 (8.4)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800" dirty="0" smtClean="0">
                          <a:effectLst/>
                        </a:rPr>
                        <a:t>75 (72)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800">
                          <a:effectLst/>
                        </a:rPr>
                        <a:t>14.1</a:t>
                      </a:r>
                      <a:r>
                        <a:rPr lang="en-US" sz="1100" b="1">
                          <a:effectLst/>
                        </a:rPr>
                        <a:t>*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62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500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10 (9.8)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800" dirty="0" smtClean="0">
                          <a:effectLst/>
                        </a:rPr>
                        <a:t>100 (94)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800">
                          <a:effectLst/>
                        </a:rPr>
                        <a:t>14</a:t>
                      </a:r>
                      <a:r>
                        <a:rPr lang="en-US" sz="1100" b="1">
                          <a:effectLst/>
                        </a:rPr>
                        <a:t>*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62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>
                          <a:effectLst/>
                        </a:rPr>
                        <a:t>500</a:t>
                      </a:r>
                      <a:endParaRPr lang="en-US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>
                          <a:effectLst/>
                        </a:rPr>
                        <a:t>10</a:t>
                      </a:r>
                      <a:endParaRPr lang="en-US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dirty="0">
                          <a:effectLst/>
                        </a:rPr>
                        <a:t>125</a:t>
                      </a:r>
                      <a:endParaRPr lang="en-US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dirty="0">
                          <a:effectLst/>
                        </a:rPr>
                        <a:t>14.3*</a:t>
                      </a:r>
                      <a:endParaRPr lang="en-US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62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effectLst/>
                        </a:rPr>
                        <a:t>500</a:t>
                      </a:r>
                      <a:endParaRPr lang="en-US" sz="1100" b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10 (6.7)</a:t>
                      </a:r>
                      <a:endParaRPr lang="en-US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150</a:t>
                      </a:r>
                      <a:r>
                        <a:rPr lang="en-GB" sz="1100" b="1" kern="800" dirty="0" smtClean="0">
                          <a:effectLst/>
                        </a:rPr>
                        <a:t> (132)</a:t>
                      </a:r>
                      <a:endParaRPr lang="en-US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dirty="0">
                          <a:effectLst/>
                        </a:rPr>
                        <a:t>15.9*</a:t>
                      </a:r>
                      <a:endParaRPr lang="en-US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62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effectLst/>
                        </a:rPr>
                        <a:t>500</a:t>
                      </a:r>
                      <a:endParaRPr lang="en-US" sz="1100" b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10 (10.4)</a:t>
                      </a:r>
                      <a:endParaRPr lang="en-US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200</a:t>
                      </a:r>
                      <a:r>
                        <a:rPr lang="en-GB" sz="1100" b="1" kern="800" dirty="0" smtClean="0">
                          <a:effectLst/>
                        </a:rPr>
                        <a:t> (164)</a:t>
                      </a:r>
                      <a:endParaRPr lang="en-US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dirty="0">
                          <a:effectLst/>
                        </a:rPr>
                        <a:t>15*</a:t>
                      </a:r>
                      <a:endParaRPr lang="en-US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1688624" y="6117919"/>
            <a:ext cx="47347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9059" algn="just"/>
            <a:r>
              <a:rPr lang="en-US" sz="1000" b="1" dirty="0">
                <a:ea typeface="Times New Roman" panose="02020603050405020304" pitchFamily="18" charset="0"/>
              </a:rPr>
              <a:t>†</a:t>
            </a:r>
            <a:r>
              <a:rPr lang="en-US" sz="1000" dirty="0">
                <a:ea typeface="Times New Roman" panose="02020603050405020304" pitchFamily="18" charset="0"/>
              </a:rPr>
              <a:t> Not same batch, deposited on the same conditions, but substrate = </a:t>
            </a:r>
            <a:r>
              <a:rPr lang="en-US" sz="1000" dirty="0" smtClean="0">
                <a:ea typeface="Times New Roman" panose="02020603050405020304" pitchFamily="18" charset="0"/>
              </a:rPr>
              <a:t>sapphire</a:t>
            </a:r>
            <a:endParaRPr lang="en-GB" sz="1000" kern="800" dirty="0">
              <a:ea typeface="Times New Roman" panose="02020603050405020304" pitchFamily="18" charset="0"/>
            </a:endParaRPr>
          </a:p>
          <a:p>
            <a:pPr indent="89059" algn="just"/>
            <a:r>
              <a:rPr lang="en-US" sz="1000" dirty="0">
                <a:ea typeface="Times New Roman" panose="02020603050405020304" pitchFamily="18" charset="0"/>
              </a:rPr>
              <a:t>*As determined with magnetometry, see below.</a:t>
            </a:r>
          </a:p>
        </p:txBody>
      </p:sp>
    </p:spTree>
    <p:extLst>
      <p:ext uri="{BB962C8B-B14F-4D97-AF65-F5344CB8AC3E}">
        <p14:creationId xmlns:p14="http://schemas.microsoft.com/office/powerpoint/2010/main" val="138686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_powerpoint_CEA_Irfu[1]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31713</TotalTime>
  <Words>2091</Words>
  <Application>Microsoft Office PowerPoint</Application>
  <PresentationFormat>Affichage à l'écran (4:3)</PresentationFormat>
  <Paragraphs>461</Paragraphs>
  <Slides>24</Slides>
  <Notes>7</Notes>
  <HiddenSlides>1</HiddenSlides>
  <MMClips>1</MMClips>
  <ScaleCrop>false</ScaleCrop>
  <HeadingPairs>
    <vt:vector size="8" baseType="variant">
      <vt:variant>
        <vt:lpstr>Polices utilisées</vt:lpstr>
      </vt:variant>
      <vt:variant>
        <vt:i4>13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3</vt:i4>
      </vt:variant>
      <vt:variant>
        <vt:lpstr>Titres des diapositives</vt:lpstr>
      </vt:variant>
      <vt:variant>
        <vt:i4>24</vt:i4>
      </vt:variant>
    </vt:vector>
  </HeadingPairs>
  <TitlesOfParts>
    <vt:vector size="41" baseType="lpstr">
      <vt:lpstr>SimSun</vt:lpstr>
      <vt:lpstr>Arial</vt:lpstr>
      <vt:lpstr>Calibri</vt:lpstr>
      <vt:lpstr>Cambria</vt:lpstr>
      <vt:lpstr>Cambria Math</vt:lpstr>
      <vt:lpstr>Freestyle Script</vt:lpstr>
      <vt:lpstr>Script MT Bold</vt:lpstr>
      <vt:lpstr>Symbol</vt:lpstr>
      <vt:lpstr>Time new roman</vt:lpstr>
      <vt:lpstr>Times</vt:lpstr>
      <vt:lpstr>Times New Roman</vt:lpstr>
      <vt:lpstr>Wingdings</vt:lpstr>
      <vt:lpstr>Wingdings 2</vt:lpstr>
      <vt:lpstr>Mod_powerpoint_CEA_Irfu[1]</vt:lpstr>
      <vt:lpstr>Equation</vt:lpstr>
      <vt:lpstr>Graph</vt:lpstr>
      <vt:lpstr>Chart</vt:lpstr>
      <vt:lpstr>(Selected) SRF R&amp;D activity at CEA Saclay</vt:lpstr>
      <vt:lpstr>Ultimate limits in SRF-1 </vt:lpstr>
      <vt:lpstr>Ultimate limits in SRF-2 </vt:lpstr>
      <vt:lpstr>What is the limit (Hp/HC1/HSH) ?</vt:lpstr>
      <vt:lpstr>     EFFECTs of local defects</vt:lpstr>
      <vt:lpstr>After niobium : nanocomposites multilayers </vt:lpstr>
      <vt:lpstr>What is the limit (Hp/HC1/HSH) ?</vt:lpstr>
      <vt:lpstr>Experimental Details</vt:lpstr>
      <vt:lpstr>Nb – Insulator – NbN model</vt:lpstr>
      <vt:lpstr>Sputtered (defective) materials…</vt:lpstr>
      <vt:lpstr>Far from perfect….</vt:lpstr>
      <vt:lpstr>Comparaison with theory</vt:lpstr>
      <vt:lpstr>Comparaison with theory</vt:lpstr>
      <vt:lpstr>CLOSEUP OF 3rd HARMONIC SIGNAL</vt:lpstr>
      <vt:lpstr>ROLE OF THE DIELECTRIC LAYER !</vt:lpstr>
      <vt:lpstr>HC1 (Eaccmax) and RS (Q0max) estimation</vt:lpstr>
      <vt:lpstr>Conclusion and outlook</vt:lpstr>
      <vt:lpstr>THANK YOU FOR YOUR ATTENTION</vt:lpstr>
      <vt:lpstr>TiO2 .Atomic layer deposition</vt:lpstr>
      <vt:lpstr>What do we measure ?</vt:lpstr>
      <vt:lpstr>What kind  of defects ?</vt:lpstr>
      <vt:lpstr>Why bulk niobium ?</vt:lpstr>
      <vt:lpstr>Nb-MgO-NbN trilayers</vt:lpstr>
      <vt:lpstr>SRF R&amp;D @ CEA Saclay: Layout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EOZENOU Fabien</dc:creator>
  <cp:lastModifiedBy>ANTOINE Claire</cp:lastModifiedBy>
  <cp:revision>273</cp:revision>
  <cp:lastPrinted>2014-05-23T09:23:35Z</cp:lastPrinted>
  <dcterms:created xsi:type="dcterms:W3CDTF">2014-04-28T12:50:09Z</dcterms:created>
  <dcterms:modified xsi:type="dcterms:W3CDTF">2017-10-26T07:00:05Z</dcterms:modified>
</cp:coreProperties>
</file>