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8" r:id="rId3"/>
    <p:sldId id="280" r:id="rId4"/>
    <p:sldId id="281" r:id="rId5"/>
    <p:sldId id="283" r:id="rId6"/>
    <p:sldId id="284" r:id="rId7"/>
    <p:sldId id="263" r:id="rId8"/>
    <p:sldId id="276" r:id="rId9"/>
    <p:sldId id="264" r:id="rId10"/>
    <p:sldId id="279" r:id="rId11"/>
    <p:sldId id="265" r:id="rId12"/>
    <p:sldId id="285" r:id="rId13"/>
    <p:sldId id="282" r:id="rId14"/>
    <p:sldId id="266" r:id="rId15"/>
    <p:sldId id="267" r:id="rId16"/>
    <p:sldId id="270" r:id="rId17"/>
    <p:sldId id="271" r:id="rId18"/>
    <p:sldId id="277" r:id="rId19"/>
    <p:sldId id="268" r:id="rId20"/>
    <p:sldId id="272" r:id="rId21"/>
    <p:sldId id="274" r:id="rId22"/>
    <p:sldId id="273" r:id="rId23"/>
    <p:sldId id="275"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28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0AA6BF-9DF0-4F82-BACB-A3C0B64057C3}" type="datetimeFigureOut">
              <a:rPr kumimoji="1" lang="ja-JP" altLang="en-US" smtClean="0"/>
              <a:t>2017/6/1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7B6E6A-E18D-4B07-BBF5-B347BC13A75D}" type="slidenum">
              <a:rPr kumimoji="1" lang="ja-JP" altLang="en-US" smtClean="0"/>
              <a:t>‹#›</a:t>
            </a:fld>
            <a:endParaRPr kumimoji="1" lang="ja-JP" altLang="en-US"/>
          </a:p>
        </p:txBody>
      </p:sp>
    </p:spTree>
    <p:extLst>
      <p:ext uri="{BB962C8B-B14F-4D97-AF65-F5344CB8AC3E}">
        <p14:creationId xmlns:p14="http://schemas.microsoft.com/office/powerpoint/2010/main" val="21045739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F7B6E6A-E18D-4B07-BBF5-B347BC13A75D}" type="slidenum">
              <a:rPr kumimoji="1" lang="ja-JP" altLang="en-US" smtClean="0"/>
              <a:t>1</a:t>
            </a:fld>
            <a:endParaRPr kumimoji="1" lang="ja-JP" altLang="en-US"/>
          </a:p>
        </p:txBody>
      </p:sp>
    </p:spTree>
    <p:extLst>
      <p:ext uri="{BB962C8B-B14F-4D97-AF65-F5344CB8AC3E}">
        <p14:creationId xmlns:p14="http://schemas.microsoft.com/office/powerpoint/2010/main" val="3631161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2847960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873591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07757" y="365125"/>
            <a:ext cx="1478756"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71488" y="365125"/>
            <a:ext cx="4321969"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2535689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915942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1678293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71487" y="1825625"/>
            <a:ext cx="2900363"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1825625"/>
            <a:ext cx="2900363"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1965180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2017/6/6 Lyn's mtg, KEK,  Yokoya</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2373224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2017/6/6 Lyn's mtg, KEK,  Yokoya</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358975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2017/6/6 Lyn's mtg, KEK,  Yokoya</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3566996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4099225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2670805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2017/6/6 Lyn's mtg, KEK,  Yokoya</a:t>
            </a:r>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B26CC9-E209-43F4-B303-D0F5253BC9CD}" type="slidenum">
              <a:rPr kumimoji="1" lang="ja-JP" altLang="en-US" smtClean="0"/>
              <a:t>‹#›</a:t>
            </a:fld>
            <a:endParaRPr kumimoji="1" lang="ja-JP" altLang="en-US"/>
          </a:p>
        </p:txBody>
      </p:sp>
    </p:spTree>
    <p:extLst>
      <p:ext uri="{BB962C8B-B14F-4D97-AF65-F5344CB8AC3E}">
        <p14:creationId xmlns:p14="http://schemas.microsoft.com/office/powerpoint/2010/main" val="4083953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mailto:2.7kW@9mm" TargetMode="External"/><Relationship Id="rId2" Type="http://schemas.openxmlformats.org/officeDocument/2006/relationships/hyperlink" Target="mailto:5.4kW@15mm" TargetMode="External"/><Relationship Id="rId1" Type="http://schemas.openxmlformats.org/officeDocument/2006/relationships/slideLayout" Target="../slideLayouts/slideLayout2.xml"/><Relationship Id="rId4" Type="http://schemas.openxmlformats.org/officeDocument/2006/relationships/hyperlink" Target="mailto:1.5kW@6mm"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496062"/>
            <a:ext cx="6858000" cy="2387600"/>
          </a:xfrm>
          <a:solidFill>
            <a:schemeClr val="accent5">
              <a:lumMod val="20000"/>
              <a:lumOff val="80000"/>
            </a:schemeClr>
          </a:solidFill>
        </p:spPr>
        <p:txBody>
          <a:bodyPr>
            <a:normAutofit fontScale="90000"/>
          </a:bodyPr>
          <a:lstStyle/>
          <a:p>
            <a:r>
              <a:rPr kumimoji="1" lang="en-US" altLang="ja-JP" dirty="0" smtClean="0"/>
              <a:t>Comparison of </a:t>
            </a:r>
            <a:r>
              <a:rPr kumimoji="1" lang="en-US" altLang="ja-JP" dirty="0" err="1" smtClean="0"/>
              <a:t>Undulator</a:t>
            </a:r>
            <a:r>
              <a:rPr kumimoji="1" lang="en-US" altLang="ja-JP" dirty="0" smtClean="0"/>
              <a:t> and e-Driven Schemes</a:t>
            </a:r>
            <a:endParaRPr kumimoji="1" lang="ja-JP" altLang="en-US" dirty="0"/>
          </a:p>
        </p:txBody>
      </p:sp>
      <p:sp>
        <p:nvSpPr>
          <p:cNvPr id="3" name="サブタイトル 2"/>
          <p:cNvSpPr>
            <a:spLocks noGrp="1"/>
          </p:cNvSpPr>
          <p:nvPr>
            <p:ph type="subTitle" idx="1"/>
          </p:nvPr>
        </p:nvSpPr>
        <p:spPr>
          <a:xfrm>
            <a:off x="1005214" y="3184288"/>
            <a:ext cx="6858000" cy="949302"/>
          </a:xfrm>
        </p:spPr>
        <p:txBody>
          <a:bodyPr anchor="ctr"/>
          <a:lstStyle/>
          <a:p>
            <a:r>
              <a:rPr kumimoji="1" lang="en-US" altLang="ja-JP" dirty="0" smtClean="0"/>
              <a:t>K. Yokoya</a:t>
            </a:r>
          </a:p>
          <a:p>
            <a:r>
              <a:rPr lang="en-US" altLang="ja-JP" dirty="0" smtClean="0"/>
              <a:t>2017/6/6</a:t>
            </a:r>
            <a:endParaRPr kumimoji="1" lang="ja-JP" altLang="en-US" dirty="0"/>
          </a:p>
        </p:txBody>
      </p:sp>
      <p:sp>
        <p:nvSpPr>
          <p:cNvPr id="4" name="テキスト ボックス 3"/>
          <p:cNvSpPr txBox="1"/>
          <p:nvPr/>
        </p:nvSpPr>
        <p:spPr>
          <a:xfrm>
            <a:off x="1005214" y="4133589"/>
            <a:ext cx="7161756" cy="1754326"/>
          </a:xfrm>
          <a:prstGeom prst="rect">
            <a:avLst/>
          </a:prstGeom>
          <a:noFill/>
        </p:spPr>
        <p:txBody>
          <a:bodyPr wrap="square" rtlCol="0">
            <a:spAutoFit/>
          </a:bodyPr>
          <a:lstStyle/>
          <a:p>
            <a:r>
              <a:rPr kumimoji="1" lang="en-US" altLang="ja-JP" dirty="0" smtClean="0"/>
              <a:t>5-rank evaluation</a:t>
            </a:r>
          </a:p>
          <a:p>
            <a:r>
              <a:rPr lang="en-US" altLang="ja-JP" dirty="0" smtClean="0"/>
              <a:t>A: Complete model or some prototype exists. Can be finalized if tried.</a:t>
            </a:r>
          </a:p>
          <a:p>
            <a:r>
              <a:rPr kumimoji="1" lang="en-US" altLang="ja-JP" dirty="0" smtClean="0"/>
              <a:t>B: Basic partial tests done or known to work. No </a:t>
            </a:r>
            <a:r>
              <a:rPr lang="en-US" altLang="ja-JP" dirty="0" smtClean="0"/>
              <a:t>whole </a:t>
            </a:r>
            <a:r>
              <a:rPr kumimoji="1" lang="en-US" altLang="ja-JP" dirty="0" smtClean="0"/>
              <a:t>prototype. </a:t>
            </a:r>
          </a:p>
          <a:p>
            <a:r>
              <a:rPr lang="en-US" altLang="ja-JP" dirty="0" smtClean="0"/>
              <a:t>C: Calculation study only. But no show stopper seen yet.</a:t>
            </a:r>
          </a:p>
          <a:p>
            <a:r>
              <a:rPr kumimoji="1" lang="en-US" altLang="ja-JP" dirty="0" smtClean="0"/>
              <a:t>D: Break through needed</a:t>
            </a:r>
          </a:p>
          <a:p>
            <a:r>
              <a:rPr lang="en-US" altLang="ja-JP" dirty="0" smtClean="0"/>
              <a:t>E:  Fatal (of course there is no E)</a:t>
            </a:r>
            <a:endParaRPr kumimoji="1" lang="ja-JP" altLang="en-US" dirty="0"/>
          </a:p>
        </p:txBody>
      </p:sp>
      <p:sp>
        <p:nvSpPr>
          <p:cNvPr id="5" name="日付プレースホルダー 4"/>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a:t>
            </a:fld>
            <a:endParaRPr kumimoji="1" lang="ja-JP" altLang="en-US"/>
          </a:p>
        </p:txBody>
      </p:sp>
    </p:spTree>
    <p:extLst>
      <p:ext uri="{BB962C8B-B14F-4D97-AF65-F5344CB8AC3E}">
        <p14:creationId xmlns:p14="http://schemas.microsoft.com/office/powerpoint/2010/main" val="133126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624430"/>
          </a:xfrm>
          <a:ln>
            <a:solidFill>
              <a:schemeClr val="tx1"/>
            </a:solidFill>
          </a:ln>
        </p:spPr>
        <p:txBody>
          <a:bodyPr>
            <a:normAutofit fontScale="90000"/>
          </a:bodyPr>
          <a:lstStyle/>
          <a:p>
            <a:r>
              <a:rPr kumimoji="1" lang="en-US" altLang="ja-JP" dirty="0" smtClean="0"/>
              <a:t>Life Time of the Wheel</a:t>
            </a:r>
            <a:endParaRPr kumimoji="1" lang="ja-JP" altLang="en-US" dirty="0"/>
          </a:p>
        </p:txBody>
      </p:sp>
      <p:sp>
        <p:nvSpPr>
          <p:cNvPr id="3" name="コンテンツ プレースホルダー 2"/>
          <p:cNvSpPr>
            <a:spLocks noGrp="1"/>
          </p:cNvSpPr>
          <p:nvPr>
            <p:ph idx="1"/>
          </p:nvPr>
        </p:nvSpPr>
        <p:spPr>
          <a:xfrm>
            <a:off x="628650" y="1340285"/>
            <a:ext cx="7886700" cy="4836678"/>
          </a:xfrm>
        </p:spPr>
        <p:txBody>
          <a:bodyPr/>
          <a:lstStyle/>
          <a:p>
            <a:r>
              <a:rPr kumimoji="1" lang="en-US" altLang="ja-JP" dirty="0" smtClean="0"/>
              <a:t>Right now the only criterion is PEDD 30J/g which came from SLC experience</a:t>
            </a:r>
          </a:p>
          <a:p>
            <a:r>
              <a:rPr lang="en-US" altLang="ja-JP" dirty="0" smtClean="0"/>
              <a:t>It can be questioned how general this criterion is. </a:t>
            </a:r>
          </a:p>
          <a:p>
            <a:pPr lvl="1"/>
            <a:r>
              <a:rPr lang="en-US" altLang="ja-JP" dirty="0"/>
              <a:t>Average power, average </a:t>
            </a:r>
            <a:r>
              <a:rPr lang="en-US" altLang="ja-JP" dirty="0" smtClean="0"/>
              <a:t>temperature, </a:t>
            </a:r>
            <a:r>
              <a:rPr lang="en-US" altLang="ja-JP" dirty="0" err="1"/>
              <a:t>dpa</a:t>
            </a:r>
            <a:r>
              <a:rPr lang="en-US" altLang="ja-JP" dirty="0" smtClean="0"/>
              <a:t>,…..,</a:t>
            </a:r>
          </a:p>
          <a:p>
            <a:r>
              <a:rPr kumimoji="1" lang="en-US" altLang="ja-JP" dirty="0" smtClean="0"/>
              <a:t>Further tests seem to be non-realistic at least for the time scale of ILC</a:t>
            </a:r>
          </a:p>
          <a:p>
            <a:r>
              <a:rPr lang="en-US" altLang="ja-JP" dirty="0" smtClean="0"/>
              <a:t>Must prepare for frequent target replacement</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10</a:t>
            </a:fld>
            <a:endParaRPr kumimoji="1" lang="ja-JP" altLang="en-US"/>
          </a:p>
        </p:txBody>
      </p:sp>
    </p:spTree>
    <p:extLst>
      <p:ext uri="{BB962C8B-B14F-4D97-AF65-F5344CB8AC3E}">
        <p14:creationId xmlns:p14="http://schemas.microsoft.com/office/powerpoint/2010/main" val="2075269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234255"/>
            <a:ext cx="7886700" cy="599377"/>
          </a:xfrm>
          <a:solidFill>
            <a:schemeClr val="accent5">
              <a:lumMod val="20000"/>
              <a:lumOff val="80000"/>
            </a:schemeClr>
          </a:solidFill>
        </p:spPr>
        <p:txBody>
          <a:bodyPr>
            <a:normAutofit fontScale="90000"/>
          </a:bodyPr>
          <a:lstStyle/>
          <a:p>
            <a:r>
              <a:rPr lang="en-US" altLang="ja-JP" dirty="0"/>
              <a:t>Matching Device</a:t>
            </a:r>
            <a:endParaRPr kumimoji="1" lang="ja-JP" altLang="en-US" dirty="0"/>
          </a:p>
        </p:txBody>
      </p:sp>
      <p:sp>
        <p:nvSpPr>
          <p:cNvPr id="3" name="コンテンツ プレースホルダー 2"/>
          <p:cNvSpPr>
            <a:spLocks noGrp="1"/>
          </p:cNvSpPr>
          <p:nvPr>
            <p:ph idx="1"/>
          </p:nvPr>
        </p:nvSpPr>
        <p:spPr>
          <a:xfrm>
            <a:off x="628650" y="1825625"/>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3665185776"/>
              </p:ext>
            </p:extLst>
          </p:nvPr>
        </p:nvGraphicFramePr>
        <p:xfrm>
          <a:off x="243996" y="964504"/>
          <a:ext cx="8511697" cy="5684520"/>
        </p:xfrm>
        <a:graphic>
          <a:graphicData uri="http://schemas.openxmlformats.org/drawingml/2006/table">
            <a:tbl>
              <a:tblPr firstRow="1" bandRow="1">
                <a:tableStyleId>{5C22544A-7EE6-4342-B048-85BDC9FD1C3A}</a:tableStyleId>
              </a:tblPr>
              <a:tblGrid>
                <a:gridCol w="1998162"/>
                <a:gridCol w="2780778"/>
                <a:gridCol w="398485"/>
                <a:gridCol w="2895861"/>
                <a:gridCol w="438411"/>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70840">
                <a:tc>
                  <a:txBody>
                    <a:bodyPr/>
                    <a:lstStyle/>
                    <a:p>
                      <a:endParaRPr kumimoji="1" lang="ja-JP" altLang="en-US" dirty="0"/>
                    </a:p>
                  </a:txBody>
                  <a:tcPr/>
                </a:tc>
                <a:tc>
                  <a:txBody>
                    <a:bodyPr/>
                    <a:lstStyle/>
                    <a:p>
                      <a:r>
                        <a:rPr kumimoji="1" lang="en-US" altLang="ja-JP" dirty="0" smtClean="0"/>
                        <a:t>FC (Flux Concentrator)</a:t>
                      </a:r>
                    </a:p>
                    <a:p>
                      <a:r>
                        <a:rPr kumimoji="1" lang="en-US" altLang="ja-JP" dirty="0" smtClean="0"/>
                        <a:t>(or QWT</a:t>
                      </a:r>
                      <a:r>
                        <a:rPr kumimoji="1" lang="en-US" altLang="ja-JP" baseline="0" dirty="0" smtClean="0"/>
                        <a:t> as bottom line)</a:t>
                      </a:r>
                      <a:endParaRPr kumimoji="1" lang="ja-JP" altLang="en-US" dirty="0"/>
                    </a:p>
                  </a:txBody>
                  <a:tcPr/>
                </a:tc>
                <a:tc>
                  <a:txBody>
                    <a:bodyPr/>
                    <a:lstStyle/>
                    <a:p>
                      <a:endParaRPr kumimoji="1" lang="ja-JP" altLang="en-US"/>
                    </a:p>
                  </a:txBody>
                  <a:tcPr/>
                </a:tc>
                <a:tc>
                  <a:txBody>
                    <a:bodyPr/>
                    <a:lstStyle/>
                    <a:p>
                      <a:r>
                        <a:rPr kumimoji="1" lang="en-US" altLang="ja-JP" dirty="0" smtClean="0"/>
                        <a:t>Flux</a:t>
                      </a:r>
                      <a:r>
                        <a:rPr kumimoji="1" lang="en-US" altLang="ja-JP" baseline="0" dirty="0" smtClean="0"/>
                        <a:t> Concentrator</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beam pulse</a:t>
                      </a:r>
                      <a:r>
                        <a:rPr kumimoji="1" lang="en-US" altLang="ja-JP" baseline="0" dirty="0" smtClean="0"/>
                        <a:t> length</a:t>
                      </a:r>
                      <a:endParaRPr kumimoji="1" lang="ja-JP" altLang="en-US" dirty="0"/>
                    </a:p>
                  </a:txBody>
                  <a:tcPr/>
                </a:tc>
                <a:tc>
                  <a:txBody>
                    <a:bodyPr/>
                    <a:lstStyle/>
                    <a:p>
                      <a:r>
                        <a:rPr kumimoji="1" lang="en-US" altLang="ja-JP" dirty="0" smtClean="0"/>
                        <a:t>~1ms</a:t>
                      </a:r>
                      <a:endParaRPr kumimoji="1" lang="ja-JP" altLang="en-US" dirty="0"/>
                    </a:p>
                  </a:txBody>
                  <a:tcPr/>
                </a:tc>
                <a:tc>
                  <a:txBody>
                    <a:bodyPr/>
                    <a:lstStyle/>
                    <a:p>
                      <a:endParaRPr kumimoji="1" lang="ja-JP" altLang="en-US"/>
                    </a:p>
                  </a:txBody>
                  <a:tcPr/>
                </a:tc>
                <a:tc>
                  <a:txBody>
                    <a:bodyPr/>
                    <a:lstStyle/>
                    <a:p>
                      <a:r>
                        <a:rPr kumimoji="1" lang="en-US" altLang="ja-JP" dirty="0" smtClean="0"/>
                        <a:t>~1</a:t>
                      </a:r>
                      <a:r>
                        <a:rPr kumimoji="1" lang="en-US" altLang="ja-JP" dirty="0" smtClean="0">
                          <a:latin typeface="Symbol" panose="05050102010706020507" pitchFamily="18" charset="2"/>
                        </a:rPr>
                        <a:t>m</a:t>
                      </a:r>
                      <a:r>
                        <a:rPr kumimoji="1" lang="en-US" altLang="ja-JP" dirty="0" smtClean="0"/>
                        <a:t>s </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peak field</a:t>
                      </a:r>
                      <a:endParaRPr kumimoji="1" lang="ja-JP" altLang="en-US" dirty="0"/>
                    </a:p>
                  </a:txBody>
                  <a:tcPr/>
                </a:tc>
                <a:tc>
                  <a:txBody>
                    <a:bodyPr/>
                    <a:lstStyle/>
                    <a:p>
                      <a:r>
                        <a:rPr kumimoji="1" lang="en-US" altLang="ja-JP" dirty="0" smtClean="0"/>
                        <a:t>3.2T</a:t>
                      </a:r>
                      <a:endParaRPr kumimoji="1" lang="ja-JP" altLang="en-US" dirty="0"/>
                    </a:p>
                  </a:txBody>
                  <a:tcPr/>
                </a:tc>
                <a:tc>
                  <a:txBody>
                    <a:bodyPr/>
                    <a:lstStyle/>
                    <a:p>
                      <a:endParaRPr kumimoji="1" lang="ja-JP" altLang="en-US"/>
                    </a:p>
                  </a:txBody>
                  <a:tcPr/>
                </a:tc>
                <a:tc>
                  <a:txBody>
                    <a:bodyPr/>
                    <a:lstStyle/>
                    <a:p>
                      <a:r>
                        <a:rPr kumimoji="1" lang="en-US" altLang="ja-JP" dirty="0" smtClean="0"/>
                        <a:t>~5T</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Status</a:t>
                      </a:r>
                      <a:endParaRPr kumimoji="1" lang="ja-JP" altLang="en-US" dirty="0"/>
                    </a:p>
                  </a:txBody>
                  <a:tcPr/>
                </a:tc>
                <a:tc>
                  <a:txBody>
                    <a:bodyPr/>
                    <a:lstStyle/>
                    <a:p>
                      <a:r>
                        <a:rPr kumimoji="1" lang="en-US" altLang="ja-JP" dirty="0" smtClean="0"/>
                        <a:t>no design yet</a:t>
                      </a:r>
                      <a:endParaRPr kumimoji="1" lang="ja-JP" altLang="en-US" dirty="0"/>
                    </a:p>
                  </a:txBody>
                  <a:tcPr/>
                </a:tc>
                <a:tc>
                  <a:txBody>
                    <a:bodyPr/>
                    <a:lstStyle/>
                    <a:p>
                      <a:endParaRPr kumimoji="1" lang="ja-JP" altLang="en-US"/>
                    </a:p>
                  </a:txBody>
                  <a:tcPr/>
                </a:tc>
                <a:tc>
                  <a:txBody>
                    <a:bodyPr/>
                    <a:lstStyle/>
                    <a:p>
                      <a:r>
                        <a:rPr kumimoji="1" lang="en-US" altLang="ja-JP" dirty="0" smtClean="0"/>
                        <a:t>Close to </a:t>
                      </a:r>
                      <a:r>
                        <a:rPr kumimoji="1" lang="en-US" altLang="ja-JP" dirty="0" err="1" smtClean="0"/>
                        <a:t>SuperKEKB</a:t>
                      </a:r>
                      <a:r>
                        <a:rPr kumimoji="1" lang="en-US" altLang="ja-JP" dirty="0" smtClean="0"/>
                        <a:t> design, but larger </a:t>
                      </a:r>
                      <a:r>
                        <a:rPr kumimoji="1" lang="en-US" altLang="ja-JP" dirty="0" smtClean="0"/>
                        <a:t>aperture &amp; 2 coils.</a:t>
                      </a:r>
                      <a:endParaRPr kumimoji="1" lang="en-US" altLang="ja-JP" dirty="0" smtClean="0"/>
                    </a:p>
                    <a:p>
                      <a:r>
                        <a:rPr kumimoji="1" lang="en-US" altLang="ja-JP" dirty="0" smtClean="0"/>
                        <a:t>Design</a:t>
                      </a:r>
                      <a:r>
                        <a:rPr kumimoji="1" lang="en-US" altLang="ja-JP" baseline="0" dirty="0" smtClean="0"/>
                        <a:t> of the body exists</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Issues</a:t>
                      </a:r>
                      <a:endParaRPr kumimoji="1" lang="ja-JP" altLang="en-US" dirty="0"/>
                    </a:p>
                  </a:txBody>
                  <a:tcPr/>
                </a:tc>
                <a:tc>
                  <a:txBody>
                    <a:bodyPr/>
                    <a:lstStyle/>
                    <a:p>
                      <a:r>
                        <a:rPr kumimoji="1" lang="en-US" altLang="ja-JP" dirty="0" smtClean="0"/>
                        <a:t>t-dependence of F(z</a:t>
                      </a:r>
                      <a:r>
                        <a:rPr kumimoji="1" lang="en-US" altLang="ja-JP" dirty="0" smtClean="0"/>
                        <a:t>) of FC. </a:t>
                      </a:r>
                      <a:r>
                        <a:rPr kumimoji="1" lang="en-US" altLang="ja-JP" dirty="0" smtClean="0"/>
                        <a:t>Break through needed.</a:t>
                      </a:r>
                      <a:endParaRPr kumimoji="1" lang="ja-JP" altLang="en-US" dirty="0"/>
                    </a:p>
                  </a:txBody>
                  <a:tcPr/>
                </a:tc>
                <a:tc>
                  <a:txBody>
                    <a:bodyPr/>
                    <a:lstStyle/>
                    <a:p>
                      <a:r>
                        <a:rPr kumimoji="1" lang="en-US" altLang="ja-JP" dirty="0" smtClean="0"/>
                        <a:t>D</a:t>
                      </a:r>
                      <a:endParaRPr kumimoji="1" lang="ja-JP" altLang="en-US" dirty="0"/>
                    </a:p>
                  </a:txBody>
                  <a:tcPr/>
                </a:tc>
                <a:tc>
                  <a:txBody>
                    <a:bodyPr/>
                    <a:lstStyle/>
                    <a:p>
                      <a:r>
                        <a:rPr kumimoji="1" lang="en-US" altLang="ja-JP" dirty="0" smtClean="0"/>
                        <a:t>water cooling not yet considered</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PEDD on </a:t>
                      </a:r>
                      <a:r>
                        <a:rPr kumimoji="1" lang="en-US" altLang="ja-JP" dirty="0" smtClean="0"/>
                        <a:t>FC iris (factor &gt;2 above the Cu limit)</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r>
                        <a:rPr kumimoji="1" lang="en-US" altLang="ja-JP" dirty="0" smtClean="0"/>
                        <a:t>Power supply design needed</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QWT may be a substitute of FC,</a:t>
                      </a:r>
                      <a:r>
                        <a:rPr kumimoji="1" lang="en-US" altLang="ja-JP" baseline="0" dirty="0" smtClean="0"/>
                        <a:t> but need to study </a:t>
                      </a:r>
                      <a:r>
                        <a:rPr kumimoji="1" lang="en-US" altLang="ja-JP" dirty="0" smtClean="0"/>
                        <a:t>positron </a:t>
                      </a:r>
                      <a:r>
                        <a:rPr kumimoji="1" lang="en-US" altLang="ja-JP" dirty="0" smtClean="0"/>
                        <a:t>yield for QWT (1/1.6 in TDR but not well studied</a:t>
                      </a:r>
                      <a:r>
                        <a:rPr kumimoji="1" lang="en-US" altLang="ja-JP" dirty="0" smtClean="0"/>
                        <a:t>). Also, QWT hardware.</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11</a:t>
            </a:fld>
            <a:endParaRPr kumimoji="1" lang="ja-JP" altLang="en-US"/>
          </a:p>
        </p:txBody>
      </p:sp>
    </p:spTree>
    <p:extLst>
      <p:ext uri="{BB962C8B-B14F-4D97-AF65-F5344CB8AC3E}">
        <p14:creationId xmlns:p14="http://schemas.microsoft.com/office/powerpoint/2010/main" val="25851162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76930" y="-829036"/>
            <a:ext cx="6823553" cy="4264721"/>
            <a:chOff x="2091846" y="2221804"/>
            <a:chExt cx="6823553" cy="4264721"/>
          </a:xfrm>
        </p:grpSpPr>
        <p:pic>
          <p:nvPicPr>
            <p:cNvPr id="3077" name="Picture 5" descr="LENSE_8_4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1846" y="2221804"/>
              <a:ext cx="6823553" cy="4264721"/>
            </a:xfrm>
            <a:prstGeom prst="rect">
              <a:avLst/>
            </a:prstGeom>
            <a:noFill/>
            <a:extLst>
              <a:ext uri="{909E8E84-426E-40DD-AFC4-6F175D3DCCD1}">
                <a14:hiddenFill xmlns:a14="http://schemas.microsoft.com/office/drawing/2010/main">
                  <a:solidFill>
                    <a:srgbClr val="FFFFFF"/>
                  </a:solidFill>
                </a14:hiddenFill>
              </a:ext>
            </a:extLst>
          </p:spPr>
        </p:pic>
        <p:sp>
          <p:nvSpPr>
            <p:cNvPr id="3079" name="Text Box 7"/>
            <p:cNvSpPr txBox="1">
              <a:spLocks noChangeArrowheads="1"/>
            </p:cNvSpPr>
            <p:nvPr/>
          </p:nvSpPr>
          <p:spPr bwMode="auto">
            <a:xfrm>
              <a:off x="2458283" y="3608159"/>
              <a:ext cx="10054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cs typeface="+mn-cs"/>
                </a:rPr>
                <a:t>Bucking</a:t>
              </a:r>
            </a:p>
          </p:txBody>
        </p:sp>
        <p:sp>
          <p:nvSpPr>
            <p:cNvPr id="3080" name="Line 8"/>
            <p:cNvSpPr>
              <a:spLocks noChangeShapeType="1"/>
            </p:cNvSpPr>
            <p:nvPr/>
          </p:nvSpPr>
          <p:spPr bwMode="auto">
            <a:xfrm>
              <a:off x="2915432" y="3974708"/>
              <a:ext cx="178497" cy="6734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081" name="Text Box 9"/>
            <p:cNvSpPr txBox="1">
              <a:spLocks noChangeArrowheads="1"/>
            </p:cNvSpPr>
            <p:nvPr/>
          </p:nvSpPr>
          <p:spPr bwMode="auto">
            <a:xfrm>
              <a:off x="3647597" y="3541713"/>
              <a:ext cx="1111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cs typeface="+mn-cs"/>
                </a:rPr>
                <a:t>Focusing</a:t>
              </a:r>
            </a:p>
          </p:txBody>
        </p:sp>
        <p:sp>
          <p:nvSpPr>
            <p:cNvPr id="3082" name="Line 10"/>
            <p:cNvSpPr>
              <a:spLocks noChangeShapeType="1"/>
            </p:cNvSpPr>
            <p:nvPr/>
          </p:nvSpPr>
          <p:spPr bwMode="auto">
            <a:xfrm flipH="1">
              <a:off x="3898422" y="3908424"/>
              <a:ext cx="272310" cy="8159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083" name="Text Box 11"/>
            <p:cNvSpPr txBox="1">
              <a:spLocks noChangeArrowheads="1"/>
            </p:cNvSpPr>
            <p:nvPr/>
          </p:nvSpPr>
          <p:spPr bwMode="auto">
            <a:xfrm>
              <a:off x="5595545" y="3725068"/>
              <a:ext cx="1111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cs typeface="+mn-cs"/>
                </a:rPr>
                <a:t>Matching</a:t>
              </a:r>
            </a:p>
          </p:txBody>
        </p:sp>
        <p:sp>
          <p:nvSpPr>
            <p:cNvPr id="3084" name="Line 12"/>
            <p:cNvSpPr>
              <a:spLocks noChangeShapeType="1"/>
            </p:cNvSpPr>
            <p:nvPr/>
          </p:nvSpPr>
          <p:spPr bwMode="auto">
            <a:xfrm flipH="1">
              <a:off x="5904868" y="4091780"/>
              <a:ext cx="246302" cy="7969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2" name="テキスト ボックス 1"/>
          <p:cNvSpPr txBox="1"/>
          <p:nvPr/>
        </p:nvSpPr>
        <p:spPr>
          <a:xfrm>
            <a:off x="6847090" y="2436332"/>
            <a:ext cx="2116899" cy="375781"/>
          </a:xfrm>
          <a:prstGeom prst="rect">
            <a:avLst/>
          </a:prstGeom>
          <a:noFill/>
          <a:ln>
            <a:solidFill>
              <a:srgbClr val="FF0000"/>
            </a:solidFill>
          </a:ln>
        </p:spPr>
        <p:txBody>
          <a:bodyPr wrap="square" rtlCol="0">
            <a:spAutoFit/>
          </a:bodyPr>
          <a:lstStyle/>
          <a:p>
            <a:r>
              <a:rPr kumimoji="1" lang="en-US" altLang="ja-JP" dirty="0" smtClean="0"/>
              <a:t>Wanming Liu</a:t>
            </a:r>
            <a:endParaRPr kumimoji="1" lang="ja-JP" altLang="en-US" dirty="0"/>
          </a:p>
        </p:txBody>
      </p:sp>
      <p:pic>
        <p:nvPicPr>
          <p:cNvPr id="1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0824" y="3435685"/>
            <a:ext cx="5066705" cy="3465264"/>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body" idx="1"/>
          </p:nvPr>
        </p:nvSpPr>
        <p:spPr>
          <a:xfrm>
            <a:off x="4098279" y="80403"/>
            <a:ext cx="1914214" cy="518121"/>
          </a:xfrm>
        </p:spPr>
        <p:txBody>
          <a:bodyPr>
            <a:noAutofit/>
          </a:bodyPr>
          <a:lstStyle/>
          <a:p>
            <a:pPr marL="0" indent="0">
              <a:buNone/>
            </a:pPr>
            <a:r>
              <a:rPr lang="en-US" altLang="en-US" sz="3600" dirty="0" smtClean="0"/>
              <a:t>QWT</a:t>
            </a:r>
            <a:endParaRPr lang="en-US" altLang="en-US" sz="3600"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12</a:t>
            </a:fld>
            <a:endParaRPr kumimoji="1" lang="ja-JP" altLang="en-US"/>
          </a:p>
        </p:txBody>
      </p:sp>
    </p:spTree>
    <p:extLst>
      <p:ext uri="{BB962C8B-B14F-4D97-AF65-F5344CB8AC3E}">
        <p14:creationId xmlns:p14="http://schemas.microsoft.com/office/powerpoint/2010/main" val="3901654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225469" y="0"/>
            <a:ext cx="8780744" cy="6506229"/>
          </a:xfrm>
          <a:prstGeom prst="rect">
            <a:avLst/>
          </a:prstGeom>
        </p:spPr>
      </p:pic>
      <p:sp>
        <p:nvSpPr>
          <p:cNvPr id="3" name="テキスト ボックス 2"/>
          <p:cNvSpPr txBox="1"/>
          <p:nvPr/>
        </p:nvSpPr>
        <p:spPr>
          <a:xfrm>
            <a:off x="225469" y="1039660"/>
            <a:ext cx="1991638" cy="1200329"/>
          </a:xfrm>
          <a:prstGeom prst="rect">
            <a:avLst/>
          </a:prstGeom>
          <a:noFill/>
          <a:ln>
            <a:solidFill>
              <a:srgbClr val="FF0000"/>
            </a:solidFill>
          </a:ln>
        </p:spPr>
        <p:txBody>
          <a:bodyPr wrap="square" rtlCol="0">
            <a:spAutoFit/>
          </a:bodyPr>
          <a:lstStyle/>
          <a:p>
            <a:r>
              <a:rPr kumimoji="1" lang="en-US" altLang="ja-JP" dirty="0" smtClean="0"/>
              <a:t>Ushakov. 2017.4.5</a:t>
            </a:r>
          </a:p>
          <a:p>
            <a:endParaRPr lang="en-US" altLang="ja-JP" dirty="0"/>
          </a:p>
          <a:p>
            <a:r>
              <a:rPr kumimoji="1" lang="en-US" altLang="ja-JP" dirty="0" smtClean="0"/>
              <a:t>QWT not the same as in previous page</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13</a:t>
            </a:fld>
            <a:endParaRPr kumimoji="1" lang="ja-JP" altLang="en-US"/>
          </a:p>
        </p:txBody>
      </p:sp>
    </p:spTree>
    <p:extLst>
      <p:ext uri="{BB962C8B-B14F-4D97-AF65-F5344CB8AC3E}">
        <p14:creationId xmlns:p14="http://schemas.microsoft.com/office/powerpoint/2010/main" val="1751702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12112"/>
          </a:xfrm>
          <a:solidFill>
            <a:schemeClr val="accent5">
              <a:lumMod val="20000"/>
              <a:lumOff val="80000"/>
            </a:schemeClr>
          </a:solidFill>
        </p:spPr>
        <p:txBody>
          <a:bodyPr/>
          <a:lstStyle/>
          <a:p>
            <a:r>
              <a:rPr lang="en-US" altLang="ja-JP" dirty="0"/>
              <a:t>Capture Cavity</a:t>
            </a:r>
            <a:endParaRPr kumimoji="1" lang="ja-JP" altLang="en-US" dirty="0"/>
          </a:p>
        </p:txBody>
      </p:sp>
      <p:sp>
        <p:nvSpPr>
          <p:cNvPr id="3" name="コンテンツ プレースホルダー 2"/>
          <p:cNvSpPr>
            <a:spLocks noGrp="1"/>
          </p:cNvSpPr>
          <p:nvPr>
            <p:ph idx="1"/>
          </p:nvPr>
        </p:nvSpPr>
        <p:spPr>
          <a:xfrm>
            <a:off x="628650" y="1825625"/>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92807962"/>
              </p:ext>
            </p:extLst>
          </p:nvPr>
        </p:nvGraphicFramePr>
        <p:xfrm>
          <a:off x="406835" y="1522260"/>
          <a:ext cx="8108515" cy="3403600"/>
        </p:xfrm>
        <a:graphic>
          <a:graphicData uri="http://schemas.openxmlformats.org/drawingml/2006/table">
            <a:tbl>
              <a:tblPr firstRow="1" bandRow="1">
                <a:tableStyleId>{5C22544A-7EE6-4342-B048-85BDC9FD1C3A}</a:tableStyleId>
              </a:tblPr>
              <a:tblGrid>
                <a:gridCol w="2534433"/>
                <a:gridCol w="2217107"/>
                <a:gridCol w="425885"/>
                <a:gridCol w="2505206"/>
                <a:gridCol w="425884"/>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a:p>
                  </a:txBody>
                  <a:tcPr/>
                </a:tc>
                <a:tc>
                  <a:txBody>
                    <a:bodyPr/>
                    <a:lstStyle/>
                    <a:p>
                      <a:r>
                        <a:rPr kumimoji="1" lang="en-US" altLang="ja-JP" dirty="0" smtClean="0"/>
                        <a:t>e-Driven</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Specification</a:t>
                      </a:r>
                      <a:endParaRPr kumimoji="1" lang="ja-JP" altLang="en-US" dirty="0"/>
                    </a:p>
                  </a:txBody>
                  <a:tcPr/>
                </a:tc>
                <a:tc>
                  <a:txBody>
                    <a:bodyPr/>
                    <a:lstStyle/>
                    <a:p>
                      <a:r>
                        <a:rPr kumimoji="1" lang="en-US" altLang="ja-JP" dirty="0" smtClean="0"/>
                        <a:t>L-band NC</a:t>
                      </a:r>
                      <a:endParaRPr kumimoji="1" lang="ja-JP" altLang="en-US" dirty="0"/>
                    </a:p>
                  </a:txBody>
                  <a:tcPr/>
                </a:tc>
                <a:tc>
                  <a:txBody>
                    <a:bodyPr/>
                    <a:lstStyle/>
                    <a:p>
                      <a:endParaRPr kumimoji="1" lang="ja-JP" altLang="en-US"/>
                    </a:p>
                  </a:txBody>
                  <a:tcPr/>
                </a:tc>
                <a:tc>
                  <a:txBody>
                    <a:bodyPr/>
                    <a:lstStyle/>
                    <a:p>
                      <a:r>
                        <a:rPr kumimoji="1" lang="en-US" altLang="ja-JP" dirty="0" smtClean="0"/>
                        <a:t>L-band NC</a:t>
                      </a:r>
                      <a:endParaRPr kumimoji="1" lang="ja-JP" altLang="en-US" dirty="0"/>
                    </a:p>
                  </a:txBody>
                  <a:tcPr/>
                </a:tc>
                <a:tc>
                  <a:txBody>
                    <a:bodyPr/>
                    <a:lstStyle/>
                    <a:p>
                      <a:endParaRPr kumimoji="1" lang="ja-JP" altLang="en-US"/>
                    </a:p>
                  </a:txBody>
                  <a:tcPr/>
                </a:tc>
              </a:tr>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r>
                        <a:rPr kumimoji="1" lang="en-US" altLang="ja-JP" dirty="0" smtClean="0"/>
                        <a:t>Issues</a:t>
                      </a:r>
                      <a:endParaRPr kumimoji="1" lang="ja-JP" altLang="en-US" dirty="0"/>
                    </a:p>
                  </a:txBody>
                  <a:tcPr/>
                </a:tc>
                <a:tc>
                  <a:txBody>
                    <a:bodyPr/>
                    <a:lstStyle/>
                    <a:p>
                      <a:r>
                        <a:rPr kumimoji="1" lang="en-US" altLang="ja-JP" dirty="0" smtClean="0"/>
                        <a:t>long pulse NC</a:t>
                      </a:r>
                      <a:endParaRPr kumimoji="1" lang="ja-JP" altLang="en-US" dirty="0"/>
                    </a:p>
                  </a:txBody>
                  <a:tcPr/>
                </a:tc>
                <a:tc>
                  <a:txBody>
                    <a:bodyPr/>
                    <a:lstStyle/>
                    <a:p>
                      <a:r>
                        <a:rPr kumimoji="1" lang="en-US" altLang="ja-JP" dirty="0" smtClean="0"/>
                        <a:t>A</a:t>
                      </a:r>
                      <a:endParaRPr kumimoji="1" lang="ja-JP" altLang="en-US" dirty="0"/>
                    </a:p>
                  </a:txBody>
                  <a:tcPr/>
                </a:tc>
                <a:tc>
                  <a:txBody>
                    <a:bodyPr/>
                    <a:lstStyle/>
                    <a:p>
                      <a:r>
                        <a:rPr kumimoji="1" lang="en-US" altLang="ja-JP" dirty="0" smtClean="0"/>
                        <a:t>cavity deformation by heating</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r>
                        <a:rPr kumimoji="1" lang="en-US" altLang="ja-JP" dirty="0" smtClean="0"/>
                        <a:t>transient loading</a:t>
                      </a:r>
                      <a:r>
                        <a:rPr kumimoji="1" lang="en-US" altLang="ja-JP" baseline="0" dirty="0" smtClean="0"/>
                        <a:t> compensation</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r>
                        <a:rPr kumimoji="1" lang="en-US" altLang="ja-JP" dirty="0" smtClean="0"/>
                        <a:t>cooling not yet designed</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r>
                        <a:rPr kumimoji="1" lang="en-US" altLang="ja-JP" dirty="0" smtClean="0"/>
                        <a:t>durability under radiation </a:t>
                      </a:r>
                      <a:endParaRPr kumimoji="1" lang="ja-JP" altLang="en-US" dirty="0"/>
                    </a:p>
                  </a:txBody>
                  <a:tcPr/>
                </a:tc>
                <a:tc>
                  <a:txBody>
                    <a:bodyPr/>
                    <a:lstStyle/>
                    <a:p>
                      <a:r>
                        <a:rPr kumimoji="1" lang="en-US" altLang="ja-JP" dirty="0" smtClean="0"/>
                        <a:t>B</a:t>
                      </a:r>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14</a:t>
            </a:fld>
            <a:endParaRPr kumimoji="1" lang="ja-JP" altLang="en-US"/>
          </a:p>
        </p:txBody>
      </p:sp>
    </p:spTree>
    <p:extLst>
      <p:ext uri="{BB962C8B-B14F-4D97-AF65-F5344CB8AC3E}">
        <p14:creationId xmlns:p14="http://schemas.microsoft.com/office/powerpoint/2010/main" val="16367572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74742"/>
          </a:xfrm>
          <a:solidFill>
            <a:schemeClr val="accent5">
              <a:lumMod val="20000"/>
              <a:lumOff val="80000"/>
            </a:schemeClr>
          </a:solidFill>
        </p:spPr>
        <p:txBody>
          <a:bodyPr/>
          <a:lstStyle/>
          <a:p>
            <a:r>
              <a:rPr lang="en-US" altLang="ja-JP" dirty="0" smtClean="0"/>
              <a:t>Beam </a:t>
            </a:r>
            <a:r>
              <a:rPr lang="en-US" altLang="ja-JP" dirty="0"/>
              <a:t>Dump</a:t>
            </a:r>
            <a:endParaRPr kumimoji="1" lang="ja-JP" altLang="en-US" dirty="0"/>
          </a:p>
        </p:txBody>
      </p:sp>
      <p:sp>
        <p:nvSpPr>
          <p:cNvPr id="3" name="コンテンツ プレースホルダー 2"/>
          <p:cNvSpPr>
            <a:spLocks noGrp="1"/>
          </p:cNvSpPr>
          <p:nvPr>
            <p:ph idx="1"/>
          </p:nvPr>
        </p:nvSpPr>
        <p:spPr>
          <a:xfrm>
            <a:off x="628650" y="1825625"/>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138663388"/>
              </p:ext>
            </p:extLst>
          </p:nvPr>
        </p:nvGraphicFramePr>
        <p:xfrm>
          <a:off x="406835" y="1690689"/>
          <a:ext cx="8108515" cy="5323840"/>
        </p:xfrm>
        <a:graphic>
          <a:graphicData uri="http://schemas.openxmlformats.org/drawingml/2006/table">
            <a:tbl>
              <a:tblPr firstRow="1" bandRow="1">
                <a:tableStyleId>{5C22544A-7EE6-4342-B048-85BDC9FD1C3A}</a:tableStyleId>
              </a:tblPr>
              <a:tblGrid>
                <a:gridCol w="2534433"/>
                <a:gridCol w="2217107"/>
                <a:gridCol w="425885"/>
                <a:gridCol w="2505206"/>
                <a:gridCol w="425884"/>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photon dump</a:t>
                      </a:r>
                      <a:endParaRPr kumimoji="1" lang="ja-JP" altLang="en-US" dirty="0"/>
                    </a:p>
                  </a:txBody>
                  <a:tcPr/>
                </a:tc>
                <a:tc>
                  <a:txBody>
                    <a:bodyPr/>
                    <a:lstStyle/>
                    <a:p>
                      <a:r>
                        <a:rPr kumimoji="1" lang="en-US" altLang="ja-JP" dirty="0" smtClean="0"/>
                        <a:t>TDR scheme does not work.</a:t>
                      </a:r>
                    </a:p>
                    <a:p>
                      <a:r>
                        <a:rPr kumimoji="1" lang="en-US" altLang="ja-JP" dirty="0" smtClean="0"/>
                        <a:t>A few</a:t>
                      </a:r>
                      <a:r>
                        <a:rPr kumimoji="1" lang="en-US" altLang="ja-JP" baseline="0" dirty="0" smtClean="0"/>
                        <a:t> candidates. </a:t>
                      </a:r>
                    </a:p>
                    <a:p>
                      <a:r>
                        <a:rPr kumimoji="1" lang="en-US" altLang="ja-JP" baseline="0" dirty="0" smtClean="0"/>
                        <a:t>No.1 candidate is water curtain dump with tumbling window</a:t>
                      </a:r>
                      <a:endParaRPr kumimoji="1" lang="ja-JP" altLang="en-US" dirty="0"/>
                    </a:p>
                  </a:txBody>
                  <a:tcPr/>
                </a:tc>
                <a:tc>
                  <a:txBody>
                    <a:bodyPr/>
                    <a:lstStyle/>
                    <a:p>
                      <a:r>
                        <a:rPr kumimoji="1" lang="en-US" altLang="ja-JP" dirty="0" smtClean="0"/>
                        <a:t>C</a:t>
                      </a:r>
                      <a:endParaRPr kumimoji="1" lang="ja-JP" altLang="en-US" dirty="0"/>
                    </a:p>
                  </a:txBody>
                  <a:tcPr/>
                </a:tc>
                <a:tc>
                  <a:txBody>
                    <a:bodyPr/>
                    <a:lstStyle/>
                    <a:p>
                      <a:r>
                        <a:rPr kumimoji="1" lang="en-US" altLang="ja-JP" dirty="0" smtClean="0"/>
                        <a:t>Necessary but not a</a:t>
                      </a:r>
                      <a:r>
                        <a:rPr kumimoji="1" lang="en-US" altLang="ja-JP" baseline="0" dirty="0" smtClean="0"/>
                        <a:t> big</a:t>
                      </a:r>
                      <a:r>
                        <a:rPr kumimoji="1" lang="en-US" altLang="ja-JP" dirty="0" smtClean="0"/>
                        <a:t> </a:t>
                      </a:r>
                      <a:r>
                        <a:rPr kumimoji="1" lang="en-US" altLang="ja-JP" dirty="0" smtClean="0"/>
                        <a:t>issue because </a:t>
                      </a:r>
                      <a:r>
                        <a:rPr kumimoji="1" lang="en-US" altLang="ja-JP" dirty="0" smtClean="0"/>
                        <a:t>only </a:t>
                      </a:r>
                      <a:r>
                        <a:rPr kumimoji="1" lang="en-US" altLang="ja-JP" dirty="0" smtClean="0"/>
                        <a:t>a small fraction of the energy deposit comes to photon/electron dump</a:t>
                      </a:r>
                    </a:p>
                    <a:p>
                      <a:r>
                        <a:rPr kumimoji="1" lang="en-US" altLang="ja-JP" dirty="0" smtClean="0"/>
                        <a:t>(This means radiation shielding is important)</a:t>
                      </a:r>
                      <a:endParaRPr kumimoji="1" lang="ja-JP" altLang="en-US" dirty="0"/>
                    </a:p>
                  </a:txBody>
                  <a:tcPr/>
                </a:tc>
                <a:tc>
                  <a:txBody>
                    <a:bodyPr/>
                    <a:lstStyle/>
                    <a:p>
                      <a:r>
                        <a:rPr kumimoji="1" lang="en-US" altLang="ja-JP" dirty="0" smtClean="0"/>
                        <a:t>A</a:t>
                      </a:r>
                      <a:endParaRPr kumimoji="1" lang="ja-JP" altLang="en-US" dirty="0"/>
                    </a:p>
                  </a:txBody>
                  <a:tcPr/>
                </a:tc>
              </a:tr>
              <a:tr h="370840">
                <a:tc>
                  <a:txBody>
                    <a:bodyPr/>
                    <a:lstStyle/>
                    <a:p>
                      <a:endParaRPr kumimoji="1" lang="ja-JP" altLang="en-US" dirty="0"/>
                    </a:p>
                  </a:txBody>
                  <a:tcPr/>
                </a:tc>
                <a:tc>
                  <a:txBody>
                    <a:bodyPr/>
                    <a:lstStyle/>
                    <a:p>
                      <a:r>
                        <a:rPr kumimoji="1" lang="en-US" altLang="ja-JP" baseline="0" dirty="0" smtClean="0"/>
                        <a:t>Simple illustration only</a:t>
                      </a:r>
                      <a:endParaRPr kumimoji="1" lang="ja-JP" altLang="en-US" dirty="0"/>
                    </a:p>
                  </a:txBody>
                  <a:tcPr/>
                </a:tc>
                <a:tc>
                  <a:txBody>
                    <a:bodyPr/>
                    <a:lstStyle/>
                    <a:p>
                      <a:r>
                        <a:rPr kumimoji="1" lang="en-US" altLang="ja-JP" dirty="0" smtClean="0"/>
                        <a:t>C</a:t>
                      </a:r>
                      <a:endParaRPr kumimoji="1" lang="ja-JP" altLang="en-US" dirty="0"/>
                    </a:p>
                  </a:txBody>
                  <a:tcPr/>
                </a:tc>
                <a:tc>
                  <a:txBody>
                    <a:bodyPr/>
                    <a:lstStyle/>
                    <a:p>
                      <a:endParaRPr kumimoji="1" lang="ja-JP" altLang="en-US"/>
                    </a:p>
                  </a:txBody>
                  <a:tcPr/>
                </a:tc>
                <a:tc>
                  <a:txBody>
                    <a:bodyPr/>
                    <a:lstStyle/>
                    <a:p>
                      <a:endParaRPr kumimoji="1" lang="ja-JP" altLang="en-US"/>
                    </a:p>
                  </a:txBody>
                  <a:tcPr/>
                </a:tc>
              </a:tr>
              <a:tr h="370840">
                <a:tc>
                  <a:txBody>
                    <a:bodyPr/>
                    <a:lstStyle/>
                    <a:p>
                      <a:r>
                        <a:rPr kumimoji="1" lang="en-US" altLang="ja-JP" dirty="0" smtClean="0"/>
                        <a:t>electron dump</a:t>
                      </a:r>
                      <a:endParaRPr kumimoji="1" lang="ja-JP" altLang="en-US" dirty="0"/>
                    </a:p>
                  </a:txBody>
                  <a:tcPr/>
                </a:tc>
                <a:tc>
                  <a:txBody>
                    <a:bodyPr/>
                    <a:lstStyle/>
                    <a:p>
                      <a:endParaRPr kumimoji="1" lang="ja-JP" altLang="en-US" dirty="0"/>
                    </a:p>
                  </a:txBody>
                  <a:tcPr/>
                </a:tc>
                <a:tc>
                  <a:txBody>
                    <a:bodyPr/>
                    <a:lstStyle/>
                    <a:p>
                      <a:r>
                        <a:rPr kumimoji="1" lang="en-US" altLang="ja-JP" dirty="0" smtClean="0"/>
                        <a:t>A</a:t>
                      </a:r>
                      <a:endParaRPr kumimoji="1" lang="ja-JP" altLang="en-US" dirty="0"/>
                    </a:p>
                  </a:txBody>
                  <a:tcPr/>
                </a:tc>
                <a:tc>
                  <a:txBody>
                    <a:bodyPr/>
                    <a:lstStyle/>
                    <a:p>
                      <a:r>
                        <a:rPr kumimoji="1" lang="en-US" altLang="ja-JP" dirty="0" smtClean="0"/>
                        <a:t>must also consider the case of target absence (accident or commissioning)</a:t>
                      </a:r>
                      <a:endParaRPr kumimoji="1" lang="ja-JP" altLang="en-US" dirty="0"/>
                    </a:p>
                  </a:txBody>
                  <a:tcPr/>
                </a:tc>
                <a:tc>
                  <a:txBody>
                    <a:bodyPr/>
                    <a:lstStyle/>
                    <a:p>
                      <a:r>
                        <a:rPr kumimoji="1" lang="en-US" altLang="ja-JP" dirty="0" smtClean="0"/>
                        <a:t>A</a:t>
                      </a:r>
                      <a:endParaRPr kumimoji="1" lang="ja-JP" altLang="en-US" dirty="0"/>
                    </a:p>
                  </a:txBody>
                  <a:tcPr/>
                </a:tc>
              </a:tr>
              <a:tr h="370840">
                <a:tc>
                  <a:txBody>
                    <a:bodyPr/>
                    <a:lstStyle/>
                    <a:p>
                      <a:endParaRPr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15</a:t>
            </a:fld>
            <a:endParaRPr kumimoji="1" lang="ja-JP" altLang="en-US"/>
          </a:p>
        </p:txBody>
      </p:sp>
    </p:spTree>
    <p:extLst>
      <p:ext uri="{BB962C8B-B14F-4D97-AF65-F5344CB8AC3E}">
        <p14:creationId xmlns:p14="http://schemas.microsoft.com/office/powerpoint/2010/main" val="35013285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699586"/>
          </a:xfrm>
          <a:solidFill>
            <a:schemeClr val="accent5">
              <a:lumMod val="20000"/>
              <a:lumOff val="80000"/>
            </a:schemeClr>
          </a:solidFill>
        </p:spPr>
        <p:txBody>
          <a:bodyPr/>
          <a:lstStyle/>
          <a:p>
            <a:r>
              <a:rPr lang="en-US" altLang="ja-JP" dirty="0" smtClean="0"/>
              <a:t>Shielding and Target Replacement</a:t>
            </a:r>
            <a:endParaRPr kumimoji="1" lang="ja-JP" altLang="en-US" dirty="0"/>
          </a:p>
        </p:txBody>
      </p:sp>
      <p:sp>
        <p:nvSpPr>
          <p:cNvPr id="3" name="コンテンツ プレースホルダー 2"/>
          <p:cNvSpPr>
            <a:spLocks noGrp="1"/>
          </p:cNvSpPr>
          <p:nvPr>
            <p:ph idx="1"/>
          </p:nvPr>
        </p:nvSpPr>
        <p:spPr>
          <a:xfrm>
            <a:off x="628650" y="1340285"/>
            <a:ext cx="7886700" cy="1979112"/>
          </a:xfrm>
        </p:spPr>
        <p:txBody>
          <a:bodyPr>
            <a:normAutofit fontScale="92500" lnSpcReduction="10000"/>
          </a:bodyPr>
          <a:lstStyle/>
          <a:p>
            <a:r>
              <a:rPr lang="en-US" altLang="ja-JP" dirty="0" smtClean="0"/>
              <a:t>Definitely needed but not urgent </a:t>
            </a:r>
            <a:r>
              <a:rPr lang="en-US" altLang="ja-JP" dirty="0" smtClean="0"/>
              <a:t>now</a:t>
            </a:r>
          </a:p>
          <a:p>
            <a:r>
              <a:rPr kumimoji="1" lang="en-US" altLang="ja-JP" dirty="0" smtClean="0"/>
              <a:t>Can </a:t>
            </a:r>
            <a:r>
              <a:rPr kumimoji="1" lang="en-US" altLang="ja-JP" dirty="0" smtClean="0"/>
              <a:t>be done </a:t>
            </a:r>
            <a:r>
              <a:rPr kumimoji="1" lang="en-US" altLang="ja-JP" dirty="0" smtClean="0"/>
              <a:t>later</a:t>
            </a:r>
          </a:p>
          <a:p>
            <a:r>
              <a:rPr lang="en-US" altLang="ja-JP" dirty="0"/>
              <a:t>For both, the civil engineering has to be fixed soon? Access, safety, tunnel size, cranes, transport vehicles, lifts</a:t>
            </a:r>
            <a:r>
              <a:rPr lang="en-US" altLang="ja-JP" dirty="0" smtClean="0"/>
              <a:t>,….</a:t>
            </a:r>
            <a:endParaRPr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690467513"/>
              </p:ext>
            </p:extLst>
          </p:nvPr>
        </p:nvGraphicFramePr>
        <p:xfrm>
          <a:off x="406835" y="3701789"/>
          <a:ext cx="8108515" cy="2595880"/>
        </p:xfrm>
        <a:graphic>
          <a:graphicData uri="http://schemas.openxmlformats.org/drawingml/2006/table">
            <a:tbl>
              <a:tblPr firstRow="1" bandRow="1">
                <a:tableStyleId>{5C22544A-7EE6-4342-B048-85BDC9FD1C3A}</a:tableStyleId>
              </a:tblPr>
              <a:tblGrid>
                <a:gridCol w="2534433"/>
                <a:gridCol w="2217107"/>
                <a:gridCol w="425885"/>
                <a:gridCol w="2505206"/>
                <a:gridCol w="425884"/>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endParaRPr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16</a:t>
            </a:fld>
            <a:endParaRPr kumimoji="1" lang="ja-JP" altLang="en-US"/>
          </a:p>
        </p:txBody>
      </p:sp>
    </p:spTree>
    <p:extLst>
      <p:ext uri="{BB962C8B-B14F-4D97-AF65-F5344CB8AC3E}">
        <p14:creationId xmlns:p14="http://schemas.microsoft.com/office/powerpoint/2010/main" val="3340657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636956"/>
          </a:xfrm>
        </p:spPr>
        <p:txBody>
          <a:bodyPr>
            <a:normAutofit fontScale="90000"/>
          </a:bodyPr>
          <a:lstStyle/>
          <a:p>
            <a:r>
              <a:rPr lang="en-US" altLang="ja-JP" dirty="0" smtClean="0"/>
              <a:t>Upgrade to 2625 Bunches</a:t>
            </a:r>
            <a:endParaRPr kumimoji="1" lang="ja-JP" altLang="en-US" dirty="0"/>
          </a:p>
        </p:txBody>
      </p:sp>
      <p:sp>
        <p:nvSpPr>
          <p:cNvPr id="3" name="コンテンツ プレースホルダー 2"/>
          <p:cNvSpPr>
            <a:spLocks noGrp="1"/>
          </p:cNvSpPr>
          <p:nvPr>
            <p:ph idx="1"/>
          </p:nvPr>
        </p:nvSpPr>
        <p:spPr>
          <a:xfrm>
            <a:off x="628650" y="1825625"/>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789998501"/>
              </p:ext>
            </p:extLst>
          </p:nvPr>
        </p:nvGraphicFramePr>
        <p:xfrm>
          <a:off x="406835" y="1121427"/>
          <a:ext cx="8108515" cy="5877560"/>
        </p:xfrm>
        <a:graphic>
          <a:graphicData uri="http://schemas.openxmlformats.org/drawingml/2006/table">
            <a:tbl>
              <a:tblPr firstRow="1" bandRow="1">
                <a:tableStyleId>{5C22544A-7EE6-4342-B048-85BDC9FD1C3A}</a:tableStyleId>
              </a:tblPr>
              <a:tblGrid>
                <a:gridCol w="2534433"/>
                <a:gridCol w="2217107"/>
                <a:gridCol w="425885"/>
                <a:gridCol w="2505206"/>
                <a:gridCol w="425884"/>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Issues</a:t>
                      </a:r>
                      <a:endParaRPr kumimoji="1" lang="ja-JP" altLang="en-US" dirty="0"/>
                    </a:p>
                  </a:txBody>
                  <a:tcPr/>
                </a:tc>
                <a:tc>
                  <a:txBody>
                    <a:bodyPr/>
                    <a:lstStyle/>
                    <a:p>
                      <a:r>
                        <a:rPr kumimoji="1" lang="en-US" altLang="ja-JP" dirty="0" smtClean="0"/>
                        <a:t>Larger/heavier wheel needed because of </a:t>
                      </a:r>
                      <a:r>
                        <a:rPr kumimoji="1" lang="en-US" altLang="ja-JP" dirty="0" smtClean="0"/>
                        <a:t>doubled </a:t>
                      </a:r>
                      <a:r>
                        <a:rPr kumimoji="1" lang="en-US" altLang="ja-JP" dirty="0" smtClean="0"/>
                        <a:t>average </a:t>
                      </a:r>
                      <a:r>
                        <a:rPr kumimoji="1" lang="en-US" altLang="ja-JP" dirty="0" smtClean="0"/>
                        <a:t>power. The weight of the wheel</a:t>
                      </a:r>
                      <a:r>
                        <a:rPr kumimoji="1" lang="en-US" altLang="ja-JP" baseline="0" dirty="0" smtClean="0"/>
                        <a:t> will be &gt; 100kg. </a:t>
                      </a:r>
                      <a:r>
                        <a:rPr kumimoji="1" lang="en-US" altLang="ja-JP" dirty="0" smtClean="0"/>
                        <a:t>The life may be short.</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r>
                        <a:rPr kumimoji="1" lang="en-US" altLang="ja-JP" dirty="0" smtClean="0"/>
                        <a:t>loading compensation difficult if the bunch interval is 3ns (i.e., in case 2</a:t>
                      </a:r>
                      <a:r>
                        <a:rPr kumimoji="1" lang="en-US" altLang="ja-JP" baseline="30000" dirty="0" smtClean="0"/>
                        <a:t>nd</a:t>
                      </a:r>
                      <a:r>
                        <a:rPr kumimoji="1" lang="en-US" altLang="ja-JP" dirty="0" smtClean="0"/>
                        <a:t> DR is not built</a:t>
                      </a:r>
                      <a:r>
                        <a:rPr kumimoji="1" lang="en-US" altLang="ja-JP" dirty="0" smtClean="0"/>
                        <a:t>). </a:t>
                      </a:r>
                      <a:endParaRPr kumimoji="1" lang="ja-JP" altLang="en-US" dirty="0"/>
                    </a:p>
                  </a:txBody>
                  <a:tcPr/>
                </a:tc>
                <a:tc>
                  <a:txBody>
                    <a:bodyPr/>
                    <a:lstStyle/>
                    <a:p>
                      <a:r>
                        <a:rPr kumimoji="1" lang="en-US" altLang="ja-JP" dirty="0" smtClean="0"/>
                        <a:t>D</a:t>
                      </a:r>
                      <a:endParaRPr kumimoji="1" lang="ja-JP" altLang="en-US" dirty="0"/>
                    </a:p>
                  </a:txBody>
                  <a:tcPr/>
                </a:tc>
              </a:tr>
              <a:tr h="370840">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r>
                        <a:rPr kumimoji="1" lang="en-US" altLang="ja-JP" dirty="0" smtClean="0"/>
                        <a:t>If the bunch interval is 6ns (i.e., build 2</a:t>
                      </a:r>
                      <a:r>
                        <a:rPr kumimoji="1" lang="en-US" altLang="ja-JP" baseline="30000" dirty="0" smtClean="0"/>
                        <a:t>nd</a:t>
                      </a:r>
                      <a:r>
                        <a:rPr kumimoji="1" lang="en-US" altLang="ja-JP" dirty="0" smtClean="0"/>
                        <a:t> positron DR), there is still a possibility to accept 2625 bunches, but various studies are needed</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endParaRPr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17</a:t>
            </a:fld>
            <a:endParaRPr kumimoji="1" lang="ja-JP" altLang="en-US"/>
          </a:p>
        </p:txBody>
      </p:sp>
    </p:spTree>
    <p:extLst>
      <p:ext uri="{BB962C8B-B14F-4D97-AF65-F5344CB8AC3E}">
        <p14:creationId xmlns:p14="http://schemas.microsoft.com/office/powerpoint/2010/main" val="4769057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62216"/>
          </a:xfrm>
          <a:ln>
            <a:solidFill>
              <a:schemeClr val="tx1"/>
            </a:solidFill>
          </a:ln>
        </p:spPr>
        <p:txBody>
          <a:bodyPr/>
          <a:lstStyle/>
          <a:p>
            <a:r>
              <a:rPr kumimoji="1" lang="en-US" altLang="ja-JP" dirty="0" smtClean="0"/>
              <a:t>2625 Bunches with </a:t>
            </a:r>
            <a:r>
              <a:rPr kumimoji="1" lang="en-US" altLang="ja-JP" dirty="0" err="1" smtClean="0"/>
              <a:t>Undulator</a:t>
            </a:r>
            <a:endParaRPr kumimoji="1" lang="ja-JP" altLang="en-US" dirty="0"/>
          </a:p>
        </p:txBody>
      </p:sp>
      <p:sp>
        <p:nvSpPr>
          <p:cNvPr id="3" name="コンテンツ プレースホルダー 2"/>
          <p:cNvSpPr>
            <a:spLocks noGrp="1"/>
          </p:cNvSpPr>
          <p:nvPr>
            <p:ph idx="1"/>
          </p:nvPr>
        </p:nvSpPr>
        <p:spPr>
          <a:xfrm>
            <a:off x="628649" y="1355899"/>
            <a:ext cx="7886700" cy="892523"/>
          </a:xfrm>
        </p:spPr>
        <p:txBody>
          <a:bodyPr>
            <a:normAutofit fontScale="92500"/>
          </a:bodyPr>
          <a:lstStyle/>
          <a:p>
            <a:r>
              <a:rPr kumimoji="1" lang="en-US" altLang="ja-JP" dirty="0" smtClean="0"/>
              <a:t>The average power deposit on the target with 1312 bunches for the yield e+/e-=1.5 (decelerating capture)</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238776334"/>
              </p:ext>
            </p:extLst>
          </p:nvPr>
        </p:nvGraphicFramePr>
        <p:xfrm>
          <a:off x="931101" y="2376770"/>
          <a:ext cx="7281795" cy="741680"/>
        </p:xfrm>
        <a:graphic>
          <a:graphicData uri="http://schemas.openxmlformats.org/drawingml/2006/table">
            <a:tbl>
              <a:tblPr firstRow="1" bandRow="1">
                <a:tableStyleId>{5C22544A-7EE6-4342-B048-85BDC9FD1C3A}</a:tableStyleId>
              </a:tblPr>
              <a:tblGrid>
                <a:gridCol w="2175353"/>
                <a:gridCol w="1315233"/>
                <a:gridCol w="1302707"/>
                <a:gridCol w="1290180"/>
                <a:gridCol w="1198322"/>
              </a:tblGrid>
              <a:tr h="370840">
                <a:tc>
                  <a:txBody>
                    <a:bodyPr/>
                    <a:lstStyle/>
                    <a:p>
                      <a:r>
                        <a:rPr kumimoji="1" lang="en-US" altLang="ja-JP" dirty="0" smtClean="0"/>
                        <a:t>Beam</a:t>
                      </a:r>
                      <a:r>
                        <a:rPr kumimoji="1" lang="en-US" altLang="ja-JP" baseline="0" dirty="0" smtClean="0"/>
                        <a:t> energy (GeV)</a:t>
                      </a:r>
                      <a:endParaRPr kumimoji="1" lang="ja-JP" altLang="en-US" dirty="0"/>
                    </a:p>
                  </a:txBody>
                  <a:tcPr/>
                </a:tc>
                <a:tc>
                  <a:txBody>
                    <a:bodyPr/>
                    <a:lstStyle/>
                    <a:p>
                      <a:r>
                        <a:rPr kumimoji="1" lang="en-US" altLang="ja-JP" dirty="0" smtClean="0"/>
                        <a:t>125</a:t>
                      </a:r>
                      <a:endParaRPr kumimoji="1" lang="ja-JP" altLang="en-US" dirty="0"/>
                    </a:p>
                  </a:txBody>
                  <a:tcPr/>
                </a:tc>
                <a:tc>
                  <a:txBody>
                    <a:bodyPr/>
                    <a:lstStyle/>
                    <a:p>
                      <a:r>
                        <a:rPr kumimoji="1" lang="en-US" altLang="ja-JP" dirty="0" smtClean="0"/>
                        <a:t>150</a:t>
                      </a:r>
                      <a:endParaRPr kumimoji="1" lang="ja-JP" altLang="en-US" dirty="0"/>
                    </a:p>
                  </a:txBody>
                  <a:tcPr/>
                </a:tc>
                <a:tc>
                  <a:txBody>
                    <a:bodyPr/>
                    <a:lstStyle/>
                    <a:p>
                      <a:r>
                        <a:rPr kumimoji="1" lang="en-US" altLang="ja-JP" dirty="0" smtClean="0"/>
                        <a:t>175</a:t>
                      </a:r>
                      <a:endParaRPr kumimoji="1" lang="ja-JP" altLang="en-US" dirty="0"/>
                    </a:p>
                  </a:txBody>
                  <a:tcPr/>
                </a:tc>
                <a:tc>
                  <a:txBody>
                    <a:bodyPr/>
                    <a:lstStyle/>
                    <a:p>
                      <a:r>
                        <a:rPr kumimoji="1" lang="en-US" altLang="ja-JP" dirty="0" smtClean="0"/>
                        <a:t>250</a:t>
                      </a:r>
                      <a:endParaRPr kumimoji="1" lang="ja-JP" altLang="en-US" dirty="0"/>
                    </a:p>
                  </a:txBody>
                  <a:tcPr/>
                </a:tc>
              </a:tr>
              <a:tr h="370840">
                <a:tc>
                  <a:txBody>
                    <a:bodyPr/>
                    <a:lstStyle/>
                    <a:p>
                      <a:r>
                        <a:rPr kumimoji="1" lang="en-US" altLang="ja-JP" dirty="0" smtClean="0"/>
                        <a:t>kW</a:t>
                      </a:r>
                      <a:endParaRPr kumimoji="1" lang="ja-JP" altLang="en-US" dirty="0"/>
                    </a:p>
                  </a:txBody>
                  <a:tcPr/>
                </a:tc>
                <a:tc>
                  <a:txBody>
                    <a:bodyPr/>
                    <a:lstStyle/>
                    <a:p>
                      <a:r>
                        <a:rPr lang="en-US" altLang="ja-JP" dirty="0" smtClean="0"/>
                        <a:t>5.4</a:t>
                      </a:r>
                      <a:endParaRPr lang="ja-JP" altLang="en-US" dirty="0"/>
                    </a:p>
                  </a:txBody>
                  <a:tcPr/>
                </a:tc>
                <a:tc>
                  <a:txBody>
                    <a:bodyPr/>
                    <a:lstStyle/>
                    <a:p>
                      <a:r>
                        <a:rPr kumimoji="1" lang="en-US" altLang="ja-JP" dirty="0" smtClean="0"/>
                        <a:t>3.9</a:t>
                      </a:r>
                      <a:endParaRPr kumimoji="1" lang="ja-JP" altLang="en-US" dirty="0"/>
                    </a:p>
                  </a:txBody>
                  <a:tcPr/>
                </a:tc>
                <a:tc>
                  <a:txBody>
                    <a:bodyPr/>
                    <a:lstStyle/>
                    <a:p>
                      <a:r>
                        <a:rPr kumimoji="1" lang="en-US" altLang="ja-JP" dirty="0" smtClean="0"/>
                        <a:t>3.3</a:t>
                      </a:r>
                      <a:endParaRPr kumimoji="1" lang="ja-JP" altLang="en-US" dirty="0"/>
                    </a:p>
                  </a:txBody>
                  <a:tcPr/>
                </a:tc>
                <a:tc>
                  <a:txBody>
                    <a:bodyPr/>
                    <a:lstStyle/>
                    <a:p>
                      <a:r>
                        <a:rPr kumimoji="1" lang="en-US" altLang="ja-JP" dirty="0" smtClean="0"/>
                        <a:t>2.3</a:t>
                      </a:r>
                      <a:endParaRPr kumimoji="1" lang="ja-JP" altLang="en-US" dirty="0"/>
                    </a:p>
                  </a:txBody>
                  <a:tcPr/>
                </a:tc>
              </a:tr>
            </a:tbl>
          </a:graphicData>
        </a:graphic>
      </p:graphicFrame>
      <p:sp>
        <p:nvSpPr>
          <p:cNvPr id="7" name="コンテンツ プレースホルダー 2"/>
          <p:cNvSpPr txBox="1">
            <a:spLocks/>
          </p:cNvSpPr>
          <p:nvPr/>
        </p:nvSpPr>
        <p:spPr>
          <a:xfrm>
            <a:off x="518003" y="3770493"/>
            <a:ext cx="7886700" cy="253761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smtClean="0"/>
              <a:t>These must be doubled for 2625 bunches</a:t>
            </a:r>
          </a:p>
          <a:p>
            <a:r>
              <a:rPr lang="en-US" altLang="ja-JP" dirty="0" smtClean="0"/>
              <a:t>But recent study showed 5.4kW for 125GeV can be decreased to 1/3-1/2. </a:t>
            </a:r>
          </a:p>
          <a:p>
            <a:r>
              <a:rPr lang="en-US" altLang="ja-JP" dirty="0" smtClean="0"/>
              <a:t>Then, doubled bunch number may still be possible at 125GeV, also at 250GeV. </a:t>
            </a:r>
          </a:p>
          <a:p>
            <a:r>
              <a:rPr lang="en-US" altLang="ja-JP" dirty="0" smtClean="0"/>
              <a:t>Further study needed. The main issue seems to be the required weight of the target wheel. Sabine suggests possible reduction of the weight (thinner body for thinner target, lighter central part)</a:t>
            </a:r>
            <a:endParaRPr lang="ja-JP" altLang="en-US" dirty="0"/>
          </a:p>
        </p:txBody>
      </p:sp>
      <p:sp>
        <p:nvSpPr>
          <p:cNvPr id="8" name="テキスト ボックス 7"/>
          <p:cNvSpPr txBox="1"/>
          <p:nvPr/>
        </p:nvSpPr>
        <p:spPr>
          <a:xfrm>
            <a:off x="5223353" y="3294345"/>
            <a:ext cx="2830883" cy="369332"/>
          </a:xfrm>
          <a:prstGeom prst="rect">
            <a:avLst/>
          </a:prstGeom>
          <a:noFill/>
        </p:spPr>
        <p:txBody>
          <a:bodyPr wrap="square" rtlCol="0">
            <a:spAutoFit/>
          </a:bodyPr>
          <a:lstStyle/>
          <a:p>
            <a:r>
              <a:rPr kumimoji="1" lang="en-US" altLang="ja-JP" dirty="0" smtClean="0"/>
              <a:t>Ushakov. </a:t>
            </a:r>
            <a:r>
              <a:rPr kumimoji="1" lang="en-US" altLang="ja-JP" dirty="0" err="1" smtClean="0"/>
              <a:t>Posipol</a:t>
            </a:r>
            <a:r>
              <a:rPr kumimoji="1" lang="en-US" altLang="ja-JP" dirty="0" smtClean="0"/>
              <a:t> 2016.</a:t>
            </a:r>
            <a:endParaRPr kumimoji="1" lang="ja-JP" altLang="en-US" dirty="0"/>
          </a:p>
        </p:txBody>
      </p:sp>
      <p:sp>
        <p:nvSpPr>
          <p:cNvPr id="9" name="日付プレースホルダー 8"/>
          <p:cNvSpPr>
            <a:spLocks noGrp="1"/>
          </p:cNvSpPr>
          <p:nvPr>
            <p:ph type="dt" sz="half" idx="10"/>
          </p:nvPr>
        </p:nvSpPr>
        <p:spPr/>
        <p:txBody>
          <a:bodyPr/>
          <a:lstStyle/>
          <a:p>
            <a:r>
              <a:rPr kumimoji="1" lang="en-US" altLang="ja-JP" smtClean="0"/>
              <a:t>2017/6/6 Lyn's mtg, KEK,  Yokoya</a:t>
            </a:r>
            <a:endParaRPr kumimoji="1" lang="ja-JP" altLang="en-US"/>
          </a:p>
        </p:txBody>
      </p:sp>
      <p:sp>
        <p:nvSpPr>
          <p:cNvPr id="10" name="スライド番号プレースホルダー 9"/>
          <p:cNvSpPr>
            <a:spLocks noGrp="1"/>
          </p:cNvSpPr>
          <p:nvPr>
            <p:ph type="sldNum" sz="quarter" idx="12"/>
          </p:nvPr>
        </p:nvSpPr>
        <p:spPr/>
        <p:txBody>
          <a:bodyPr/>
          <a:lstStyle/>
          <a:p>
            <a:fld id="{B6B26CC9-E209-43F4-B303-D0F5253BC9CD}" type="slidenum">
              <a:rPr kumimoji="1" lang="ja-JP" altLang="en-US" smtClean="0"/>
              <a:t>18</a:t>
            </a:fld>
            <a:endParaRPr kumimoji="1" lang="ja-JP" altLang="en-US"/>
          </a:p>
        </p:txBody>
      </p:sp>
    </p:spTree>
    <p:extLst>
      <p:ext uri="{BB962C8B-B14F-4D97-AF65-F5344CB8AC3E}">
        <p14:creationId xmlns:p14="http://schemas.microsoft.com/office/powerpoint/2010/main" val="2428847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200105"/>
            <a:ext cx="7886700" cy="513879"/>
          </a:xfrm>
          <a:solidFill>
            <a:schemeClr val="accent5">
              <a:lumMod val="20000"/>
              <a:lumOff val="80000"/>
            </a:schemeClr>
          </a:solidFill>
        </p:spPr>
        <p:txBody>
          <a:bodyPr>
            <a:normAutofit fontScale="90000"/>
          </a:bodyPr>
          <a:lstStyle/>
          <a:p>
            <a:r>
              <a:rPr lang="en-US" altLang="ja-JP" dirty="0" smtClean="0"/>
              <a:t>Overall</a:t>
            </a:r>
            <a:endParaRPr kumimoji="1" lang="ja-JP" altLang="en-US" dirty="0"/>
          </a:p>
        </p:txBody>
      </p:sp>
      <p:sp>
        <p:nvSpPr>
          <p:cNvPr id="3" name="コンテンツ プレースホルダー 2"/>
          <p:cNvSpPr>
            <a:spLocks noGrp="1"/>
          </p:cNvSpPr>
          <p:nvPr>
            <p:ph idx="1"/>
          </p:nvPr>
        </p:nvSpPr>
        <p:spPr>
          <a:xfrm>
            <a:off x="741385" y="1319877"/>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379848678"/>
              </p:ext>
            </p:extLst>
          </p:nvPr>
        </p:nvGraphicFramePr>
        <p:xfrm>
          <a:off x="388309" y="713984"/>
          <a:ext cx="8455066" cy="5430520"/>
        </p:xfrm>
        <a:graphic>
          <a:graphicData uri="http://schemas.openxmlformats.org/drawingml/2006/table">
            <a:tbl>
              <a:tblPr firstRow="1" bandRow="1">
                <a:tableStyleId>{5C22544A-7EE6-4342-B048-85BDC9FD1C3A}</a:tableStyleId>
              </a:tblPr>
              <a:tblGrid>
                <a:gridCol w="2161930"/>
                <a:gridCol w="2535328"/>
                <a:gridCol w="325677"/>
                <a:gridCol w="3056351"/>
                <a:gridCol w="375780"/>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dirty="0"/>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Positron pol. </a:t>
                      </a:r>
                      <a:endParaRPr kumimoji="1" lang="ja-JP" altLang="en-US" dirty="0"/>
                    </a:p>
                  </a:txBody>
                  <a:tcPr/>
                </a:tc>
                <a:tc>
                  <a:txBody>
                    <a:bodyPr/>
                    <a:lstStyle/>
                    <a:p>
                      <a:r>
                        <a:rPr kumimoji="1" lang="en-US" altLang="ja-JP" dirty="0" smtClean="0"/>
                        <a:t>Yes</a:t>
                      </a:r>
                      <a:endParaRPr kumimoji="1" lang="ja-JP" altLang="en-US" dirty="0"/>
                    </a:p>
                  </a:txBody>
                  <a:tcPr/>
                </a:tc>
                <a:tc>
                  <a:txBody>
                    <a:bodyPr/>
                    <a:lstStyle/>
                    <a:p>
                      <a:r>
                        <a:rPr kumimoji="1" lang="en-US" altLang="ja-JP" dirty="0" smtClean="0"/>
                        <a:t>A</a:t>
                      </a:r>
                      <a:endParaRPr kumimoji="1" lang="ja-JP" altLang="en-US" dirty="0"/>
                    </a:p>
                  </a:txBody>
                  <a:tcPr/>
                </a:tc>
                <a:tc>
                  <a:txBody>
                    <a:bodyPr/>
                    <a:lstStyle/>
                    <a:p>
                      <a:r>
                        <a:rPr kumimoji="1" lang="en-US" altLang="ja-JP" dirty="0" smtClean="0"/>
                        <a:t>No</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Timing constraint</a:t>
                      </a:r>
                      <a:endParaRPr kumimoji="1" lang="ja-JP" altLang="en-US" dirty="0"/>
                    </a:p>
                  </a:txBody>
                  <a:tcPr/>
                </a:tc>
                <a:tc>
                  <a:txBody>
                    <a:bodyPr/>
                    <a:lstStyle/>
                    <a:p>
                      <a:r>
                        <a:rPr kumimoji="1" lang="en-US" altLang="ja-JP" dirty="0" smtClean="0"/>
                        <a:t>Needed</a:t>
                      </a:r>
                      <a:endParaRPr kumimoji="1" lang="ja-JP" altLang="en-US" dirty="0"/>
                    </a:p>
                  </a:txBody>
                  <a:tcPr/>
                </a:tc>
                <a:tc>
                  <a:txBody>
                    <a:bodyPr/>
                    <a:lstStyle/>
                    <a:p>
                      <a:endParaRPr kumimoji="1" lang="ja-JP" altLang="en-US" dirty="0"/>
                    </a:p>
                  </a:txBody>
                  <a:tcPr/>
                </a:tc>
                <a:tc>
                  <a:txBody>
                    <a:bodyPr/>
                    <a:lstStyle/>
                    <a:p>
                      <a:r>
                        <a:rPr kumimoji="1" lang="en-US" altLang="ja-JP" dirty="0" smtClean="0"/>
                        <a:t>No needed (but will be taken into account</a:t>
                      </a:r>
                      <a:r>
                        <a:rPr kumimoji="1" lang="en-US" altLang="ja-JP" baseline="0" dirty="0" smtClean="0"/>
                        <a:t>)</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2625 bunches</a:t>
                      </a:r>
                      <a:endParaRPr kumimoji="1" lang="ja-JP" altLang="en-US" dirty="0"/>
                    </a:p>
                  </a:txBody>
                  <a:tcPr/>
                </a:tc>
                <a:tc>
                  <a:txBody>
                    <a:bodyPr/>
                    <a:lstStyle/>
                    <a:p>
                      <a:r>
                        <a:rPr kumimoji="1" lang="en-US" altLang="ja-JP" dirty="0" smtClean="0"/>
                        <a:t>May be OK but more heating</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r>
                        <a:rPr kumimoji="1" lang="en-US" altLang="ja-JP" dirty="0" smtClean="0"/>
                        <a:t>Presumably no unless 2</a:t>
                      </a:r>
                      <a:r>
                        <a:rPr kumimoji="1" lang="en-US" altLang="ja-JP" baseline="30000" dirty="0" smtClean="0"/>
                        <a:t>nd</a:t>
                      </a:r>
                      <a:r>
                        <a:rPr kumimoji="1" lang="en-US" altLang="ja-JP" dirty="0" smtClean="0"/>
                        <a:t> positron DR is added</a:t>
                      </a:r>
                      <a:endParaRPr kumimoji="1" lang="ja-JP" altLang="en-US" dirty="0"/>
                    </a:p>
                  </a:txBody>
                  <a:tcPr/>
                </a:tc>
                <a:tc>
                  <a:txBody>
                    <a:bodyPr/>
                    <a:lstStyle/>
                    <a:p>
                      <a:r>
                        <a:rPr kumimoji="1" lang="en-US" altLang="ja-JP" dirty="0" smtClean="0"/>
                        <a:t>D</a:t>
                      </a:r>
                      <a:endParaRPr kumimoji="1" lang="ja-JP" altLang="en-US" dirty="0"/>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r>
                        <a:rPr kumimoji="1" lang="en-US" altLang="ja-JP" dirty="0" smtClean="0"/>
                        <a:t>May</a:t>
                      </a:r>
                      <a:r>
                        <a:rPr kumimoji="1" lang="en-US" altLang="ja-JP" baseline="0" dirty="0" smtClean="0"/>
                        <a:t> be OK if 2</a:t>
                      </a:r>
                      <a:r>
                        <a:rPr kumimoji="1" lang="en-US" altLang="ja-JP" baseline="30000" dirty="0" smtClean="0"/>
                        <a:t>nd</a:t>
                      </a:r>
                      <a:r>
                        <a:rPr kumimoji="1" lang="en-US" altLang="ja-JP" baseline="0" dirty="0" smtClean="0"/>
                        <a:t> DR</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r>
                        <a:rPr kumimoji="1" lang="en-US" altLang="ja-JP" dirty="0" smtClean="0"/>
                        <a:t>Target</a:t>
                      </a:r>
                      <a:endParaRPr kumimoji="1" lang="ja-JP" altLang="en-US" dirty="0"/>
                    </a:p>
                  </a:txBody>
                  <a:tcPr/>
                </a:tc>
                <a:tc>
                  <a:txBody>
                    <a:bodyPr/>
                    <a:lstStyle/>
                    <a:p>
                      <a:endParaRPr kumimoji="1" lang="ja-JP" altLang="en-US" dirty="0"/>
                    </a:p>
                  </a:txBody>
                  <a:tcPr/>
                </a:tc>
                <a:tc>
                  <a:txBody>
                    <a:bodyPr/>
                    <a:lstStyle/>
                    <a:p>
                      <a:r>
                        <a:rPr kumimoji="1" lang="en-US" altLang="ja-JP" dirty="0" smtClean="0"/>
                        <a:t>C</a:t>
                      </a:r>
                      <a:endParaRPr kumimoji="1" lang="ja-JP" altLang="en-US" dirty="0"/>
                    </a:p>
                  </a:txBody>
                  <a:tcPr/>
                </a:tc>
                <a:tc>
                  <a:txBody>
                    <a:bodyPr/>
                    <a:lstStyle/>
                    <a:p>
                      <a:endParaRPr kumimoji="1" lang="ja-JP" altLang="en-US"/>
                    </a:p>
                  </a:txBody>
                  <a:tcPr/>
                </a:tc>
                <a:tc>
                  <a:txBody>
                    <a:bodyPr/>
                    <a:lstStyle/>
                    <a:p>
                      <a:r>
                        <a:rPr kumimoji="1" lang="en-US" altLang="ja-JP" dirty="0" smtClean="0"/>
                        <a:t>B</a:t>
                      </a:r>
                      <a:endParaRPr kumimoji="1" lang="ja-JP" altLang="en-US" dirty="0"/>
                    </a:p>
                  </a:txBody>
                  <a:tcPr/>
                </a:tc>
              </a:tr>
              <a:tr h="370840">
                <a:tc>
                  <a:txBody>
                    <a:bodyPr/>
                    <a:lstStyle/>
                    <a:p>
                      <a:r>
                        <a:rPr kumimoji="1" lang="en-US" altLang="ja-JP" dirty="0" smtClean="0"/>
                        <a:t>Matching device</a:t>
                      </a:r>
                      <a:endParaRPr kumimoji="1" lang="ja-JP" altLang="en-US" dirty="0"/>
                    </a:p>
                  </a:txBody>
                  <a:tcPr/>
                </a:tc>
                <a:tc>
                  <a:txBody>
                    <a:bodyPr/>
                    <a:lstStyle/>
                    <a:p>
                      <a:r>
                        <a:rPr kumimoji="1" lang="en-US" altLang="ja-JP" dirty="0" smtClean="0"/>
                        <a:t>FC t-dependence of field</a:t>
                      </a:r>
                      <a:endParaRPr kumimoji="1" lang="ja-JP" altLang="en-US" dirty="0"/>
                    </a:p>
                  </a:txBody>
                  <a:tcPr/>
                </a:tc>
                <a:tc>
                  <a:txBody>
                    <a:bodyPr/>
                    <a:lstStyle/>
                    <a:p>
                      <a:r>
                        <a:rPr kumimoji="1" lang="en-US" altLang="ja-JP" dirty="0" smtClean="0"/>
                        <a:t>D</a:t>
                      </a:r>
                      <a:endParaRPr kumimoji="1" lang="ja-JP" altLang="en-US" dirty="0"/>
                    </a:p>
                  </a:txBody>
                  <a:tcPr/>
                </a:tc>
                <a:tc>
                  <a:txBody>
                    <a:bodyPr/>
                    <a:lstStyle/>
                    <a:p>
                      <a:r>
                        <a:rPr kumimoji="1" lang="en-US" altLang="ja-JP" dirty="0" smtClean="0"/>
                        <a:t>Improvement from </a:t>
                      </a:r>
                      <a:r>
                        <a:rPr kumimoji="1" lang="en-US" altLang="ja-JP" dirty="0" err="1" smtClean="0"/>
                        <a:t>superKEKB</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dirty="0"/>
                    </a:p>
                  </a:txBody>
                  <a:tcPr/>
                </a:tc>
                <a:tc>
                  <a:txBody>
                    <a:bodyPr/>
                    <a:lstStyle/>
                    <a:p>
                      <a:r>
                        <a:rPr kumimoji="1" lang="en-US" altLang="ja-JP" dirty="0" smtClean="0"/>
                        <a:t>QWT</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endParaRPr kumimoji="1" lang="ja-JP" altLang="en-US"/>
                    </a:p>
                  </a:txBody>
                  <a:tcPr/>
                </a:tc>
                <a:tc>
                  <a:txBody>
                    <a:bodyPr/>
                    <a:lstStyle/>
                    <a:p>
                      <a:endParaRPr kumimoji="1" lang="ja-JP" altLang="en-US" dirty="0"/>
                    </a:p>
                  </a:txBody>
                  <a:tcPr/>
                </a:tc>
              </a:tr>
              <a:tr h="370840">
                <a:tc>
                  <a:txBody>
                    <a:bodyPr/>
                    <a:lstStyle/>
                    <a:p>
                      <a:r>
                        <a:rPr kumimoji="1" lang="en-US" altLang="ja-JP" dirty="0" smtClean="0"/>
                        <a:t>Capture cavity</a:t>
                      </a:r>
                      <a:endParaRPr kumimoji="1" lang="ja-JP" altLang="en-US" dirty="0"/>
                    </a:p>
                  </a:txBody>
                  <a:tcPr/>
                </a:tc>
                <a:tc>
                  <a:txBody>
                    <a:bodyPr/>
                    <a:lstStyle/>
                    <a:p>
                      <a:endParaRPr kumimoji="1" lang="ja-JP" altLang="en-US" dirty="0"/>
                    </a:p>
                  </a:txBody>
                  <a:tcPr/>
                </a:tc>
                <a:tc>
                  <a:txBody>
                    <a:bodyPr/>
                    <a:lstStyle/>
                    <a:p>
                      <a:r>
                        <a:rPr kumimoji="1" lang="en-US" altLang="ja-JP" dirty="0" smtClean="0"/>
                        <a:t>A</a:t>
                      </a:r>
                      <a:endParaRPr kumimoji="1" lang="ja-JP" altLang="en-US" dirty="0"/>
                    </a:p>
                  </a:txBody>
                  <a:tcPr/>
                </a:tc>
                <a:tc>
                  <a:txBody>
                    <a:bodyPr/>
                    <a:lstStyle/>
                    <a:p>
                      <a:endParaRPr kumimoji="1" lang="ja-JP" altLang="en-US"/>
                    </a:p>
                  </a:txBody>
                  <a:tcPr/>
                </a:tc>
                <a:tc>
                  <a:txBody>
                    <a:bodyPr/>
                    <a:lstStyle/>
                    <a:p>
                      <a:r>
                        <a:rPr kumimoji="1" lang="en-US" altLang="ja-JP" dirty="0" smtClean="0"/>
                        <a:t>B</a:t>
                      </a:r>
                      <a:endParaRPr kumimoji="1" lang="ja-JP" altLang="en-US" dirty="0"/>
                    </a:p>
                  </a:txBody>
                  <a:tcPr/>
                </a:tc>
              </a:tr>
              <a:tr h="370840">
                <a:tc>
                  <a:txBody>
                    <a:bodyPr/>
                    <a:lstStyle/>
                    <a:p>
                      <a:r>
                        <a:rPr kumimoji="1" lang="en-US" altLang="ja-JP" dirty="0" smtClean="0"/>
                        <a:t>Beam dump</a:t>
                      </a:r>
                      <a:endParaRPr kumimoji="1" lang="ja-JP" altLang="en-US" dirty="0"/>
                    </a:p>
                  </a:txBody>
                  <a:tcPr/>
                </a:tc>
                <a:tc>
                  <a:txBody>
                    <a:bodyPr/>
                    <a:lstStyle/>
                    <a:p>
                      <a:endParaRPr kumimoji="1" lang="ja-JP" altLang="en-US" dirty="0"/>
                    </a:p>
                  </a:txBody>
                  <a:tcPr/>
                </a:tc>
                <a:tc>
                  <a:txBody>
                    <a:bodyPr/>
                    <a:lstStyle/>
                    <a:p>
                      <a:r>
                        <a:rPr kumimoji="1" lang="en-US" altLang="ja-JP" dirty="0" smtClean="0"/>
                        <a:t>C</a:t>
                      </a:r>
                      <a:endParaRPr kumimoji="1" lang="ja-JP" altLang="en-US" dirty="0"/>
                    </a:p>
                  </a:txBody>
                  <a:tcPr/>
                </a:tc>
                <a:tc>
                  <a:txBody>
                    <a:bodyPr/>
                    <a:lstStyle/>
                    <a:p>
                      <a:r>
                        <a:rPr kumimoji="1" lang="en-US" altLang="ja-JP" dirty="0" smtClean="0"/>
                        <a:t>(beam dump is not an issue </a:t>
                      </a:r>
                      <a:r>
                        <a:rPr kumimoji="1" lang="en-US" altLang="ja-JP" smtClean="0"/>
                        <a:t>but radiation </a:t>
                      </a:r>
                      <a:r>
                        <a:rPr kumimoji="1" lang="en-US" altLang="ja-JP" dirty="0" smtClean="0"/>
                        <a:t>shielding must be studied instead)</a:t>
                      </a:r>
                      <a:endParaRPr kumimoji="1" lang="ja-JP" altLang="en-US" dirty="0"/>
                    </a:p>
                  </a:txBody>
                  <a:tcPr/>
                </a:tc>
                <a:tc>
                  <a:txBody>
                    <a:bodyPr/>
                    <a:lstStyle/>
                    <a:p>
                      <a:r>
                        <a:rPr kumimoji="1" lang="en-US" altLang="ja-JP" dirty="0" smtClean="0"/>
                        <a:t> B</a:t>
                      </a:r>
                      <a:endParaRPr kumimoji="1" lang="ja-JP" altLang="en-US" dirty="0"/>
                    </a:p>
                  </a:txBody>
                  <a:tcPr/>
                </a:tc>
              </a:tr>
              <a:tr h="370840">
                <a:tc>
                  <a:txBody>
                    <a:bodyPr/>
                    <a:lstStyle/>
                    <a:p>
                      <a:r>
                        <a:rPr kumimoji="1" lang="en-US" altLang="ja-JP" smtClean="0"/>
                        <a:t>Cost</a:t>
                      </a:r>
                      <a:endParaRPr kumimoji="1" lang="ja-JP" altLang="en-US" dirty="0"/>
                    </a:p>
                  </a:txBody>
                  <a:tcPr/>
                </a:tc>
                <a:tc>
                  <a:txBody>
                    <a:bodyPr/>
                    <a:lstStyle/>
                    <a:p>
                      <a:endParaRPr kumimoji="1" lang="ja-JP" altLang="en-US" dirty="0"/>
                    </a:p>
                  </a:txBody>
                  <a:tcPr/>
                </a:tc>
                <a:tc>
                  <a:txBody>
                    <a:bodyPr/>
                    <a:lstStyle/>
                    <a:p>
                      <a:r>
                        <a:rPr kumimoji="1" lang="en-US" altLang="ja-JP" dirty="0" smtClean="0"/>
                        <a:t>A</a:t>
                      </a:r>
                      <a:endParaRPr kumimoji="1" lang="ja-JP" altLang="en-US" dirty="0"/>
                    </a:p>
                  </a:txBody>
                  <a:tcPr/>
                </a:tc>
                <a:tc>
                  <a:txBody>
                    <a:bodyPr/>
                    <a:lstStyle/>
                    <a:p>
                      <a:r>
                        <a:rPr kumimoji="1" lang="en-US" altLang="ja-JP" dirty="0" smtClean="0"/>
                        <a:t>No serious evaluation. May be slightly more expensive.</a:t>
                      </a:r>
                      <a:endParaRPr kumimoji="1" lang="ja-JP" altLang="en-US" dirty="0"/>
                    </a:p>
                  </a:txBody>
                  <a:tcPr/>
                </a:tc>
                <a:tc>
                  <a:txBody>
                    <a:bodyPr/>
                    <a:lstStyle/>
                    <a:p>
                      <a:r>
                        <a:rPr kumimoji="1" lang="en-US" altLang="ja-JP" dirty="0" smtClean="0"/>
                        <a:t>B</a:t>
                      </a:r>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19</a:t>
            </a:fld>
            <a:endParaRPr kumimoji="1" lang="ja-JP" altLang="en-US"/>
          </a:p>
        </p:txBody>
      </p:sp>
    </p:spTree>
    <p:extLst>
      <p:ext uri="{BB962C8B-B14F-4D97-AF65-F5344CB8AC3E}">
        <p14:creationId xmlns:p14="http://schemas.microsoft.com/office/powerpoint/2010/main" val="1637863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624430"/>
          </a:xfrm>
          <a:solidFill>
            <a:schemeClr val="accent5">
              <a:lumMod val="20000"/>
              <a:lumOff val="80000"/>
            </a:schemeClr>
          </a:solidFill>
        </p:spPr>
        <p:txBody>
          <a:bodyPr>
            <a:normAutofit fontScale="90000"/>
          </a:bodyPr>
          <a:lstStyle/>
          <a:p>
            <a:r>
              <a:rPr kumimoji="1" lang="en-US" altLang="ja-JP" dirty="0" smtClean="0"/>
              <a:t>Recent Progresses (1)</a:t>
            </a:r>
            <a:endParaRPr kumimoji="1" lang="ja-JP" altLang="en-US" dirty="0"/>
          </a:p>
        </p:txBody>
      </p:sp>
      <p:sp>
        <p:nvSpPr>
          <p:cNvPr id="3" name="コンテンツ プレースホルダー 2"/>
          <p:cNvSpPr>
            <a:spLocks noGrp="1"/>
          </p:cNvSpPr>
          <p:nvPr>
            <p:ph idx="1"/>
          </p:nvPr>
        </p:nvSpPr>
        <p:spPr>
          <a:xfrm>
            <a:off x="628650" y="1177447"/>
            <a:ext cx="7886700" cy="4999516"/>
          </a:xfrm>
        </p:spPr>
        <p:txBody>
          <a:bodyPr>
            <a:normAutofit lnSpcReduction="10000"/>
          </a:bodyPr>
          <a:lstStyle/>
          <a:p>
            <a:r>
              <a:rPr kumimoji="1" lang="en-US" altLang="ja-JP" dirty="0" smtClean="0"/>
              <a:t>Problem of heating FC (Flux Concentrator) by photons was found for 250GeV CM.</a:t>
            </a:r>
          </a:p>
          <a:p>
            <a:pPr lvl="1"/>
            <a:r>
              <a:rPr lang="en-US" altLang="ja-JP" dirty="0" smtClean="0"/>
              <a:t>More than factor 3 higher than PEDD (Peak Energy Deposit Density) limit of Copper</a:t>
            </a:r>
          </a:p>
          <a:p>
            <a:pPr lvl="1"/>
            <a:r>
              <a:rPr lang="en-US" altLang="ja-JP" dirty="0" smtClean="0"/>
              <a:t>Seems to be mainly large angle from low energy photons</a:t>
            </a:r>
          </a:p>
          <a:p>
            <a:pPr lvl="1"/>
            <a:r>
              <a:rPr kumimoji="1" lang="en-US" altLang="ja-JP" dirty="0" smtClean="0"/>
              <a:t>Several cures studied</a:t>
            </a:r>
          </a:p>
          <a:p>
            <a:pPr lvl="2"/>
            <a:r>
              <a:rPr lang="en-US" altLang="ja-JP" dirty="0" smtClean="0"/>
              <a:t>Move </a:t>
            </a:r>
            <a:r>
              <a:rPr lang="en-US" altLang="ja-JP" dirty="0" err="1" smtClean="0"/>
              <a:t>undulator</a:t>
            </a:r>
            <a:r>
              <a:rPr lang="en-US" altLang="ja-JP" dirty="0" smtClean="0"/>
              <a:t> closer to the target</a:t>
            </a:r>
          </a:p>
          <a:p>
            <a:pPr lvl="2"/>
            <a:r>
              <a:rPr kumimoji="1" lang="en-US" altLang="ja-JP" dirty="0" smtClean="0"/>
              <a:t>Estimate the effect of masks (already in TDR., to protect </a:t>
            </a:r>
            <a:r>
              <a:rPr kumimoji="1" lang="en-US" altLang="ja-JP" dirty="0" err="1" smtClean="0"/>
              <a:t>undulators</a:t>
            </a:r>
            <a:r>
              <a:rPr kumimoji="1" lang="en-US" altLang="ja-JP" dirty="0" smtClean="0"/>
              <a:t>)</a:t>
            </a:r>
          </a:p>
          <a:p>
            <a:pPr lvl="2"/>
            <a:r>
              <a:rPr lang="en-US" altLang="ja-JP" dirty="0" smtClean="0"/>
              <a:t>Thinner target</a:t>
            </a:r>
            <a:endParaRPr kumimoji="1" lang="en-US" altLang="ja-JP" dirty="0" smtClean="0"/>
          </a:p>
          <a:p>
            <a:pPr lvl="2"/>
            <a:r>
              <a:rPr lang="en-US" altLang="ja-JP" dirty="0" smtClean="0"/>
              <a:t>Collimator just before the target (similar to that </a:t>
            </a:r>
            <a:r>
              <a:rPr lang="en-US" altLang="ja-JP" dirty="0"/>
              <a:t> for higher </a:t>
            </a:r>
            <a:r>
              <a:rPr lang="en-US" altLang="ja-JP" dirty="0" smtClean="0"/>
              <a:t>polarization but aperture larger)</a:t>
            </a:r>
            <a:endParaRPr kumimoji="1" lang="en-US" altLang="ja-JP" dirty="0" smtClean="0"/>
          </a:p>
          <a:p>
            <a:pPr lvl="2"/>
            <a:r>
              <a:rPr lang="en-US" altLang="ja-JP" dirty="0" smtClean="0"/>
              <a:t>Larger iris of FC (not yet)</a:t>
            </a:r>
          </a:p>
          <a:p>
            <a:pPr lvl="1"/>
            <a:r>
              <a:rPr lang="en-US" altLang="ja-JP" dirty="0" smtClean="0"/>
              <a:t>The first 3 will reduce PEDD by factor 2/3, but not sufficient yet</a:t>
            </a:r>
          </a:p>
          <a:p>
            <a:pPr lvl="2"/>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2</a:t>
            </a:fld>
            <a:endParaRPr kumimoji="1" lang="ja-JP" altLang="en-US"/>
          </a:p>
        </p:txBody>
      </p:sp>
    </p:spTree>
    <p:extLst>
      <p:ext uri="{BB962C8B-B14F-4D97-AF65-F5344CB8AC3E}">
        <p14:creationId xmlns:p14="http://schemas.microsoft.com/office/powerpoint/2010/main" val="1530842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787269"/>
          </a:xfrm>
          <a:solidFill>
            <a:schemeClr val="accent5">
              <a:lumMod val="20000"/>
              <a:lumOff val="80000"/>
            </a:schemeClr>
          </a:solidFill>
        </p:spPr>
        <p:txBody>
          <a:bodyPr/>
          <a:lstStyle/>
          <a:p>
            <a:r>
              <a:rPr kumimoji="1" lang="en-US" altLang="ja-JP" dirty="0" smtClean="0"/>
              <a:t>R&amp;D Plan (</a:t>
            </a:r>
            <a:r>
              <a:rPr kumimoji="1" lang="en-US" altLang="ja-JP" dirty="0" err="1" smtClean="0"/>
              <a:t>Undulator</a:t>
            </a:r>
            <a:r>
              <a:rPr kumimoji="1" lang="en-US" altLang="ja-JP" dirty="0" smtClean="0"/>
              <a:t>)</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en-US" altLang="ja-JP" dirty="0" smtClean="0"/>
              <a:t>JFY2017: mainly simulations &amp; specifications</a:t>
            </a:r>
          </a:p>
          <a:p>
            <a:pPr lvl="1"/>
            <a:r>
              <a:rPr kumimoji="1" lang="en-US" altLang="ja-JP" dirty="0" err="1" smtClean="0"/>
              <a:t>Undulator</a:t>
            </a:r>
            <a:r>
              <a:rPr kumimoji="1" lang="en-US" altLang="ja-JP" dirty="0" smtClean="0"/>
              <a:t> parameters</a:t>
            </a:r>
          </a:p>
          <a:p>
            <a:pPr lvl="1"/>
            <a:r>
              <a:rPr lang="en-US" altLang="ja-JP" dirty="0" err="1" smtClean="0"/>
              <a:t>Temparature</a:t>
            </a:r>
            <a:r>
              <a:rPr lang="en-US" altLang="ja-JP" dirty="0" smtClean="0"/>
              <a:t>/stress distribution (Cu-</a:t>
            </a:r>
            <a:r>
              <a:rPr lang="en-US" altLang="ja-JP" dirty="0" err="1" smtClean="0"/>
              <a:t>Ti</a:t>
            </a:r>
            <a:r>
              <a:rPr lang="en-US" altLang="ja-JP" dirty="0" smtClean="0"/>
              <a:t> contact)</a:t>
            </a:r>
          </a:p>
          <a:p>
            <a:pPr lvl="1"/>
            <a:r>
              <a:rPr kumimoji="1" lang="en-US" altLang="ja-JP" dirty="0" smtClean="0"/>
              <a:t>Wheel design based on new parameters</a:t>
            </a:r>
          </a:p>
          <a:p>
            <a:pPr lvl="1"/>
            <a:r>
              <a:rPr lang="en-US" altLang="ja-JP" dirty="0" smtClean="0"/>
              <a:t>Revisit FC</a:t>
            </a:r>
          </a:p>
          <a:p>
            <a:r>
              <a:rPr kumimoji="1" lang="en-US" altLang="ja-JP" dirty="0" smtClean="0"/>
              <a:t>JFY 2018-19</a:t>
            </a:r>
          </a:p>
          <a:p>
            <a:pPr lvl="1"/>
            <a:r>
              <a:rPr lang="en-US" altLang="ja-JP" dirty="0" smtClean="0"/>
              <a:t>Wheel </a:t>
            </a:r>
          </a:p>
          <a:p>
            <a:pPr lvl="2"/>
            <a:r>
              <a:rPr kumimoji="1" lang="en-US" altLang="ja-JP" dirty="0" smtClean="0"/>
              <a:t>Lab test of radiative cooling </a:t>
            </a:r>
            <a:r>
              <a:rPr lang="en-US" altLang="ja-JP" dirty="0"/>
              <a:t>and </a:t>
            </a:r>
            <a:r>
              <a:rPr lang="en-US" altLang="ja-JP" dirty="0" err="1"/>
              <a:t>Ti</a:t>
            </a:r>
            <a:r>
              <a:rPr lang="en-US" altLang="ja-JP" dirty="0"/>
              <a:t>-Cu contact, made with a small subsector of the wheel (&lt;</a:t>
            </a:r>
            <a:r>
              <a:rPr kumimoji="1" lang="en-US" altLang="ja-JP" dirty="0" smtClean="0"/>
              <a:t>100k$)</a:t>
            </a:r>
          </a:p>
          <a:p>
            <a:pPr lvl="2"/>
            <a:r>
              <a:rPr lang="en-US" altLang="ja-JP" dirty="0"/>
              <a:t>Feasibility study  for rotating wheel  </a:t>
            </a:r>
            <a:r>
              <a:rPr lang="en-US" altLang="ja-JP" dirty="0" smtClean="0"/>
              <a:t>(~300k$, should be more))</a:t>
            </a:r>
            <a:endParaRPr lang="en-US" altLang="ja-JP" dirty="0"/>
          </a:p>
          <a:p>
            <a:pPr lvl="1"/>
            <a:r>
              <a:rPr kumimoji="1" lang="en-US" altLang="ja-JP" dirty="0" smtClean="0"/>
              <a:t>FC </a:t>
            </a:r>
          </a:p>
          <a:p>
            <a:pPr lvl="1"/>
            <a:r>
              <a:rPr lang="en-US" altLang="ja-JP" dirty="0" smtClean="0"/>
              <a:t>JFY 2020-</a:t>
            </a:r>
          </a:p>
          <a:p>
            <a:pPr lvl="2"/>
            <a:r>
              <a:rPr lang="en-US" altLang="ja-JP" dirty="0"/>
              <a:t>prototyping of target wheel </a:t>
            </a:r>
            <a:r>
              <a:rPr lang="en-US" altLang="ja-JP" dirty="0" smtClean="0"/>
              <a:t>&amp; FC</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20</a:t>
            </a:fld>
            <a:endParaRPr kumimoji="1" lang="ja-JP" altLang="en-US"/>
          </a:p>
        </p:txBody>
      </p:sp>
    </p:spTree>
    <p:extLst>
      <p:ext uri="{BB962C8B-B14F-4D97-AF65-F5344CB8AC3E}">
        <p14:creationId xmlns:p14="http://schemas.microsoft.com/office/powerpoint/2010/main" val="2798550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solidFill>
                  <a:srgbClr val="000000"/>
                </a:solidFill>
              </a:rPr>
              <a:t>2017/6/6 Lyn's mtg, KEK,  Yokoya</a:t>
            </a:r>
            <a:endParaRPr lang="en-US" altLang="en-US" dirty="0">
              <a:solidFill>
                <a:srgbClr val="000000"/>
              </a:solidFill>
            </a:endParaRPr>
          </a:p>
        </p:txBody>
      </p:sp>
      <p:sp>
        <p:nvSpPr>
          <p:cNvPr id="6" name="Slide Number Placeholder 5"/>
          <p:cNvSpPr>
            <a:spLocks noGrp="1"/>
          </p:cNvSpPr>
          <p:nvPr>
            <p:ph type="sldNum" sz="quarter" idx="12"/>
          </p:nvPr>
        </p:nvSpPr>
        <p:spPr/>
        <p:txBody>
          <a:bodyPr/>
          <a:lstStyle/>
          <a:p>
            <a:pPr>
              <a:defRPr/>
            </a:pPr>
            <a:fld id="{42CA52E8-C080-4E59-A24E-1140B62245D4}" type="slidenum">
              <a:rPr lang="en-US" smtClean="0">
                <a:solidFill>
                  <a:srgbClr val="000000"/>
                </a:solidFill>
              </a:rPr>
              <a:pPr>
                <a:defRPr/>
              </a:pPr>
              <a:t>21</a:t>
            </a:fld>
            <a:endParaRPr lang="en-US">
              <a:solidFill>
                <a:srgbClr val="00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907879348"/>
              </p:ext>
            </p:extLst>
          </p:nvPr>
        </p:nvGraphicFramePr>
        <p:xfrm>
          <a:off x="498765" y="345937"/>
          <a:ext cx="8016585" cy="6192976"/>
        </p:xfrm>
        <a:graphic>
          <a:graphicData uri="http://schemas.openxmlformats.org/drawingml/2006/table">
            <a:tbl>
              <a:tblPr firstRow="1" bandRow="1">
                <a:tableStyleId>{5C22544A-7EE6-4342-B048-85BDC9FD1C3A}</a:tableStyleId>
              </a:tblPr>
              <a:tblGrid>
                <a:gridCol w="1067546"/>
                <a:gridCol w="3536246"/>
                <a:gridCol w="1401154"/>
                <a:gridCol w="2011639"/>
              </a:tblGrid>
              <a:tr h="318654">
                <a:tc>
                  <a:txBody>
                    <a:bodyPr/>
                    <a:lstStyle/>
                    <a:p>
                      <a:endParaRPr lang="de-DE" sz="1500" b="1"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b="1" dirty="0" smtClean="0">
                          <a:solidFill>
                            <a:schemeClr val="tx1"/>
                          </a:solidFill>
                        </a:rPr>
                        <a:t>issues</a:t>
                      </a:r>
                      <a:endParaRPr lang="de-DE" sz="1500" b="1"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b="1" dirty="0" smtClean="0">
                          <a:solidFill>
                            <a:schemeClr val="tx1"/>
                          </a:solidFill>
                        </a:rPr>
                        <a:t>action</a:t>
                      </a:r>
                      <a:endParaRPr lang="de-DE" sz="1500" b="1"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b="1" dirty="0" smtClean="0">
                          <a:solidFill>
                            <a:schemeClr val="tx1"/>
                          </a:solidFill>
                        </a:rPr>
                        <a:t>resources</a:t>
                      </a:r>
                      <a:endParaRPr lang="de-DE" sz="1500" b="1"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8654">
                <a:tc rowSpan="3">
                  <a:txBody>
                    <a:bodyPr/>
                    <a:lstStyle/>
                    <a:p>
                      <a:r>
                        <a:rPr lang="en-US" sz="1500" dirty="0" err="1" smtClean="0"/>
                        <a:t>Undulator</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t>Optimize </a:t>
                      </a:r>
                      <a:r>
                        <a:rPr lang="en-US" sz="1500" dirty="0" smtClean="0">
                          <a:latin typeface="Symbol" panose="05050102010706020507" pitchFamily="18" charset="2"/>
                        </a:rPr>
                        <a:t>l</a:t>
                      </a:r>
                      <a:r>
                        <a:rPr lang="en-US" sz="1500" dirty="0" smtClean="0"/>
                        <a:t>,</a:t>
                      </a:r>
                      <a:r>
                        <a:rPr lang="en-US" sz="1500" baseline="0" dirty="0" smtClean="0"/>
                        <a:t> K, L for </a:t>
                      </a:r>
                      <a:r>
                        <a:rPr lang="en-US" sz="1500" baseline="0" dirty="0" err="1" smtClean="0"/>
                        <a:t>E</a:t>
                      </a:r>
                      <a:r>
                        <a:rPr lang="en-US" sz="1500" baseline="-25000" dirty="0" err="1" smtClean="0"/>
                        <a:t>cm</a:t>
                      </a:r>
                      <a:r>
                        <a:rPr lang="en-US" sz="1500" baseline="0" dirty="0" smtClean="0"/>
                        <a:t>=250GeV</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3">
                  <a:txBody>
                    <a:bodyPr/>
                    <a:lstStyle/>
                    <a:p>
                      <a:r>
                        <a:rPr lang="en-US" sz="1500" dirty="0" smtClean="0"/>
                        <a:t>Sim.</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t> 0.5MY</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r h="3048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t>      Realistic B field</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    ??</a:t>
                      </a:r>
                      <a:endParaRPr lang="de-DE" sz="1500" dirty="0" smtClean="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0480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      Collimators in </a:t>
                      </a:r>
                      <a:r>
                        <a:rPr lang="en-US" sz="1500" dirty="0" err="1" smtClean="0"/>
                        <a:t>undul</a:t>
                      </a:r>
                      <a:r>
                        <a:rPr lang="en-US" sz="1500" dirty="0" smtClean="0"/>
                        <a:t>. (vacuum), …</a:t>
                      </a:r>
                      <a:endParaRPr lang="de-DE" sz="1500" dirty="0" smtClean="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    ??</a:t>
                      </a:r>
                      <a:endParaRPr lang="de-DE" sz="1500" dirty="0" smtClean="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8654">
                <a:tc rowSpan="7">
                  <a:txBody>
                    <a:bodyPr/>
                    <a:lstStyle/>
                    <a:p>
                      <a:r>
                        <a:rPr lang="en-US" sz="1500" dirty="0" smtClean="0"/>
                        <a:t>Target </a:t>
                      </a:r>
                    </a:p>
                    <a:p>
                      <a:r>
                        <a:rPr lang="en-US" sz="1500" dirty="0" smtClean="0"/>
                        <a:t>wheel</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t>Realistic temperature/stress</a:t>
                      </a:r>
                      <a:r>
                        <a:rPr lang="en-US" sz="1500" baseline="0" dirty="0" smtClean="0"/>
                        <a:t> distribution</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sz="1500" dirty="0" smtClean="0"/>
                        <a:t>Sim</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sz="1500" dirty="0" smtClean="0"/>
                        <a:t>1Y(</a:t>
                      </a:r>
                      <a:r>
                        <a:rPr lang="en-US" sz="1500" dirty="0" err="1" smtClean="0"/>
                        <a:t>Eng+Phys</a:t>
                      </a:r>
                      <a:r>
                        <a:rPr lang="en-US" sz="1500" dirty="0" smtClean="0"/>
                        <a:t>)</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18654">
                <a:tc vMerge="1">
                  <a:txBody>
                    <a:bodyPr/>
                    <a:lstStyle/>
                    <a:p>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solidFill>
                            <a:schemeClr val="tx1"/>
                          </a:solidFill>
                        </a:rPr>
                        <a:t>Cyclic load resistance of material</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solidFill>
                            <a:schemeClr val="tx1"/>
                          </a:solidFill>
                        </a:rPr>
                        <a:t>MAMI tests</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a:txBody>
                    <a:bodyPr/>
                    <a:lstStyle/>
                    <a:p>
                      <a:endParaRPr lang="en-US" sz="1500" dirty="0" smtClean="0"/>
                    </a:p>
                    <a:p>
                      <a:r>
                        <a:rPr lang="en-US" sz="1500" dirty="0" smtClean="0"/>
                        <a:t>1MY</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18654">
                <a:tc vMerge="1">
                  <a:txBody>
                    <a:bodyPr/>
                    <a:lstStyle/>
                    <a:p>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solidFill>
                            <a:schemeClr val="tx1"/>
                          </a:solidFill>
                        </a:rPr>
                        <a:t>Target-radiator contact design</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solidFill>
                            <a:schemeClr val="tx1"/>
                          </a:solidFill>
                        </a:rPr>
                        <a:t>sim</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de-DE"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554181">
                <a:tc vMerge="1">
                  <a:txBody>
                    <a:bodyPr/>
                    <a:lstStyle/>
                    <a:p>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solidFill>
                            <a:schemeClr val="tx1"/>
                          </a:solidFill>
                        </a:rPr>
                        <a:t>Realistic test of radiation cooling </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solidFill>
                            <a:schemeClr val="tx1"/>
                          </a:solidFill>
                        </a:rPr>
                        <a:t>Lab test</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t>1Y,</a:t>
                      </a:r>
                      <a:r>
                        <a:rPr lang="en-US" sz="1500" baseline="0" dirty="0" smtClean="0"/>
                        <a:t> 1-2 </a:t>
                      </a:r>
                      <a:r>
                        <a:rPr lang="en-US" sz="1500" baseline="0" dirty="0" err="1" smtClean="0"/>
                        <a:t>Eng+Techn</a:t>
                      </a:r>
                      <a:r>
                        <a:rPr lang="en-US" sz="1500" baseline="0" dirty="0" smtClean="0"/>
                        <a:t>, ≤100k$</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789709">
                <a:tc vMerge="1">
                  <a:txBody>
                    <a:bodyPr/>
                    <a:lstStyle/>
                    <a:p>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solidFill>
                            <a:schemeClr val="tx1"/>
                          </a:solidFill>
                        </a:rPr>
                        <a:t>Rotating wheel design</a:t>
                      </a:r>
                    </a:p>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solidFill>
                            <a:schemeClr val="tx1"/>
                          </a:solidFill>
                        </a:rPr>
                        <a:t>Dyn</a:t>
                      </a:r>
                      <a:r>
                        <a:rPr lang="en-US" sz="1500" dirty="0" smtClean="0">
                          <a:solidFill>
                            <a:schemeClr val="tx1"/>
                          </a:solidFill>
                        </a:rPr>
                        <a:t>. </a:t>
                      </a:r>
                      <a:r>
                        <a:rPr lang="en-US" sz="1500" dirty="0" err="1" smtClean="0">
                          <a:solidFill>
                            <a:schemeClr val="tx1"/>
                          </a:solidFill>
                        </a:rPr>
                        <a:t>Respons</a:t>
                      </a:r>
                      <a:r>
                        <a:rPr lang="en-US" sz="1500" baseline="0" dirty="0" smtClean="0">
                          <a:solidFill>
                            <a:schemeClr val="tx1"/>
                          </a:solidFill>
                        </a:rPr>
                        <a:t> </a:t>
                      </a:r>
                      <a:r>
                        <a:rPr lang="en-US" sz="1500" dirty="0" smtClean="0">
                          <a:solidFill>
                            <a:schemeClr val="tx1"/>
                          </a:solidFill>
                        </a:rPr>
                        <a:t>Vibrations, imbalances, eddy</a:t>
                      </a:r>
                      <a:r>
                        <a:rPr lang="en-US" sz="1500" baseline="0" dirty="0" smtClean="0">
                          <a:solidFill>
                            <a:schemeClr val="tx1"/>
                          </a:solidFill>
                        </a:rPr>
                        <a:t> currents,…</a:t>
                      </a:r>
                      <a:r>
                        <a:rPr lang="en-US" sz="1500" dirty="0" smtClean="0">
                          <a:solidFill>
                            <a:schemeClr val="tx1"/>
                          </a:solidFill>
                        </a:rPr>
                        <a:t> </a:t>
                      </a:r>
                      <a:endParaRPr lang="de-DE" sz="1500" dirty="0" smtClean="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solidFill>
                            <a:schemeClr val="tx1"/>
                          </a:solidFill>
                        </a:rPr>
                        <a:t>Sim,       preparation of</a:t>
                      </a:r>
                      <a:r>
                        <a:rPr lang="en-US" sz="1500" baseline="0" dirty="0" smtClean="0">
                          <a:solidFill>
                            <a:schemeClr val="tx1"/>
                          </a:solidFill>
                        </a:rPr>
                        <a:t> construction</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t>1.-2MY,  </a:t>
                      </a:r>
                    </a:p>
                    <a:p>
                      <a:r>
                        <a:rPr lang="en-US" sz="1500" dirty="0" smtClean="0"/>
                        <a:t>+</a:t>
                      </a:r>
                    </a:p>
                    <a:p>
                      <a:r>
                        <a:rPr lang="en-US" sz="1500" dirty="0" smtClean="0"/>
                        <a:t>Ext.,  ≤2.5 MY, 100k$</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554181">
                <a:tc vMerge="1">
                  <a:txBody>
                    <a:bodyPr/>
                    <a:lstStyle/>
                    <a:p>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rPr>
                        <a:t>Magnetic</a:t>
                      </a:r>
                      <a:r>
                        <a:rPr lang="en-US" sz="1500" baseline="0" dirty="0" smtClean="0">
                          <a:solidFill>
                            <a:schemeClr val="tx1"/>
                          </a:solidFill>
                        </a:rPr>
                        <a:t> b</a:t>
                      </a:r>
                      <a:r>
                        <a:rPr lang="en-US" sz="1500" dirty="0" smtClean="0">
                          <a:solidFill>
                            <a:schemeClr val="tx1"/>
                          </a:solidFill>
                        </a:rPr>
                        <a:t>earings (performance specification,…)+ ext. study</a:t>
                      </a:r>
                      <a:endParaRPr lang="de-DE" sz="1500" dirty="0" smtClean="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solidFill>
                            <a:schemeClr val="tx1"/>
                          </a:solidFill>
                        </a:rPr>
                        <a:t>Feasibility</a:t>
                      </a:r>
                      <a:r>
                        <a:rPr lang="en-US" sz="1500" baseline="0" dirty="0" smtClean="0">
                          <a:solidFill>
                            <a:schemeClr val="tx1"/>
                          </a:solidFill>
                        </a:rPr>
                        <a:t> study</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500" dirty="0" smtClean="0"/>
                        <a:t>2x(0.5-1MY), 2x50k$</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554181">
                <a:tc vMerge="1">
                  <a:txBody>
                    <a:bodyPr/>
                    <a:lstStyle/>
                    <a:p>
                      <a:endParaRPr lang="de-DE" dirty="0"/>
                    </a:p>
                  </a:txBody>
                  <a:tcPr/>
                </a:tc>
                <a:tc>
                  <a:txBody>
                    <a:bodyPr/>
                    <a:lstStyle/>
                    <a:p>
                      <a:r>
                        <a:rPr lang="en-US" sz="1500" dirty="0" smtClean="0">
                          <a:solidFill>
                            <a:schemeClr val="tx1"/>
                          </a:solidFill>
                        </a:rPr>
                        <a:t>Final Lab test, validation of </a:t>
                      </a:r>
                      <a:r>
                        <a:rPr lang="en-US" sz="1500" dirty="0" smtClean="0">
                          <a:solidFill>
                            <a:schemeClr val="tx1"/>
                          </a:solidFill>
                        </a:rPr>
                        <a:t> a small sector of the wheel</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1500" dirty="0" smtClean="0">
                          <a:solidFill>
                            <a:schemeClr val="tx1"/>
                          </a:solidFill>
                        </a:rPr>
                        <a:t>Design, built, test a mockup</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1500" dirty="0" smtClean="0"/>
                        <a:t>~1MY+ Eng.+</a:t>
                      </a:r>
                      <a:r>
                        <a:rPr lang="en-US" sz="1500" baseline="0" dirty="0" smtClean="0"/>
                        <a:t> </a:t>
                      </a:r>
                      <a:r>
                        <a:rPr lang="en-US" sz="1500" baseline="0" dirty="0" err="1" smtClean="0"/>
                        <a:t>Techn</a:t>
                      </a:r>
                      <a:endParaRPr lang="en-US" sz="1500" baseline="0" dirty="0" smtClean="0"/>
                    </a:p>
                    <a:p>
                      <a:r>
                        <a:rPr lang="en-US" sz="1500" baseline="0" dirty="0" smtClean="0"/>
                        <a:t>~100k$</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554181">
                <a:tc rowSpan="2">
                  <a:txBody>
                    <a:bodyPr/>
                    <a:lstStyle/>
                    <a:p>
                      <a:r>
                        <a:rPr lang="en-US" sz="1500" dirty="0" smtClean="0"/>
                        <a:t>FC</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solidFill>
                            <a:schemeClr val="tx1"/>
                          </a:solidFill>
                        </a:rPr>
                        <a:t>Studies</a:t>
                      </a:r>
                      <a:r>
                        <a:rPr lang="en-US" sz="1500" baseline="0" dirty="0" smtClean="0">
                          <a:solidFill>
                            <a:schemeClr val="tx1"/>
                          </a:solidFill>
                        </a:rPr>
                        <a:t> to r</a:t>
                      </a:r>
                      <a:r>
                        <a:rPr lang="en-US" sz="1500" dirty="0" smtClean="0">
                          <a:solidFill>
                            <a:schemeClr val="tx1"/>
                          </a:solidFill>
                        </a:rPr>
                        <a:t>educe energy deposition,</a:t>
                      </a:r>
                      <a:r>
                        <a:rPr lang="en-US" sz="1500" baseline="0" dirty="0" smtClean="0">
                          <a:solidFill>
                            <a:schemeClr val="tx1"/>
                          </a:solidFill>
                        </a:rPr>
                        <a:t> optimization of FC</a:t>
                      </a:r>
                      <a:endParaRPr lang="en-US" sz="1500" dirty="0" smtClean="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sz="1500" dirty="0" smtClean="0">
                          <a:solidFill>
                            <a:schemeClr val="tx1"/>
                          </a:solidFill>
                        </a:rPr>
                        <a:t>sim</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1-1.5MY</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8654">
                <a:tc vMerge="1">
                  <a:txBody>
                    <a:bodyPr/>
                    <a:lstStyle/>
                    <a:p>
                      <a:endParaRPr lang="de-DE" dirty="0"/>
                    </a:p>
                  </a:txBody>
                  <a:tcPr/>
                </a:tc>
                <a:tc>
                  <a:txBody>
                    <a:bodyPr/>
                    <a:lstStyle/>
                    <a:p>
                      <a:r>
                        <a:rPr lang="en-US" sz="1500" dirty="0" smtClean="0">
                          <a:solidFill>
                            <a:schemeClr val="tx1"/>
                          </a:solidFill>
                        </a:rPr>
                        <a:t>Prototype (</a:t>
                      </a:r>
                      <a:r>
                        <a:rPr lang="en-US" sz="1500" dirty="0" err="1" smtClean="0">
                          <a:solidFill>
                            <a:schemeClr val="tx1"/>
                          </a:solidFill>
                        </a:rPr>
                        <a:t>design+manufacture+test</a:t>
                      </a:r>
                      <a:r>
                        <a:rPr lang="en-US" sz="1500" dirty="0" smtClean="0">
                          <a:solidFill>
                            <a:schemeClr val="tx1"/>
                          </a:solidFill>
                        </a:rPr>
                        <a:t>)</a:t>
                      </a: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1500" dirty="0" err="1" smtClean="0">
                          <a:solidFill>
                            <a:schemeClr val="tx1"/>
                          </a:solidFill>
                        </a:rPr>
                        <a:t>Constr+test</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a:txBody>
                    <a:bodyPr/>
                    <a:lstStyle/>
                    <a:p>
                      <a:r>
                        <a:rPr lang="en-US" sz="1500" dirty="0" smtClean="0"/>
                        <a:t>2MY+test</a:t>
                      </a:r>
                      <a:r>
                        <a:rPr lang="en-US" sz="1500" baseline="0" dirty="0" smtClean="0"/>
                        <a:t> </a:t>
                      </a:r>
                      <a:r>
                        <a:rPr lang="en-US" sz="1500" baseline="0" dirty="0" err="1" smtClean="0"/>
                        <a:t>time+Techn</a:t>
                      </a:r>
                      <a:endParaRPr lang="en-US" sz="1500" baseline="0" dirty="0" smtClean="0"/>
                    </a:p>
                    <a:p>
                      <a:r>
                        <a:rPr lang="en-US" sz="1600" dirty="0" smtClean="0"/>
                        <a:t>~1mio$</a:t>
                      </a:r>
                      <a:endParaRPr lang="de-DE" sz="16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8654">
                <a:tc>
                  <a:txBody>
                    <a:bodyPr/>
                    <a:lstStyle/>
                    <a:p>
                      <a:r>
                        <a:rPr lang="en-US" sz="1500" dirty="0" err="1" smtClean="0"/>
                        <a:t>FC+wheel</a:t>
                      </a:r>
                      <a:r>
                        <a:rPr lang="en-US" sz="1500" dirty="0" smtClean="0"/>
                        <a:t> </a:t>
                      </a:r>
                      <a:endParaRPr lang="de-DE" sz="15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solidFill>
                            <a:schemeClr val="tx1"/>
                          </a:solidFill>
                        </a:rPr>
                        <a:t>Fully assembled mock-up</a:t>
                      </a:r>
                      <a:r>
                        <a:rPr lang="en-US" sz="1500" baseline="0" dirty="0" smtClean="0">
                          <a:solidFill>
                            <a:schemeClr val="tx1"/>
                          </a:solidFill>
                        </a:rPr>
                        <a:t> (</a:t>
                      </a:r>
                      <a:r>
                        <a:rPr lang="en-US" sz="1500" baseline="0" dirty="0" err="1" smtClean="0">
                          <a:solidFill>
                            <a:schemeClr val="tx1"/>
                          </a:solidFill>
                        </a:rPr>
                        <a:t>wheel+FC</a:t>
                      </a:r>
                      <a:r>
                        <a:rPr lang="en-US" sz="1500" baseline="0" dirty="0" smtClean="0">
                          <a:solidFill>
                            <a:schemeClr val="tx1"/>
                          </a:solidFill>
                        </a:rPr>
                        <a:t>)</a:t>
                      </a:r>
                      <a:endParaRPr lang="en-US" sz="1500" dirty="0" smtClean="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solidFill>
                            <a:schemeClr val="tx1"/>
                          </a:solidFill>
                        </a:rPr>
                        <a:t>Ultimate Tests</a:t>
                      </a:r>
                      <a:endParaRPr lang="de-DE" sz="1500" dirty="0">
                        <a:solidFill>
                          <a:schemeClr val="tx1"/>
                        </a:solidFill>
                      </a:endParaRPr>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7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2509">
                <a:tc>
                  <a:txBody>
                    <a:bodyPr/>
                    <a:lstStyle/>
                    <a:p>
                      <a:r>
                        <a:rPr lang="en-US" sz="1300" dirty="0" smtClean="0"/>
                        <a:t>QWT ?</a:t>
                      </a:r>
                      <a:endParaRPr lang="de-DE" sz="13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err="1" smtClean="0">
                          <a:sym typeface="Wingdings" panose="05000000000000000000" pitchFamily="2" charset="2"/>
                        </a:rPr>
                        <a:t>reoptimize</a:t>
                      </a:r>
                      <a:r>
                        <a:rPr lang="en-US" sz="1300" baseline="0" dirty="0" smtClean="0">
                          <a:sym typeface="Wingdings" panose="05000000000000000000" pitchFamily="2" charset="2"/>
                        </a:rPr>
                        <a:t>  wheel for QWT ??????</a:t>
                      </a:r>
                      <a:endParaRPr lang="de-DE" sz="13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Sim ???</a:t>
                      </a:r>
                      <a:endParaRPr lang="de-DE" sz="13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sz="1600" dirty="0"/>
                    </a:p>
                  </a:txBody>
                  <a:tcPr marL="83127" marR="83127"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テキスト ボックス 1"/>
          <p:cNvSpPr txBox="1"/>
          <p:nvPr/>
        </p:nvSpPr>
        <p:spPr>
          <a:xfrm>
            <a:off x="6457950" y="0"/>
            <a:ext cx="1803748" cy="369332"/>
          </a:xfrm>
          <a:prstGeom prst="rect">
            <a:avLst/>
          </a:prstGeom>
          <a:noFill/>
          <a:ln>
            <a:solidFill>
              <a:srgbClr val="FF0000"/>
            </a:solidFill>
          </a:ln>
        </p:spPr>
        <p:txBody>
          <a:bodyPr wrap="square" rtlCol="0">
            <a:spAutoFit/>
          </a:bodyPr>
          <a:lstStyle/>
          <a:p>
            <a:r>
              <a:rPr kumimoji="1" lang="en-US" altLang="ja-JP" dirty="0" smtClean="0"/>
              <a:t>S. Riemann</a:t>
            </a:r>
            <a:endParaRPr kumimoji="1" lang="ja-JP" altLang="en-US" dirty="0"/>
          </a:p>
        </p:txBody>
      </p:sp>
    </p:spTree>
    <p:extLst>
      <p:ext uri="{BB962C8B-B14F-4D97-AF65-F5344CB8AC3E}">
        <p14:creationId xmlns:p14="http://schemas.microsoft.com/office/powerpoint/2010/main" val="40000314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37164"/>
          </a:xfrm>
          <a:solidFill>
            <a:schemeClr val="accent5">
              <a:lumMod val="20000"/>
              <a:lumOff val="80000"/>
            </a:schemeClr>
          </a:solidFill>
        </p:spPr>
        <p:txBody>
          <a:bodyPr/>
          <a:lstStyle/>
          <a:p>
            <a:r>
              <a:rPr kumimoji="1" lang="en-US" altLang="ja-JP" dirty="0" smtClean="0"/>
              <a:t>R&amp;D Plan (e-Driven)</a:t>
            </a:r>
            <a:endParaRPr kumimoji="1" lang="ja-JP" altLang="en-US" dirty="0"/>
          </a:p>
        </p:txBody>
      </p:sp>
      <p:sp>
        <p:nvSpPr>
          <p:cNvPr id="3" name="コンテンツ プレースホルダー 2"/>
          <p:cNvSpPr>
            <a:spLocks noGrp="1"/>
          </p:cNvSpPr>
          <p:nvPr>
            <p:ph idx="1"/>
          </p:nvPr>
        </p:nvSpPr>
        <p:spPr>
          <a:xfrm>
            <a:off x="628650" y="1440493"/>
            <a:ext cx="7886700" cy="4736470"/>
          </a:xfrm>
        </p:spPr>
        <p:txBody>
          <a:bodyPr>
            <a:normAutofit fontScale="92500" lnSpcReduction="20000"/>
          </a:bodyPr>
          <a:lstStyle/>
          <a:p>
            <a:r>
              <a:rPr kumimoji="1" lang="en-US" altLang="ja-JP" dirty="0" smtClean="0"/>
              <a:t>JPY 2017</a:t>
            </a:r>
          </a:p>
          <a:p>
            <a:pPr lvl="1"/>
            <a:r>
              <a:rPr lang="en-US" altLang="ja-JP" dirty="0" smtClean="0"/>
              <a:t>Vacuum seal test on-going at 225rpm</a:t>
            </a:r>
          </a:p>
          <a:p>
            <a:pPr lvl="1"/>
            <a:r>
              <a:rPr lang="en-US" altLang="ja-JP" dirty="0" smtClean="0"/>
              <a:t>Target: full-size prototype (50cm</a:t>
            </a:r>
            <a:r>
              <a:rPr lang="en-US" altLang="ja-JP" dirty="0" smtClean="0">
                <a:latin typeface="Symbol" panose="05050102010706020507" pitchFamily="18" charset="2"/>
              </a:rPr>
              <a:t>f</a:t>
            </a:r>
            <a:r>
              <a:rPr lang="en-US" altLang="ja-JP" dirty="0" smtClean="0"/>
              <a:t>, but no water circuit, no tungsten) 150k$</a:t>
            </a:r>
          </a:p>
          <a:p>
            <a:pPr lvl="1"/>
            <a:r>
              <a:rPr lang="en-US" altLang="ja-JP" dirty="0" smtClean="0"/>
              <a:t>Simulation studies. Re-optimization for 1</a:t>
            </a:r>
            <a:r>
              <a:rPr lang="en-US" altLang="ja-JP" baseline="30000" dirty="0" smtClean="0"/>
              <a:t>st</a:t>
            </a:r>
            <a:r>
              <a:rPr lang="en-US" altLang="ja-JP" dirty="0" smtClean="0"/>
              <a:t> stage. Radiation issues (to be continued to 2018)</a:t>
            </a:r>
          </a:p>
          <a:p>
            <a:r>
              <a:rPr kumimoji="1" lang="en-US" altLang="ja-JP" dirty="0" smtClean="0"/>
              <a:t>Following items are needed before construction. May be after JFY2019?</a:t>
            </a:r>
          </a:p>
          <a:p>
            <a:pPr lvl="1"/>
            <a:r>
              <a:rPr lang="en-US" altLang="ja-JP" dirty="0"/>
              <a:t>Target : </a:t>
            </a:r>
            <a:endParaRPr lang="en-US" altLang="ja-JP" dirty="0" smtClean="0"/>
          </a:p>
          <a:p>
            <a:pPr lvl="2"/>
            <a:r>
              <a:rPr lang="en-US" altLang="ja-JP" dirty="0" smtClean="0"/>
              <a:t>Cu-W </a:t>
            </a:r>
            <a:r>
              <a:rPr lang="en-US" altLang="ja-JP" dirty="0" err="1" smtClean="0"/>
              <a:t>braizing</a:t>
            </a:r>
            <a:r>
              <a:rPr lang="en-US" altLang="ja-JP" dirty="0" smtClean="0"/>
              <a:t> </a:t>
            </a:r>
            <a:r>
              <a:rPr lang="en-US" altLang="ja-JP" dirty="0"/>
              <a:t>test, back up solution with bolts is a robust option.</a:t>
            </a:r>
            <a:endParaRPr lang="en-US" altLang="ja-JP" dirty="0" smtClean="0"/>
          </a:p>
          <a:p>
            <a:pPr lvl="2"/>
            <a:r>
              <a:rPr lang="en-US" altLang="ja-JP" dirty="0" smtClean="0"/>
              <a:t>prototype (water circuit, W, vacuum, heating test) desired. 600k$?</a:t>
            </a:r>
          </a:p>
          <a:p>
            <a:pPr lvl="1"/>
            <a:r>
              <a:rPr kumimoji="1" lang="en-US" altLang="ja-JP" dirty="0" smtClean="0"/>
              <a:t>FC</a:t>
            </a:r>
          </a:p>
          <a:p>
            <a:pPr lvl="2"/>
            <a:r>
              <a:rPr lang="en-US" altLang="ja-JP" dirty="0" smtClean="0"/>
              <a:t>Prototype</a:t>
            </a:r>
          </a:p>
          <a:p>
            <a:pPr lvl="1"/>
            <a:r>
              <a:rPr kumimoji="1" lang="en-US" altLang="ja-JP" dirty="0" smtClean="0"/>
              <a:t>Capture cavity</a:t>
            </a:r>
          </a:p>
          <a:p>
            <a:pPr lvl="1"/>
            <a:r>
              <a:rPr lang="en-US" altLang="ja-JP" dirty="0" smtClean="0"/>
              <a:t>Remote handling</a:t>
            </a:r>
            <a:endParaRPr kumimoji="1" lang="ja-JP" altLang="en-US" dirty="0"/>
          </a:p>
        </p:txBody>
      </p:sp>
      <p:sp>
        <p:nvSpPr>
          <p:cNvPr id="4" name="テキスト ボックス 3"/>
          <p:cNvSpPr txBox="1"/>
          <p:nvPr/>
        </p:nvSpPr>
        <p:spPr>
          <a:xfrm>
            <a:off x="5799551" y="917625"/>
            <a:ext cx="2151936" cy="369332"/>
          </a:xfrm>
          <a:prstGeom prst="rect">
            <a:avLst/>
          </a:prstGeom>
          <a:noFill/>
        </p:spPr>
        <p:txBody>
          <a:bodyPr wrap="none" rtlCol="0">
            <a:spAutoFit/>
          </a:bodyPr>
          <a:lstStyle/>
          <a:p>
            <a:r>
              <a:rPr kumimoji="1" lang="en-US" altLang="ja-JP" dirty="0" smtClean="0"/>
              <a:t>(Assume 1$=100yen)</a:t>
            </a:r>
            <a:endParaRPr kumimoji="1" lang="ja-JP" altLang="en-US" dirty="0"/>
          </a:p>
        </p:txBody>
      </p:sp>
      <p:sp>
        <p:nvSpPr>
          <p:cNvPr id="5" name="日付プレースホルダー 4"/>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22</a:t>
            </a:fld>
            <a:endParaRPr kumimoji="1" lang="ja-JP" altLang="en-US"/>
          </a:p>
        </p:txBody>
      </p:sp>
    </p:spTree>
    <p:extLst>
      <p:ext uri="{BB962C8B-B14F-4D97-AF65-F5344CB8AC3E}">
        <p14:creationId xmlns:p14="http://schemas.microsoft.com/office/powerpoint/2010/main" val="23965168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699586"/>
          </a:xfrm>
          <a:solidFill>
            <a:schemeClr val="accent5">
              <a:lumMod val="20000"/>
              <a:lumOff val="80000"/>
            </a:schemeClr>
          </a:solidFill>
        </p:spPr>
        <p:txBody>
          <a:bodyPr/>
          <a:lstStyle/>
          <a:p>
            <a:r>
              <a:rPr kumimoji="1" lang="en-US" altLang="ja-JP" dirty="0" smtClean="0"/>
              <a:t>Conclusions</a:t>
            </a:r>
            <a:endParaRPr kumimoji="1" lang="ja-JP" altLang="en-US" dirty="0"/>
          </a:p>
        </p:txBody>
      </p:sp>
      <p:sp>
        <p:nvSpPr>
          <p:cNvPr id="3" name="コンテンツ プレースホルダー 2"/>
          <p:cNvSpPr>
            <a:spLocks noGrp="1"/>
          </p:cNvSpPr>
          <p:nvPr>
            <p:ph idx="1"/>
          </p:nvPr>
        </p:nvSpPr>
        <p:spPr>
          <a:xfrm>
            <a:off x="628650" y="1265129"/>
            <a:ext cx="7886700" cy="4911834"/>
          </a:xfrm>
        </p:spPr>
        <p:txBody>
          <a:bodyPr>
            <a:normAutofit lnSpcReduction="10000"/>
          </a:bodyPr>
          <a:lstStyle/>
          <a:p>
            <a:r>
              <a:rPr kumimoji="1" lang="en-US" altLang="ja-JP" dirty="0" smtClean="0"/>
              <a:t>e-Driven scheme seems to be closer to reality but we cannot down-select now</a:t>
            </a:r>
          </a:p>
          <a:p>
            <a:pPr lvl="1"/>
            <a:r>
              <a:rPr lang="en-US" altLang="ja-JP" dirty="0" smtClean="0"/>
              <a:t>When can we decide? In 2019 after 2-3 year R&amp;D?</a:t>
            </a:r>
          </a:p>
          <a:p>
            <a:pPr lvl="1"/>
            <a:r>
              <a:rPr kumimoji="1" lang="en-US" altLang="ja-JP" dirty="0" smtClean="0"/>
              <a:t>Tentative decision in April was </a:t>
            </a:r>
          </a:p>
          <a:p>
            <a:pPr lvl="2"/>
            <a:r>
              <a:rPr lang="en-US" altLang="ja-JP" dirty="0" smtClean="0"/>
              <a:t>Continue the on-going works for e-driven in JFY2017</a:t>
            </a:r>
          </a:p>
          <a:p>
            <a:pPr lvl="2"/>
            <a:r>
              <a:rPr kumimoji="1" lang="en-US" altLang="ja-JP" dirty="0" smtClean="0"/>
              <a:t>Concentrate more on </a:t>
            </a:r>
            <a:r>
              <a:rPr kumimoji="1" lang="en-US" altLang="ja-JP" dirty="0" err="1" smtClean="0"/>
              <a:t>undulator</a:t>
            </a:r>
            <a:r>
              <a:rPr kumimoji="1" lang="en-US" altLang="ja-JP" dirty="0" smtClean="0"/>
              <a:t> in JFY2018-19</a:t>
            </a:r>
          </a:p>
          <a:p>
            <a:r>
              <a:rPr lang="en-US" altLang="ja-JP" dirty="0" smtClean="0"/>
              <a:t>Main R&amp;D issue for the </a:t>
            </a:r>
            <a:r>
              <a:rPr lang="en-US" altLang="ja-JP" dirty="0" err="1" smtClean="0"/>
              <a:t>undulator</a:t>
            </a:r>
            <a:r>
              <a:rPr lang="en-US" altLang="ja-JP" dirty="0" smtClean="0"/>
              <a:t> scheme is the mechanical performance of the target wheel.</a:t>
            </a:r>
          </a:p>
          <a:p>
            <a:r>
              <a:rPr kumimoji="1" lang="en-US" altLang="ja-JP" dirty="0" smtClean="0"/>
              <a:t>Flux Concentrator for </a:t>
            </a:r>
            <a:r>
              <a:rPr kumimoji="1" lang="en-US" altLang="ja-JP" dirty="0" err="1" smtClean="0"/>
              <a:t>undulator</a:t>
            </a:r>
            <a:r>
              <a:rPr kumimoji="1" lang="en-US" altLang="ja-JP" dirty="0" smtClean="0"/>
              <a:t> seems very difficult. A possibility when FC fails is the QWT. TDR says the positron yield with QWT is 1/1.6 times FC (this number must be confirmed). Are we satisfied with a lower luminosity?</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23</a:t>
            </a:fld>
            <a:endParaRPr kumimoji="1" lang="ja-JP" altLang="en-US"/>
          </a:p>
        </p:txBody>
      </p:sp>
    </p:spTree>
    <p:extLst>
      <p:ext uri="{BB962C8B-B14F-4D97-AF65-F5344CB8AC3E}">
        <p14:creationId xmlns:p14="http://schemas.microsoft.com/office/powerpoint/2010/main" val="615073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237994" y="0"/>
            <a:ext cx="8780745" cy="6577337"/>
          </a:xfrm>
          <a:prstGeom prst="rect">
            <a:avLst/>
          </a:prstGeom>
        </p:spPr>
      </p:pic>
      <p:sp>
        <p:nvSpPr>
          <p:cNvPr id="3" name="テキスト ボックス 2"/>
          <p:cNvSpPr txBox="1"/>
          <p:nvPr/>
        </p:nvSpPr>
        <p:spPr>
          <a:xfrm>
            <a:off x="6050072" y="1014608"/>
            <a:ext cx="2680570" cy="369332"/>
          </a:xfrm>
          <a:prstGeom prst="rect">
            <a:avLst/>
          </a:prstGeom>
          <a:noFill/>
          <a:ln>
            <a:solidFill>
              <a:srgbClr val="FF0000"/>
            </a:solidFill>
          </a:ln>
        </p:spPr>
        <p:txBody>
          <a:bodyPr wrap="square" rtlCol="0">
            <a:spAutoFit/>
          </a:bodyPr>
          <a:lstStyle/>
          <a:p>
            <a:r>
              <a:rPr kumimoji="1" lang="en-US" altLang="ja-JP" dirty="0" smtClean="0"/>
              <a:t>Ushakov. 2017.5.18</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3</a:t>
            </a:fld>
            <a:endParaRPr kumimoji="1" lang="ja-JP" altLang="en-US"/>
          </a:p>
        </p:txBody>
      </p:sp>
    </p:spTree>
    <p:extLst>
      <p:ext uri="{BB962C8B-B14F-4D97-AF65-F5344CB8AC3E}">
        <p14:creationId xmlns:p14="http://schemas.microsoft.com/office/powerpoint/2010/main" val="1351201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37164"/>
          </a:xfrm>
          <a:solidFill>
            <a:schemeClr val="accent5">
              <a:lumMod val="20000"/>
              <a:lumOff val="80000"/>
            </a:schemeClr>
          </a:solidFill>
        </p:spPr>
        <p:txBody>
          <a:bodyPr/>
          <a:lstStyle/>
          <a:p>
            <a:r>
              <a:rPr kumimoji="1" lang="en-US" altLang="ja-JP" dirty="0" smtClean="0"/>
              <a:t>Recent Progresses (2)</a:t>
            </a:r>
            <a:endParaRPr kumimoji="1" lang="ja-JP" altLang="en-US" dirty="0"/>
          </a:p>
        </p:txBody>
      </p:sp>
      <p:sp>
        <p:nvSpPr>
          <p:cNvPr id="3" name="コンテンツ プレースホルダー 2"/>
          <p:cNvSpPr>
            <a:spLocks noGrp="1"/>
          </p:cNvSpPr>
          <p:nvPr>
            <p:ph idx="1"/>
          </p:nvPr>
        </p:nvSpPr>
        <p:spPr>
          <a:xfrm>
            <a:off x="628650" y="1265129"/>
            <a:ext cx="7886700" cy="4911834"/>
          </a:xfrm>
        </p:spPr>
        <p:txBody>
          <a:bodyPr/>
          <a:lstStyle/>
          <a:p>
            <a:r>
              <a:rPr kumimoji="1" lang="en-US" altLang="ja-JP" dirty="0" smtClean="0"/>
              <a:t>Positron yield with thinner target</a:t>
            </a:r>
          </a:p>
          <a:p>
            <a:pPr lvl="1"/>
            <a:r>
              <a:rPr lang="en-US" altLang="ja-JP" dirty="0" smtClean="0"/>
              <a:t>14mm in TDR</a:t>
            </a:r>
          </a:p>
          <a:p>
            <a:pPr lvl="1"/>
            <a:r>
              <a:rPr kumimoji="1" lang="en-US" altLang="ja-JP" dirty="0" smtClean="0"/>
              <a:t>Thinner target seems to be better for 125GeV electron</a:t>
            </a:r>
          </a:p>
          <a:p>
            <a:pPr lvl="1"/>
            <a:r>
              <a:rPr lang="en-US" altLang="ja-JP" dirty="0" smtClean="0"/>
              <a:t>No yield reduction down to ~7-8 mm</a:t>
            </a:r>
          </a:p>
          <a:p>
            <a:pPr lvl="1"/>
            <a:r>
              <a:rPr kumimoji="1" lang="en-US" altLang="ja-JP" dirty="0" smtClean="0"/>
              <a:t>Reduction of the energy deposit in the target is quite significant</a:t>
            </a:r>
          </a:p>
          <a:p>
            <a:pPr lvl="1"/>
            <a:r>
              <a:rPr lang="en-US" altLang="ja-JP" dirty="0" smtClean="0">
                <a:hlinkClick r:id="rId2"/>
              </a:rPr>
              <a:t>5.4kW@15mm</a:t>
            </a:r>
            <a:r>
              <a:rPr lang="en-US" altLang="ja-JP" dirty="0" smtClean="0"/>
              <a:t>, 5kW@14mm </a:t>
            </a:r>
            <a:br>
              <a:rPr lang="en-US" altLang="ja-JP" dirty="0" smtClean="0"/>
            </a:br>
            <a:r>
              <a:rPr lang="en-US" altLang="ja-JP" dirty="0" smtClean="0">
                <a:sym typeface="Wingdings" panose="05000000000000000000" pitchFamily="2" charset="2"/>
              </a:rPr>
              <a:t> </a:t>
            </a:r>
            <a:r>
              <a:rPr lang="en-US" altLang="ja-JP" dirty="0" smtClean="0">
                <a:sym typeface="Wingdings" panose="05000000000000000000" pitchFamily="2" charset="2"/>
                <a:hlinkClick r:id="rId3"/>
              </a:rPr>
              <a:t>2.7kW@9mm</a:t>
            </a:r>
            <a:r>
              <a:rPr lang="en-US" altLang="ja-JP" dirty="0" smtClean="0">
                <a:sym typeface="Wingdings" panose="05000000000000000000" pitchFamily="2" charset="2"/>
              </a:rPr>
              <a:t>, </a:t>
            </a:r>
            <a:r>
              <a:rPr lang="en-US" altLang="ja-JP" dirty="0" smtClean="0">
                <a:sym typeface="Wingdings" panose="05000000000000000000" pitchFamily="2" charset="2"/>
                <a:hlinkClick r:id="rId4"/>
              </a:rPr>
              <a:t>1.5kW@6mm</a:t>
            </a:r>
            <a:r>
              <a:rPr lang="en-US" altLang="ja-JP" dirty="0" smtClean="0">
                <a:sym typeface="Wingdings" panose="05000000000000000000" pitchFamily="2" charset="2"/>
              </a:rPr>
              <a:t>  (same e+ yield)</a:t>
            </a:r>
          </a:p>
          <a:p>
            <a:pPr lvl="1"/>
            <a:r>
              <a:rPr kumimoji="1" lang="en-US" altLang="ja-JP" dirty="0" smtClean="0">
                <a:sym typeface="Wingdings" panose="05000000000000000000" pitchFamily="2" charset="2"/>
              </a:rPr>
              <a:t>Reduction of PEDD on FC is not too large (~10%)</a:t>
            </a:r>
          </a:p>
          <a:p>
            <a:r>
              <a:rPr lang="en-US" altLang="ja-JP" dirty="0" smtClean="0">
                <a:sym typeface="Wingdings" panose="05000000000000000000" pitchFamily="2" charset="2"/>
              </a:rPr>
              <a:t>Now, revising the </a:t>
            </a:r>
            <a:r>
              <a:rPr lang="en-US" altLang="ja-JP" dirty="0" err="1" smtClean="0">
                <a:sym typeface="Wingdings" panose="05000000000000000000" pitchFamily="2" charset="2"/>
              </a:rPr>
              <a:t>undulator</a:t>
            </a:r>
            <a:r>
              <a:rPr lang="en-US" altLang="ja-JP" dirty="0" smtClean="0">
                <a:sym typeface="Wingdings" panose="05000000000000000000" pitchFamily="2" charset="2"/>
              </a:rPr>
              <a:t> scheme parameters with thinner target (~7mm) for 250GeV staging</a:t>
            </a:r>
            <a:r>
              <a:rPr kumimoji="1" lang="en-US" altLang="ja-JP" dirty="0" smtClean="0">
                <a:sym typeface="Wingdings" panose="05000000000000000000" pitchFamily="2" charset="2"/>
              </a:rPr>
              <a:t> </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4</a:t>
            </a:fld>
            <a:endParaRPr kumimoji="1" lang="ja-JP" altLang="en-US"/>
          </a:p>
        </p:txBody>
      </p:sp>
    </p:spTree>
    <p:extLst>
      <p:ext uri="{BB962C8B-B14F-4D97-AF65-F5344CB8AC3E}">
        <p14:creationId xmlns:p14="http://schemas.microsoft.com/office/powerpoint/2010/main" val="320596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lum bright="-20000" contrast="40000"/>
          </a:blip>
          <a:stretch>
            <a:fillRect/>
          </a:stretch>
        </p:blipFill>
        <p:spPr>
          <a:xfrm>
            <a:off x="388307" y="-31394"/>
            <a:ext cx="8517698" cy="6382854"/>
          </a:xfrm>
          <a:prstGeom prst="rect">
            <a:avLst/>
          </a:prstGeom>
        </p:spPr>
      </p:pic>
      <p:sp>
        <p:nvSpPr>
          <p:cNvPr id="3" name="日付プレースホルダー 2"/>
          <p:cNvSpPr>
            <a:spLocks noGrp="1"/>
          </p:cNvSpPr>
          <p:nvPr>
            <p:ph type="dt" sz="half" idx="10"/>
          </p:nvPr>
        </p:nvSpPr>
        <p:spPr/>
        <p:txBody>
          <a:bodyPr/>
          <a:lstStyle/>
          <a:p>
            <a:r>
              <a:rPr kumimoji="1" lang="en-US" altLang="ja-JP" smtClean="0"/>
              <a:t>2017/6/6 Lyn's mtg, KEK,  Yokoya</a:t>
            </a:r>
            <a:endParaRPr kumimoji="1" lang="ja-JP" altLang="en-US"/>
          </a:p>
        </p:txBody>
      </p:sp>
      <p:sp>
        <p:nvSpPr>
          <p:cNvPr id="4" name="スライド番号プレースホルダー 3"/>
          <p:cNvSpPr>
            <a:spLocks noGrp="1"/>
          </p:cNvSpPr>
          <p:nvPr>
            <p:ph type="sldNum" sz="quarter" idx="12"/>
          </p:nvPr>
        </p:nvSpPr>
        <p:spPr/>
        <p:txBody>
          <a:bodyPr/>
          <a:lstStyle/>
          <a:p>
            <a:fld id="{B6B26CC9-E209-43F4-B303-D0F5253BC9CD}" type="slidenum">
              <a:rPr kumimoji="1" lang="ja-JP" altLang="en-US" smtClean="0"/>
              <a:t>5</a:t>
            </a:fld>
            <a:endParaRPr kumimoji="1" lang="ja-JP" altLang="en-US"/>
          </a:p>
        </p:txBody>
      </p:sp>
    </p:spTree>
    <p:extLst>
      <p:ext uri="{BB962C8B-B14F-4D97-AF65-F5344CB8AC3E}">
        <p14:creationId xmlns:p14="http://schemas.microsoft.com/office/powerpoint/2010/main" val="2720766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20000"/>
              <a:lumOff val="80000"/>
            </a:schemeClr>
          </a:solidFill>
        </p:spPr>
        <p:txBody>
          <a:bodyPr>
            <a:normAutofit/>
          </a:bodyPr>
          <a:lstStyle/>
          <a:p>
            <a:r>
              <a:rPr kumimoji="1" lang="en-US" altLang="ja-JP" sz="3600" dirty="0" smtClean="0"/>
              <a:t>Comparison of Technical Feasibility of </a:t>
            </a:r>
            <a:r>
              <a:rPr kumimoji="1" lang="en-US" altLang="ja-JP" sz="3600" dirty="0" err="1" smtClean="0"/>
              <a:t>Undulator</a:t>
            </a:r>
            <a:r>
              <a:rPr kumimoji="1" lang="en-US" altLang="ja-JP" sz="3600" dirty="0" smtClean="0"/>
              <a:t>/e-Driven Schemes</a:t>
            </a:r>
            <a:endParaRPr kumimoji="1" lang="ja-JP" altLang="en-US" sz="3600" dirty="0"/>
          </a:p>
        </p:txBody>
      </p:sp>
      <p:sp>
        <p:nvSpPr>
          <p:cNvPr id="3" name="コンテンツ プレースホルダー 2"/>
          <p:cNvSpPr>
            <a:spLocks noGrp="1"/>
          </p:cNvSpPr>
          <p:nvPr>
            <p:ph idx="1"/>
          </p:nvPr>
        </p:nvSpPr>
        <p:spPr/>
        <p:txBody>
          <a:bodyPr>
            <a:normAutofit fontScale="92500" lnSpcReduction="10000"/>
          </a:bodyPr>
          <a:lstStyle/>
          <a:p>
            <a:r>
              <a:rPr kumimoji="1" lang="en-US" altLang="ja-JP" dirty="0" smtClean="0"/>
              <a:t>There are many pros and cons for both schemes such as polarization, timing constraints, coupling of operation of e+ and e-, etc.</a:t>
            </a:r>
          </a:p>
          <a:p>
            <a:r>
              <a:rPr lang="en-US" altLang="ja-JP" dirty="0" smtClean="0"/>
              <a:t>However, these are well known by now. At this moment the primary issue is the technical feasibility.</a:t>
            </a:r>
          </a:p>
          <a:p>
            <a:pPr lvl="1"/>
            <a:r>
              <a:rPr kumimoji="1" lang="en-US" altLang="ja-JP" dirty="0" smtClean="0"/>
              <a:t>How far from realization?</a:t>
            </a:r>
          </a:p>
          <a:p>
            <a:pPr lvl="1"/>
            <a:r>
              <a:rPr lang="en-US" altLang="ja-JP" dirty="0" smtClean="0"/>
              <a:t>What is the expected status after couple of years?</a:t>
            </a:r>
          </a:p>
          <a:p>
            <a:r>
              <a:rPr kumimoji="1" lang="en-US" altLang="ja-JP" dirty="0" smtClean="0"/>
              <a:t>Other issues such as upgradeability (more bunches, higher energy), cost, power consumption, etc. are only of secondary/tertiary concern.</a:t>
            </a:r>
          </a:p>
          <a:p>
            <a:r>
              <a:rPr lang="en-US" altLang="ja-JP" dirty="0" smtClean="0"/>
              <a:t>Here, we summarize the technical status and future prospects for establishing the plans for the near future.</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6</a:t>
            </a:fld>
            <a:endParaRPr kumimoji="1" lang="ja-JP" altLang="en-US"/>
          </a:p>
        </p:txBody>
      </p:sp>
    </p:spTree>
    <p:extLst>
      <p:ext uri="{BB962C8B-B14F-4D97-AF65-F5344CB8AC3E}">
        <p14:creationId xmlns:p14="http://schemas.microsoft.com/office/powerpoint/2010/main" val="3315207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12112"/>
          </a:xfrm>
          <a:solidFill>
            <a:schemeClr val="accent5">
              <a:lumMod val="20000"/>
              <a:lumOff val="80000"/>
            </a:schemeClr>
          </a:solidFill>
        </p:spPr>
        <p:txBody>
          <a:bodyPr/>
          <a:lstStyle/>
          <a:p>
            <a:r>
              <a:rPr lang="en-US" altLang="ja-JP" dirty="0"/>
              <a:t>Driver Beam</a:t>
            </a:r>
            <a:endParaRPr kumimoji="1" lang="ja-JP" altLang="en-US" dirty="0"/>
          </a:p>
        </p:txBody>
      </p:sp>
      <p:sp>
        <p:nvSpPr>
          <p:cNvPr id="3" name="コンテンツ プレースホルダー 2"/>
          <p:cNvSpPr>
            <a:spLocks noGrp="1"/>
          </p:cNvSpPr>
          <p:nvPr>
            <p:ph idx="1"/>
          </p:nvPr>
        </p:nvSpPr>
        <p:spPr>
          <a:xfrm>
            <a:off x="628650" y="1825625"/>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45477707"/>
              </p:ext>
            </p:extLst>
          </p:nvPr>
        </p:nvGraphicFramePr>
        <p:xfrm>
          <a:off x="406835" y="1825625"/>
          <a:ext cx="8108515" cy="3408680"/>
        </p:xfrm>
        <a:graphic>
          <a:graphicData uri="http://schemas.openxmlformats.org/drawingml/2006/table">
            <a:tbl>
              <a:tblPr firstRow="1" bandRow="1">
                <a:tableStyleId>{5C22544A-7EE6-4342-B048-85BDC9FD1C3A}</a:tableStyleId>
              </a:tblPr>
              <a:tblGrid>
                <a:gridCol w="1745294"/>
                <a:gridCol w="3006246"/>
                <a:gridCol w="425885"/>
                <a:gridCol w="2505206"/>
                <a:gridCol w="425884"/>
              </a:tblGrid>
              <a:tr h="370840">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dirty="0"/>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Input beam</a:t>
                      </a:r>
                      <a:endParaRPr kumimoji="1" lang="ja-JP" altLang="en-US" dirty="0"/>
                    </a:p>
                  </a:txBody>
                  <a:tcPr/>
                </a:tc>
                <a:tc>
                  <a:txBody>
                    <a:bodyPr/>
                    <a:lstStyle/>
                    <a:p>
                      <a:r>
                        <a:rPr kumimoji="1" lang="en-US" altLang="ja-JP" dirty="0" err="1" smtClean="0"/>
                        <a:t>Undulator</a:t>
                      </a:r>
                      <a:r>
                        <a:rPr kumimoji="1" lang="en-US" altLang="ja-JP" dirty="0" smtClean="0"/>
                        <a:t> photons</a:t>
                      </a:r>
                      <a:endParaRPr kumimoji="1" lang="ja-JP" altLang="en-US" dirty="0"/>
                    </a:p>
                  </a:txBody>
                  <a:tcPr/>
                </a:tc>
                <a:tc>
                  <a:txBody>
                    <a:bodyPr/>
                    <a:lstStyle/>
                    <a:p>
                      <a:endParaRPr kumimoji="1" lang="ja-JP" altLang="en-US" dirty="0"/>
                    </a:p>
                  </a:txBody>
                  <a:tcPr/>
                </a:tc>
                <a:tc>
                  <a:txBody>
                    <a:bodyPr/>
                    <a:lstStyle/>
                    <a:p>
                      <a:r>
                        <a:rPr kumimoji="1" lang="en-US" altLang="ja-JP" dirty="0" smtClean="0"/>
                        <a:t>S-band NC Electron </a:t>
                      </a:r>
                      <a:r>
                        <a:rPr kumimoji="1" lang="en-US" altLang="ja-JP" dirty="0" err="1" smtClean="0"/>
                        <a:t>Linac</a:t>
                      </a:r>
                      <a:endParaRPr kumimoji="1" lang="ja-JP" altLang="en-US" dirty="0"/>
                    </a:p>
                  </a:txBody>
                  <a:tcPr/>
                </a:tc>
                <a:tc>
                  <a:txBody>
                    <a:bodyPr/>
                    <a:lstStyle/>
                    <a:p>
                      <a:endParaRPr kumimoji="1" lang="ja-JP" altLang="en-US" dirty="0"/>
                    </a:p>
                  </a:txBody>
                  <a:tcPr/>
                </a:tc>
              </a:tr>
              <a:tr h="370840">
                <a:tc>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231m </a:t>
                      </a:r>
                      <a:r>
                        <a:rPr kumimoji="1" lang="en-US" altLang="ja-JP" dirty="0" err="1" smtClean="0"/>
                        <a:t>undulator</a:t>
                      </a:r>
                      <a:endParaRPr kumimoji="1" lang="ja-JP" altLang="en-US" dirty="0" smtClean="0"/>
                    </a:p>
                    <a:p>
                      <a:r>
                        <a:rPr kumimoji="1" lang="en-US" altLang="ja-JP" dirty="0" smtClean="0"/>
                        <a:t>for </a:t>
                      </a:r>
                      <a:r>
                        <a:rPr kumimoji="1" lang="en-US" altLang="ja-JP" dirty="0" smtClean="0"/>
                        <a:t>125GeV </a:t>
                      </a:r>
                      <a:r>
                        <a:rPr kumimoji="1" lang="en-US" altLang="ja-JP" dirty="0" smtClean="0"/>
                        <a:t>electron</a:t>
                      </a:r>
                      <a:endParaRPr kumimoji="1" lang="en-US" altLang="ja-JP" dirty="0" smtClean="0"/>
                    </a:p>
                  </a:txBody>
                  <a:tcPr/>
                </a:tc>
                <a:tc>
                  <a:txBody>
                    <a:bodyPr/>
                    <a:lstStyle/>
                    <a:p>
                      <a:endParaRPr kumimoji="1" lang="ja-JP" altLang="en-US"/>
                    </a:p>
                  </a:txBody>
                  <a:tcPr/>
                </a:tc>
                <a:tc>
                  <a:txBody>
                    <a:bodyPr/>
                    <a:lstStyle/>
                    <a:p>
                      <a:r>
                        <a:rPr kumimoji="1" lang="en-US" altLang="ja-JP" dirty="0" smtClean="0"/>
                        <a:t>3 </a:t>
                      </a:r>
                      <a:r>
                        <a:rPr kumimoji="1" lang="en-US" altLang="ja-JP" dirty="0" smtClean="0"/>
                        <a:t>GeV electron</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Issues</a:t>
                      </a:r>
                      <a:endParaRPr kumimoji="1" lang="ja-JP" altLang="en-US" dirty="0"/>
                    </a:p>
                  </a:txBody>
                  <a:tcPr/>
                </a:tc>
                <a:tc>
                  <a:txBody>
                    <a:bodyPr/>
                    <a:lstStyle/>
                    <a:p>
                      <a:r>
                        <a:rPr kumimoji="1" lang="en-US" altLang="ja-JP" dirty="0" smtClean="0"/>
                        <a:t>field accuracy</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r>
                        <a:rPr kumimoji="1" lang="en-US" altLang="ja-JP" dirty="0" smtClean="0"/>
                        <a:t>300 Hz</a:t>
                      </a:r>
                      <a:endParaRPr kumimoji="1" lang="ja-JP" altLang="en-US" dirty="0"/>
                    </a:p>
                  </a:txBody>
                  <a:tcPr/>
                </a:tc>
                <a:tc>
                  <a:txBody>
                    <a:bodyPr/>
                    <a:lstStyle/>
                    <a:p>
                      <a:r>
                        <a:rPr kumimoji="1" lang="en-US" altLang="ja-JP" dirty="0" smtClean="0"/>
                        <a:t>B</a:t>
                      </a:r>
                      <a:endParaRPr kumimoji="1" lang="ja-JP" altLang="en-US" dirty="0"/>
                    </a:p>
                  </a:txBody>
                  <a:tcPr/>
                </a:tc>
              </a:tr>
              <a:tr h="370840">
                <a:tc>
                  <a:txBody>
                    <a:bodyPr/>
                    <a:lstStyle/>
                    <a:p>
                      <a:endParaRPr kumimoji="1" lang="ja-JP" altLang="en-US"/>
                    </a:p>
                  </a:txBody>
                  <a:tcPr/>
                </a:tc>
                <a:tc>
                  <a:txBody>
                    <a:bodyPr/>
                    <a:lstStyle/>
                    <a:p>
                      <a:r>
                        <a:rPr kumimoji="1" lang="en-US" altLang="ja-JP" dirty="0" smtClean="0"/>
                        <a:t>alignment</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a:p>
                  </a:txBody>
                  <a:tcPr/>
                </a:tc>
                <a:tc>
                  <a:txBody>
                    <a:bodyPr/>
                    <a:lstStyle/>
                    <a:p>
                      <a:r>
                        <a:rPr kumimoji="1" lang="en-US" altLang="ja-JP" dirty="0" smtClean="0"/>
                        <a:t>(better if the </a:t>
                      </a:r>
                      <a:r>
                        <a:rPr kumimoji="1" lang="en-US" altLang="ja-JP" dirty="0" err="1" smtClean="0"/>
                        <a:t>undulator</a:t>
                      </a:r>
                      <a:r>
                        <a:rPr kumimoji="1" lang="en-US" altLang="ja-JP" dirty="0" smtClean="0"/>
                        <a:t> pitch is reduced, but for now assume no improvements)</a:t>
                      </a:r>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7</a:t>
            </a:fld>
            <a:endParaRPr kumimoji="1" lang="ja-JP" altLang="en-US"/>
          </a:p>
        </p:txBody>
      </p:sp>
    </p:spTree>
    <p:extLst>
      <p:ext uri="{BB962C8B-B14F-4D97-AF65-F5344CB8AC3E}">
        <p14:creationId xmlns:p14="http://schemas.microsoft.com/office/powerpoint/2010/main" val="3050608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499170"/>
          </a:xfrm>
          <a:ln>
            <a:solidFill>
              <a:schemeClr val="tx1"/>
            </a:solidFill>
          </a:ln>
        </p:spPr>
        <p:txBody>
          <a:bodyPr>
            <a:noAutofit/>
          </a:bodyPr>
          <a:lstStyle/>
          <a:p>
            <a:r>
              <a:rPr kumimoji="1" lang="en-US" altLang="ja-JP" sz="3200" dirty="0" smtClean="0"/>
              <a:t>Alignment/Field accuracy of </a:t>
            </a:r>
            <a:r>
              <a:rPr kumimoji="1" lang="en-US" altLang="ja-JP" sz="3200" dirty="0" err="1" smtClean="0"/>
              <a:t>Undulators</a:t>
            </a:r>
            <a:endParaRPr kumimoji="1" lang="ja-JP" altLang="en-US" sz="3200" dirty="0"/>
          </a:p>
        </p:txBody>
      </p:sp>
      <p:sp>
        <p:nvSpPr>
          <p:cNvPr id="3" name="コンテンツ プレースホルダー 2"/>
          <p:cNvSpPr>
            <a:spLocks noGrp="1"/>
          </p:cNvSpPr>
          <p:nvPr>
            <p:ph idx="1"/>
          </p:nvPr>
        </p:nvSpPr>
        <p:spPr>
          <a:xfrm>
            <a:off x="628650" y="1177447"/>
            <a:ext cx="7886700" cy="4999516"/>
          </a:xfrm>
        </p:spPr>
        <p:txBody>
          <a:bodyPr>
            <a:normAutofit fontScale="92500" lnSpcReduction="10000"/>
          </a:bodyPr>
          <a:lstStyle/>
          <a:p>
            <a:r>
              <a:rPr kumimoji="1" lang="en-US" altLang="ja-JP" dirty="0" smtClean="0"/>
              <a:t>The photon beam must hit the target with an accuracy better than ~1mm. If this is routinely satisfied, we need not worry about the case that the beam misses the dump window.</a:t>
            </a:r>
          </a:p>
          <a:p>
            <a:r>
              <a:rPr lang="en-US" altLang="ja-JP" dirty="0" smtClean="0"/>
              <a:t>Since the photons are emitted forward of electron, an alignment algorithm of minimizing the electron angle (not position) must be developed.</a:t>
            </a:r>
          </a:p>
          <a:p>
            <a:r>
              <a:rPr kumimoji="1" lang="en-US" altLang="ja-JP" dirty="0" smtClean="0"/>
              <a:t>Once aligned, a feedback system can keep the photon spot.</a:t>
            </a:r>
          </a:p>
          <a:p>
            <a:r>
              <a:rPr lang="en-US" altLang="ja-JP" dirty="0" smtClean="0"/>
              <a:t>The </a:t>
            </a:r>
            <a:r>
              <a:rPr lang="en-US" altLang="ja-JP" dirty="0" err="1" smtClean="0"/>
              <a:t>undulator</a:t>
            </a:r>
            <a:r>
              <a:rPr lang="en-US" altLang="ja-JP" dirty="0" smtClean="0"/>
              <a:t> field must be accurate such that </a:t>
            </a:r>
            <a:r>
              <a:rPr lang="en-US" altLang="ja-JP" dirty="0"/>
              <a:t>integral B(s) ds / integral |B(s)|  &lt;</a:t>
            </a:r>
            <a:r>
              <a:rPr lang="en-US" altLang="ja-JP" dirty="0" smtClean="0"/>
              <a:t> </a:t>
            </a:r>
            <a:r>
              <a:rPr lang="en-US" altLang="ja-JP" dirty="0"/>
              <a:t>~10</a:t>
            </a:r>
            <a:r>
              <a:rPr lang="en-US" altLang="ja-JP" baseline="30000" dirty="0"/>
              <a:t>-4</a:t>
            </a:r>
            <a:r>
              <a:rPr lang="en-US" altLang="ja-JP" dirty="0"/>
              <a:t> </a:t>
            </a:r>
            <a:r>
              <a:rPr lang="en-US" altLang="ja-JP" dirty="0" smtClean="0"/>
              <a:t>. Otherwise, the electron would be bent by more than 1/</a:t>
            </a:r>
            <a:r>
              <a:rPr lang="en-US" altLang="ja-JP" dirty="0" smtClean="0">
                <a:latin typeface="Symbol" panose="05050102010706020507" pitchFamily="18" charset="2"/>
              </a:rPr>
              <a:t>g</a:t>
            </a:r>
            <a:r>
              <a:rPr lang="en-US" altLang="ja-JP" dirty="0" smtClean="0"/>
              <a:t> in an </a:t>
            </a:r>
            <a:r>
              <a:rPr lang="en-US" altLang="ja-JP" dirty="0" err="1" smtClean="0"/>
              <a:t>undulator</a:t>
            </a:r>
            <a:r>
              <a:rPr lang="en-US" altLang="ja-JP" dirty="0" smtClean="0"/>
              <a:t>. I think the first prototype at Cockcroft did not satisfy this. </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5" name="スライド番号プレースホルダー 4"/>
          <p:cNvSpPr>
            <a:spLocks noGrp="1"/>
          </p:cNvSpPr>
          <p:nvPr>
            <p:ph type="sldNum" sz="quarter" idx="12"/>
          </p:nvPr>
        </p:nvSpPr>
        <p:spPr/>
        <p:txBody>
          <a:bodyPr/>
          <a:lstStyle/>
          <a:p>
            <a:fld id="{B6B26CC9-E209-43F4-B303-D0F5253BC9CD}" type="slidenum">
              <a:rPr kumimoji="1" lang="ja-JP" altLang="en-US" smtClean="0"/>
              <a:t>8</a:t>
            </a:fld>
            <a:endParaRPr kumimoji="1" lang="ja-JP" altLang="en-US"/>
          </a:p>
        </p:txBody>
      </p:sp>
    </p:spTree>
    <p:extLst>
      <p:ext uri="{BB962C8B-B14F-4D97-AF65-F5344CB8AC3E}">
        <p14:creationId xmlns:p14="http://schemas.microsoft.com/office/powerpoint/2010/main" val="2016564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0092" y="209204"/>
            <a:ext cx="7886700" cy="574326"/>
          </a:xfrm>
          <a:solidFill>
            <a:schemeClr val="accent5">
              <a:lumMod val="20000"/>
              <a:lumOff val="80000"/>
            </a:schemeClr>
          </a:solidFill>
        </p:spPr>
        <p:txBody>
          <a:bodyPr>
            <a:normAutofit fontScale="90000"/>
          </a:bodyPr>
          <a:lstStyle/>
          <a:p>
            <a:r>
              <a:rPr lang="en-US" altLang="ja-JP" dirty="0"/>
              <a:t>Target</a:t>
            </a:r>
            <a:endParaRPr kumimoji="1" lang="ja-JP" altLang="en-US" dirty="0"/>
          </a:p>
        </p:txBody>
      </p:sp>
      <p:sp>
        <p:nvSpPr>
          <p:cNvPr id="3" name="コンテンツ プレースホルダー 2"/>
          <p:cNvSpPr>
            <a:spLocks noGrp="1"/>
          </p:cNvSpPr>
          <p:nvPr>
            <p:ph idx="1"/>
          </p:nvPr>
        </p:nvSpPr>
        <p:spPr>
          <a:xfrm>
            <a:off x="628650" y="1825625"/>
            <a:ext cx="7886700" cy="554320"/>
          </a:xfrm>
        </p:spPr>
        <p:txBody>
          <a:bodyPr/>
          <a:lstStyle/>
          <a:p>
            <a:r>
              <a:rPr kumimoji="1" lang="en-US" altLang="ja-JP" dirty="0" smtClean="0"/>
              <a:t>xx</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707230524"/>
              </p:ext>
            </p:extLst>
          </p:nvPr>
        </p:nvGraphicFramePr>
        <p:xfrm>
          <a:off x="409184" y="989557"/>
          <a:ext cx="8325632" cy="5567648"/>
        </p:xfrm>
        <a:graphic>
          <a:graphicData uri="http://schemas.openxmlformats.org/drawingml/2006/table">
            <a:tbl>
              <a:tblPr firstRow="1" bandRow="1">
                <a:tableStyleId>{5C22544A-7EE6-4342-B048-85BDC9FD1C3A}</a:tableStyleId>
              </a:tblPr>
              <a:tblGrid>
                <a:gridCol w="1408916"/>
                <a:gridCol w="1615858"/>
                <a:gridCol w="2398995"/>
                <a:gridCol w="338202"/>
                <a:gridCol w="2230506"/>
                <a:gridCol w="333155"/>
              </a:tblGrid>
              <a:tr h="335566">
                <a:tc>
                  <a:txBody>
                    <a:bodyPr/>
                    <a:lstStyle/>
                    <a:p>
                      <a:endParaRPr kumimoji="1" lang="ja-JP" altLang="en-US" dirty="0"/>
                    </a:p>
                  </a:txBody>
                  <a:tcPr/>
                </a:tc>
                <a:tc>
                  <a:txBody>
                    <a:bodyPr/>
                    <a:lstStyle/>
                    <a:p>
                      <a:endParaRPr kumimoji="1" lang="ja-JP" altLang="en-US" dirty="0"/>
                    </a:p>
                  </a:txBody>
                  <a:tcPr/>
                </a:tc>
                <a:tc>
                  <a:txBody>
                    <a:bodyPr/>
                    <a:lstStyle/>
                    <a:p>
                      <a:r>
                        <a:rPr kumimoji="1" lang="en-US" altLang="ja-JP" dirty="0" err="1" smtClean="0"/>
                        <a:t>Undulator</a:t>
                      </a:r>
                      <a:endParaRPr kumimoji="1" lang="ja-JP" altLang="en-US" dirty="0"/>
                    </a:p>
                  </a:txBody>
                  <a:tcPr/>
                </a:tc>
                <a:tc>
                  <a:txBody>
                    <a:bodyPr/>
                    <a:lstStyle/>
                    <a:p>
                      <a:endParaRPr kumimoji="1" lang="ja-JP" altLang="en-US" dirty="0"/>
                    </a:p>
                  </a:txBody>
                  <a:tcPr/>
                </a:tc>
                <a:tc>
                  <a:txBody>
                    <a:bodyPr/>
                    <a:lstStyle/>
                    <a:p>
                      <a:r>
                        <a:rPr kumimoji="1" lang="en-US" altLang="ja-JP" dirty="0" smtClean="0"/>
                        <a:t>e-Driven</a:t>
                      </a:r>
                      <a:endParaRPr kumimoji="1" lang="ja-JP" altLang="en-US" dirty="0"/>
                    </a:p>
                  </a:txBody>
                  <a:tcPr/>
                </a:tc>
                <a:tc>
                  <a:txBody>
                    <a:bodyPr/>
                    <a:lstStyle/>
                    <a:p>
                      <a:endParaRPr kumimoji="1" lang="ja-JP" altLang="en-US" dirty="0"/>
                    </a:p>
                  </a:txBody>
                  <a:tcPr/>
                </a:tc>
              </a:tr>
              <a:tr h="335566">
                <a:tc>
                  <a:txBody>
                    <a:bodyPr/>
                    <a:lstStyle/>
                    <a:p>
                      <a:r>
                        <a:rPr kumimoji="1" lang="en-US" altLang="ja-JP" dirty="0" smtClean="0"/>
                        <a:t>Specification</a:t>
                      </a:r>
                      <a:endParaRPr kumimoji="1" lang="ja-JP" altLang="en-US" dirty="0"/>
                    </a:p>
                  </a:txBody>
                  <a:tcPr/>
                </a:tc>
                <a:tc>
                  <a:txBody>
                    <a:bodyPr/>
                    <a:lstStyle/>
                    <a:p>
                      <a:r>
                        <a:rPr kumimoji="1" lang="en-US" altLang="ja-JP" dirty="0" smtClean="0"/>
                        <a:t>Rotation speed</a:t>
                      </a:r>
                      <a:endParaRPr kumimoji="1" lang="ja-JP" altLang="en-US" dirty="0"/>
                    </a:p>
                  </a:txBody>
                  <a:tcPr/>
                </a:tc>
                <a:tc>
                  <a:txBody>
                    <a:bodyPr/>
                    <a:lstStyle/>
                    <a:p>
                      <a:r>
                        <a:rPr kumimoji="1" lang="en-US" altLang="ja-JP" dirty="0" smtClean="0"/>
                        <a:t>100m/s</a:t>
                      </a:r>
                      <a:endParaRPr kumimoji="1" lang="ja-JP" altLang="en-US" dirty="0"/>
                    </a:p>
                  </a:txBody>
                  <a:tcPr/>
                </a:tc>
                <a:tc>
                  <a:txBody>
                    <a:bodyPr/>
                    <a:lstStyle/>
                    <a:p>
                      <a:endParaRPr kumimoji="1" lang="ja-JP" altLang="en-US" dirty="0"/>
                    </a:p>
                  </a:txBody>
                  <a:tcPr/>
                </a:tc>
                <a:tc>
                  <a:txBody>
                    <a:bodyPr/>
                    <a:lstStyle/>
                    <a:p>
                      <a:r>
                        <a:rPr kumimoji="1" lang="en-US" altLang="ja-JP" dirty="0" smtClean="0"/>
                        <a:t>5m/s</a:t>
                      </a:r>
                      <a:endParaRPr kumimoji="1" lang="ja-JP" altLang="en-US" dirty="0"/>
                    </a:p>
                  </a:txBody>
                  <a:tcPr/>
                </a:tc>
                <a:tc>
                  <a:txBody>
                    <a:bodyPr/>
                    <a:lstStyle/>
                    <a:p>
                      <a:endParaRPr kumimoji="1" lang="ja-JP" altLang="en-US" dirty="0"/>
                    </a:p>
                  </a:txBody>
                  <a:tcPr/>
                </a:tc>
              </a:tr>
              <a:tr h="335566">
                <a:tc>
                  <a:txBody>
                    <a:bodyPr/>
                    <a:lstStyle/>
                    <a:p>
                      <a:endParaRPr kumimoji="1" lang="ja-JP" altLang="en-US" dirty="0"/>
                    </a:p>
                  </a:txBody>
                  <a:tcPr/>
                </a:tc>
                <a:tc>
                  <a:txBody>
                    <a:bodyPr/>
                    <a:lstStyle/>
                    <a:p>
                      <a:r>
                        <a:rPr kumimoji="1" lang="en-US" altLang="ja-JP" dirty="0" smtClean="0"/>
                        <a:t>Material</a:t>
                      </a:r>
                      <a:endParaRPr kumimoji="1" lang="ja-JP" altLang="en-US" dirty="0"/>
                    </a:p>
                  </a:txBody>
                  <a:tcPr/>
                </a:tc>
                <a:tc>
                  <a:txBody>
                    <a:bodyPr/>
                    <a:lstStyle/>
                    <a:p>
                      <a:r>
                        <a:rPr kumimoji="1" lang="en-US" altLang="ja-JP" dirty="0" err="1" smtClean="0"/>
                        <a:t>Ti</a:t>
                      </a:r>
                      <a:r>
                        <a:rPr kumimoji="1" lang="en-US" altLang="ja-JP" dirty="0" smtClean="0"/>
                        <a:t> alloy</a:t>
                      </a:r>
                      <a:endParaRPr kumimoji="1" lang="ja-JP" altLang="en-US" dirty="0"/>
                    </a:p>
                  </a:txBody>
                  <a:tcPr/>
                </a:tc>
                <a:tc>
                  <a:txBody>
                    <a:bodyPr/>
                    <a:lstStyle/>
                    <a:p>
                      <a:endParaRPr kumimoji="1" lang="ja-JP" altLang="en-US" dirty="0"/>
                    </a:p>
                  </a:txBody>
                  <a:tcPr/>
                </a:tc>
                <a:tc>
                  <a:txBody>
                    <a:bodyPr/>
                    <a:lstStyle/>
                    <a:p>
                      <a:r>
                        <a:rPr kumimoji="1" lang="en-US" altLang="ja-JP" dirty="0" smtClean="0"/>
                        <a:t>W or W/Re</a:t>
                      </a:r>
                      <a:endParaRPr kumimoji="1" lang="ja-JP" altLang="en-US" dirty="0"/>
                    </a:p>
                  </a:txBody>
                  <a:tcPr/>
                </a:tc>
                <a:tc>
                  <a:txBody>
                    <a:bodyPr/>
                    <a:lstStyle/>
                    <a:p>
                      <a:endParaRPr kumimoji="1" lang="ja-JP" altLang="en-US" dirty="0"/>
                    </a:p>
                  </a:txBody>
                  <a:tcPr/>
                </a:tc>
              </a:tr>
              <a:tr h="335566">
                <a:tc>
                  <a:txBody>
                    <a:bodyPr/>
                    <a:lstStyle/>
                    <a:p>
                      <a:endParaRPr kumimoji="1" lang="ja-JP" altLang="en-US" dirty="0"/>
                    </a:p>
                  </a:txBody>
                  <a:tcPr/>
                </a:tc>
                <a:tc>
                  <a:txBody>
                    <a:bodyPr/>
                    <a:lstStyle/>
                    <a:p>
                      <a:r>
                        <a:rPr kumimoji="1" lang="en-US" altLang="ja-JP" dirty="0" smtClean="0"/>
                        <a:t>thickness</a:t>
                      </a:r>
                      <a:endParaRPr kumimoji="1" lang="ja-JP" altLang="en-US" dirty="0"/>
                    </a:p>
                  </a:txBody>
                  <a:tcPr/>
                </a:tc>
                <a:tc>
                  <a:txBody>
                    <a:bodyPr/>
                    <a:lstStyle/>
                    <a:p>
                      <a:r>
                        <a:rPr kumimoji="1" lang="en-US" altLang="ja-JP" dirty="0" smtClean="0"/>
                        <a:t>0.4X</a:t>
                      </a:r>
                      <a:r>
                        <a:rPr kumimoji="1" lang="en-US" altLang="ja-JP" baseline="-25000" dirty="0" smtClean="0"/>
                        <a:t>0</a:t>
                      </a:r>
                      <a:r>
                        <a:rPr kumimoji="1" lang="en-US" altLang="ja-JP" baseline="0" dirty="0" smtClean="0"/>
                        <a:t> </a:t>
                      </a:r>
                      <a:endParaRPr kumimoji="1" lang="ja-JP" altLang="en-US" dirty="0"/>
                    </a:p>
                  </a:txBody>
                  <a:tcPr/>
                </a:tc>
                <a:tc>
                  <a:txBody>
                    <a:bodyPr/>
                    <a:lstStyle/>
                    <a:p>
                      <a:endParaRPr kumimoji="1" lang="ja-JP" altLang="en-US" dirty="0"/>
                    </a:p>
                  </a:txBody>
                  <a:tcPr/>
                </a:tc>
                <a:tc>
                  <a:txBody>
                    <a:bodyPr/>
                    <a:lstStyle/>
                    <a:p>
                      <a:r>
                        <a:rPr kumimoji="1" lang="en-US" altLang="ja-JP" dirty="0" smtClean="0"/>
                        <a:t>~4X</a:t>
                      </a:r>
                      <a:r>
                        <a:rPr kumimoji="1" lang="en-US" altLang="ja-JP" baseline="-25000" dirty="0" smtClean="0"/>
                        <a:t>0</a:t>
                      </a:r>
                      <a:endParaRPr kumimoji="1" lang="ja-JP" altLang="en-US" baseline="-25000" dirty="0"/>
                    </a:p>
                  </a:txBody>
                  <a:tcPr/>
                </a:tc>
                <a:tc>
                  <a:txBody>
                    <a:bodyPr/>
                    <a:lstStyle/>
                    <a:p>
                      <a:endParaRPr kumimoji="1" lang="ja-JP" altLang="en-US" baseline="-25000" dirty="0"/>
                    </a:p>
                  </a:txBody>
                  <a:tcPr/>
                </a:tc>
              </a:tr>
              <a:tr h="3355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Cooling</a:t>
                      </a: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radiation</a:t>
                      </a: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water</a:t>
                      </a:r>
                      <a:endParaRPr kumimoji="1" lang="ja-JP"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35566">
                <a:tc>
                  <a:txBody>
                    <a:bodyPr/>
                    <a:lstStyle/>
                    <a:p>
                      <a:endParaRPr kumimoji="1" lang="ja-JP" altLang="en-US" dirty="0"/>
                    </a:p>
                  </a:txBody>
                  <a:tcPr/>
                </a:tc>
                <a:tc>
                  <a:txBody>
                    <a:bodyPr/>
                    <a:lstStyle/>
                    <a:p>
                      <a:r>
                        <a:rPr kumimoji="1" lang="en-US" altLang="ja-JP" dirty="0" smtClean="0"/>
                        <a:t>rotation axis</a:t>
                      </a:r>
                      <a:endParaRPr kumimoji="1" lang="ja-JP" altLang="en-US" dirty="0"/>
                    </a:p>
                  </a:txBody>
                  <a:tcPr/>
                </a:tc>
                <a:tc>
                  <a:txBody>
                    <a:bodyPr/>
                    <a:lstStyle/>
                    <a:p>
                      <a:r>
                        <a:rPr kumimoji="1" lang="en-US" altLang="ja-JP" dirty="0" smtClean="0"/>
                        <a:t>non-</a:t>
                      </a:r>
                      <a:r>
                        <a:rPr kumimoji="1" lang="en-US" altLang="ja-JP" dirty="0" err="1" smtClean="0"/>
                        <a:t>penerate</a:t>
                      </a:r>
                      <a:endParaRPr kumimoji="1" lang="ja-JP" altLang="en-US" dirty="0"/>
                    </a:p>
                  </a:txBody>
                  <a:tcPr/>
                </a:tc>
                <a:tc>
                  <a:txBody>
                    <a:bodyPr/>
                    <a:lstStyle/>
                    <a:p>
                      <a:endParaRPr kumimoji="1" lang="ja-JP" altLang="en-US" dirty="0"/>
                    </a:p>
                  </a:txBody>
                  <a:tcPr/>
                </a:tc>
                <a:tc>
                  <a:txBody>
                    <a:bodyPr/>
                    <a:lstStyle/>
                    <a:p>
                      <a:r>
                        <a:rPr kumimoji="1" lang="en-US" altLang="ja-JP" dirty="0" smtClean="0"/>
                        <a:t>penetrate</a:t>
                      </a:r>
                      <a:endParaRPr kumimoji="1" lang="ja-JP" altLang="en-US" dirty="0"/>
                    </a:p>
                  </a:txBody>
                  <a:tcPr/>
                </a:tc>
                <a:tc>
                  <a:txBody>
                    <a:bodyPr/>
                    <a:lstStyle/>
                    <a:p>
                      <a:endParaRPr kumimoji="1" lang="ja-JP" altLang="en-US"/>
                    </a:p>
                  </a:txBody>
                  <a:tcPr/>
                </a:tc>
              </a:tr>
              <a:tr h="987050">
                <a:tc>
                  <a:txBody>
                    <a:bodyPr/>
                    <a:lstStyle/>
                    <a:p>
                      <a:r>
                        <a:rPr kumimoji="1" lang="en-US" altLang="ja-JP" dirty="0" smtClean="0"/>
                        <a:t>Status/issues</a:t>
                      </a:r>
                      <a:endParaRPr kumimoji="1" lang="ja-JP" altLang="en-US" dirty="0"/>
                    </a:p>
                  </a:txBody>
                  <a:tcPr/>
                </a:tc>
                <a:tc>
                  <a:txBody>
                    <a:bodyPr/>
                    <a:lstStyle/>
                    <a:p>
                      <a:r>
                        <a:rPr lang="en-US" altLang="ja-JP" dirty="0" smtClean="0"/>
                        <a:t>Wheel</a:t>
                      </a:r>
                      <a:endParaRPr lang="ja-JP" altLang="en-US" dirty="0"/>
                    </a:p>
                  </a:txBody>
                  <a:tcPr/>
                </a:tc>
                <a:tc>
                  <a:txBody>
                    <a:bodyPr/>
                    <a:lstStyle/>
                    <a:p>
                      <a:r>
                        <a:rPr lang="en-US" altLang="ja-JP" dirty="0" smtClean="0"/>
                        <a:t>Specification</a:t>
                      </a:r>
                      <a:r>
                        <a:rPr lang="en-US" altLang="ja-JP" baseline="0" dirty="0" smtClean="0"/>
                        <a:t> not determined yet (coming soon)</a:t>
                      </a:r>
                      <a:endParaRPr lang="ja-JP" altLang="en-US" dirty="0"/>
                    </a:p>
                  </a:txBody>
                  <a:tcPr/>
                </a:tc>
                <a:tc>
                  <a:txBody>
                    <a:bodyPr/>
                    <a:lstStyle/>
                    <a:p>
                      <a:r>
                        <a:rPr kumimoji="1" lang="en-US" altLang="ja-JP" dirty="0" smtClean="0"/>
                        <a:t>C</a:t>
                      </a:r>
                      <a:endParaRPr kumimoji="1" lang="ja-JP" altLang="en-US" dirty="0"/>
                    </a:p>
                  </a:txBody>
                  <a:tcPr/>
                </a:tc>
                <a:tc>
                  <a:txBody>
                    <a:bodyPr/>
                    <a:lstStyle/>
                    <a:p>
                      <a:r>
                        <a:rPr kumimoji="1" lang="en-US" altLang="ja-JP" dirty="0" smtClean="0"/>
                        <a:t>Durability</a:t>
                      </a:r>
                      <a:r>
                        <a:rPr kumimoji="1" lang="en-US" altLang="ja-JP" baseline="0" dirty="0" smtClean="0"/>
                        <a:t> of M</a:t>
                      </a:r>
                      <a:r>
                        <a:rPr kumimoji="1" lang="en-US" altLang="ja-JP" dirty="0" smtClean="0"/>
                        <a:t>agnetic fluid under radiation confirmed</a:t>
                      </a:r>
                      <a:endParaRPr kumimoji="1" lang="ja-JP" altLang="en-US" dirty="0"/>
                    </a:p>
                  </a:txBody>
                  <a:tcPr/>
                </a:tc>
                <a:tc>
                  <a:txBody>
                    <a:bodyPr/>
                    <a:lstStyle/>
                    <a:p>
                      <a:r>
                        <a:rPr kumimoji="1" lang="en-US" altLang="ja-JP" dirty="0" smtClean="0"/>
                        <a:t>A</a:t>
                      </a:r>
                      <a:endParaRPr kumimoji="1" lang="ja-JP" altLang="en-US" dirty="0"/>
                    </a:p>
                  </a:txBody>
                  <a:tcPr/>
                </a:tc>
              </a:tr>
              <a:tr h="587241">
                <a:tc>
                  <a:txBody>
                    <a:bodyPr/>
                    <a:lstStyle/>
                    <a:p>
                      <a:endParaRPr kumimoji="1" lang="ja-JP" altLang="en-US" dirty="0"/>
                    </a:p>
                  </a:txBody>
                  <a:tcPr/>
                </a:tc>
                <a:tc>
                  <a:txBody>
                    <a:bodyPr/>
                    <a:lstStyle/>
                    <a:p>
                      <a:endParaRPr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smtClean="0"/>
                        <a:t>magnetic bearing under study</a:t>
                      </a:r>
                      <a:endParaRPr lang="ja-JP" altLang="en-US" dirty="0" smtClean="0"/>
                    </a:p>
                  </a:txBody>
                  <a:tcPr/>
                </a:tc>
                <a:tc>
                  <a:txBody>
                    <a:bodyPr/>
                    <a:lstStyle/>
                    <a:p>
                      <a:r>
                        <a:rPr kumimoji="1" lang="en-US" altLang="ja-JP" dirty="0" smtClean="0"/>
                        <a:t>C</a:t>
                      </a:r>
                      <a:endParaRPr kumimoji="1" lang="ja-JP" altLang="en-US" dirty="0"/>
                    </a:p>
                  </a:txBody>
                  <a:tcPr/>
                </a:tc>
                <a:tc>
                  <a:txBody>
                    <a:bodyPr/>
                    <a:lstStyle/>
                    <a:p>
                      <a:r>
                        <a:rPr kumimoji="1" lang="en-US" altLang="ja-JP" dirty="0" smtClean="0"/>
                        <a:t>Rotation test ongoing in vacuum</a:t>
                      </a:r>
                      <a:endParaRPr kumimoji="1" lang="ja-JP" altLang="en-US" dirty="0"/>
                    </a:p>
                  </a:txBody>
                  <a:tcPr/>
                </a:tc>
                <a:tc>
                  <a:txBody>
                    <a:bodyPr/>
                    <a:lstStyle/>
                    <a:p>
                      <a:r>
                        <a:rPr kumimoji="1" lang="en-US" altLang="ja-JP" dirty="0" smtClean="0"/>
                        <a:t>B</a:t>
                      </a:r>
                      <a:endParaRPr kumimoji="1" lang="ja-JP" altLang="en-US" dirty="0"/>
                    </a:p>
                  </a:txBody>
                  <a:tcPr/>
                </a:tc>
              </a:tr>
              <a:tr h="446353">
                <a:tc>
                  <a:txBody>
                    <a:bodyPr/>
                    <a:lstStyle/>
                    <a:p>
                      <a:endParaRPr kumimoji="1" lang="ja-JP" altLang="en-US" dirty="0"/>
                    </a:p>
                  </a:txBody>
                  <a:tcPr/>
                </a:tc>
                <a:tc>
                  <a:txBody>
                    <a:bodyPr/>
                    <a:lstStyle/>
                    <a:p>
                      <a:r>
                        <a:rPr kumimoji="1" lang="en-US" altLang="ja-JP" dirty="0" smtClean="0"/>
                        <a:t>Cooling</a:t>
                      </a:r>
                      <a:endParaRPr kumimoji="1" lang="ja-JP" altLang="en-US" dirty="0"/>
                    </a:p>
                  </a:txBody>
                  <a:tcPr/>
                </a:tc>
                <a:tc>
                  <a:txBody>
                    <a:bodyPr/>
                    <a:lstStyle/>
                    <a:p>
                      <a:r>
                        <a:rPr kumimoji="1" lang="en-US" altLang="ja-JP" dirty="0" smtClean="0"/>
                        <a:t>calculation only</a:t>
                      </a:r>
                      <a:endParaRPr kumimoji="1" lang="ja-JP" altLang="en-US" dirty="0"/>
                    </a:p>
                  </a:txBody>
                  <a:tcPr/>
                </a:tc>
                <a:tc>
                  <a:txBody>
                    <a:bodyPr/>
                    <a:lstStyle/>
                    <a:p>
                      <a:r>
                        <a:rPr kumimoji="1" lang="en-US" altLang="ja-JP" dirty="0" smtClean="0"/>
                        <a:t>C</a:t>
                      </a:r>
                    </a:p>
                  </a:txBody>
                  <a:tcPr/>
                </a:tc>
                <a:tc>
                  <a:txBody>
                    <a:bodyPr/>
                    <a:lstStyle/>
                    <a:p>
                      <a:endParaRPr kumimoji="1" lang="ja-JP" altLang="en-US" dirty="0"/>
                    </a:p>
                  </a:txBody>
                  <a:tcPr/>
                </a:tc>
                <a:tc>
                  <a:txBody>
                    <a:bodyPr/>
                    <a:lstStyle/>
                    <a:p>
                      <a:endParaRPr kumimoji="1" lang="ja-JP" altLang="en-US" dirty="0"/>
                    </a:p>
                  </a:txBody>
                  <a:tcPr/>
                </a:tc>
              </a:tr>
              <a:tr h="385205">
                <a:tc>
                  <a:txBody>
                    <a:bodyPr/>
                    <a:lstStyle/>
                    <a:p>
                      <a:endParaRPr kumimoji="1" lang="ja-JP" altLang="en-US" dirty="0"/>
                    </a:p>
                  </a:txBody>
                  <a:tcPr/>
                </a:tc>
                <a:tc>
                  <a:txBody>
                    <a:bodyPr/>
                    <a:lstStyle/>
                    <a:p>
                      <a:endParaRPr kumimoji="1" lang="ja-JP" altLang="en-US" dirty="0"/>
                    </a:p>
                  </a:txBody>
                  <a:tcPr/>
                </a:tc>
                <a:tc>
                  <a:txBody>
                    <a:bodyPr/>
                    <a:lstStyle/>
                    <a:p>
                      <a:r>
                        <a:rPr kumimoji="1" lang="en-US" altLang="ja-JP" dirty="0" smtClean="0"/>
                        <a:t>Lab test plan </a:t>
                      </a:r>
                      <a:r>
                        <a:rPr kumimoji="1" lang="en-US" altLang="ja-JP" dirty="0" smtClean="0"/>
                        <a:t>proposed</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355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c>
                  <a:txBody>
                    <a:bodyPr/>
                    <a:lstStyle/>
                    <a:p>
                      <a:endParaRPr kumimoji="1" lang="ja-JP" altLang="en-US" dirty="0"/>
                    </a:p>
                  </a:txBody>
                  <a:tcPr/>
                </a:tc>
                <a:tc>
                  <a:txBody>
                    <a:bodyPr/>
                    <a:lstStyle/>
                    <a:p>
                      <a:r>
                        <a:rPr kumimoji="1" lang="en-US" altLang="ja-JP" dirty="0" err="1" smtClean="0"/>
                        <a:t>Ti</a:t>
                      </a:r>
                      <a:r>
                        <a:rPr kumimoji="1" lang="en-US" altLang="ja-JP" dirty="0" smtClean="0"/>
                        <a:t>-Cu joint</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r>
                        <a:rPr kumimoji="1" lang="en-US" altLang="ja-JP" dirty="0" smtClean="0"/>
                        <a:t>W-Cu </a:t>
                      </a:r>
                      <a:r>
                        <a:rPr kumimoji="1" lang="en-US" altLang="ja-JP" dirty="0" smtClean="0"/>
                        <a:t>joint. Lab tests still to be done with a 50 cm wheel.</a:t>
                      </a:r>
                      <a:endParaRPr kumimoji="1" lang="ja-JP" altLang="en-US" dirty="0"/>
                    </a:p>
                  </a:txBody>
                  <a:tcPr/>
                </a:tc>
                <a:tc>
                  <a:txBody>
                    <a:bodyPr/>
                    <a:lstStyle/>
                    <a:p>
                      <a:r>
                        <a:rPr kumimoji="1" lang="en-US" altLang="ja-JP" dirty="0" smtClean="0"/>
                        <a:t>B</a:t>
                      </a:r>
                      <a:endParaRPr kumimoji="1" lang="ja-JP" altLang="en-US"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2017/6/6 Lyn's mtg, KEK,  Yokoya</a:t>
            </a:r>
            <a:endParaRPr kumimoji="1" lang="ja-JP" altLang="en-US"/>
          </a:p>
        </p:txBody>
      </p:sp>
      <p:sp>
        <p:nvSpPr>
          <p:cNvPr id="6" name="スライド番号プレースホルダー 5"/>
          <p:cNvSpPr>
            <a:spLocks noGrp="1"/>
          </p:cNvSpPr>
          <p:nvPr>
            <p:ph type="sldNum" sz="quarter" idx="12"/>
          </p:nvPr>
        </p:nvSpPr>
        <p:spPr/>
        <p:txBody>
          <a:bodyPr/>
          <a:lstStyle/>
          <a:p>
            <a:fld id="{B6B26CC9-E209-43F4-B303-D0F5253BC9CD}" type="slidenum">
              <a:rPr kumimoji="1" lang="ja-JP" altLang="en-US" smtClean="0"/>
              <a:t>9</a:t>
            </a:fld>
            <a:endParaRPr kumimoji="1" lang="ja-JP" altLang="en-US"/>
          </a:p>
        </p:txBody>
      </p:sp>
    </p:spTree>
    <p:extLst>
      <p:ext uri="{BB962C8B-B14F-4D97-AF65-F5344CB8AC3E}">
        <p14:creationId xmlns:p14="http://schemas.microsoft.com/office/powerpoint/2010/main" val="2870164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TotalTime>
  <Words>1891</Words>
  <Application>Microsoft Office PowerPoint</Application>
  <PresentationFormat>画面に合わせる (4:3)</PresentationFormat>
  <Paragraphs>384</Paragraphs>
  <Slides>23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23</vt:i4>
      </vt:variant>
    </vt:vector>
  </HeadingPairs>
  <TitlesOfParts>
    <vt:vector size="31" baseType="lpstr">
      <vt:lpstr>ＭＳ Ｐゴシック</vt:lpstr>
      <vt:lpstr>宋体</vt:lpstr>
      <vt:lpstr>Arial</vt:lpstr>
      <vt:lpstr>Calibri</vt:lpstr>
      <vt:lpstr>Calibri Light</vt:lpstr>
      <vt:lpstr>Symbol</vt:lpstr>
      <vt:lpstr>Wingdings</vt:lpstr>
      <vt:lpstr>Office テーマ</vt:lpstr>
      <vt:lpstr>Comparison of Undulator and e-Driven Schemes</vt:lpstr>
      <vt:lpstr>Recent Progresses (1)</vt:lpstr>
      <vt:lpstr>PowerPoint プレゼンテーション</vt:lpstr>
      <vt:lpstr>Recent Progresses (2)</vt:lpstr>
      <vt:lpstr>PowerPoint プレゼンテーション</vt:lpstr>
      <vt:lpstr>Comparison of Technical Feasibility of Undulator/e-Driven Schemes</vt:lpstr>
      <vt:lpstr>Driver Beam</vt:lpstr>
      <vt:lpstr>Alignment/Field accuracy of Undulators</vt:lpstr>
      <vt:lpstr>Target</vt:lpstr>
      <vt:lpstr>Life Time of the Wheel</vt:lpstr>
      <vt:lpstr>Matching Device</vt:lpstr>
      <vt:lpstr>PowerPoint プレゼンテーション</vt:lpstr>
      <vt:lpstr>PowerPoint プレゼンテーション</vt:lpstr>
      <vt:lpstr>Capture Cavity</vt:lpstr>
      <vt:lpstr>Beam Dump</vt:lpstr>
      <vt:lpstr>Shielding and Target Replacement</vt:lpstr>
      <vt:lpstr>Upgrade to 2625 Bunches</vt:lpstr>
      <vt:lpstr>2625 Bunches with Undulator</vt:lpstr>
      <vt:lpstr>Overall</vt:lpstr>
      <vt:lpstr>R&amp;D Plan (Undulator)</vt:lpstr>
      <vt:lpstr>PowerPoint プレゼンテーション</vt:lpstr>
      <vt:lpstr>R&amp;D Plan (e-Driven)</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Undulator and e-Driven Schemes</dc:title>
  <dc:creator>Yokoya</dc:creator>
  <cp:lastModifiedBy>Yokoya</cp:lastModifiedBy>
  <cp:revision>39</cp:revision>
  <dcterms:created xsi:type="dcterms:W3CDTF">2017-05-17T03:32:14Z</dcterms:created>
  <dcterms:modified xsi:type="dcterms:W3CDTF">2017-06-01T04:06:57Z</dcterms:modified>
</cp:coreProperties>
</file>