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tiff" ContentType="image/tiff"/>
  <Default Extension="emf" ContentType="image/x-emf"/>
  <Default Extension="jpeg" ContentType="image/jpeg"/>
  <Default Extension="rels" ContentType="application/vnd.openxmlformats-package.relationships+xml"/>
  <Default Extension="wmf" ContentType="image/x-wm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3"/>
  </p:notesMasterIdLst>
  <p:sldIdLst>
    <p:sldId id="349" r:id="rId2"/>
    <p:sldId id="256" r:id="rId3"/>
    <p:sldId id="271" r:id="rId4"/>
    <p:sldId id="270" r:id="rId5"/>
    <p:sldId id="265" r:id="rId6"/>
    <p:sldId id="341" r:id="rId7"/>
    <p:sldId id="304" r:id="rId8"/>
    <p:sldId id="297" r:id="rId9"/>
    <p:sldId id="266" r:id="rId10"/>
    <p:sldId id="300" r:id="rId11"/>
    <p:sldId id="257" r:id="rId12"/>
    <p:sldId id="308" r:id="rId13"/>
    <p:sldId id="306" r:id="rId14"/>
    <p:sldId id="303" r:id="rId15"/>
    <p:sldId id="307" r:id="rId16"/>
    <p:sldId id="272" r:id="rId17"/>
    <p:sldId id="291" r:id="rId18"/>
    <p:sldId id="322" r:id="rId19"/>
    <p:sldId id="274" r:id="rId20"/>
    <p:sldId id="323" r:id="rId21"/>
    <p:sldId id="298" r:id="rId22"/>
    <p:sldId id="324" r:id="rId23"/>
    <p:sldId id="325" r:id="rId24"/>
    <p:sldId id="326" r:id="rId25"/>
    <p:sldId id="327" r:id="rId26"/>
    <p:sldId id="328" r:id="rId27"/>
    <p:sldId id="329" r:id="rId28"/>
    <p:sldId id="330" r:id="rId29"/>
    <p:sldId id="319" r:id="rId30"/>
    <p:sldId id="317" r:id="rId31"/>
    <p:sldId id="331" r:id="rId32"/>
    <p:sldId id="342" r:id="rId33"/>
    <p:sldId id="343" r:id="rId34"/>
    <p:sldId id="344" r:id="rId35"/>
    <p:sldId id="345" r:id="rId36"/>
    <p:sldId id="346" r:id="rId37"/>
    <p:sldId id="347" r:id="rId38"/>
    <p:sldId id="348" r:id="rId39"/>
    <p:sldId id="321" r:id="rId40"/>
    <p:sldId id="320" r:id="rId41"/>
    <p:sldId id="316" r:id="rId4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2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49"/>
    <p:restoredTop sz="95504"/>
  </p:normalViewPr>
  <p:slideViewPr>
    <p:cSldViewPr snapToGrid="0" snapToObjects="1">
      <p:cViewPr>
        <p:scale>
          <a:sx n="139" d="100"/>
          <a:sy n="139" d="100"/>
        </p:scale>
        <p:origin x="416" y="8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notesMaster" Target="notesMasters/notesMaster1.xml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FA7E28-8260-2445-8748-44E45DD5018B}" type="datetimeFigureOut">
              <a:t>2017/7/21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BFBDB7-9E0B-8A4E-9087-FF071EF373FC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43918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FBDB7-9E0B-8A4E-9087-FF071EF373FC}" type="slidenum">
              <a:rPr lang="uk-UA"/>
              <a:t>2</a:t>
            </a:fld>
            <a:endParaRPr kumimoji="1" lang="uk-UA" altLang="ja-JP"/>
          </a:p>
        </p:txBody>
      </p:sp>
    </p:spTree>
    <p:extLst>
      <p:ext uri="{BB962C8B-B14F-4D97-AF65-F5344CB8AC3E}">
        <p14:creationId xmlns:p14="http://schemas.microsoft.com/office/powerpoint/2010/main" val="1328017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2F175-E320-3E4D-9F3C-41CFA3B88450}" type="datetime1">
              <a:t>2017/7/21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0786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4D4BF-AC27-0E46-A03D-C1B3E932771E}" type="datetime1">
              <a:t>2017/7/21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4620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67B98-88DB-C84A-88D3-9C5E2EB3D169}" type="datetime1">
              <a:t>2017/7/21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1272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EE30D-9661-434C-9CF3-C53C18F2E67C}" type="datetime1">
              <a:t>2017/7/21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049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41913-D595-2F43-BF0A-9E2DEC4F082B}" type="datetime1">
              <a:t>2017/7/21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087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D51BA-F371-4247-B0FA-E5E803BA126B}" type="datetime1">
              <a:t>2017/7/21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524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DD51B-7B22-CF4F-974F-215F0B196B70}" type="datetime1">
              <a:t>2017/7/21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7354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ADCE2-0C84-B047-92FE-32F120C426BA}" type="datetime1">
              <a:t>2017/7/21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5905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1C1A0-569D-A14C-99F5-72F5A407F948}" type="datetime1">
              <a:t>2017/7/21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457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B9DAA-059A-2F42-8F2F-E29B216189BF}" type="datetime1">
              <a:t>2017/7/21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4355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041B4-5F62-A441-8988-E923713916DE}" type="datetime1">
              <a:t>2017/7/21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0848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945094-448A-8A4C-844B-C28F81586598}" type="datetime1">
              <a:t>2017/7/21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96A33-1008-D64F-B1E1-789B382C4A24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7063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Relationship Id="rId3" Type="http://schemas.openxmlformats.org/officeDocument/2006/relationships/image" Target="../media/image2.tif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Relationship Id="rId3" Type="http://schemas.openxmlformats.org/officeDocument/2006/relationships/image" Target="../media/image3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4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4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tif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tif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tif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tif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tif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tif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tif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wmf"/><Relationship Id="rId3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Relationship Id="rId3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/>
              <a:t>1</a:t>
            </a:fld>
            <a:endParaRPr kumimoji="1" lang="uk-UA" altLang="ja-JP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952" y="0"/>
            <a:ext cx="7495624" cy="685800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4812" y="417715"/>
            <a:ext cx="4982972" cy="630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083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4114234" y="299447"/>
            <a:ext cx="3747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/>
              <a:t>Working assumption (4)</a:t>
            </a:r>
            <a:endParaRPr kumimoji="1" lang="ja-JP" altLang="en-US" sz="2800" b="1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/>
              <a:t>10</a:t>
            </a:fld>
            <a:endParaRPr kumimoji="1" lang="uk-UA" altLang="ja-JP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74488" y="3787337"/>
            <a:ext cx="113651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/>
              <a:t>(14) Simple tunnel means: normal wall finish, but no </a:t>
            </a:r>
            <a:r>
              <a:rPr lang="en-US" altLang="ja-JP" sz="2400" b="1"/>
              <a:t>central shield wall, </a:t>
            </a:r>
          </a:p>
          <a:p>
            <a:r>
              <a:rPr lang="en-US" altLang="ja-JP" sz="2400" b="1"/>
              <a:t>        no </a:t>
            </a:r>
            <a:r>
              <a:rPr kumimoji="1" lang="en-US" altLang="ja-JP" sz="2400" b="1"/>
              <a:t>AC power line, no cooling water line, </a:t>
            </a:r>
          </a:p>
          <a:p>
            <a:r>
              <a:rPr lang="en-US" altLang="ja-JP" sz="2400" b="1"/>
              <a:t>        however</a:t>
            </a:r>
            <a:r>
              <a:rPr kumimoji="1" lang="en-US" altLang="ja-JP" sz="2400" b="1"/>
              <a:t> air-condition, lighting and water drain are installed.</a:t>
            </a:r>
            <a:endParaRPr kumimoji="1" lang="ja-JP" altLang="en-US" sz="2400" b="1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74488" y="5126427"/>
            <a:ext cx="11365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/>
              <a:t>(15) Digging tunnel during accelerator operation without serious interference.</a:t>
            </a:r>
            <a:endParaRPr kumimoji="1" lang="ja-JP" altLang="en-US" sz="2400" b="1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74488" y="5726853"/>
            <a:ext cx="11365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/>
              <a:t>(16) Keep the Damping Ring circumference. No design change for DR.</a:t>
            </a:r>
            <a:endParaRPr kumimoji="1" lang="ja-JP" altLang="en-US" sz="2400" b="1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74488" y="2360807"/>
            <a:ext cx="101926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/>
              <a:t>(12) Remove access tunnels at turn-around (PM-13 and PM+13) of TDR tunnel, </a:t>
            </a:r>
          </a:p>
          <a:p>
            <a:r>
              <a:rPr lang="en-US" altLang="ja-JP" sz="2400" b="1"/>
              <a:t>      </a:t>
            </a:r>
            <a:r>
              <a:rPr kumimoji="1" lang="en-US" altLang="ja-JP" sz="2400" b="1"/>
              <a:t>not for staging tunnel</a:t>
            </a:r>
            <a:r>
              <a:rPr lang="en-US" altLang="ja-JP" sz="2400" b="1"/>
              <a:t>.</a:t>
            </a:r>
            <a:r>
              <a:rPr lang="ja-JP" altLang="en-US" sz="2400" b="1">
                <a:sym typeface="Wingdings"/>
              </a:rPr>
              <a:t>　</a:t>
            </a:r>
            <a:endParaRPr kumimoji="1" lang="ja-JP" altLang="en-US" sz="2400" b="1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74488" y="3186911"/>
            <a:ext cx="111143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/>
              <a:t>(13) One water-drain-tunnel is considered in the collision point, not at PM-13/PM+13.</a:t>
            </a:r>
            <a:endParaRPr kumimoji="1" lang="ja-JP" altLang="en-US" sz="2400" b="1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74488" y="1007138"/>
            <a:ext cx="105158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/>
              <a:t>(11)  </a:t>
            </a:r>
            <a:r>
              <a:rPr kumimoji="1" lang="en-US" altLang="ja-JP" sz="2400" b="1"/>
              <a:t>TDR-undulator-based positron is kept in this study.</a:t>
            </a:r>
            <a:endParaRPr lang="en-US" altLang="ja-JP" sz="2400" b="1">
              <a:sym typeface="Wingdings"/>
            </a:endParaRPr>
          </a:p>
          <a:p>
            <a:r>
              <a:rPr lang="en-US" altLang="ja-JP" sz="2400" b="1">
                <a:sym typeface="Wingdings"/>
              </a:rPr>
              <a:t>       The length of undulator is streched to 231m from 147m with 125GeV beam.</a:t>
            </a:r>
            <a:r>
              <a:rPr lang="ja-JP" altLang="en-US" sz="2400" b="1">
                <a:sym typeface="Wingdings"/>
              </a:rPr>
              <a:t>　</a:t>
            </a:r>
            <a:endParaRPr kumimoji="1" lang="ja-JP" altLang="en-US" sz="2400" b="1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891137" y="1838135"/>
            <a:ext cx="62704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>
                <a:solidFill>
                  <a:srgbClr val="7030A0"/>
                </a:solidFill>
              </a:rPr>
              <a:t>This determines energy sensitivity of positron production</a:t>
            </a:r>
            <a:endParaRPr kumimoji="1" lang="ja-JP" altLang="en-US" sz="2000" b="1">
              <a:solidFill>
                <a:srgbClr val="7030A0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891137" y="6188518"/>
            <a:ext cx="67760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>
                <a:solidFill>
                  <a:srgbClr val="7030A0"/>
                </a:solidFill>
              </a:rPr>
              <a:t>This determines the requirement of collision timing condition.</a:t>
            </a:r>
            <a:endParaRPr kumimoji="1" lang="ja-JP" altLang="en-US" sz="2000" b="1">
              <a:solidFill>
                <a:srgbClr val="7030A0"/>
              </a:solidFill>
            </a:endParaRPr>
          </a:p>
        </p:txBody>
      </p:sp>
      <p:sp>
        <p:nvSpPr>
          <p:cNvPr id="17" name="右矢印 16"/>
          <p:cNvSpPr/>
          <p:nvPr/>
        </p:nvSpPr>
        <p:spPr>
          <a:xfrm>
            <a:off x="219456" y="1007138"/>
            <a:ext cx="521208" cy="466344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右矢印 17"/>
          <p:cNvSpPr/>
          <p:nvPr/>
        </p:nvSpPr>
        <p:spPr>
          <a:xfrm>
            <a:off x="219456" y="5754922"/>
            <a:ext cx="521208" cy="466344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938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87" y="1868220"/>
            <a:ext cx="12192000" cy="1485392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463" y="3165216"/>
            <a:ext cx="6022967" cy="68136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071615" y="3201792"/>
            <a:ext cx="6181463" cy="682014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4693920" y="2029968"/>
            <a:ext cx="68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PM-8</a:t>
            </a:r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066288" y="2029968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PM-10</a:t>
            </a:r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353312" y="2029968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PM-12</a:t>
            </a:r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800414" y="2029968"/>
            <a:ext cx="732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PM+8</a:t>
            </a:r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8398329" y="2029968"/>
            <a:ext cx="84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PM+10</a:t>
            </a:r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0113264" y="2029968"/>
            <a:ext cx="84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PM+12</a:t>
            </a:r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1158728" y="2029968"/>
            <a:ext cx="84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PM+13</a:t>
            </a:r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41555" y="2029968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PM-13</a:t>
            </a:r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047351" y="2943974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IR</a:t>
            </a:r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533620" y="4060034"/>
            <a:ext cx="1394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cryomodules</a:t>
            </a:r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046584" y="406003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99</a:t>
            </a:r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755826" y="4060034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189</a:t>
            </a:r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584354" y="4060034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189</a:t>
            </a:r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335593" y="4060034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189</a:t>
            </a:r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158196" y="4060034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189</a:t>
            </a:r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0949376" y="406003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99</a:t>
            </a:r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485634" y="4060034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180</a:t>
            </a:r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8228818" y="4060034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189</a:t>
            </a:r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9065401" y="4060034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189</a:t>
            </a:r>
            <a:endParaRPr kumimoji="1"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9888004" y="4060034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189</a:t>
            </a:r>
            <a:endParaRPr kumimoji="1"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622386" y="4786112"/>
            <a:ext cx="1326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E gain (GeV)</a:t>
            </a:r>
            <a:endParaRPr kumimoji="1"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904927" y="4786112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28.1</a:t>
            </a:r>
            <a:endParaRPr kumimoji="1" lang="ja-JP" altLang="en-US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756188" y="4786112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53.6</a:t>
            </a:r>
            <a:endParaRPr kumimoji="1" lang="ja-JP" altLang="en-US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584716" y="4786112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53.6</a:t>
            </a:r>
            <a:endParaRPr kumimoji="1" lang="ja-JP" altLang="en-US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335955" y="4786112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53.6</a:t>
            </a:r>
            <a:endParaRPr kumimoji="1" lang="ja-JP" altLang="en-US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158558" y="4786112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53.6</a:t>
            </a:r>
            <a:endParaRPr kumimoji="1" lang="ja-JP" altLang="en-US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0774648" y="4786112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28.1</a:t>
            </a:r>
            <a:endParaRPr kumimoji="1" lang="ja-JP" altLang="en-US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7485634" y="4786112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51.0</a:t>
            </a:r>
            <a:endParaRPr kumimoji="1" lang="ja-JP" altLang="en-US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8228818" y="4786112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53.6</a:t>
            </a:r>
            <a:endParaRPr kumimoji="1" lang="ja-JP" altLang="en-US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9065401" y="4786112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53.6</a:t>
            </a:r>
            <a:endParaRPr kumimoji="1" lang="ja-JP" altLang="en-US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9888004" y="4786112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53.6</a:t>
            </a:r>
            <a:endParaRPr kumimoji="1" lang="ja-JP" altLang="en-US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272126" y="407004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51</a:t>
            </a:r>
            <a:endParaRPr kumimoji="1" lang="ja-JP" altLang="en-US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11684376" y="405785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51</a:t>
            </a:r>
            <a:endParaRPr kumimoji="1" lang="ja-JP" altLang="en-US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82581" y="4786112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10.0</a:t>
            </a:r>
            <a:endParaRPr kumimoji="1" lang="ja-JP" altLang="en-US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1509648" y="4786112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10.0</a:t>
            </a:r>
            <a:endParaRPr kumimoji="1" lang="ja-JP" altLang="en-US"/>
          </a:p>
        </p:txBody>
      </p:sp>
      <p:cxnSp>
        <p:nvCxnSpPr>
          <p:cNvPr id="61" name="直線矢印コネクタ 60"/>
          <p:cNvCxnSpPr/>
          <p:nvPr/>
        </p:nvCxnSpPr>
        <p:spPr>
          <a:xfrm>
            <a:off x="8849886" y="1893316"/>
            <a:ext cx="16315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矢印コネクタ 61"/>
          <p:cNvCxnSpPr/>
          <p:nvPr/>
        </p:nvCxnSpPr>
        <p:spPr>
          <a:xfrm>
            <a:off x="1704043" y="1893316"/>
            <a:ext cx="16315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テキスト ボックス 62"/>
          <p:cNvSpPr txBox="1"/>
          <p:nvPr/>
        </p:nvSpPr>
        <p:spPr>
          <a:xfrm>
            <a:off x="9248242" y="1460288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4907.8m</a:t>
            </a:r>
            <a:endParaRPr kumimoji="1" lang="ja-JP" altLang="en-US"/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2045112" y="1460288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4907.8m</a:t>
            </a:r>
            <a:endParaRPr kumimoji="1" lang="ja-JP" altLang="en-US"/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5536199" y="3809966"/>
            <a:ext cx="1435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Ecm=500GeV</a:t>
            </a:r>
            <a:endParaRPr kumimoji="1" lang="ja-JP" altLang="en-US"/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4855152" y="724034"/>
            <a:ext cx="24562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/>
              <a:t>Ecm = 500GeV  </a:t>
            </a:r>
            <a:endParaRPr kumimoji="1" lang="ja-JP" altLang="en-US" sz="2800" b="1">
              <a:solidFill>
                <a:srgbClr val="FF0000"/>
              </a:solidFill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535799" y="761624"/>
            <a:ext cx="704039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solidFill>
                  <a:srgbClr val="FF0000"/>
                </a:solidFill>
              </a:rPr>
              <a:t>TDR</a:t>
            </a:r>
            <a:endParaRPr kumimoji="1" lang="ja-JP" altLang="en-US" sz="2400" b="1">
              <a:solidFill>
                <a:srgbClr val="FF0000"/>
              </a:solidFill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11644705" y="3773586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BC</a:t>
            </a:r>
            <a:endParaRPr kumimoji="1" lang="ja-JP" altLang="en-US"/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250484" y="3752794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BC</a:t>
            </a:r>
            <a:endParaRPr kumimoji="1" lang="ja-JP" altLang="en-US"/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5802636" y="4457738"/>
            <a:ext cx="841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chemeClr val="accent6">
                    <a:lumMod val="50000"/>
                  </a:schemeClr>
                </a:solidFill>
              </a:rPr>
              <a:t>RF unit</a:t>
            </a:r>
            <a:endParaRPr kumimoji="1" lang="ja-JP" altLang="en-US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4296056" y="445773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accent6">
                    <a:lumMod val="50000"/>
                  </a:schemeClr>
                </a:solidFill>
              </a:rPr>
              <a:t>42</a:t>
            </a:r>
            <a:endParaRPr kumimoji="1" lang="ja-JP" altLang="en-US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3462178" y="445773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accent6">
                    <a:lumMod val="50000"/>
                  </a:schemeClr>
                </a:solidFill>
              </a:rPr>
              <a:t>42</a:t>
            </a:r>
            <a:endParaRPr kumimoji="1" lang="ja-JP" altLang="en-US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2710533" y="445773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accent6">
                    <a:lumMod val="50000"/>
                  </a:schemeClr>
                </a:solidFill>
              </a:rPr>
              <a:t>42</a:t>
            </a:r>
            <a:endParaRPr kumimoji="1" lang="ja-JP" altLang="en-US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1877608" y="445773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accent6">
                    <a:lumMod val="50000"/>
                  </a:schemeClr>
                </a:solidFill>
              </a:rPr>
              <a:t>42</a:t>
            </a:r>
            <a:endParaRPr kumimoji="1" lang="ja-JP" altLang="en-US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1044683" y="445773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accent6">
                    <a:lumMod val="50000"/>
                  </a:schemeClr>
                </a:solidFill>
              </a:rPr>
              <a:t>22</a:t>
            </a:r>
            <a:endParaRPr kumimoji="1" lang="ja-JP" altLang="en-US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10014664" y="445773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accent6">
                    <a:lumMod val="50000"/>
                  </a:schemeClr>
                </a:solidFill>
              </a:rPr>
              <a:t>42</a:t>
            </a:r>
            <a:endParaRPr kumimoji="1" lang="ja-JP" altLang="en-US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9180786" y="445773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accent6">
                    <a:lumMod val="50000"/>
                  </a:schemeClr>
                </a:solidFill>
              </a:rPr>
              <a:t>42</a:t>
            </a:r>
            <a:endParaRPr kumimoji="1" lang="ja-JP" altLang="en-US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8429141" y="445773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accent6">
                    <a:lumMod val="50000"/>
                  </a:schemeClr>
                </a:solidFill>
              </a:rPr>
              <a:t>42</a:t>
            </a:r>
            <a:endParaRPr kumimoji="1" lang="ja-JP" altLang="en-US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7687557" y="444904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accent6">
                    <a:lumMod val="50000"/>
                  </a:schemeClr>
                </a:solidFill>
              </a:rPr>
              <a:t>40</a:t>
            </a:r>
            <a:endParaRPr kumimoji="1" lang="ja-JP" altLang="en-US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10963177" y="445773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accent6">
                    <a:lumMod val="50000"/>
                  </a:schemeClr>
                </a:solidFill>
              </a:rPr>
              <a:t>22</a:t>
            </a:r>
            <a:endParaRPr kumimoji="1" lang="ja-JP" altLang="en-US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11684376" y="445773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accent6">
                    <a:lumMod val="50000"/>
                  </a:schemeClr>
                </a:solidFill>
              </a:rPr>
              <a:t>17</a:t>
            </a:r>
            <a:endParaRPr kumimoji="1" lang="ja-JP" altLang="en-US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6805765" y="415170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24</a:t>
            </a:r>
            <a:endParaRPr kumimoji="1" lang="ja-JP" altLang="en-US"/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6888230" y="445773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accent6">
                    <a:lumMod val="50000"/>
                  </a:schemeClr>
                </a:solidFill>
              </a:rPr>
              <a:t>8</a:t>
            </a:r>
            <a:endParaRPr kumimoji="1" lang="ja-JP" altLang="en-US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4946318" y="413279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24</a:t>
            </a:r>
            <a:endParaRPr kumimoji="1" lang="ja-JP" altLang="en-US"/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5079583" y="445773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accent6">
                    <a:lumMod val="50000"/>
                  </a:schemeClr>
                </a:solidFill>
              </a:rPr>
              <a:t>8</a:t>
            </a:r>
            <a:endParaRPr kumimoji="1" lang="ja-JP" altLang="en-US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6766880" y="3954104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e-inj</a:t>
            </a:r>
            <a:endParaRPr kumimoji="1" lang="ja-JP" altLang="en-US"/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4855152" y="3914713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e+inj</a:t>
            </a:r>
            <a:endParaRPr kumimoji="1" lang="ja-JP" altLang="en-US"/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353028" y="443711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accent6">
                    <a:lumMod val="50000"/>
                  </a:schemeClr>
                </a:solidFill>
              </a:rPr>
              <a:t>17</a:t>
            </a:r>
            <a:endParaRPr kumimoji="1" lang="ja-JP" altLang="en-US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9143281" y="732471"/>
            <a:ext cx="2082878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solidFill>
                  <a:srgbClr val="FF0000"/>
                </a:solidFill>
              </a:rPr>
              <a:t>SRF 31.5MV/m</a:t>
            </a:r>
            <a:endParaRPr kumimoji="1" lang="ja-JP" altLang="en-US" sz="2400" b="1">
              <a:solidFill>
                <a:srgbClr val="FF0000"/>
              </a:solidFill>
            </a:endParaRPr>
          </a:p>
        </p:txBody>
      </p:sp>
      <p:cxnSp>
        <p:nvCxnSpPr>
          <p:cNvPr id="101" name="直線矢印コネクタ 100"/>
          <p:cNvCxnSpPr/>
          <p:nvPr/>
        </p:nvCxnSpPr>
        <p:spPr>
          <a:xfrm>
            <a:off x="3406374" y="1893316"/>
            <a:ext cx="16315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線矢印コネクタ 103"/>
          <p:cNvCxnSpPr/>
          <p:nvPr/>
        </p:nvCxnSpPr>
        <p:spPr>
          <a:xfrm flipV="1">
            <a:off x="5108705" y="1888998"/>
            <a:ext cx="1177003" cy="863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線矢印コネクタ 104"/>
          <p:cNvCxnSpPr/>
          <p:nvPr/>
        </p:nvCxnSpPr>
        <p:spPr>
          <a:xfrm flipV="1">
            <a:off x="6299991" y="1892749"/>
            <a:ext cx="889925" cy="113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線矢印コネクタ 105"/>
          <p:cNvCxnSpPr/>
          <p:nvPr/>
        </p:nvCxnSpPr>
        <p:spPr>
          <a:xfrm>
            <a:off x="7224469" y="1893316"/>
            <a:ext cx="16315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矢印コネクタ 106"/>
          <p:cNvCxnSpPr/>
          <p:nvPr/>
        </p:nvCxnSpPr>
        <p:spPr>
          <a:xfrm>
            <a:off x="10490867" y="1889666"/>
            <a:ext cx="1018781" cy="73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線矢印コネクタ 107"/>
          <p:cNvCxnSpPr/>
          <p:nvPr/>
        </p:nvCxnSpPr>
        <p:spPr>
          <a:xfrm>
            <a:off x="639881" y="1889666"/>
            <a:ext cx="1018781" cy="73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直線矢印コネクタ 108"/>
          <p:cNvCxnSpPr/>
          <p:nvPr/>
        </p:nvCxnSpPr>
        <p:spPr>
          <a:xfrm flipV="1">
            <a:off x="444500" y="1890268"/>
            <a:ext cx="206483" cy="669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テキスト ボックス 110"/>
          <p:cNvSpPr txBox="1"/>
          <p:nvPr/>
        </p:nvSpPr>
        <p:spPr>
          <a:xfrm>
            <a:off x="721106" y="1460288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2509.7m</a:t>
            </a:r>
            <a:endParaRPr kumimoji="1" lang="ja-JP" altLang="en-US"/>
          </a:p>
        </p:txBody>
      </p:sp>
      <p:sp>
        <p:nvSpPr>
          <p:cNvPr id="112" name="テキスト ボックス 111"/>
          <p:cNvSpPr txBox="1"/>
          <p:nvPr/>
        </p:nvSpPr>
        <p:spPr>
          <a:xfrm>
            <a:off x="-38484" y="1528050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129.3m</a:t>
            </a:r>
            <a:endParaRPr kumimoji="1" lang="ja-JP" altLang="en-US"/>
          </a:p>
        </p:txBody>
      </p:sp>
      <p:cxnSp>
        <p:nvCxnSpPr>
          <p:cNvPr id="113" name="直線矢印コネクタ 112"/>
          <p:cNvCxnSpPr/>
          <p:nvPr/>
        </p:nvCxnSpPr>
        <p:spPr>
          <a:xfrm flipV="1">
            <a:off x="11531600" y="1890268"/>
            <a:ext cx="206483" cy="669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テキスト ボックス 113"/>
          <p:cNvSpPr txBox="1"/>
          <p:nvPr/>
        </p:nvSpPr>
        <p:spPr>
          <a:xfrm>
            <a:off x="11358281" y="1516120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129.3m</a:t>
            </a:r>
            <a:endParaRPr kumimoji="1" lang="ja-JP" altLang="en-US"/>
          </a:p>
        </p:txBody>
      </p:sp>
      <p:sp>
        <p:nvSpPr>
          <p:cNvPr id="115" name="テキスト ボックス 114"/>
          <p:cNvSpPr txBox="1"/>
          <p:nvPr/>
        </p:nvSpPr>
        <p:spPr>
          <a:xfrm>
            <a:off x="3747362" y="1468911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4911.6m</a:t>
            </a:r>
            <a:endParaRPr kumimoji="1" lang="ja-JP" altLang="en-US"/>
          </a:p>
        </p:txBody>
      </p:sp>
      <p:sp>
        <p:nvSpPr>
          <p:cNvPr id="116" name="テキスト ボックス 115"/>
          <p:cNvSpPr txBox="1"/>
          <p:nvPr/>
        </p:nvSpPr>
        <p:spPr>
          <a:xfrm>
            <a:off x="5179067" y="1460288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34</a:t>
            </a:r>
            <a:r>
              <a:rPr kumimoji="1" lang="en-US" altLang="ja-JP"/>
              <a:t>13.8m</a:t>
            </a:r>
            <a:endParaRPr kumimoji="1" lang="ja-JP" altLang="en-US"/>
          </a:p>
        </p:txBody>
      </p:sp>
      <p:sp>
        <p:nvSpPr>
          <p:cNvPr id="117" name="テキスト ボックス 116"/>
          <p:cNvSpPr txBox="1"/>
          <p:nvPr/>
        </p:nvSpPr>
        <p:spPr>
          <a:xfrm>
            <a:off x="6260793" y="1460288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2334</a:t>
            </a:r>
            <a:r>
              <a:rPr kumimoji="1" lang="en-US" altLang="ja-JP"/>
              <a:t>.9m</a:t>
            </a:r>
            <a:endParaRPr kumimoji="1" lang="ja-JP" altLang="en-US"/>
          </a:p>
        </p:txBody>
      </p:sp>
      <p:sp>
        <p:nvSpPr>
          <p:cNvPr id="118" name="テキスト ボックス 117"/>
          <p:cNvSpPr txBox="1"/>
          <p:nvPr/>
        </p:nvSpPr>
        <p:spPr>
          <a:xfrm>
            <a:off x="7600353" y="1460288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4795.2m</a:t>
            </a:r>
            <a:endParaRPr kumimoji="1" lang="ja-JP" altLang="en-US"/>
          </a:p>
        </p:txBody>
      </p:sp>
      <p:sp>
        <p:nvSpPr>
          <p:cNvPr id="119" name="テキスト ボックス 118"/>
          <p:cNvSpPr txBox="1"/>
          <p:nvPr/>
        </p:nvSpPr>
        <p:spPr>
          <a:xfrm>
            <a:off x="10476579" y="1460288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2509.7m</a:t>
            </a:r>
            <a:endParaRPr kumimoji="1" lang="ja-JP" altLang="en-US"/>
          </a:p>
        </p:txBody>
      </p:sp>
      <p:sp>
        <p:nvSpPr>
          <p:cNvPr id="120" name="テキスト ボックス 119"/>
          <p:cNvSpPr txBox="1"/>
          <p:nvPr/>
        </p:nvSpPr>
        <p:spPr>
          <a:xfrm>
            <a:off x="4077832" y="5801420"/>
            <a:ext cx="4133055" cy="954107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/>
              <a:t>Cavity active length = 1.0385m</a:t>
            </a:r>
          </a:p>
          <a:p>
            <a:r>
              <a:rPr lang="en-US" altLang="ja-JP" sz="1400"/>
              <a:t>Energy gain by 1 cavity = 31.5*1.0385 = 32.7 MeV</a:t>
            </a:r>
          </a:p>
          <a:p>
            <a:r>
              <a:rPr kumimoji="1" lang="en-US" altLang="ja-JP" sz="1400"/>
              <a:t>Energy gain by 1 RF unit = 32.7 MeV * 39 =1.2753 GeV</a:t>
            </a:r>
          </a:p>
          <a:p>
            <a:r>
              <a:rPr lang="en-US" altLang="ja-JP" sz="1400"/>
              <a:t>length of 1 RF unit = 58.3m</a:t>
            </a:r>
            <a:endParaRPr kumimoji="1" lang="ja-JP" altLang="en-US" sz="1400"/>
          </a:p>
        </p:txBody>
      </p:sp>
      <p:sp>
        <p:nvSpPr>
          <p:cNvPr id="121" name="テキスト ボックス 120"/>
          <p:cNvSpPr txBox="1"/>
          <p:nvPr/>
        </p:nvSpPr>
        <p:spPr>
          <a:xfrm>
            <a:off x="6839858" y="4720428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5.0</a:t>
            </a:r>
            <a:endParaRPr kumimoji="1" lang="ja-JP" altLang="en-US"/>
          </a:p>
        </p:txBody>
      </p:sp>
      <p:sp>
        <p:nvSpPr>
          <p:cNvPr id="122" name="テキスト ボックス 121"/>
          <p:cNvSpPr txBox="1"/>
          <p:nvPr/>
        </p:nvSpPr>
        <p:spPr>
          <a:xfrm>
            <a:off x="4966491" y="4717552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5.0</a:t>
            </a:r>
            <a:endParaRPr kumimoji="1" lang="ja-JP" altLang="en-US"/>
          </a:p>
        </p:txBody>
      </p:sp>
      <p:sp>
        <p:nvSpPr>
          <p:cNvPr id="123" name="テキスト ボックス 122"/>
          <p:cNvSpPr txBox="1"/>
          <p:nvPr/>
        </p:nvSpPr>
        <p:spPr>
          <a:xfrm>
            <a:off x="4900249" y="5366404"/>
            <a:ext cx="6837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Total length of tunnel = 1</a:t>
            </a:r>
            <a:r>
              <a:rPr kumimoji="1" lang="en-US" altLang="ja-JP"/>
              <a:t>5872.2m+14676.9m+1473m+1473m=33495m</a:t>
            </a:r>
            <a:endParaRPr kumimoji="1" lang="ja-JP" altLang="en-US"/>
          </a:p>
        </p:txBody>
      </p:sp>
      <p:sp>
        <p:nvSpPr>
          <p:cNvPr id="41" name="スライド番号プレースホルダー 4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/>
              <a:t>11</a:t>
            </a:fld>
            <a:endParaRPr kumimoji="1" lang="uk-UA" altLang="ja-JP"/>
          </a:p>
        </p:txBody>
      </p:sp>
      <p:cxnSp>
        <p:nvCxnSpPr>
          <p:cNvPr id="43" name="直線矢印コネクタ 42"/>
          <p:cNvCxnSpPr/>
          <p:nvPr/>
        </p:nvCxnSpPr>
        <p:spPr>
          <a:xfrm>
            <a:off x="4489704" y="1247254"/>
            <a:ext cx="689363" cy="5823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テキスト ボックス 93"/>
          <p:cNvSpPr txBox="1"/>
          <p:nvPr/>
        </p:nvSpPr>
        <p:spPr>
          <a:xfrm>
            <a:off x="3164917" y="654224"/>
            <a:ext cx="19499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put 1473m</a:t>
            </a:r>
          </a:p>
          <a:p>
            <a:r>
              <a:rPr lang="en-US" altLang="ja-JP"/>
              <a:t>by change Request</a:t>
            </a:r>
            <a:endParaRPr kumimoji="1" lang="ja-JP" altLang="en-US"/>
          </a:p>
        </p:txBody>
      </p:sp>
      <p:cxnSp>
        <p:nvCxnSpPr>
          <p:cNvPr id="96" name="直線矢印コネクタ 95"/>
          <p:cNvCxnSpPr/>
          <p:nvPr/>
        </p:nvCxnSpPr>
        <p:spPr>
          <a:xfrm flipH="1">
            <a:off x="7170458" y="1223289"/>
            <a:ext cx="533906" cy="6063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テキスト ボックス 96"/>
          <p:cNvSpPr txBox="1"/>
          <p:nvPr/>
        </p:nvSpPr>
        <p:spPr>
          <a:xfrm>
            <a:off x="7170458" y="645424"/>
            <a:ext cx="19499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put 1473m</a:t>
            </a:r>
          </a:p>
          <a:p>
            <a:r>
              <a:rPr lang="en-US" altLang="ja-JP"/>
              <a:t>by change Request</a:t>
            </a:r>
            <a:endParaRPr kumimoji="1" lang="ja-JP" altLang="en-US"/>
          </a:p>
        </p:txBody>
      </p:sp>
      <p:cxnSp>
        <p:nvCxnSpPr>
          <p:cNvPr id="98" name="直線矢印コネクタ 97"/>
          <p:cNvCxnSpPr/>
          <p:nvPr/>
        </p:nvCxnSpPr>
        <p:spPr>
          <a:xfrm>
            <a:off x="10492157" y="3061934"/>
            <a:ext cx="734002" cy="561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線矢印コネクタ 99"/>
          <p:cNvCxnSpPr/>
          <p:nvPr/>
        </p:nvCxnSpPr>
        <p:spPr>
          <a:xfrm>
            <a:off x="11216683" y="3057031"/>
            <a:ext cx="428022" cy="490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テキスト ボックス 109"/>
          <p:cNvSpPr txBox="1"/>
          <p:nvPr/>
        </p:nvSpPr>
        <p:spPr>
          <a:xfrm>
            <a:off x="10408300" y="2738062"/>
            <a:ext cx="837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1375</a:t>
            </a:r>
            <a:r>
              <a:rPr kumimoji="1" lang="en-US" altLang="ja-JP"/>
              <a:t>m</a:t>
            </a:r>
            <a:endParaRPr kumimoji="1" lang="ja-JP" altLang="en-US"/>
          </a:p>
        </p:txBody>
      </p:sp>
      <p:sp>
        <p:nvSpPr>
          <p:cNvPr id="124" name="テキスト ボックス 123"/>
          <p:cNvSpPr txBox="1"/>
          <p:nvPr/>
        </p:nvSpPr>
        <p:spPr>
          <a:xfrm>
            <a:off x="11158728" y="2726095"/>
            <a:ext cx="837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1264</a:t>
            </a:r>
            <a:r>
              <a:rPr kumimoji="1" lang="en-US" altLang="ja-JP"/>
              <a:t>m</a:t>
            </a:r>
            <a:endParaRPr kumimoji="1" lang="ja-JP" altLang="en-US"/>
          </a:p>
        </p:txBody>
      </p:sp>
      <p:sp>
        <p:nvSpPr>
          <p:cNvPr id="125" name="テキスト ボックス 124"/>
          <p:cNvSpPr txBox="1"/>
          <p:nvPr/>
        </p:nvSpPr>
        <p:spPr>
          <a:xfrm>
            <a:off x="994482" y="2782939"/>
            <a:ext cx="837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1375</a:t>
            </a:r>
            <a:r>
              <a:rPr kumimoji="1" lang="en-US" altLang="ja-JP"/>
              <a:t>m</a:t>
            </a:r>
            <a:endParaRPr kumimoji="1" lang="ja-JP" altLang="en-US"/>
          </a:p>
        </p:txBody>
      </p:sp>
      <p:sp>
        <p:nvSpPr>
          <p:cNvPr id="126" name="テキスト ボックス 125"/>
          <p:cNvSpPr txBox="1"/>
          <p:nvPr/>
        </p:nvSpPr>
        <p:spPr>
          <a:xfrm>
            <a:off x="302561" y="2776584"/>
            <a:ext cx="837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1264</a:t>
            </a:r>
            <a:r>
              <a:rPr kumimoji="1" lang="en-US" altLang="ja-JP"/>
              <a:t>m</a:t>
            </a:r>
            <a:endParaRPr kumimoji="1" lang="ja-JP" altLang="en-US"/>
          </a:p>
        </p:txBody>
      </p:sp>
      <p:cxnSp>
        <p:nvCxnSpPr>
          <p:cNvPr id="127" name="直線矢印コネクタ 126"/>
          <p:cNvCxnSpPr/>
          <p:nvPr/>
        </p:nvCxnSpPr>
        <p:spPr>
          <a:xfrm>
            <a:off x="1044683" y="3158626"/>
            <a:ext cx="625081" cy="73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直線矢印コネクタ 127"/>
          <p:cNvCxnSpPr/>
          <p:nvPr/>
        </p:nvCxnSpPr>
        <p:spPr>
          <a:xfrm flipV="1">
            <a:off x="535799" y="3158743"/>
            <a:ext cx="498196" cy="353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テキスト ボックス 101"/>
          <p:cNvSpPr txBox="1"/>
          <p:nvPr/>
        </p:nvSpPr>
        <p:spPr>
          <a:xfrm>
            <a:off x="3671530" y="124942"/>
            <a:ext cx="476111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800" b="1"/>
              <a:t>TDR Cryomodule configuration</a:t>
            </a:r>
            <a:endParaRPr kumimoji="1" lang="ja-JP" altLang="en-US" sz="2800" b="1"/>
          </a:p>
        </p:txBody>
      </p:sp>
    </p:spTree>
    <p:extLst>
      <p:ext uri="{BB962C8B-B14F-4D97-AF65-F5344CB8AC3E}">
        <p14:creationId xmlns:p14="http://schemas.microsoft.com/office/powerpoint/2010/main" val="15714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/>
              <a:t>12</a:t>
            </a:fld>
            <a:endParaRPr kumimoji="1" lang="uk-UA" altLang="ja-JP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9115" y="905608"/>
            <a:ext cx="9292166" cy="5952392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835269" y="279270"/>
            <a:ext cx="108907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/>
              <a:t>Keep BDS tunnel length</a:t>
            </a:r>
            <a:r>
              <a:rPr lang="en-US" altLang="ja-JP" sz="2400" b="1"/>
              <a:t> as TDR, but put verical bend 87.5m on both entrance of BDS</a:t>
            </a:r>
            <a:endParaRPr kumimoji="1" lang="ja-JP" altLang="en-US" sz="2400" b="1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918917" y="652680"/>
            <a:ext cx="4250074" cy="369332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/>
              <a:t>There is no vertical bend in the optics deck.</a:t>
            </a:r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869680" y="3755340"/>
            <a:ext cx="3257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ML tunnel should be along geoid</a:t>
            </a:r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0" y="3697138"/>
            <a:ext cx="3257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ML tunnel should be along geoid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06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テキスト ボックス 17"/>
          <p:cNvSpPr txBox="1"/>
          <p:nvPr/>
        </p:nvSpPr>
        <p:spPr>
          <a:xfrm>
            <a:off x="9655444" y="3300181"/>
            <a:ext cx="248609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800" baseline="30000" dirty="0" smtClean="0">
                <a:sym typeface="Wingdings"/>
              </a:rPr>
              <a:t>emit</a:t>
            </a:r>
            <a:endParaRPr kumimoji="1" lang="ja-JP" altLang="en-US" sz="800" baseline="30000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/>
              <a:t>13</a:t>
            </a:fld>
            <a:endParaRPr kumimoji="1" lang="uk-UA" altLang="ja-JP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5086" y="1170053"/>
            <a:ext cx="7526765" cy="1690795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3556363" y="1771188"/>
            <a:ext cx="590226" cy="3077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ym typeface="Wingdings"/>
              </a:rPr>
              <a:t></a:t>
            </a:r>
            <a:r>
              <a:rPr kumimoji="1" lang="en-US" altLang="ja-JP" sz="1400" dirty="0" smtClean="0"/>
              <a:t>ML</a:t>
            </a:r>
            <a:endParaRPr kumimoji="1" lang="ja-JP" altLang="en-US" sz="1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728063" y="1925076"/>
            <a:ext cx="470000" cy="3077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ym typeface="Wingdings"/>
              </a:rPr>
              <a:t>BC2</a:t>
            </a:r>
            <a:endParaRPr kumimoji="1" lang="ja-JP" altLang="en-US" sz="1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821783" y="1935672"/>
            <a:ext cx="470000" cy="307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smtClean="0">
                <a:sym typeface="Wingdings"/>
              </a:rPr>
              <a:t>BC1</a:t>
            </a:r>
            <a:endParaRPr kumimoji="1" lang="ja-JP" altLang="en-US" sz="1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426038" y="1925076"/>
            <a:ext cx="478016" cy="2616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100" dirty="0" smtClean="0">
                <a:sym typeface="Wingdings"/>
              </a:rPr>
              <a:t>EMIT</a:t>
            </a:r>
            <a:endParaRPr kumimoji="1" lang="ja-JP" altLang="en-US" sz="11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9787767" y="2102048"/>
            <a:ext cx="447558" cy="2616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100" dirty="0" smtClean="0">
                <a:sym typeface="Wingdings"/>
              </a:rPr>
              <a:t>SPIN</a:t>
            </a:r>
            <a:endParaRPr kumimoji="1" lang="ja-JP" altLang="en-US" sz="11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0613128" y="1509143"/>
            <a:ext cx="601447" cy="30777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smtClean="0">
                <a:sym typeface="Wingdings"/>
              </a:rPr>
              <a:t>TURN</a:t>
            </a:r>
            <a:endParaRPr kumimoji="1" lang="ja-JP" altLang="en-US" sz="14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280844" y="2015450"/>
            <a:ext cx="670376" cy="2616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100" smtClean="0">
                <a:sym typeface="Wingdings"/>
              </a:rPr>
              <a:t>LAUNCH</a:t>
            </a:r>
            <a:endParaRPr kumimoji="1" lang="ja-JP" altLang="en-US" sz="1100" dirty="0"/>
          </a:p>
        </p:txBody>
      </p:sp>
      <p:sp>
        <p:nvSpPr>
          <p:cNvPr id="12" name="正方形/長方形 11"/>
          <p:cNvSpPr/>
          <p:nvPr/>
        </p:nvSpPr>
        <p:spPr>
          <a:xfrm>
            <a:off x="4951220" y="3253620"/>
            <a:ext cx="3689085" cy="42454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>
                <a:solidFill>
                  <a:schemeClr val="tx1"/>
                </a:solidFill>
              </a:rPr>
              <a:t>BC2</a:t>
            </a:r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8640305" y="3249711"/>
            <a:ext cx="1015139" cy="42454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>
                <a:solidFill>
                  <a:schemeClr val="tx1"/>
                </a:solidFill>
              </a:rPr>
              <a:t>BC1</a:t>
            </a:r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9904054" y="3249711"/>
            <a:ext cx="394569" cy="42454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>
                <a:solidFill>
                  <a:schemeClr val="tx1"/>
                </a:solidFill>
              </a:rPr>
              <a:t>spin rotator</a:t>
            </a:r>
            <a:endParaRPr kumimoji="1" lang="ja-JP" altLang="en-US" sz="800">
              <a:solidFill>
                <a:schemeClr val="tx1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153849" y="3331177"/>
            <a:ext cx="789621" cy="2616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100" smtClean="0">
                <a:sym typeface="Wingdings"/>
              </a:rPr>
              <a:t>LAUNCH</a:t>
            </a:r>
            <a:endParaRPr kumimoji="1" lang="ja-JP" altLang="en-US" sz="11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168633" y="3878450"/>
            <a:ext cx="7377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/>
              <a:t>167.6m</a:t>
            </a:r>
            <a:endParaRPr kumimoji="1" lang="ja-JP" altLang="en-US" sz="140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426911" y="3878450"/>
            <a:ext cx="7377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/>
              <a:t>818</a:t>
            </a:r>
            <a:r>
              <a:rPr kumimoji="1" lang="en-US" altLang="ja-JP" sz="1400"/>
              <a:t>.6m</a:t>
            </a:r>
            <a:endParaRPr kumimoji="1" lang="ja-JP" altLang="en-US" sz="140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8779023" y="3878449"/>
            <a:ext cx="7377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/>
              <a:t>230</a:t>
            </a:r>
            <a:r>
              <a:rPr kumimoji="1" lang="en-US" altLang="ja-JP" sz="1400"/>
              <a:t>.6m</a:t>
            </a:r>
            <a:endParaRPr kumimoji="1" lang="ja-JP" altLang="en-US" sz="140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9456965" y="4190618"/>
            <a:ext cx="6463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/>
              <a:t>45</a:t>
            </a:r>
            <a:r>
              <a:rPr kumimoji="1" lang="en-US" altLang="ja-JP" sz="1400"/>
              <a:t>.1m</a:t>
            </a:r>
            <a:endParaRPr kumimoji="1" lang="ja-JP" altLang="en-US" sz="140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9815700" y="3878448"/>
            <a:ext cx="6463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/>
              <a:t>77</a:t>
            </a:r>
            <a:r>
              <a:rPr kumimoji="1" lang="en-US" altLang="ja-JP" sz="1400"/>
              <a:t>.8m</a:t>
            </a:r>
            <a:endParaRPr kumimoji="1" lang="ja-JP" altLang="en-US" sz="1400"/>
          </a:p>
        </p:txBody>
      </p:sp>
      <p:sp>
        <p:nvSpPr>
          <p:cNvPr id="23" name="正方形/長方形 22"/>
          <p:cNvSpPr/>
          <p:nvPr/>
        </p:nvSpPr>
        <p:spPr>
          <a:xfrm>
            <a:off x="10298624" y="3253620"/>
            <a:ext cx="402955" cy="42454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800">
                <a:solidFill>
                  <a:schemeClr val="tx1"/>
                </a:solidFill>
              </a:rPr>
              <a:t>turn around</a:t>
            </a:r>
            <a:endParaRPr kumimoji="1" lang="ja-JP" altLang="en-US" sz="800">
              <a:solidFill>
                <a:schemeClr val="tx1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0200179" y="4186225"/>
            <a:ext cx="599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/>
              <a:t>~92</a:t>
            </a:r>
            <a:r>
              <a:rPr kumimoji="1" lang="en-US" altLang="ja-JP" sz="1400"/>
              <a:t>m</a:t>
            </a:r>
            <a:endParaRPr kumimoji="1" lang="ja-JP" altLang="en-US" sz="1400"/>
          </a:p>
        </p:txBody>
      </p:sp>
      <p:cxnSp>
        <p:nvCxnSpPr>
          <p:cNvPr id="28" name="直線矢印コネクタ 27"/>
          <p:cNvCxnSpPr/>
          <p:nvPr/>
        </p:nvCxnSpPr>
        <p:spPr>
          <a:xfrm flipV="1">
            <a:off x="4951220" y="4902381"/>
            <a:ext cx="5750359" cy="1578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7404302" y="4513526"/>
            <a:ext cx="837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1264m</a:t>
            </a:r>
            <a:endParaRPr kumimoji="1" lang="ja-JP" altLang="en-US"/>
          </a:p>
        </p:txBody>
      </p:sp>
      <p:cxnSp>
        <p:nvCxnSpPr>
          <p:cNvPr id="32" name="直線コネクタ 31"/>
          <p:cNvCxnSpPr/>
          <p:nvPr/>
        </p:nvCxnSpPr>
        <p:spPr>
          <a:xfrm>
            <a:off x="4943470" y="1925076"/>
            <a:ext cx="644" cy="32795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/>
          <p:cNvCxnSpPr/>
          <p:nvPr/>
        </p:nvCxnSpPr>
        <p:spPr>
          <a:xfrm>
            <a:off x="10701579" y="1935672"/>
            <a:ext cx="0" cy="32101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正方形/長方形 10"/>
          <p:cNvSpPr/>
          <p:nvPr/>
        </p:nvSpPr>
        <p:spPr>
          <a:xfrm>
            <a:off x="440895" y="3249711"/>
            <a:ext cx="3705694" cy="42454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>
                <a:solidFill>
                  <a:schemeClr val="tx1"/>
                </a:solidFill>
              </a:rPr>
              <a:t>e+ ML</a:t>
            </a:r>
            <a:endParaRPr kumimoji="1" lang="ja-JP" altLang="en-US">
              <a:solidFill>
                <a:schemeClr val="tx1"/>
              </a:solidFill>
            </a:endParaRPr>
          </a:p>
        </p:txBody>
      </p:sp>
      <p:cxnSp>
        <p:nvCxnSpPr>
          <p:cNvPr id="38" name="直線矢印コネクタ 37"/>
          <p:cNvCxnSpPr/>
          <p:nvPr/>
        </p:nvCxnSpPr>
        <p:spPr>
          <a:xfrm>
            <a:off x="4168633" y="3033345"/>
            <a:ext cx="0" cy="2163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矢印コネクタ 38"/>
          <p:cNvCxnSpPr/>
          <p:nvPr/>
        </p:nvCxnSpPr>
        <p:spPr>
          <a:xfrm>
            <a:off x="4945288" y="3045069"/>
            <a:ext cx="0" cy="2163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矢印コネクタ 39"/>
          <p:cNvCxnSpPr/>
          <p:nvPr/>
        </p:nvCxnSpPr>
        <p:spPr>
          <a:xfrm>
            <a:off x="8638456" y="3033345"/>
            <a:ext cx="0" cy="2163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/>
          <p:cNvCxnSpPr/>
          <p:nvPr/>
        </p:nvCxnSpPr>
        <p:spPr>
          <a:xfrm>
            <a:off x="9655444" y="3033345"/>
            <a:ext cx="0" cy="2163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41"/>
          <p:cNvCxnSpPr/>
          <p:nvPr/>
        </p:nvCxnSpPr>
        <p:spPr>
          <a:xfrm>
            <a:off x="9886974" y="3036277"/>
            <a:ext cx="0" cy="2163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/>
          <p:cNvCxnSpPr/>
          <p:nvPr/>
        </p:nvCxnSpPr>
        <p:spPr>
          <a:xfrm>
            <a:off x="10294348" y="3030417"/>
            <a:ext cx="0" cy="2163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テキスト ボックス 44"/>
          <p:cNvSpPr txBox="1"/>
          <p:nvPr/>
        </p:nvSpPr>
        <p:spPr>
          <a:xfrm>
            <a:off x="5250195" y="5030100"/>
            <a:ext cx="506337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/>
              <a:t>This is the same length for e- side and e+ side,</a:t>
            </a:r>
          </a:p>
          <a:p>
            <a:r>
              <a:rPr lang="en-US" altLang="ja-JP" sz="2000" b="1"/>
              <a:t>We keep this section same in option C, </a:t>
            </a:r>
          </a:p>
          <a:p>
            <a:r>
              <a:rPr lang="en-US" altLang="ja-JP" sz="2000" b="1"/>
              <a:t>except EMIT part.</a:t>
            </a:r>
            <a:endParaRPr kumimoji="1" lang="ja-JP" altLang="en-US" sz="2000" b="1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3941857" y="149643"/>
            <a:ext cx="49923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/>
              <a:t>e+ Main Linac end region details</a:t>
            </a:r>
            <a:endParaRPr kumimoji="1" lang="ja-JP" altLang="en-US" sz="2800" b="1"/>
          </a:p>
        </p:txBody>
      </p:sp>
      <p:cxnSp>
        <p:nvCxnSpPr>
          <p:cNvPr id="47" name="直線コネクタ 46"/>
          <p:cNvCxnSpPr/>
          <p:nvPr/>
        </p:nvCxnSpPr>
        <p:spPr>
          <a:xfrm>
            <a:off x="423172" y="1900990"/>
            <a:ext cx="644" cy="32795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テキスト ボックス 47"/>
          <p:cNvSpPr txBox="1"/>
          <p:nvPr/>
        </p:nvSpPr>
        <p:spPr>
          <a:xfrm>
            <a:off x="85542" y="1555744"/>
            <a:ext cx="84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PM+12</a:t>
            </a:r>
            <a:endParaRPr kumimoji="1" lang="ja-JP" altLang="en-US"/>
          </a:p>
        </p:txBody>
      </p:sp>
      <p:cxnSp>
        <p:nvCxnSpPr>
          <p:cNvPr id="49" name="直線矢印コネクタ 48"/>
          <p:cNvCxnSpPr/>
          <p:nvPr/>
        </p:nvCxnSpPr>
        <p:spPr>
          <a:xfrm>
            <a:off x="458995" y="4918164"/>
            <a:ext cx="4447340" cy="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テキスト ボックス 50"/>
          <p:cNvSpPr txBox="1"/>
          <p:nvPr/>
        </p:nvSpPr>
        <p:spPr>
          <a:xfrm>
            <a:off x="2072487" y="4548832"/>
            <a:ext cx="837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1454m</a:t>
            </a:r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990375" y="905047"/>
            <a:ext cx="3526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turn-around and bunch compressor</a:t>
            </a:r>
            <a:endParaRPr kumimoji="1" lang="ja-JP" altLang="en-US"/>
          </a:p>
        </p:txBody>
      </p:sp>
      <p:cxnSp>
        <p:nvCxnSpPr>
          <p:cNvPr id="26" name="直線コネクタ 25"/>
          <p:cNvCxnSpPr/>
          <p:nvPr/>
        </p:nvCxnSpPr>
        <p:spPr>
          <a:xfrm>
            <a:off x="4951220" y="5599012"/>
            <a:ext cx="0" cy="6463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/>
          <p:nvPr/>
        </p:nvCxnSpPr>
        <p:spPr>
          <a:xfrm flipH="1" flipV="1">
            <a:off x="704088" y="5879592"/>
            <a:ext cx="4247132" cy="914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763278" y="5987571"/>
            <a:ext cx="3923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We will touch the ML length for staging.</a:t>
            </a:r>
          </a:p>
        </p:txBody>
      </p:sp>
      <p:cxnSp>
        <p:nvCxnSpPr>
          <p:cNvPr id="27" name="直線矢印コネクタ 26"/>
          <p:cNvCxnSpPr/>
          <p:nvPr/>
        </p:nvCxnSpPr>
        <p:spPr>
          <a:xfrm flipH="1" flipV="1">
            <a:off x="9815700" y="3674254"/>
            <a:ext cx="1538100" cy="23973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テキスト ボックス 49"/>
          <p:cNvSpPr txBox="1"/>
          <p:nvPr/>
        </p:nvSpPr>
        <p:spPr>
          <a:xfrm>
            <a:off x="8084215" y="6059127"/>
            <a:ext cx="4034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We will touch this length for staging, too.</a:t>
            </a:r>
          </a:p>
        </p:txBody>
      </p:sp>
    </p:spTree>
    <p:extLst>
      <p:ext uri="{BB962C8B-B14F-4D97-AF65-F5344CB8AC3E}">
        <p14:creationId xmlns:p14="http://schemas.microsoft.com/office/powerpoint/2010/main" val="200132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480536" y="2176693"/>
            <a:ext cx="5264518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/>
              <a:t>Cavity active length = 1.0385m</a:t>
            </a:r>
          </a:p>
          <a:p>
            <a:r>
              <a:rPr lang="en-US" altLang="ja-JP"/>
              <a:t>Energy gain by 1 cavity = 31.5*1.0385 = 32.7 MeV</a:t>
            </a:r>
          </a:p>
          <a:p>
            <a:r>
              <a:rPr kumimoji="1" lang="en-US" altLang="ja-JP"/>
              <a:t>Energy gain by 1 RF unit = 32.7 MeV * 39 =</a:t>
            </a:r>
            <a:r>
              <a:rPr kumimoji="1" lang="en-US" altLang="ja-JP" u="sng"/>
              <a:t>1.2753 GeV</a:t>
            </a:r>
          </a:p>
          <a:p>
            <a:r>
              <a:rPr lang="en-US" altLang="ja-JP"/>
              <a:t>length of 1 RF unit = 58.3m</a:t>
            </a:r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945462" y="1326715"/>
            <a:ext cx="2082878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solidFill>
                  <a:srgbClr val="FF0000"/>
                </a:solidFill>
              </a:rPr>
              <a:t>SRF 31.5MV/m</a:t>
            </a:r>
            <a:endParaRPr kumimoji="1" lang="ja-JP" altLang="en-US" sz="2400" b="1">
              <a:solidFill>
                <a:srgbClr val="FF0000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525133" y="2176692"/>
            <a:ext cx="5147499" cy="120032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rgbClr val="C00000"/>
                </a:solidFill>
              </a:rPr>
              <a:t>Cavity active length = 1.0385m</a:t>
            </a:r>
          </a:p>
          <a:p>
            <a:r>
              <a:rPr lang="en-US" altLang="ja-JP">
                <a:solidFill>
                  <a:srgbClr val="C00000"/>
                </a:solidFill>
              </a:rPr>
              <a:t>Energy gain by 1 cavity = 35.0*1.0385 = 36.3 MeV</a:t>
            </a:r>
          </a:p>
          <a:p>
            <a:r>
              <a:rPr kumimoji="1" lang="en-US" altLang="ja-JP">
                <a:solidFill>
                  <a:srgbClr val="C00000"/>
                </a:solidFill>
              </a:rPr>
              <a:t>Energy gain by 1 RF unit = 36.3 MeV * 39 =</a:t>
            </a:r>
            <a:r>
              <a:rPr kumimoji="1" lang="en-US" altLang="ja-JP" u="sng">
                <a:solidFill>
                  <a:srgbClr val="C00000"/>
                </a:solidFill>
              </a:rPr>
              <a:t>1.418 GeV</a:t>
            </a:r>
          </a:p>
          <a:p>
            <a:r>
              <a:rPr lang="en-US" altLang="ja-JP">
                <a:solidFill>
                  <a:srgbClr val="C00000"/>
                </a:solidFill>
              </a:rPr>
              <a:t>length of 1 RF unit = 58.3m</a:t>
            </a:r>
            <a:endParaRPr kumimoji="1" lang="ja-JP" altLang="en-US">
              <a:solidFill>
                <a:srgbClr val="C0000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026396" y="1326714"/>
            <a:ext cx="1845633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solidFill>
                  <a:srgbClr val="C00000"/>
                </a:solidFill>
              </a:rPr>
              <a:t>SRF 35MV/m</a:t>
            </a:r>
            <a:endParaRPr kumimoji="1" lang="ja-JP" altLang="en-US" sz="2400" b="1">
              <a:solidFill>
                <a:srgbClr val="C0000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574992" y="458858"/>
            <a:ext cx="55941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/>
              <a:t>Parameters for staging RF unit count</a:t>
            </a:r>
            <a:endParaRPr kumimoji="1" lang="ja-JP" altLang="en-US" sz="2800" b="1">
              <a:solidFill>
                <a:srgbClr val="FF0000"/>
              </a:solidFill>
            </a:endParaRPr>
          </a:p>
        </p:txBody>
      </p:sp>
      <p:grpSp>
        <p:nvGrpSpPr>
          <p:cNvPr id="16" name="図形グループ 15"/>
          <p:cNvGrpSpPr/>
          <p:nvPr/>
        </p:nvGrpSpPr>
        <p:grpSpPr>
          <a:xfrm>
            <a:off x="789532" y="4562491"/>
            <a:ext cx="10785807" cy="2276856"/>
            <a:chOff x="144321" y="4370832"/>
            <a:chExt cx="10785807" cy="2276856"/>
          </a:xfrm>
        </p:grpSpPr>
        <p:pic>
          <p:nvPicPr>
            <p:cNvPr id="7" name="図 6" descr="TDR-PDS.tif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4321" y="4495447"/>
              <a:ext cx="5936948" cy="1887063"/>
            </a:xfrm>
            <a:prstGeom prst="rect">
              <a:avLst/>
            </a:prstGeom>
          </p:spPr>
        </p:pic>
        <p:pic>
          <p:nvPicPr>
            <p:cNvPr id="8" name="図 7" descr="TDR-PDS.tif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4993180" y="4495446"/>
              <a:ext cx="5936948" cy="1887063"/>
            </a:xfrm>
            <a:prstGeom prst="rect">
              <a:avLst/>
            </a:prstGeom>
          </p:spPr>
        </p:pic>
        <p:cxnSp>
          <p:nvCxnSpPr>
            <p:cNvPr id="10" name="直線コネクタ 9"/>
            <p:cNvCxnSpPr/>
            <p:nvPr/>
          </p:nvCxnSpPr>
          <p:spPr>
            <a:xfrm>
              <a:off x="4919472" y="5148072"/>
              <a:ext cx="539496" cy="0"/>
            </a:xfrm>
            <a:prstGeom prst="line">
              <a:avLst/>
            </a:prstGeom>
            <a:ln w="28575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5569252" y="4370832"/>
              <a:ext cx="0" cy="227685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" name="直線矢印コネクタ 19"/>
          <p:cNvCxnSpPr/>
          <p:nvPr/>
        </p:nvCxnSpPr>
        <p:spPr>
          <a:xfrm>
            <a:off x="905256" y="6688470"/>
            <a:ext cx="527718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>
            <a:off x="6214463" y="6688470"/>
            <a:ext cx="527718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2032365" y="6503804"/>
            <a:ext cx="891591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>
                <a:latin typeface="Helvetica" charset="0"/>
                <a:ea typeface="Helvetica" charset="0"/>
                <a:cs typeface="Helvetica" charset="0"/>
              </a:rPr>
              <a:t>RF unit</a:t>
            </a:r>
            <a:endParaRPr kumimoji="1" lang="ja-JP" altLang="en-US" sz="1600" b="1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9477577" y="6497812"/>
            <a:ext cx="891591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>
                <a:latin typeface="Helvetica" charset="0"/>
                <a:ea typeface="Helvetica" charset="0"/>
                <a:cs typeface="Helvetica" charset="0"/>
              </a:rPr>
              <a:t>RF unit</a:t>
            </a:r>
            <a:endParaRPr kumimoji="1" lang="ja-JP" altLang="en-US" sz="1600" b="1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368515" y="6503804"/>
            <a:ext cx="71846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/>
              <a:t>58.3m</a:t>
            </a:r>
            <a:endParaRPr kumimoji="1" lang="ja-JP" altLang="en-US" sz="1600" b="1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8532625" y="6497812"/>
            <a:ext cx="71846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/>
              <a:t>58.3m</a:t>
            </a:r>
            <a:endParaRPr kumimoji="1" lang="ja-JP" altLang="en-US" sz="1600" b="1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455936" y="4051513"/>
            <a:ext cx="783227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>
                <a:latin typeface="Helvetica" charset="0"/>
                <a:ea typeface="Helvetica" charset="0"/>
                <a:cs typeface="Helvetica" charset="0"/>
              </a:rPr>
              <a:t>“a Pair of RF units”  is the fundamental unit of Main Linac Accelerator</a:t>
            </a:r>
            <a:endParaRPr kumimoji="1" lang="ja-JP" altLang="en-US" b="1"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278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87" y="1516524"/>
            <a:ext cx="12192000" cy="1485392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4693920" y="1678272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PM-X</a:t>
            </a:r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066288" y="1678272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PM-10</a:t>
            </a:r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353312" y="1678272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PM-12</a:t>
            </a:r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800414" y="1678272"/>
            <a:ext cx="732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PM+8</a:t>
            </a:r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8398329" y="1678272"/>
            <a:ext cx="84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PM+10</a:t>
            </a:r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0113264" y="1678272"/>
            <a:ext cx="84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PM+12</a:t>
            </a:r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1158728" y="1678272"/>
            <a:ext cx="84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PM+13</a:t>
            </a:r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41555" y="1678272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PM-13</a:t>
            </a:r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047351" y="2455118"/>
            <a:ext cx="360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IP</a:t>
            </a:r>
            <a:endParaRPr kumimoji="1" lang="ja-JP" altLang="en-US"/>
          </a:p>
        </p:txBody>
      </p:sp>
      <p:cxnSp>
        <p:nvCxnSpPr>
          <p:cNvPr id="61" name="直線矢印コネクタ 60"/>
          <p:cNvCxnSpPr/>
          <p:nvPr/>
        </p:nvCxnSpPr>
        <p:spPr>
          <a:xfrm>
            <a:off x="8849886" y="1541620"/>
            <a:ext cx="16315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矢印コネクタ 61"/>
          <p:cNvCxnSpPr/>
          <p:nvPr/>
        </p:nvCxnSpPr>
        <p:spPr>
          <a:xfrm>
            <a:off x="1704043" y="1541620"/>
            <a:ext cx="16315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テキスト ボックス 62"/>
          <p:cNvSpPr txBox="1"/>
          <p:nvPr/>
        </p:nvSpPr>
        <p:spPr>
          <a:xfrm>
            <a:off x="9248242" y="1108592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4907.6m</a:t>
            </a:r>
            <a:endParaRPr kumimoji="1" lang="ja-JP" altLang="en-US"/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2045112" y="1108592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4907.8m</a:t>
            </a:r>
            <a:endParaRPr kumimoji="1" lang="ja-JP" altLang="en-US"/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5111596" y="566722"/>
            <a:ext cx="18166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/>
              <a:t>Ecm = 500GeV  </a:t>
            </a:r>
            <a:endParaRPr kumimoji="1" lang="ja-JP" altLang="en-US" sz="2000" b="1">
              <a:solidFill>
                <a:srgbClr val="FF0000"/>
              </a:solidFill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143813" y="386496"/>
            <a:ext cx="4232505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b="1">
                <a:solidFill>
                  <a:srgbClr val="FF0000"/>
                </a:solidFill>
              </a:rPr>
              <a:t>TDR Recent Optics Deck (M. Woodley)</a:t>
            </a:r>
            <a:endParaRPr kumimoji="1" lang="ja-JP" altLang="en-US" sz="2000" b="1">
              <a:solidFill>
                <a:srgbClr val="FF0000"/>
              </a:solidFill>
            </a:endParaRPr>
          </a:p>
        </p:txBody>
      </p:sp>
      <p:cxnSp>
        <p:nvCxnSpPr>
          <p:cNvPr id="101" name="直線矢印コネクタ 100"/>
          <p:cNvCxnSpPr/>
          <p:nvPr/>
        </p:nvCxnSpPr>
        <p:spPr>
          <a:xfrm>
            <a:off x="3406374" y="1541620"/>
            <a:ext cx="16315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線矢印コネクタ 103"/>
          <p:cNvCxnSpPr/>
          <p:nvPr/>
        </p:nvCxnSpPr>
        <p:spPr>
          <a:xfrm flipV="1">
            <a:off x="5108705" y="1537302"/>
            <a:ext cx="1177003" cy="863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線矢印コネクタ 104"/>
          <p:cNvCxnSpPr/>
          <p:nvPr/>
        </p:nvCxnSpPr>
        <p:spPr>
          <a:xfrm flipV="1">
            <a:off x="6299991" y="1541053"/>
            <a:ext cx="889925" cy="113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線矢印コネクタ 105"/>
          <p:cNvCxnSpPr/>
          <p:nvPr/>
        </p:nvCxnSpPr>
        <p:spPr>
          <a:xfrm>
            <a:off x="7224469" y="1541620"/>
            <a:ext cx="16315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矢印コネクタ 106"/>
          <p:cNvCxnSpPr/>
          <p:nvPr/>
        </p:nvCxnSpPr>
        <p:spPr>
          <a:xfrm>
            <a:off x="10490867" y="1537970"/>
            <a:ext cx="1153838" cy="73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線矢印コネクタ 107"/>
          <p:cNvCxnSpPr/>
          <p:nvPr/>
        </p:nvCxnSpPr>
        <p:spPr>
          <a:xfrm>
            <a:off x="535799" y="1545270"/>
            <a:ext cx="112286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テキスト ボックス 110"/>
          <p:cNvSpPr txBox="1"/>
          <p:nvPr/>
        </p:nvSpPr>
        <p:spPr>
          <a:xfrm>
            <a:off x="644069" y="1108592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2639.6m</a:t>
            </a:r>
            <a:endParaRPr kumimoji="1" lang="ja-JP" altLang="en-US"/>
          </a:p>
        </p:txBody>
      </p:sp>
      <p:sp>
        <p:nvSpPr>
          <p:cNvPr id="115" name="テキスト ボックス 114"/>
          <p:cNvSpPr txBox="1"/>
          <p:nvPr/>
        </p:nvSpPr>
        <p:spPr>
          <a:xfrm>
            <a:off x="3803604" y="1109355"/>
            <a:ext cx="837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6318</a:t>
            </a:r>
            <a:r>
              <a:rPr kumimoji="1" lang="en-US" altLang="ja-JP"/>
              <a:t>m</a:t>
            </a:r>
            <a:endParaRPr kumimoji="1" lang="ja-JP" altLang="en-US"/>
          </a:p>
        </p:txBody>
      </p:sp>
      <p:sp>
        <p:nvSpPr>
          <p:cNvPr id="116" name="テキスト ボックス 115"/>
          <p:cNvSpPr txBox="1"/>
          <p:nvPr/>
        </p:nvSpPr>
        <p:spPr>
          <a:xfrm>
            <a:off x="5179067" y="1108592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3401</a:t>
            </a:r>
            <a:r>
              <a:rPr kumimoji="1" lang="en-US" altLang="ja-JP"/>
              <a:t>.5m</a:t>
            </a:r>
            <a:endParaRPr kumimoji="1" lang="ja-JP" altLang="en-US"/>
          </a:p>
        </p:txBody>
      </p:sp>
      <p:sp>
        <p:nvSpPr>
          <p:cNvPr id="117" name="テキスト ボックス 116"/>
          <p:cNvSpPr txBox="1"/>
          <p:nvPr/>
        </p:nvSpPr>
        <p:spPr>
          <a:xfrm>
            <a:off x="6260793" y="1108592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3729</a:t>
            </a:r>
            <a:r>
              <a:rPr kumimoji="1" lang="en-US" altLang="ja-JP"/>
              <a:t>.2m</a:t>
            </a:r>
            <a:endParaRPr kumimoji="1" lang="ja-JP" altLang="en-US"/>
          </a:p>
        </p:txBody>
      </p:sp>
      <p:sp>
        <p:nvSpPr>
          <p:cNvPr id="118" name="テキスト ボックス 117"/>
          <p:cNvSpPr txBox="1"/>
          <p:nvPr/>
        </p:nvSpPr>
        <p:spPr>
          <a:xfrm>
            <a:off x="7600353" y="1108592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4795.1m</a:t>
            </a:r>
            <a:endParaRPr kumimoji="1" lang="ja-JP" altLang="en-US"/>
          </a:p>
        </p:txBody>
      </p:sp>
      <p:sp>
        <p:nvSpPr>
          <p:cNvPr id="119" name="テキスト ボックス 118"/>
          <p:cNvSpPr txBox="1"/>
          <p:nvPr/>
        </p:nvSpPr>
        <p:spPr>
          <a:xfrm>
            <a:off x="10649241" y="1108592"/>
            <a:ext cx="837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2718m</a:t>
            </a:r>
            <a:endParaRPr kumimoji="1" lang="ja-JP" altLang="en-US"/>
          </a:p>
        </p:txBody>
      </p:sp>
      <p:sp>
        <p:nvSpPr>
          <p:cNvPr id="123" name="テキスト ボックス 122"/>
          <p:cNvSpPr txBox="1"/>
          <p:nvPr/>
        </p:nvSpPr>
        <p:spPr>
          <a:xfrm>
            <a:off x="6800414" y="554867"/>
            <a:ext cx="5302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Total length of tunnel = 17266</a:t>
            </a:r>
            <a:r>
              <a:rPr kumimoji="1" lang="en-US" altLang="ja-JP"/>
              <a:t>.9m+16149.9m=33417m</a:t>
            </a:r>
            <a:endParaRPr kumimoji="1" lang="ja-JP" altLang="en-US"/>
          </a:p>
        </p:txBody>
      </p:sp>
      <p:sp>
        <p:nvSpPr>
          <p:cNvPr id="41" name="スライド番号プレースホルダー 4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/>
              <a:t>15</a:t>
            </a:fld>
            <a:endParaRPr kumimoji="1" lang="uk-UA" altLang="ja-JP"/>
          </a:p>
        </p:txBody>
      </p:sp>
      <p:cxnSp>
        <p:nvCxnSpPr>
          <p:cNvPr id="98" name="直線矢印コネクタ 97"/>
          <p:cNvCxnSpPr/>
          <p:nvPr/>
        </p:nvCxnSpPr>
        <p:spPr>
          <a:xfrm>
            <a:off x="10492157" y="2710238"/>
            <a:ext cx="734002" cy="561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線矢印コネクタ 99"/>
          <p:cNvCxnSpPr/>
          <p:nvPr/>
        </p:nvCxnSpPr>
        <p:spPr>
          <a:xfrm>
            <a:off x="11216683" y="2705335"/>
            <a:ext cx="428022" cy="490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テキスト ボックス 109"/>
          <p:cNvSpPr txBox="1"/>
          <p:nvPr/>
        </p:nvSpPr>
        <p:spPr>
          <a:xfrm>
            <a:off x="10408300" y="2386366"/>
            <a:ext cx="837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1454</a:t>
            </a:r>
            <a:r>
              <a:rPr kumimoji="1" lang="en-US" altLang="ja-JP"/>
              <a:t>m</a:t>
            </a:r>
            <a:endParaRPr kumimoji="1" lang="ja-JP" altLang="en-US"/>
          </a:p>
        </p:txBody>
      </p:sp>
      <p:sp>
        <p:nvSpPr>
          <p:cNvPr id="124" name="テキスト ボックス 123"/>
          <p:cNvSpPr txBox="1"/>
          <p:nvPr/>
        </p:nvSpPr>
        <p:spPr>
          <a:xfrm>
            <a:off x="11158728" y="2374399"/>
            <a:ext cx="837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1264</a:t>
            </a:r>
            <a:r>
              <a:rPr kumimoji="1" lang="en-US" altLang="ja-JP"/>
              <a:t>m</a:t>
            </a:r>
            <a:endParaRPr kumimoji="1" lang="ja-JP" altLang="en-US"/>
          </a:p>
        </p:txBody>
      </p:sp>
      <p:sp>
        <p:nvSpPr>
          <p:cNvPr id="125" name="テキスト ボックス 124"/>
          <p:cNvSpPr txBox="1"/>
          <p:nvPr/>
        </p:nvSpPr>
        <p:spPr>
          <a:xfrm>
            <a:off x="994482" y="2431243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1375.6</a:t>
            </a:r>
            <a:r>
              <a:rPr kumimoji="1" lang="en-US" altLang="ja-JP"/>
              <a:t>m</a:t>
            </a:r>
            <a:endParaRPr kumimoji="1" lang="ja-JP" altLang="en-US"/>
          </a:p>
        </p:txBody>
      </p:sp>
      <p:sp>
        <p:nvSpPr>
          <p:cNvPr id="126" name="テキスト ボックス 125"/>
          <p:cNvSpPr txBox="1"/>
          <p:nvPr/>
        </p:nvSpPr>
        <p:spPr>
          <a:xfrm>
            <a:off x="302561" y="2424888"/>
            <a:ext cx="837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1264</a:t>
            </a:r>
            <a:r>
              <a:rPr kumimoji="1" lang="en-US" altLang="ja-JP"/>
              <a:t>m</a:t>
            </a:r>
            <a:endParaRPr kumimoji="1" lang="ja-JP" altLang="en-US"/>
          </a:p>
        </p:txBody>
      </p:sp>
      <p:cxnSp>
        <p:nvCxnSpPr>
          <p:cNvPr id="127" name="直線矢印コネクタ 126"/>
          <p:cNvCxnSpPr/>
          <p:nvPr/>
        </p:nvCxnSpPr>
        <p:spPr>
          <a:xfrm>
            <a:off x="1044683" y="2806930"/>
            <a:ext cx="625081" cy="73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直線矢印コネクタ 127"/>
          <p:cNvCxnSpPr/>
          <p:nvPr/>
        </p:nvCxnSpPr>
        <p:spPr>
          <a:xfrm flipV="1">
            <a:off x="535799" y="2807047"/>
            <a:ext cx="498196" cy="353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円/楕円 44"/>
          <p:cNvSpPr/>
          <p:nvPr/>
        </p:nvSpPr>
        <p:spPr>
          <a:xfrm>
            <a:off x="6190882" y="1019908"/>
            <a:ext cx="1081726" cy="525362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7" name="直線矢印コネクタ 46"/>
          <p:cNvCxnSpPr/>
          <p:nvPr/>
        </p:nvCxnSpPr>
        <p:spPr>
          <a:xfrm flipH="1">
            <a:off x="6369314" y="1545270"/>
            <a:ext cx="365594" cy="22063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テキスト ボックス 47"/>
          <p:cNvSpPr txBox="1"/>
          <p:nvPr/>
        </p:nvSpPr>
        <p:spPr>
          <a:xfrm>
            <a:off x="5059618" y="3738018"/>
            <a:ext cx="3790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rgbClr val="FF0000"/>
                </a:solidFill>
              </a:rPr>
              <a:t>(2015 Okugi BDS) + 87.5m = 2361.46m</a:t>
            </a:r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29" name="円/楕円 128"/>
          <p:cNvSpPr/>
          <p:nvPr/>
        </p:nvSpPr>
        <p:spPr>
          <a:xfrm>
            <a:off x="5076241" y="1030577"/>
            <a:ext cx="1081726" cy="5253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0" name="直線矢印コネクタ 129"/>
          <p:cNvCxnSpPr>
            <a:endCxn id="131" idx="0"/>
          </p:cNvCxnSpPr>
          <p:nvPr/>
        </p:nvCxnSpPr>
        <p:spPr>
          <a:xfrm flipH="1">
            <a:off x="4756263" y="1555939"/>
            <a:ext cx="846166" cy="182631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テキスト ボックス 130"/>
          <p:cNvSpPr txBox="1"/>
          <p:nvPr/>
        </p:nvSpPr>
        <p:spPr>
          <a:xfrm>
            <a:off x="3406374" y="3382258"/>
            <a:ext cx="2699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rgbClr val="FF0000"/>
                </a:solidFill>
              </a:rPr>
              <a:t>3401.5m + 87.5m = 3489m</a:t>
            </a:r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32" name="テキスト ボックス 131"/>
          <p:cNvSpPr txBox="1"/>
          <p:nvPr/>
        </p:nvSpPr>
        <p:spPr>
          <a:xfrm>
            <a:off x="5887628" y="4046992"/>
            <a:ext cx="2063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rgbClr val="FF0000"/>
                </a:solidFill>
              </a:rPr>
              <a:t>delta-L = -1367.74m</a:t>
            </a:r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33" name="円/楕円 132"/>
          <p:cNvSpPr/>
          <p:nvPr/>
        </p:nvSpPr>
        <p:spPr>
          <a:xfrm>
            <a:off x="9189454" y="1012509"/>
            <a:ext cx="1081726" cy="5253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4" name="直線矢印コネクタ 133"/>
          <p:cNvCxnSpPr/>
          <p:nvPr/>
        </p:nvCxnSpPr>
        <p:spPr>
          <a:xfrm flipH="1">
            <a:off x="9554644" y="1531380"/>
            <a:ext cx="190055" cy="242951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テキスト ボックス 134"/>
          <p:cNvSpPr txBox="1"/>
          <p:nvPr/>
        </p:nvSpPr>
        <p:spPr>
          <a:xfrm>
            <a:off x="8779473" y="3924874"/>
            <a:ext cx="31256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rgbClr val="FF0000"/>
                </a:solidFill>
              </a:rPr>
              <a:t>remove this length for option-C</a:t>
            </a:r>
          </a:p>
          <a:p>
            <a:r>
              <a:rPr kumimoji="1" lang="en-US" altLang="ja-JP">
                <a:solidFill>
                  <a:srgbClr val="FF0000"/>
                </a:solidFill>
              </a:rPr>
              <a:t>delta-L = -4907.6m</a:t>
            </a:r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210713" y="745201"/>
            <a:ext cx="3191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/>
              <a:t>timing path length is matched with n=10</a:t>
            </a:r>
            <a:endParaRPr kumimoji="1" lang="ja-JP" altLang="en-US" sz="1400" b="1"/>
          </a:p>
        </p:txBody>
      </p:sp>
      <p:sp>
        <p:nvSpPr>
          <p:cNvPr id="136" name="テキスト ボックス 135"/>
          <p:cNvSpPr txBox="1"/>
          <p:nvPr/>
        </p:nvSpPr>
        <p:spPr>
          <a:xfrm>
            <a:off x="1347095" y="4691159"/>
            <a:ext cx="1888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collision condition</a:t>
            </a:r>
            <a:endParaRPr kumimoji="1" lang="ja-JP" altLang="en-US"/>
          </a:p>
        </p:txBody>
      </p:sp>
      <p:sp>
        <p:nvSpPr>
          <p:cNvPr id="137" name="テキスト ボックス 136"/>
          <p:cNvSpPr txBox="1"/>
          <p:nvPr/>
        </p:nvSpPr>
        <p:spPr>
          <a:xfrm>
            <a:off x="3235241" y="4945111"/>
            <a:ext cx="1545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C</a:t>
            </a:r>
            <a:r>
              <a:rPr kumimoji="1" lang="en-US" altLang="ja-JP" baseline="-25000"/>
              <a:t>DR</a:t>
            </a:r>
            <a:r>
              <a:rPr kumimoji="1" lang="en-US" altLang="ja-JP"/>
              <a:t>=3238.68m</a:t>
            </a:r>
            <a:endParaRPr kumimoji="1" lang="ja-JP" altLang="en-US"/>
          </a:p>
        </p:txBody>
      </p:sp>
      <p:pic>
        <p:nvPicPr>
          <p:cNvPr id="138" name="図 13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429" y="5256057"/>
            <a:ext cx="3694983" cy="1465418"/>
          </a:xfrm>
          <a:prstGeom prst="rect">
            <a:avLst/>
          </a:prstGeom>
        </p:spPr>
      </p:pic>
      <p:sp>
        <p:nvSpPr>
          <p:cNvPr id="139" name="テキスト ボックス 138"/>
          <p:cNvSpPr txBox="1"/>
          <p:nvPr/>
        </p:nvSpPr>
        <p:spPr>
          <a:xfrm>
            <a:off x="433849" y="4961100"/>
            <a:ext cx="2650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( L</a:t>
            </a:r>
            <a:r>
              <a:rPr lang="en-US" altLang="ja-JP" baseline="-10000" dirty="0"/>
              <a:t>1</a:t>
            </a:r>
            <a:r>
              <a:rPr lang="en-US" altLang="ja-JP" dirty="0"/>
              <a:t> + L</a:t>
            </a:r>
            <a:r>
              <a:rPr lang="en-US" altLang="ja-JP" baseline="-10000" dirty="0"/>
              <a:t>2</a:t>
            </a:r>
            <a:r>
              <a:rPr lang="en-US" altLang="ja-JP" dirty="0"/>
              <a:t> + L</a:t>
            </a:r>
            <a:r>
              <a:rPr lang="en-US" altLang="ja-JP" baseline="-10000" dirty="0"/>
              <a:t>3</a:t>
            </a:r>
            <a:r>
              <a:rPr lang="en-US" altLang="ja-JP" dirty="0"/>
              <a:t> ) – L</a:t>
            </a:r>
            <a:r>
              <a:rPr lang="en-US" altLang="ja-JP" baseline="-10000" dirty="0"/>
              <a:t>4</a:t>
            </a:r>
            <a:r>
              <a:rPr lang="en-US" altLang="ja-JP" dirty="0"/>
              <a:t> = n x C</a:t>
            </a:r>
            <a:r>
              <a:rPr lang="en-US" altLang="ja-JP" baseline="-10000" dirty="0"/>
              <a:t>DR</a:t>
            </a:r>
            <a:endParaRPr lang="ja-JP" altLang="en-US" dirty="0"/>
          </a:p>
        </p:txBody>
      </p:sp>
      <p:sp>
        <p:nvSpPr>
          <p:cNvPr id="140" name="テキスト ボックス 139"/>
          <p:cNvSpPr txBox="1"/>
          <p:nvPr/>
        </p:nvSpPr>
        <p:spPr>
          <a:xfrm>
            <a:off x="5179067" y="4662134"/>
            <a:ext cx="69910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( L</a:t>
            </a:r>
            <a:r>
              <a:rPr lang="en-US" altLang="ja-JP" baseline="-10000" dirty="0"/>
              <a:t>1</a:t>
            </a:r>
            <a:r>
              <a:rPr lang="en-US" altLang="ja-JP" dirty="0"/>
              <a:t> + L</a:t>
            </a:r>
            <a:r>
              <a:rPr lang="en-US" altLang="ja-JP" baseline="-10000" dirty="0"/>
              <a:t>2</a:t>
            </a:r>
            <a:r>
              <a:rPr lang="en-US" altLang="ja-JP" dirty="0"/>
              <a:t> + L</a:t>
            </a:r>
            <a:r>
              <a:rPr lang="en-US" altLang="ja-JP" baseline="-10000" dirty="0"/>
              <a:t>3</a:t>
            </a:r>
            <a:r>
              <a:rPr lang="en-US" altLang="ja-JP" dirty="0"/>
              <a:t> ) – L</a:t>
            </a:r>
            <a:r>
              <a:rPr lang="en-US" altLang="ja-JP" baseline="-10000" dirty="0"/>
              <a:t>4</a:t>
            </a:r>
            <a:r>
              <a:rPr lang="en-US" altLang="ja-JP" dirty="0"/>
              <a:t> =(L</a:t>
            </a:r>
            <a:r>
              <a:rPr lang="en-US" altLang="ja-JP" baseline="-25000" dirty="0"/>
              <a:t>1</a:t>
            </a:r>
            <a:r>
              <a:rPr lang="en-US" altLang="ja-JP" dirty="0"/>
              <a:t>’+87.5)+L</a:t>
            </a:r>
            <a:r>
              <a:rPr lang="en-US" altLang="ja-JP" baseline="-25000" dirty="0"/>
              <a:t>2</a:t>
            </a:r>
            <a:r>
              <a:rPr lang="en-US" altLang="ja-JP" dirty="0"/>
              <a:t>+(L</a:t>
            </a:r>
            <a:r>
              <a:rPr lang="en-US" altLang="ja-JP" baseline="-25000" dirty="0"/>
              <a:t>3</a:t>
            </a:r>
            <a:r>
              <a:rPr lang="en-US" altLang="ja-JP" dirty="0"/>
              <a:t>’-1367.74x2-4907.6x2 -X) – (L</a:t>
            </a:r>
            <a:r>
              <a:rPr lang="en-US" altLang="ja-JP" baseline="-25000" dirty="0"/>
              <a:t>4</a:t>
            </a:r>
            <a:r>
              <a:rPr lang="en-US" altLang="ja-JP" dirty="0"/>
              <a:t>’+87.5)</a:t>
            </a:r>
          </a:p>
          <a:p>
            <a:r>
              <a:rPr lang="en-US" altLang="ja-JP" dirty="0"/>
              <a:t>                                =(L</a:t>
            </a:r>
            <a:r>
              <a:rPr lang="en-US" altLang="ja-JP" baseline="-25000" dirty="0"/>
              <a:t>1</a:t>
            </a:r>
            <a:r>
              <a:rPr lang="en-US" altLang="ja-JP" dirty="0"/>
              <a:t>’+L</a:t>
            </a:r>
            <a:r>
              <a:rPr lang="en-US" altLang="ja-JP" baseline="-25000" dirty="0"/>
              <a:t>2</a:t>
            </a:r>
            <a:r>
              <a:rPr lang="en-US" altLang="ja-JP" dirty="0"/>
              <a:t>+L</a:t>
            </a:r>
            <a:r>
              <a:rPr lang="en-US" altLang="ja-JP" baseline="-25000" dirty="0"/>
              <a:t>3</a:t>
            </a:r>
            <a:r>
              <a:rPr lang="en-US" altLang="ja-JP" dirty="0"/>
              <a:t>’)-L</a:t>
            </a:r>
            <a:r>
              <a:rPr lang="en-US" altLang="ja-JP" baseline="-25000" dirty="0"/>
              <a:t>4</a:t>
            </a:r>
            <a:r>
              <a:rPr lang="en-US" altLang="ja-JP" dirty="0"/>
              <a:t>’ -( 12550.68m +X)</a:t>
            </a:r>
          </a:p>
          <a:p>
            <a:r>
              <a:rPr lang="en-US" altLang="ja-JP" dirty="0"/>
              <a:t>                                =10 x C</a:t>
            </a:r>
            <a:r>
              <a:rPr lang="en-US" altLang="ja-JP" baseline="-10000" dirty="0"/>
              <a:t>DR   </a:t>
            </a:r>
            <a:r>
              <a:rPr lang="en-US" altLang="ja-JP" dirty="0"/>
              <a:t>- 4 x C</a:t>
            </a:r>
            <a:r>
              <a:rPr lang="en-US" altLang="ja-JP" baseline="-25000" dirty="0"/>
              <a:t>DR</a:t>
            </a:r>
            <a:r>
              <a:rPr lang="en-US" altLang="ja-JP" dirty="0"/>
              <a:t> </a:t>
            </a:r>
          </a:p>
          <a:p>
            <a:r>
              <a:rPr lang="en-US" altLang="ja-JP" dirty="0"/>
              <a:t>                                = 6 x C</a:t>
            </a:r>
            <a:r>
              <a:rPr lang="en-US" altLang="ja-JP" baseline="-25000" dirty="0"/>
              <a:t>DR</a:t>
            </a:r>
            <a:r>
              <a:rPr lang="en-US" altLang="ja-JP" dirty="0"/>
              <a:t>  </a:t>
            </a:r>
            <a:endParaRPr lang="ja-JP" altLang="en-US" dirty="0"/>
          </a:p>
        </p:txBody>
      </p:sp>
      <p:sp>
        <p:nvSpPr>
          <p:cNvPr id="141" name="円/楕円 140"/>
          <p:cNvSpPr/>
          <p:nvPr/>
        </p:nvSpPr>
        <p:spPr>
          <a:xfrm>
            <a:off x="3662154" y="1035249"/>
            <a:ext cx="1081726" cy="525362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2" name="円/楕円 141"/>
          <p:cNvSpPr/>
          <p:nvPr/>
        </p:nvSpPr>
        <p:spPr>
          <a:xfrm>
            <a:off x="1975408" y="1039865"/>
            <a:ext cx="1081726" cy="5253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3" name="直線矢印コネクタ 142"/>
          <p:cNvCxnSpPr/>
          <p:nvPr/>
        </p:nvCxnSpPr>
        <p:spPr>
          <a:xfrm flipH="1">
            <a:off x="2114686" y="1563264"/>
            <a:ext cx="360401" cy="141652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直線矢印コネクタ 143"/>
          <p:cNvCxnSpPr/>
          <p:nvPr/>
        </p:nvCxnSpPr>
        <p:spPr>
          <a:xfrm flipH="1">
            <a:off x="2702367" y="1577248"/>
            <a:ext cx="1471559" cy="231244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テキスト ボックス 144"/>
          <p:cNvSpPr txBox="1"/>
          <p:nvPr/>
        </p:nvSpPr>
        <p:spPr>
          <a:xfrm>
            <a:off x="1776851" y="3881729"/>
            <a:ext cx="31678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rgbClr val="FF0000"/>
                </a:solidFill>
              </a:rPr>
              <a:t>remove timing adjust</a:t>
            </a:r>
          </a:p>
          <a:p>
            <a:r>
              <a:rPr lang="en-US" altLang="ja-JP">
                <a:solidFill>
                  <a:srgbClr val="FF0000"/>
                </a:solidFill>
              </a:rPr>
              <a:t>6318</a:t>
            </a:r>
            <a:r>
              <a:rPr kumimoji="1" lang="en-US" altLang="ja-JP">
                <a:solidFill>
                  <a:srgbClr val="FF0000"/>
                </a:solidFill>
              </a:rPr>
              <a:t>m – 1367.74m = 4950.26m</a:t>
            </a:r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46" name="テキスト ボックス 145"/>
          <p:cNvSpPr txBox="1"/>
          <p:nvPr/>
        </p:nvSpPr>
        <p:spPr>
          <a:xfrm>
            <a:off x="844230" y="3021526"/>
            <a:ext cx="19946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rgbClr val="FF0000"/>
                </a:solidFill>
              </a:rPr>
              <a:t>remove this length </a:t>
            </a:r>
          </a:p>
          <a:p>
            <a:r>
              <a:rPr kumimoji="1" lang="en-US" altLang="ja-JP">
                <a:solidFill>
                  <a:srgbClr val="FF0000"/>
                </a:solidFill>
              </a:rPr>
              <a:t>for option-C</a:t>
            </a:r>
          </a:p>
          <a:p>
            <a:r>
              <a:rPr kumimoji="1" lang="en-US" altLang="ja-JP">
                <a:solidFill>
                  <a:srgbClr val="FF0000"/>
                </a:solidFill>
              </a:rPr>
              <a:t>delta-L = -4907.6m</a:t>
            </a:r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47" name="テキスト ボックス 146"/>
          <p:cNvSpPr txBox="1"/>
          <p:nvPr/>
        </p:nvSpPr>
        <p:spPr>
          <a:xfrm>
            <a:off x="5887628" y="5988766"/>
            <a:ext cx="38138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chemeClr val="accent5">
                    <a:lumMod val="50000"/>
                  </a:schemeClr>
                </a:solidFill>
              </a:rPr>
              <a:t>4 x C</a:t>
            </a:r>
            <a:r>
              <a:rPr kumimoji="1" lang="en-US" altLang="ja-JP" baseline="-25000">
                <a:solidFill>
                  <a:schemeClr val="accent5">
                    <a:lumMod val="50000"/>
                  </a:schemeClr>
                </a:solidFill>
              </a:rPr>
              <a:t>DR</a:t>
            </a:r>
            <a:r>
              <a:rPr kumimoji="1" lang="en-US" altLang="ja-JP">
                <a:solidFill>
                  <a:schemeClr val="accent5">
                    <a:lumMod val="50000"/>
                  </a:schemeClr>
                </a:solidFill>
              </a:rPr>
              <a:t>=4 x 3238.68m = 12550.68m + X</a:t>
            </a:r>
          </a:p>
          <a:p>
            <a:r>
              <a:rPr lang="en-US" altLang="ja-JP">
                <a:solidFill>
                  <a:schemeClr val="accent5">
                    <a:lumMod val="50000"/>
                  </a:schemeClr>
                </a:solidFill>
              </a:rPr>
              <a:t>  X = 404.04 m</a:t>
            </a:r>
            <a:endParaRPr kumimoji="1" lang="ja-JP" altLang="en-US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48" name="円/楕円 147"/>
          <p:cNvSpPr/>
          <p:nvPr/>
        </p:nvSpPr>
        <p:spPr>
          <a:xfrm>
            <a:off x="10526765" y="991307"/>
            <a:ext cx="1081726" cy="525362"/>
          </a:xfrm>
          <a:prstGeom prst="ellipse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9" name="直線矢印コネクタ 148"/>
          <p:cNvCxnSpPr/>
          <p:nvPr/>
        </p:nvCxnSpPr>
        <p:spPr>
          <a:xfrm>
            <a:off x="11096718" y="1507576"/>
            <a:ext cx="127125" cy="1775189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テキスト ボックス 149"/>
          <p:cNvSpPr txBox="1"/>
          <p:nvPr/>
        </p:nvSpPr>
        <p:spPr>
          <a:xfrm>
            <a:off x="10168494" y="3188772"/>
            <a:ext cx="20922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chemeClr val="accent5">
                    <a:lumMod val="50000"/>
                  </a:schemeClr>
                </a:solidFill>
              </a:rPr>
              <a:t>2718m – 404.04m/2</a:t>
            </a:r>
          </a:p>
          <a:p>
            <a:r>
              <a:rPr lang="en-US" altLang="ja-JP">
                <a:solidFill>
                  <a:schemeClr val="accent5">
                    <a:lumMod val="50000"/>
                  </a:schemeClr>
                </a:solidFill>
              </a:rPr>
              <a:t>=2516m</a:t>
            </a:r>
            <a:endParaRPr kumimoji="1" lang="ja-JP" altLang="en-US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51" name="テキスト ボックス 150"/>
          <p:cNvSpPr txBox="1"/>
          <p:nvPr/>
        </p:nvSpPr>
        <p:spPr>
          <a:xfrm>
            <a:off x="6674130" y="3039566"/>
            <a:ext cx="2492092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solidFill>
                  <a:srgbClr val="FF0000"/>
                </a:solidFill>
              </a:rPr>
              <a:t>Option C with n=6</a:t>
            </a:r>
            <a:endParaRPr kumimoji="1" lang="ja-JP" altLang="en-US" sz="2400" b="1">
              <a:solidFill>
                <a:srgbClr val="FF0000"/>
              </a:solidFill>
            </a:endParaRPr>
          </a:p>
        </p:txBody>
      </p:sp>
      <p:sp>
        <p:nvSpPr>
          <p:cNvPr id="152" name="円/楕円 151"/>
          <p:cNvSpPr/>
          <p:nvPr/>
        </p:nvSpPr>
        <p:spPr>
          <a:xfrm>
            <a:off x="574262" y="1051886"/>
            <a:ext cx="1081726" cy="525362"/>
          </a:xfrm>
          <a:prstGeom prst="ellipse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3" name="直線矢印コネクタ 152"/>
          <p:cNvCxnSpPr/>
          <p:nvPr/>
        </p:nvCxnSpPr>
        <p:spPr>
          <a:xfrm flipH="1">
            <a:off x="563625" y="1581503"/>
            <a:ext cx="510481" cy="2331783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テキスト ボックス 153"/>
          <p:cNvSpPr txBox="1"/>
          <p:nvPr/>
        </p:nvSpPr>
        <p:spPr>
          <a:xfrm>
            <a:off x="121400" y="3932896"/>
            <a:ext cx="13869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chemeClr val="accent5">
                    <a:lumMod val="50000"/>
                  </a:schemeClr>
                </a:solidFill>
              </a:rPr>
              <a:t>2639.6m </a:t>
            </a:r>
          </a:p>
          <a:p>
            <a:r>
              <a:rPr kumimoji="1" lang="en-US" altLang="ja-JP">
                <a:solidFill>
                  <a:schemeClr val="accent5">
                    <a:lumMod val="50000"/>
                  </a:schemeClr>
                </a:solidFill>
              </a:rPr>
              <a:t>– 404.04m/2</a:t>
            </a:r>
          </a:p>
          <a:p>
            <a:r>
              <a:rPr lang="en-US" altLang="ja-JP">
                <a:solidFill>
                  <a:schemeClr val="accent5">
                    <a:lumMod val="50000"/>
                  </a:schemeClr>
                </a:solidFill>
              </a:rPr>
              <a:t>=2437.48m</a:t>
            </a:r>
            <a:endParaRPr kumimoji="1" lang="ja-JP" altLang="en-US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3855853" y="-1709"/>
            <a:ext cx="78774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/>
              <a:t>manipulation details for option C CFS configuration</a:t>
            </a:r>
            <a:endParaRPr kumimoji="1" lang="ja-JP" altLang="en-US" sz="2800" b="1"/>
          </a:p>
        </p:txBody>
      </p:sp>
    </p:spTree>
    <p:extLst>
      <p:ext uri="{BB962C8B-B14F-4D97-AF65-F5344CB8AC3E}">
        <p14:creationId xmlns:p14="http://schemas.microsoft.com/office/powerpoint/2010/main" val="752780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866473" y="2387542"/>
            <a:ext cx="6787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/>
              <a:t>LINAC configurations for each staging option</a:t>
            </a:r>
            <a:endParaRPr kumimoji="1" lang="ja-JP" altLang="en-US" sz="2800" b="1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18795" y="3155103"/>
            <a:ext cx="6735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/>
              <a:t>(number of RF unit, length of tunnel are considered for each option.)</a:t>
            </a:r>
            <a:endParaRPr kumimoji="1" lang="ja-JP" altLang="en-US" b="1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/>
              <a:t>16</a:t>
            </a:fld>
            <a:endParaRPr kumimoji="1" lang="uk-UA" altLang="ja-JP"/>
          </a:p>
        </p:txBody>
      </p:sp>
    </p:spTree>
    <p:extLst>
      <p:ext uri="{BB962C8B-B14F-4D97-AF65-F5344CB8AC3E}">
        <p14:creationId xmlns:p14="http://schemas.microsoft.com/office/powerpoint/2010/main" val="158039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5436272" y="2736906"/>
            <a:ext cx="1278299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>
                <a:solidFill>
                  <a:srgbClr val="FF0000"/>
                </a:solidFill>
              </a:rPr>
              <a:t>Option C</a:t>
            </a:r>
            <a:endParaRPr kumimoji="1" lang="ja-JP" altLang="en-US" sz="2400">
              <a:solidFill>
                <a:srgbClr val="FF0000"/>
              </a:solidFill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/>
              <a:t>17</a:t>
            </a:fld>
            <a:endParaRPr kumimoji="1" lang="uk-UA" altLang="ja-JP"/>
          </a:p>
        </p:txBody>
      </p:sp>
    </p:spTree>
    <p:extLst>
      <p:ext uri="{BB962C8B-B14F-4D97-AF65-F5344CB8AC3E}">
        <p14:creationId xmlns:p14="http://schemas.microsoft.com/office/powerpoint/2010/main" val="11797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3961" y="2415174"/>
            <a:ext cx="3864005" cy="794955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1250" y="2390102"/>
            <a:ext cx="4122052" cy="919853"/>
          </a:xfrm>
          <a:prstGeom prst="rect">
            <a:avLst/>
          </a:prstGeom>
        </p:spPr>
      </p:pic>
      <p:sp>
        <p:nvSpPr>
          <p:cNvPr id="67" name="テキスト ボックス 66"/>
          <p:cNvSpPr txBox="1"/>
          <p:nvPr/>
        </p:nvSpPr>
        <p:spPr>
          <a:xfrm>
            <a:off x="5313638" y="340051"/>
            <a:ext cx="1278299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400">
                <a:solidFill>
                  <a:srgbClr val="FF0000"/>
                </a:solidFill>
              </a:rPr>
              <a:t>Option C</a:t>
            </a:r>
            <a:endParaRPr lang="ja-JP" altLang="en-US" sz="2400">
              <a:solidFill>
                <a:srgbClr val="FF0000"/>
              </a:solidFill>
            </a:endParaRPr>
          </a:p>
        </p:txBody>
      </p:sp>
      <p:pic>
        <p:nvPicPr>
          <p:cNvPr id="68" name="図 67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559" y="1143677"/>
            <a:ext cx="12192000" cy="1485392"/>
          </a:xfrm>
          <a:prstGeom prst="rect">
            <a:avLst/>
          </a:prstGeom>
        </p:spPr>
      </p:pic>
      <p:sp>
        <p:nvSpPr>
          <p:cNvPr id="71" name="テキスト ボックス 70"/>
          <p:cNvSpPr txBox="1"/>
          <p:nvPr/>
        </p:nvSpPr>
        <p:spPr>
          <a:xfrm>
            <a:off x="4693920" y="1572768"/>
            <a:ext cx="68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PM-8</a:t>
            </a:r>
            <a:endParaRPr kumimoji="1" lang="ja-JP" altLang="en-US"/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3066288" y="1572768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PM-10</a:t>
            </a:r>
            <a:endParaRPr kumimoji="1" lang="ja-JP" altLang="en-US"/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1353312" y="1572768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chemeClr val="bg1">
                    <a:lumMod val="75000"/>
                  </a:schemeClr>
                </a:solidFill>
              </a:rPr>
              <a:t>PM-12</a:t>
            </a:r>
            <a:endParaRPr kumimoji="1" lang="ja-JP" altLang="en-US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6800414" y="1572768"/>
            <a:ext cx="732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PM+8</a:t>
            </a:r>
            <a:endParaRPr kumimoji="1" lang="ja-JP" altLang="en-US"/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8398329" y="1572768"/>
            <a:ext cx="84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PM+10</a:t>
            </a:r>
            <a:endParaRPr kumimoji="1" lang="ja-JP" altLang="en-US"/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10113264" y="1572768"/>
            <a:ext cx="84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chemeClr val="bg1">
                    <a:lumMod val="75000"/>
                  </a:schemeClr>
                </a:solidFill>
              </a:rPr>
              <a:t>PM+12</a:t>
            </a:r>
            <a:endParaRPr kumimoji="1" lang="ja-JP" altLang="en-US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6064441" y="2779489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IR</a:t>
            </a:r>
            <a:endParaRPr kumimoji="1" lang="ja-JP" altLang="en-US"/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5453278" y="4059950"/>
            <a:ext cx="1394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cryomodules</a:t>
            </a:r>
            <a:endParaRPr kumimoji="1" lang="ja-JP" altLang="en-US"/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3335593" y="4069002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189</a:t>
            </a:r>
            <a:endParaRPr kumimoji="1" lang="ja-JP" altLang="en-US"/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4288826" y="4069002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189</a:t>
            </a:r>
            <a:endParaRPr kumimoji="1" lang="ja-JP" altLang="en-US"/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7446445" y="4060037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180</a:t>
            </a:r>
            <a:endParaRPr kumimoji="1" lang="ja-JP" altLang="en-US"/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8268007" y="4060037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189</a:t>
            </a:r>
            <a:endParaRPr kumimoji="1" lang="ja-JP" altLang="en-US"/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5622189" y="4794456"/>
            <a:ext cx="1326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E gain (GeV)</a:t>
            </a:r>
            <a:endParaRPr kumimoji="1" lang="ja-JP" altLang="en-US"/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3335955" y="4786115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53.5</a:t>
            </a:r>
            <a:endParaRPr kumimoji="1" lang="ja-JP" altLang="en-US"/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4289188" y="4786115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53.5</a:t>
            </a:r>
            <a:endParaRPr kumimoji="1" lang="ja-JP" altLang="en-US"/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7446445" y="4786115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51.0</a:t>
            </a:r>
            <a:endParaRPr kumimoji="1" lang="ja-JP" altLang="en-US"/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8223182" y="4786115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53.5</a:t>
            </a:r>
            <a:endParaRPr kumimoji="1" lang="ja-JP" altLang="en-US"/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5450680" y="3192799"/>
            <a:ext cx="1545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 Ecm=250GeV</a:t>
            </a:r>
            <a:endParaRPr kumimoji="1" lang="ja-JP" altLang="en-US"/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8829571" y="4768030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  12.8</a:t>
            </a:r>
            <a:endParaRPr kumimoji="1" lang="ja-JP" altLang="en-US"/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9466805" y="4768030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10.0</a:t>
            </a:r>
            <a:endParaRPr kumimoji="1" lang="ja-JP" altLang="en-US"/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2505957" y="4795420"/>
            <a:ext cx="752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   12.8</a:t>
            </a:r>
            <a:endParaRPr kumimoji="1" lang="ja-JP" altLang="en-US"/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2049330" y="4799628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10.0</a:t>
            </a:r>
            <a:endParaRPr kumimoji="1" lang="ja-JP" altLang="en-US"/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9058294" y="405995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45</a:t>
            </a:r>
            <a:endParaRPr kumimoji="1" lang="ja-JP" altLang="en-US"/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2751444" y="406644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45</a:t>
            </a:r>
            <a:endParaRPr kumimoji="1" lang="ja-JP" altLang="en-US"/>
          </a:p>
        </p:txBody>
      </p:sp>
      <p:cxnSp>
        <p:nvCxnSpPr>
          <p:cNvPr id="95" name="直線矢印コネクタ 94"/>
          <p:cNvCxnSpPr/>
          <p:nvPr/>
        </p:nvCxnSpPr>
        <p:spPr>
          <a:xfrm>
            <a:off x="7206555" y="1415796"/>
            <a:ext cx="16315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線矢印コネクタ 95"/>
          <p:cNvCxnSpPr/>
          <p:nvPr/>
        </p:nvCxnSpPr>
        <p:spPr>
          <a:xfrm flipV="1">
            <a:off x="2271218" y="1406561"/>
            <a:ext cx="1150290" cy="261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テキスト ボックス 96"/>
          <p:cNvSpPr txBox="1"/>
          <p:nvPr/>
        </p:nvSpPr>
        <p:spPr>
          <a:xfrm>
            <a:off x="9553297" y="3266377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BC</a:t>
            </a:r>
            <a:endParaRPr kumimoji="1" lang="ja-JP" altLang="en-US"/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2194662" y="3270374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BC</a:t>
            </a:r>
            <a:endParaRPr kumimoji="1" lang="ja-JP" altLang="en-US"/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5802636" y="4447018"/>
            <a:ext cx="841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RF unit</a:t>
            </a:r>
            <a:endParaRPr kumimoji="1" lang="ja-JP" altLang="en-US"/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4426686" y="444701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42</a:t>
            </a:r>
            <a:endParaRPr kumimoji="1" lang="ja-JP" altLang="en-US"/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3462178" y="444701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42</a:t>
            </a:r>
            <a:endParaRPr kumimoji="1" lang="ja-JP" altLang="en-US"/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8396610" y="444701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42</a:t>
            </a:r>
            <a:endParaRPr kumimoji="1" lang="ja-JP" altLang="en-US"/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7594578" y="444701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40</a:t>
            </a:r>
            <a:endParaRPr kumimoji="1" lang="ja-JP" altLang="en-US"/>
          </a:p>
        </p:txBody>
      </p:sp>
      <p:sp>
        <p:nvSpPr>
          <p:cNvPr id="104" name="テキスト ボックス 103"/>
          <p:cNvSpPr txBox="1"/>
          <p:nvPr/>
        </p:nvSpPr>
        <p:spPr>
          <a:xfrm>
            <a:off x="9072027" y="444701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10</a:t>
            </a:r>
            <a:endParaRPr kumimoji="1" lang="ja-JP" altLang="en-US"/>
          </a:p>
        </p:txBody>
      </p:sp>
      <p:sp>
        <p:nvSpPr>
          <p:cNvPr id="105" name="テキスト ボックス 104"/>
          <p:cNvSpPr txBox="1"/>
          <p:nvPr/>
        </p:nvSpPr>
        <p:spPr>
          <a:xfrm>
            <a:off x="9641533" y="444701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17</a:t>
            </a:r>
            <a:endParaRPr kumimoji="1" lang="ja-JP" altLang="en-US"/>
          </a:p>
        </p:txBody>
      </p:sp>
      <p:sp>
        <p:nvSpPr>
          <p:cNvPr id="106" name="テキスト ボックス 105"/>
          <p:cNvSpPr txBox="1"/>
          <p:nvPr/>
        </p:nvSpPr>
        <p:spPr>
          <a:xfrm>
            <a:off x="6884143" y="412558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24</a:t>
            </a:r>
            <a:endParaRPr kumimoji="1" lang="ja-JP" altLang="en-US"/>
          </a:p>
        </p:txBody>
      </p:sp>
      <p:sp>
        <p:nvSpPr>
          <p:cNvPr id="107" name="テキスト ボックス 106"/>
          <p:cNvSpPr txBox="1"/>
          <p:nvPr/>
        </p:nvSpPr>
        <p:spPr>
          <a:xfrm>
            <a:off x="6979671" y="444701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8</a:t>
            </a:r>
            <a:endParaRPr kumimoji="1" lang="ja-JP" altLang="en-US"/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4946318" y="413279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24</a:t>
            </a:r>
            <a:endParaRPr kumimoji="1" lang="ja-JP" altLang="en-US"/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5079583" y="444701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8</a:t>
            </a:r>
            <a:endParaRPr kumimoji="1" lang="ja-JP" altLang="en-US"/>
          </a:p>
        </p:txBody>
      </p:sp>
      <p:sp>
        <p:nvSpPr>
          <p:cNvPr id="110" name="テキスト ボックス 109"/>
          <p:cNvSpPr txBox="1"/>
          <p:nvPr/>
        </p:nvSpPr>
        <p:spPr>
          <a:xfrm>
            <a:off x="6760233" y="3372201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e-inj</a:t>
            </a:r>
            <a:endParaRPr kumimoji="1" lang="ja-JP" altLang="en-US"/>
          </a:p>
        </p:txBody>
      </p:sp>
      <p:sp>
        <p:nvSpPr>
          <p:cNvPr id="111" name="テキスト ボックス 110"/>
          <p:cNvSpPr txBox="1"/>
          <p:nvPr/>
        </p:nvSpPr>
        <p:spPr>
          <a:xfrm>
            <a:off x="4855152" y="3368040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e+inj</a:t>
            </a:r>
            <a:endParaRPr kumimoji="1" lang="ja-JP" altLang="en-US"/>
          </a:p>
        </p:txBody>
      </p:sp>
      <p:sp>
        <p:nvSpPr>
          <p:cNvPr id="112" name="テキスト ボックス 111"/>
          <p:cNvSpPr txBox="1"/>
          <p:nvPr/>
        </p:nvSpPr>
        <p:spPr>
          <a:xfrm>
            <a:off x="9613958" y="405239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51</a:t>
            </a:r>
            <a:endParaRPr kumimoji="1" lang="ja-JP" altLang="en-US"/>
          </a:p>
        </p:txBody>
      </p:sp>
      <p:sp>
        <p:nvSpPr>
          <p:cNvPr id="113" name="テキスト ボックス 112"/>
          <p:cNvSpPr txBox="1"/>
          <p:nvPr/>
        </p:nvSpPr>
        <p:spPr>
          <a:xfrm>
            <a:off x="2226838" y="407774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51</a:t>
            </a:r>
            <a:endParaRPr kumimoji="1" lang="ja-JP" altLang="en-US"/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2222367" y="444701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17</a:t>
            </a:r>
            <a:endParaRPr kumimoji="1" lang="ja-JP" altLang="en-US"/>
          </a:p>
        </p:txBody>
      </p:sp>
      <p:sp>
        <p:nvSpPr>
          <p:cNvPr id="115" name="テキスト ボックス 114"/>
          <p:cNvSpPr txBox="1"/>
          <p:nvPr/>
        </p:nvSpPr>
        <p:spPr>
          <a:xfrm>
            <a:off x="2715412" y="444701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 10</a:t>
            </a:r>
            <a:endParaRPr kumimoji="1" lang="ja-JP" altLang="en-US"/>
          </a:p>
        </p:txBody>
      </p:sp>
      <p:cxnSp>
        <p:nvCxnSpPr>
          <p:cNvPr id="116" name="直線矢印コネクタ 115"/>
          <p:cNvCxnSpPr/>
          <p:nvPr/>
        </p:nvCxnSpPr>
        <p:spPr>
          <a:xfrm>
            <a:off x="3409253" y="1415796"/>
            <a:ext cx="16315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線矢印コネクタ 116"/>
          <p:cNvCxnSpPr/>
          <p:nvPr/>
        </p:nvCxnSpPr>
        <p:spPr>
          <a:xfrm flipV="1">
            <a:off x="5040803" y="1409356"/>
            <a:ext cx="1167972" cy="644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線矢印コネクタ 117"/>
          <p:cNvCxnSpPr/>
          <p:nvPr/>
        </p:nvCxnSpPr>
        <p:spPr>
          <a:xfrm flipV="1">
            <a:off x="6249908" y="1409356"/>
            <a:ext cx="946771" cy="121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直線矢印コネクタ 118"/>
          <p:cNvCxnSpPr/>
          <p:nvPr/>
        </p:nvCxnSpPr>
        <p:spPr>
          <a:xfrm>
            <a:off x="8847017" y="1405269"/>
            <a:ext cx="988868" cy="390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テキスト ボックス 119"/>
          <p:cNvSpPr txBox="1"/>
          <p:nvPr/>
        </p:nvSpPr>
        <p:spPr>
          <a:xfrm>
            <a:off x="10066858" y="4782763"/>
            <a:ext cx="1516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= e</a:t>
            </a:r>
            <a:r>
              <a:rPr lang="en-US" altLang="ja-JP" baseline="30000"/>
              <a:t>+</a:t>
            </a:r>
            <a:r>
              <a:rPr lang="en-US" altLang="ja-JP"/>
              <a:t> 132.3GeV</a:t>
            </a:r>
            <a:endParaRPr kumimoji="1" lang="ja-JP" altLang="en-US"/>
          </a:p>
        </p:txBody>
      </p:sp>
      <p:sp>
        <p:nvSpPr>
          <p:cNvPr id="121" name="テキスト ボックス 120"/>
          <p:cNvSpPr txBox="1"/>
          <p:nvPr/>
        </p:nvSpPr>
        <p:spPr>
          <a:xfrm>
            <a:off x="570592" y="4807219"/>
            <a:ext cx="1486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e</a:t>
            </a:r>
            <a:r>
              <a:rPr lang="en-US" altLang="ja-JP" baseline="30000"/>
              <a:t>-</a:t>
            </a:r>
            <a:r>
              <a:rPr lang="en-US" altLang="ja-JP"/>
              <a:t> 134.8GeV =</a:t>
            </a:r>
            <a:endParaRPr kumimoji="1" lang="ja-JP" altLang="en-US"/>
          </a:p>
        </p:txBody>
      </p:sp>
      <p:sp>
        <p:nvSpPr>
          <p:cNvPr id="122" name="テキスト ボックス 121"/>
          <p:cNvSpPr txBox="1"/>
          <p:nvPr/>
        </p:nvSpPr>
        <p:spPr>
          <a:xfrm>
            <a:off x="6918236" y="4811872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5.0</a:t>
            </a:r>
            <a:endParaRPr kumimoji="1" lang="ja-JP" altLang="en-US"/>
          </a:p>
        </p:txBody>
      </p:sp>
      <p:sp>
        <p:nvSpPr>
          <p:cNvPr id="123" name="テキスト ボックス 122"/>
          <p:cNvSpPr txBox="1"/>
          <p:nvPr/>
        </p:nvSpPr>
        <p:spPr>
          <a:xfrm>
            <a:off x="4966491" y="478287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5.0</a:t>
            </a:r>
            <a:endParaRPr kumimoji="1" lang="ja-JP" altLang="en-US"/>
          </a:p>
        </p:txBody>
      </p:sp>
      <p:sp>
        <p:nvSpPr>
          <p:cNvPr id="124" name="テキスト ボックス 123"/>
          <p:cNvSpPr txBox="1"/>
          <p:nvPr/>
        </p:nvSpPr>
        <p:spPr>
          <a:xfrm>
            <a:off x="3769831" y="993412"/>
            <a:ext cx="1128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4950.26m</a:t>
            </a:r>
            <a:endParaRPr kumimoji="1" lang="ja-JP" altLang="en-US"/>
          </a:p>
        </p:txBody>
      </p:sp>
      <p:sp>
        <p:nvSpPr>
          <p:cNvPr id="125" name="テキスト ボックス 124"/>
          <p:cNvSpPr txBox="1"/>
          <p:nvPr/>
        </p:nvSpPr>
        <p:spPr>
          <a:xfrm>
            <a:off x="5216743" y="993412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3489</a:t>
            </a:r>
            <a:r>
              <a:rPr kumimoji="1" lang="en-US" altLang="ja-JP"/>
              <a:t>.0m</a:t>
            </a:r>
            <a:endParaRPr kumimoji="1" lang="ja-JP" altLang="en-US"/>
          </a:p>
        </p:txBody>
      </p:sp>
      <p:sp>
        <p:nvSpPr>
          <p:cNvPr id="126" name="テキスト ボックス 125"/>
          <p:cNvSpPr txBox="1"/>
          <p:nvPr/>
        </p:nvSpPr>
        <p:spPr>
          <a:xfrm>
            <a:off x="6289135" y="993412"/>
            <a:ext cx="1128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2361</a:t>
            </a:r>
            <a:r>
              <a:rPr kumimoji="1" lang="en-US" altLang="ja-JP"/>
              <a:t>.46m</a:t>
            </a:r>
            <a:endParaRPr kumimoji="1" lang="ja-JP" altLang="en-US"/>
          </a:p>
        </p:txBody>
      </p:sp>
      <p:sp>
        <p:nvSpPr>
          <p:cNvPr id="127" name="テキスト ボックス 126"/>
          <p:cNvSpPr txBox="1"/>
          <p:nvPr/>
        </p:nvSpPr>
        <p:spPr>
          <a:xfrm>
            <a:off x="7546407" y="993412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4795.2m</a:t>
            </a:r>
            <a:endParaRPr kumimoji="1" lang="ja-JP" altLang="en-US"/>
          </a:p>
        </p:txBody>
      </p:sp>
      <p:sp>
        <p:nvSpPr>
          <p:cNvPr id="128" name="テキスト ボックス 127"/>
          <p:cNvSpPr txBox="1"/>
          <p:nvPr/>
        </p:nvSpPr>
        <p:spPr>
          <a:xfrm>
            <a:off x="2270900" y="993010"/>
            <a:ext cx="1128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2437</a:t>
            </a:r>
            <a:r>
              <a:rPr kumimoji="1" lang="en-US" altLang="ja-JP"/>
              <a:t>.58m</a:t>
            </a:r>
            <a:endParaRPr kumimoji="1" lang="ja-JP" altLang="en-US"/>
          </a:p>
        </p:txBody>
      </p:sp>
      <p:sp>
        <p:nvSpPr>
          <p:cNvPr id="129" name="テキスト ボックス 128"/>
          <p:cNvSpPr txBox="1"/>
          <p:nvPr/>
        </p:nvSpPr>
        <p:spPr>
          <a:xfrm>
            <a:off x="8905128" y="993412"/>
            <a:ext cx="837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2516m</a:t>
            </a:r>
            <a:endParaRPr kumimoji="1" lang="ja-JP" altLang="en-US"/>
          </a:p>
        </p:txBody>
      </p:sp>
      <p:sp>
        <p:nvSpPr>
          <p:cNvPr id="130" name="テキスト ボックス 129"/>
          <p:cNvSpPr txBox="1"/>
          <p:nvPr/>
        </p:nvSpPr>
        <p:spPr>
          <a:xfrm>
            <a:off x="8829571" y="5631654"/>
            <a:ext cx="3112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Total tunnel length = 20549.5m</a:t>
            </a:r>
            <a:endParaRPr kumimoji="1" lang="ja-JP" altLang="en-US"/>
          </a:p>
        </p:txBody>
      </p:sp>
      <p:sp>
        <p:nvSpPr>
          <p:cNvPr id="131" name="テキスト ボックス 130"/>
          <p:cNvSpPr txBox="1"/>
          <p:nvPr/>
        </p:nvSpPr>
        <p:spPr>
          <a:xfrm>
            <a:off x="5721010" y="2182411"/>
            <a:ext cx="13726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/>
              <a:t>(PM-0</a:t>
            </a:r>
            <a:r>
              <a:rPr lang="en-US" altLang="ja-JP" sz="1200"/>
              <a:t>)drain tunnel</a:t>
            </a:r>
            <a:endParaRPr kumimoji="1" lang="ja-JP" altLang="en-US" sz="1200"/>
          </a:p>
        </p:txBody>
      </p:sp>
      <p:sp>
        <p:nvSpPr>
          <p:cNvPr id="132" name="テキスト ボックス 131"/>
          <p:cNvSpPr txBox="1"/>
          <p:nvPr/>
        </p:nvSpPr>
        <p:spPr>
          <a:xfrm>
            <a:off x="10969463" y="5967399"/>
            <a:ext cx="1023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(20.5km)</a:t>
            </a:r>
            <a:endParaRPr kumimoji="1" lang="ja-JP" altLang="en-US"/>
          </a:p>
        </p:txBody>
      </p:sp>
      <p:sp>
        <p:nvSpPr>
          <p:cNvPr id="133" name="テキスト ボックス 132"/>
          <p:cNvSpPr txBox="1"/>
          <p:nvPr/>
        </p:nvSpPr>
        <p:spPr>
          <a:xfrm>
            <a:off x="5439876" y="3701832"/>
            <a:ext cx="1491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chemeClr val="bg1">
                    <a:lumMod val="50000"/>
                  </a:schemeClr>
                </a:solidFill>
              </a:rPr>
              <a:t>module space</a:t>
            </a:r>
            <a:endParaRPr kumimoji="1" lang="ja-JP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4" name="テキスト ボックス 133"/>
          <p:cNvSpPr txBox="1"/>
          <p:nvPr/>
        </p:nvSpPr>
        <p:spPr>
          <a:xfrm>
            <a:off x="7442089" y="3742172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bg1">
                    <a:lumMod val="50000"/>
                  </a:schemeClr>
                </a:solidFill>
              </a:rPr>
              <a:t>180</a:t>
            </a:r>
            <a:endParaRPr kumimoji="1" lang="ja-JP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5" name="テキスト ボックス 134"/>
          <p:cNvSpPr txBox="1"/>
          <p:nvPr/>
        </p:nvSpPr>
        <p:spPr>
          <a:xfrm>
            <a:off x="8263651" y="3742172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bg1">
                    <a:lumMod val="50000"/>
                  </a:schemeClr>
                </a:solidFill>
              </a:rPr>
              <a:t>189</a:t>
            </a:r>
            <a:endParaRPr kumimoji="1" lang="ja-JP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6" name="テキスト ボックス 135"/>
          <p:cNvSpPr txBox="1"/>
          <p:nvPr/>
        </p:nvSpPr>
        <p:spPr>
          <a:xfrm>
            <a:off x="9053938" y="374208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bg1">
                    <a:lumMod val="50000"/>
                  </a:schemeClr>
                </a:solidFill>
              </a:rPr>
              <a:t>90</a:t>
            </a:r>
            <a:endParaRPr kumimoji="1" lang="ja-JP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7" name="テキスト ボックス 136"/>
          <p:cNvSpPr txBox="1"/>
          <p:nvPr/>
        </p:nvSpPr>
        <p:spPr>
          <a:xfrm>
            <a:off x="9609602" y="373452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bg1">
                    <a:lumMod val="50000"/>
                  </a:schemeClr>
                </a:solidFill>
              </a:rPr>
              <a:t>51</a:t>
            </a:r>
            <a:endParaRPr kumimoji="1" lang="ja-JP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8" name="テキスト ボックス 137"/>
          <p:cNvSpPr txBox="1"/>
          <p:nvPr/>
        </p:nvSpPr>
        <p:spPr>
          <a:xfrm>
            <a:off x="3331237" y="3646637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bg1">
                    <a:lumMod val="50000"/>
                  </a:schemeClr>
                </a:solidFill>
              </a:rPr>
              <a:t>189</a:t>
            </a:r>
            <a:endParaRPr kumimoji="1" lang="ja-JP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9" name="テキスト ボックス 138"/>
          <p:cNvSpPr txBox="1"/>
          <p:nvPr/>
        </p:nvSpPr>
        <p:spPr>
          <a:xfrm>
            <a:off x="4284470" y="3646637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bg1">
                    <a:lumMod val="50000"/>
                  </a:schemeClr>
                </a:solidFill>
              </a:rPr>
              <a:t>189</a:t>
            </a:r>
            <a:endParaRPr kumimoji="1" lang="ja-JP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0" name="テキスト ボックス 139"/>
          <p:cNvSpPr txBox="1"/>
          <p:nvPr/>
        </p:nvSpPr>
        <p:spPr>
          <a:xfrm>
            <a:off x="2747088" y="364408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bg1">
                    <a:lumMod val="50000"/>
                  </a:schemeClr>
                </a:solidFill>
              </a:rPr>
              <a:t>90</a:t>
            </a:r>
            <a:endParaRPr kumimoji="1" lang="ja-JP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1" name="テキスト ボックス 140"/>
          <p:cNvSpPr txBox="1"/>
          <p:nvPr/>
        </p:nvSpPr>
        <p:spPr>
          <a:xfrm>
            <a:off x="4941962" y="371043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bg1">
                    <a:lumMod val="50000"/>
                  </a:schemeClr>
                </a:solidFill>
              </a:rPr>
              <a:t>24</a:t>
            </a:r>
            <a:endParaRPr kumimoji="1" lang="ja-JP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2" name="テキスト ボックス 141"/>
          <p:cNvSpPr txBox="1"/>
          <p:nvPr/>
        </p:nvSpPr>
        <p:spPr>
          <a:xfrm>
            <a:off x="2222482" y="365538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bg1">
                    <a:lumMod val="50000"/>
                  </a:schemeClr>
                </a:solidFill>
              </a:rPr>
              <a:t>51</a:t>
            </a:r>
            <a:endParaRPr kumimoji="1" lang="ja-JP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3" name="テキスト ボックス 142"/>
          <p:cNvSpPr txBox="1"/>
          <p:nvPr/>
        </p:nvSpPr>
        <p:spPr>
          <a:xfrm>
            <a:off x="6853661" y="374240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bg1">
                    <a:lumMod val="50000"/>
                  </a:schemeClr>
                </a:solidFill>
              </a:rPr>
              <a:t>24</a:t>
            </a:r>
            <a:endParaRPr kumimoji="1" lang="ja-JP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6" name="テキスト ボックス 145"/>
          <p:cNvSpPr txBox="1"/>
          <p:nvPr/>
        </p:nvSpPr>
        <p:spPr>
          <a:xfrm>
            <a:off x="1159811" y="2401314"/>
            <a:ext cx="130837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/>
              <a:t>583</a:t>
            </a:r>
            <a:r>
              <a:rPr kumimoji="1" lang="en-US" altLang="ja-JP"/>
              <a:t>m space</a:t>
            </a:r>
            <a:endParaRPr kumimoji="1" lang="ja-JP" altLang="en-US"/>
          </a:p>
        </p:txBody>
      </p:sp>
      <p:sp>
        <p:nvSpPr>
          <p:cNvPr id="147" name="テキスト ボックス 146"/>
          <p:cNvSpPr txBox="1"/>
          <p:nvPr/>
        </p:nvSpPr>
        <p:spPr>
          <a:xfrm>
            <a:off x="9884034" y="2408918"/>
            <a:ext cx="130837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/>
              <a:t>583</a:t>
            </a:r>
            <a:r>
              <a:rPr kumimoji="1" lang="en-US" altLang="ja-JP"/>
              <a:t>m space</a:t>
            </a:r>
            <a:endParaRPr kumimoji="1" lang="ja-JP" altLang="en-US"/>
          </a:p>
        </p:txBody>
      </p:sp>
      <p:sp>
        <p:nvSpPr>
          <p:cNvPr id="148" name="テキスト ボックス 147"/>
          <p:cNvSpPr txBox="1"/>
          <p:nvPr/>
        </p:nvSpPr>
        <p:spPr>
          <a:xfrm>
            <a:off x="9179186" y="342928"/>
            <a:ext cx="2082878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solidFill>
                  <a:srgbClr val="FF0000"/>
                </a:solidFill>
              </a:rPr>
              <a:t>SRF 31.5MV/m</a:t>
            </a:r>
            <a:endParaRPr kumimoji="1" lang="ja-JP" altLang="en-US" sz="2400" b="1">
              <a:solidFill>
                <a:srgbClr val="FF0000"/>
              </a:solidFill>
            </a:endParaRPr>
          </a:p>
        </p:txBody>
      </p:sp>
      <p:sp>
        <p:nvSpPr>
          <p:cNvPr id="157" name="テキスト ボックス 156"/>
          <p:cNvSpPr txBox="1"/>
          <p:nvPr/>
        </p:nvSpPr>
        <p:spPr>
          <a:xfrm>
            <a:off x="7093630" y="344678"/>
            <a:ext cx="1918026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solidFill>
                  <a:srgbClr val="FF0000"/>
                </a:solidFill>
              </a:rPr>
              <a:t>ECM=250GeV</a:t>
            </a:r>
            <a:endParaRPr kumimoji="1" lang="ja-JP" altLang="en-US" sz="2400" b="1">
              <a:solidFill>
                <a:srgbClr val="FF0000"/>
              </a:solidFill>
            </a:endParaRPr>
          </a:p>
        </p:txBody>
      </p:sp>
      <p:sp>
        <p:nvSpPr>
          <p:cNvPr id="158" name="テキスト ボックス 157"/>
          <p:cNvSpPr txBox="1"/>
          <p:nvPr/>
        </p:nvSpPr>
        <p:spPr>
          <a:xfrm>
            <a:off x="10786068" y="5039336"/>
            <a:ext cx="1412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+5.8%margin</a:t>
            </a:r>
            <a:endParaRPr kumimoji="1" lang="ja-JP" altLang="en-US"/>
          </a:p>
        </p:txBody>
      </p:sp>
      <p:cxnSp>
        <p:nvCxnSpPr>
          <p:cNvPr id="3" name="直線矢印コネクタ 2"/>
          <p:cNvCxnSpPr>
            <a:endCxn id="146" idx="2"/>
          </p:cNvCxnSpPr>
          <p:nvPr/>
        </p:nvCxnSpPr>
        <p:spPr>
          <a:xfrm flipV="1">
            <a:off x="918384" y="2770646"/>
            <a:ext cx="895613" cy="9638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矢印コネクタ 4"/>
          <p:cNvCxnSpPr/>
          <p:nvPr/>
        </p:nvCxnSpPr>
        <p:spPr>
          <a:xfrm flipH="1" flipV="1">
            <a:off x="10600826" y="2812651"/>
            <a:ext cx="623482" cy="6383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テキスト ボックス 150"/>
          <p:cNvSpPr txBox="1"/>
          <p:nvPr/>
        </p:nvSpPr>
        <p:spPr>
          <a:xfrm>
            <a:off x="10324513" y="3482778"/>
            <a:ext cx="16648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/>
              <a:t>module space margin </a:t>
            </a:r>
          </a:p>
          <a:p>
            <a:r>
              <a:rPr lang="en-US" altLang="ja-JP" sz="1200"/>
              <a:t>for option C, 31.5MV/m</a:t>
            </a:r>
            <a:endParaRPr kumimoji="1" lang="ja-JP" altLang="en-US" sz="1200"/>
          </a:p>
        </p:txBody>
      </p:sp>
      <p:sp>
        <p:nvSpPr>
          <p:cNvPr id="149" name="テキスト ボックス 148"/>
          <p:cNvSpPr txBox="1"/>
          <p:nvPr/>
        </p:nvSpPr>
        <p:spPr>
          <a:xfrm>
            <a:off x="121497" y="3741533"/>
            <a:ext cx="16648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/>
              <a:t>module space margin </a:t>
            </a:r>
          </a:p>
          <a:p>
            <a:r>
              <a:rPr lang="en-US" altLang="ja-JP" sz="1200"/>
              <a:t>for option C, 31.5MV/m</a:t>
            </a:r>
            <a:endParaRPr kumimoji="1" lang="ja-JP" altLang="en-US" sz="1200"/>
          </a:p>
        </p:txBody>
      </p:sp>
    </p:spTree>
    <p:extLst>
      <p:ext uri="{BB962C8B-B14F-4D97-AF65-F5344CB8AC3E}">
        <p14:creationId xmlns:p14="http://schemas.microsoft.com/office/powerpoint/2010/main" val="203107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5445150" y="2923337"/>
            <a:ext cx="1303947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>
                <a:solidFill>
                  <a:srgbClr val="FF0000"/>
                </a:solidFill>
              </a:rPr>
              <a:t>Option D</a:t>
            </a:r>
            <a:endParaRPr kumimoji="1" lang="ja-JP" altLang="en-US" sz="2400">
              <a:solidFill>
                <a:srgbClr val="FF0000"/>
              </a:solidFill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/>
              <a:t>19</a:t>
            </a:fld>
            <a:endParaRPr kumimoji="1" lang="uk-UA" altLang="ja-JP"/>
          </a:p>
        </p:txBody>
      </p:sp>
    </p:spTree>
    <p:extLst>
      <p:ext uri="{BB962C8B-B14F-4D97-AF65-F5344CB8AC3E}">
        <p14:creationId xmlns:p14="http://schemas.microsoft.com/office/powerpoint/2010/main" val="192620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45989" y="1668780"/>
            <a:ext cx="11007811" cy="946404"/>
          </a:xfrm>
        </p:spPr>
        <p:txBody>
          <a:bodyPr>
            <a:normAutofit/>
          </a:bodyPr>
          <a:lstStyle/>
          <a:p>
            <a:r>
              <a:rPr kumimoji="1" lang="en-US" altLang="ja-JP" sz="4000" b="1">
                <a:latin typeface="Helvetica" charset="0"/>
                <a:ea typeface="Helvetica" charset="0"/>
                <a:cs typeface="Helvetica" charset="0"/>
              </a:rPr>
              <a:t>Summary of </a:t>
            </a:r>
            <a:r>
              <a:rPr lang="en-US" altLang="ja-JP" sz="4000" b="1">
                <a:latin typeface="Helvetica" charset="0"/>
                <a:ea typeface="Helvetica" charset="0"/>
                <a:cs typeface="Helvetica" charset="0"/>
              </a:rPr>
              <a:t>Staging Consideration</a:t>
            </a:r>
            <a:endParaRPr kumimoji="1" lang="ja-JP" altLang="en-US" sz="4000" b="1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277894" y="4935982"/>
            <a:ext cx="9144000" cy="550164"/>
          </a:xfrm>
        </p:spPr>
        <p:txBody>
          <a:bodyPr>
            <a:normAutofit/>
          </a:bodyPr>
          <a:lstStyle/>
          <a:p>
            <a:r>
              <a:rPr kumimoji="1" lang="en-US" altLang="ja-JP" b="1">
                <a:latin typeface="Helvetica" charset="0"/>
                <a:ea typeface="Helvetica" charset="0"/>
                <a:cs typeface="Helvetica" charset="0"/>
              </a:rPr>
              <a:t>H. Hayano, 07212017</a:t>
            </a:r>
            <a:endParaRPr kumimoji="1" lang="ja-JP" altLang="en-US" b="1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644253" y="3406251"/>
            <a:ext cx="4210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CFS Conditions &amp; cryomodule distribution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/>
              <a:t>2</a:t>
            </a:fld>
            <a:endParaRPr kumimoji="1" lang="uk-UA" altLang="ja-JP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139696" y="1234440"/>
            <a:ext cx="8091767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>
                <a:solidFill>
                  <a:srgbClr val="FF0000"/>
                </a:solidFill>
              </a:rPr>
              <a:t>ステージングの検討は最終段階。</a:t>
            </a:r>
            <a:r>
              <a:rPr kumimoji="1" lang="en-US" altLang="ja-JP">
                <a:solidFill>
                  <a:srgbClr val="FF0000"/>
                </a:solidFill>
              </a:rPr>
              <a:t>TCMB</a:t>
            </a:r>
            <a:r>
              <a:rPr kumimoji="1" lang="ja-JP" altLang="en-US">
                <a:solidFill>
                  <a:srgbClr val="FF0000"/>
                </a:solidFill>
              </a:rPr>
              <a:t>のレビュー中。８月に</a:t>
            </a:r>
            <a:r>
              <a:rPr kumimoji="1" lang="en-US" altLang="ja-JP">
                <a:solidFill>
                  <a:srgbClr val="FF0000"/>
                </a:solidFill>
              </a:rPr>
              <a:t>LCB</a:t>
            </a:r>
            <a:r>
              <a:rPr kumimoji="1" lang="ja-JP" altLang="en-US">
                <a:solidFill>
                  <a:srgbClr val="FF0000"/>
                </a:solidFill>
              </a:rPr>
              <a:t>に報告する予定</a:t>
            </a:r>
            <a:endParaRPr kumimoji="1" lang="ja-JP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60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図 12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3961" y="2296302"/>
            <a:ext cx="3864005" cy="794955"/>
          </a:xfrm>
          <a:prstGeom prst="rect">
            <a:avLst/>
          </a:prstGeom>
        </p:spPr>
      </p:pic>
      <p:pic>
        <p:nvPicPr>
          <p:cNvPr id="131" name="図 1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1250" y="2271230"/>
            <a:ext cx="4122052" cy="919853"/>
          </a:xfrm>
          <a:prstGeom prst="rect">
            <a:avLst/>
          </a:prstGeom>
        </p:spPr>
      </p:pic>
      <p:pic>
        <p:nvPicPr>
          <p:cNvPr id="123" name="図 12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02" y="1330488"/>
            <a:ext cx="12192000" cy="1485392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4693920" y="1572768"/>
            <a:ext cx="68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PM-8</a:t>
            </a:r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066288" y="1572768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PM-10</a:t>
            </a:r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353312" y="1572768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PM-12</a:t>
            </a:r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800414" y="1572768"/>
            <a:ext cx="732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PM+8</a:t>
            </a:r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8398329" y="1572768"/>
            <a:ext cx="84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PM+10</a:t>
            </a:r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0113264" y="1572768"/>
            <a:ext cx="84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PM+12</a:t>
            </a:r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040598" y="2725818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IR</a:t>
            </a:r>
            <a:endParaRPr kumimoji="1" lang="ja-JP" altLang="en-US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450680" y="3192799"/>
            <a:ext cx="1545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 Ecm=250GeV</a:t>
            </a:r>
            <a:endParaRPr kumimoji="1" lang="ja-JP" altLang="en-US"/>
          </a:p>
        </p:txBody>
      </p:sp>
      <p:cxnSp>
        <p:nvCxnSpPr>
          <p:cNvPr id="61" name="直線矢印コネクタ 60"/>
          <p:cNvCxnSpPr/>
          <p:nvPr/>
        </p:nvCxnSpPr>
        <p:spPr>
          <a:xfrm>
            <a:off x="7224469" y="1424386"/>
            <a:ext cx="1595189" cy="150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矢印コネクタ 61"/>
          <p:cNvCxnSpPr/>
          <p:nvPr/>
        </p:nvCxnSpPr>
        <p:spPr>
          <a:xfrm flipV="1">
            <a:off x="2323074" y="1420623"/>
            <a:ext cx="1052448" cy="376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線矢印コネクタ 104"/>
          <p:cNvCxnSpPr/>
          <p:nvPr/>
        </p:nvCxnSpPr>
        <p:spPr>
          <a:xfrm>
            <a:off x="3398404" y="1424953"/>
            <a:ext cx="16315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線矢印コネクタ 105"/>
          <p:cNvCxnSpPr/>
          <p:nvPr/>
        </p:nvCxnSpPr>
        <p:spPr>
          <a:xfrm flipV="1">
            <a:off x="5029954" y="1418513"/>
            <a:ext cx="1167972" cy="644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矢印コネクタ 106"/>
          <p:cNvCxnSpPr/>
          <p:nvPr/>
        </p:nvCxnSpPr>
        <p:spPr>
          <a:xfrm flipV="1">
            <a:off x="6275102" y="1418442"/>
            <a:ext cx="895253" cy="988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線矢印コネクタ 109"/>
          <p:cNvCxnSpPr/>
          <p:nvPr/>
        </p:nvCxnSpPr>
        <p:spPr>
          <a:xfrm>
            <a:off x="8819658" y="1414889"/>
            <a:ext cx="982023" cy="355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テキスト ボックス 146"/>
          <p:cNvSpPr txBox="1"/>
          <p:nvPr/>
        </p:nvSpPr>
        <p:spPr>
          <a:xfrm>
            <a:off x="3632671" y="1002747"/>
            <a:ext cx="1128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4950.26m</a:t>
            </a:r>
            <a:endParaRPr kumimoji="1" lang="ja-JP" altLang="en-US"/>
          </a:p>
        </p:txBody>
      </p:sp>
      <p:sp>
        <p:nvSpPr>
          <p:cNvPr id="148" name="テキスト ボックス 147"/>
          <p:cNvSpPr txBox="1"/>
          <p:nvPr/>
        </p:nvSpPr>
        <p:spPr>
          <a:xfrm>
            <a:off x="5079583" y="1003012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3489</a:t>
            </a:r>
            <a:r>
              <a:rPr kumimoji="1" lang="en-US" altLang="ja-JP"/>
              <a:t>.0m</a:t>
            </a:r>
            <a:endParaRPr kumimoji="1" lang="ja-JP" altLang="en-US"/>
          </a:p>
        </p:txBody>
      </p:sp>
      <p:sp>
        <p:nvSpPr>
          <p:cNvPr id="149" name="テキスト ボックス 148"/>
          <p:cNvSpPr txBox="1"/>
          <p:nvPr/>
        </p:nvSpPr>
        <p:spPr>
          <a:xfrm>
            <a:off x="6178101" y="977076"/>
            <a:ext cx="1128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2361</a:t>
            </a:r>
            <a:r>
              <a:rPr kumimoji="1" lang="en-US" altLang="ja-JP"/>
              <a:t>.46m</a:t>
            </a:r>
            <a:endParaRPr kumimoji="1" lang="ja-JP" altLang="en-US"/>
          </a:p>
        </p:txBody>
      </p:sp>
      <p:sp>
        <p:nvSpPr>
          <p:cNvPr id="150" name="テキスト ボックス 149"/>
          <p:cNvSpPr txBox="1"/>
          <p:nvPr/>
        </p:nvSpPr>
        <p:spPr>
          <a:xfrm>
            <a:off x="7409247" y="998259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4795.2m</a:t>
            </a:r>
            <a:endParaRPr kumimoji="1" lang="ja-JP" altLang="en-US"/>
          </a:p>
        </p:txBody>
      </p:sp>
      <p:sp>
        <p:nvSpPr>
          <p:cNvPr id="151" name="テキスト ボックス 150"/>
          <p:cNvSpPr txBox="1"/>
          <p:nvPr/>
        </p:nvSpPr>
        <p:spPr>
          <a:xfrm>
            <a:off x="2333397" y="973363"/>
            <a:ext cx="1128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2437</a:t>
            </a:r>
            <a:r>
              <a:rPr kumimoji="1" lang="en-US" altLang="ja-JP"/>
              <a:t>.58m</a:t>
            </a:r>
            <a:endParaRPr kumimoji="1" lang="ja-JP" altLang="en-US"/>
          </a:p>
        </p:txBody>
      </p:sp>
      <p:sp>
        <p:nvSpPr>
          <p:cNvPr id="152" name="テキスト ボックス 151"/>
          <p:cNvSpPr txBox="1"/>
          <p:nvPr/>
        </p:nvSpPr>
        <p:spPr>
          <a:xfrm>
            <a:off x="8880757" y="992951"/>
            <a:ext cx="837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2516</a:t>
            </a:r>
            <a:r>
              <a:rPr kumimoji="1" lang="en-US" altLang="ja-JP"/>
              <a:t>m</a:t>
            </a:r>
            <a:endParaRPr kumimoji="1" lang="ja-JP" altLang="en-US"/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1947616" y="376780"/>
            <a:ext cx="99047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/>
              <a:t>Ecm = 250GeV  </a:t>
            </a:r>
            <a:r>
              <a:rPr kumimoji="1" lang="en-US" altLang="ja-JP" sz="2800">
                <a:solidFill>
                  <a:srgbClr val="FF0000"/>
                </a:solidFill>
              </a:rPr>
              <a:t>tunnel</a:t>
            </a:r>
            <a:r>
              <a:rPr lang="en-US" altLang="ja-JP" sz="2800">
                <a:solidFill>
                  <a:srgbClr val="FF0000"/>
                </a:solidFill>
              </a:rPr>
              <a:t>=500GeV length,</a:t>
            </a:r>
            <a:r>
              <a:rPr lang="ja-JP" altLang="en-US" sz="2800">
                <a:solidFill>
                  <a:srgbClr val="FF0000"/>
                </a:solidFill>
              </a:rPr>
              <a:t>　</a:t>
            </a:r>
            <a:r>
              <a:rPr lang="en-US" altLang="ja-JP" sz="2800">
                <a:solidFill>
                  <a:srgbClr val="FF0000"/>
                </a:solidFill>
              </a:rPr>
              <a:t>accelerator at downstream</a:t>
            </a:r>
            <a:endParaRPr kumimoji="1" lang="ja-JP" altLang="en-US" sz="2800">
              <a:solidFill>
                <a:srgbClr val="FF0000"/>
              </a:solidFill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535799" y="304424"/>
            <a:ext cx="1303947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>
                <a:solidFill>
                  <a:srgbClr val="FF0000"/>
                </a:solidFill>
              </a:rPr>
              <a:t>Option D</a:t>
            </a:r>
            <a:endParaRPr kumimoji="1" lang="ja-JP" altLang="en-US" sz="2400">
              <a:solidFill>
                <a:srgbClr val="FF0000"/>
              </a:solidFill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10047139" y="21228"/>
            <a:ext cx="2082878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solidFill>
                  <a:srgbClr val="FF0000"/>
                </a:solidFill>
              </a:rPr>
              <a:t>SRF 31.5MV/m</a:t>
            </a:r>
            <a:endParaRPr kumimoji="1" lang="ja-JP" altLang="en-US" sz="2400" b="1">
              <a:solidFill>
                <a:srgbClr val="FF0000"/>
              </a:solidFill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10047138" y="2725818"/>
            <a:ext cx="1576415" cy="27218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正方形/長方形 80"/>
          <p:cNvSpPr/>
          <p:nvPr/>
        </p:nvSpPr>
        <p:spPr>
          <a:xfrm>
            <a:off x="622844" y="2784570"/>
            <a:ext cx="1535497" cy="26015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6930990" y="5397975"/>
            <a:ext cx="521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tunnel total length =</a:t>
            </a:r>
            <a:r>
              <a:rPr kumimoji="1" lang="en-US" altLang="ja-JP"/>
              <a:t> </a:t>
            </a:r>
            <a:r>
              <a:rPr lang="en-US" altLang="ja-JP"/>
              <a:t>17353</a:t>
            </a:r>
            <a:r>
              <a:rPr kumimoji="1" lang="en-US" altLang="ja-JP"/>
              <a:t>.8m+16149.7m=33503.5m</a:t>
            </a:r>
            <a:endParaRPr kumimoji="1" lang="ja-JP" altLang="en-US"/>
          </a:p>
        </p:txBody>
      </p:sp>
      <p:cxnSp>
        <p:nvCxnSpPr>
          <p:cNvPr id="83" name="直線矢印コネクタ 82"/>
          <p:cNvCxnSpPr/>
          <p:nvPr/>
        </p:nvCxnSpPr>
        <p:spPr>
          <a:xfrm>
            <a:off x="590643" y="1420624"/>
            <a:ext cx="1639789" cy="376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線矢印コネクタ 93"/>
          <p:cNvCxnSpPr/>
          <p:nvPr/>
        </p:nvCxnSpPr>
        <p:spPr>
          <a:xfrm flipV="1">
            <a:off x="9894988" y="1404388"/>
            <a:ext cx="1728566" cy="464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テキスト ボックス 94"/>
          <p:cNvSpPr txBox="1"/>
          <p:nvPr/>
        </p:nvSpPr>
        <p:spPr>
          <a:xfrm>
            <a:off x="1034590" y="1004005"/>
            <a:ext cx="837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6477</a:t>
            </a:r>
            <a:r>
              <a:rPr kumimoji="1" lang="en-US" altLang="ja-JP"/>
              <a:t>m</a:t>
            </a:r>
            <a:endParaRPr kumimoji="1" lang="ja-JP" altLang="en-US"/>
          </a:p>
        </p:txBody>
      </p:sp>
      <p:sp>
        <p:nvSpPr>
          <p:cNvPr id="96" name="テキスト ボックス 95"/>
          <p:cNvSpPr txBox="1"/>
          <p:nvPr/>
        </p:nvSpPr>
        <p:spPr>
          <a:xfrm>
            <a:off x="10207213" y="989532"/>
            <a:ext cx="837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6477</a:t>
            </a:r>
            <a:r>
              <a:rPr kumimoji="1" lang="en-US" altLang="ja-JP"/>
              <a:t>m</a:t>
            </a:r>
            <a:endParaRPr kumimoji="1" lang="ja-JP" altLang="en-US"/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10521752" y="2964530"/>
            <a:ext cx="10358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>
                <a:solidFill>
                  <a:srgbClr val="FF0000"/>
                </a:solidFill>
              </a:rPr>
              <a:t>simple tunnel</a:t>
            </a:r>
            <a:endParaRPr kumimoji="1" lang="ja-JP" altLang="en-US" sz="1200">
              <a:solidFill>
                <a:srgbClr val="FF0000"/>
              </a:solidFill>
            </a:endParaRP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537986" y="2999856"/>
            <a:ext cx="1045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>
                <a:solidFill>
                  <a:srgbClr val="FF0000"/>
                </a:solidFill>
              </a:rPr>
              <a:t>Simple tunnel</a:t>
            </a:r>
            <a:endParaRPr kumimoji="1" lang="ja-JP" altLang="en-US" sz="1200">
              <a:solidFill>
                <a:srgbClr val="FF0000"/>
              </a:solidFill>
            </a:endParaRPr>
          </a:p>
        </p:txBody>
      </p:sp>
      <p:cxnSp>
        <p:nvCxnSpPr>
          <p:cNvPr id="100" name="直線矢印コネクタ 99"/>
          <p:cNvCxnSpPr/>
          <p:nvPr/>
        </p:nvCxnSpPr>
        <p:spPr>
          <a:xfrm flipV="1">
            <a:off x="10596542" y="2601336"/>
            <a:ext cx="1092504" cy="64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テキスト ボックス 102"/>
          <p:cNvSpPr txBox="1"/>
          <p:nvPr/>
        </p:nvSpPr>
        <p:spPr>
          <a:xfrm>
            <a:off x="10770774" y="2277564"/>
            <a:ext cx="829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/>
              <a:t>4085.2</a:t>
            </a:r>
            <a:r>
              <a:rPr kumimoji="1" lang="en-US" altLang="ja-JP" sz="1400"/>
              <a:t>m</a:t>
            </a:r>
            <a:endParaRPr kumimoji="1" lang="ja-JP" altLang="en-US" sz="1400"/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9737619" y="2287720"/>
            <a:ext cx="829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/>
              <a:t>2391.8</a:t>
            </a:r>
            <a:r>
              <a:rPr kumimoji="1" lang="en-US" altLang="ja-JP" sz="1400"/>
              <a:t>m</a:t>
            </a:r>
            <a:endParaRPr kumimoji="1" lang="ja-JP" altLang="en-US" sz="1400"/>
          </a:p>
        </p:txBody>
      </p:sp>
      <p:cxnSp>
        <p:nvCxnSpPr>
          <p:cNvPr id="109" name="直線矢印コネクタ 108"/>
          <p:cNvCxnSpPr/>
          <p:nvPr/>
        </p:nvCxnSpPr>
        <p:spPr>
          <a:xfrm>
            <a:off x="9988415" y="2601976"/>
            <a:ext cx="645344" cy="36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直線矢印コネクタ 110"/>
          <p:cNvCxnSpPr/>
          <p:nvPr/>
        </p:nvCxnSpPr>
        <p:spPr>
          <a:xfrm>
            <a:off x="8916094" y="2058416"/>
            <a:ext cx="16315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テキスト ボックス 111"/>
          <p:cNvSpPr txBox="1"/>
          <p:nvPr/>
        </p:nvSpPr>
        <p:spPr>
          <a:xfrm>
            <a:off x="9159342" y="1803188"/>
            <a:ext cx="829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/>
              <a:t>4907.8m</a:t>
            </a:r>
            <a:endParaRPr kumimoji="1" lang="ja-JP" altLang="en-US" sz="1400"/>
          </a:p>
        </p:txBody>
      </p:sp>
      <p:cxnSp>
        <p:nvCxnSpPr>
          <p:cNvPr id="113" name="直線矢印コネクタ 112"/>
          <p:cNvCxnSpPr/>
          <p:nvPr/>
        </p:nvCxnSpPr>
        <p:spPr>
          <a:xfrm>
            <a:off x="1636235" y="2058416"/>
            <a:ext cx="173928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テキスト ボックス 113"/>
          <p:cNvSpPr txBox="1"/>
          <p:nvPr/>
        </p:nvSpPr>
        <p:spPr>
          <a:xfrm>
            <a:off x="1971845" y="1803188"/>
            <a:ext cx="829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/>
              <a:t>4907.8m</a:t>
            </a:r>
            <a:endParaRPr kumimoji="1" lang="ja-JP" altLang="en-US" sz="1400"/>
          </a:p>
        </p:txBody>
      </p:sp>
      <p:cxnSp>
        <p:nvCxnSpPr>
          <p:cNvPr id="115" name="直線矢印コネクタ 114"/>
          <p:cNvCxnSpPr/>
          <p:nvPr/>
        </p:nvCxnSpPr>
        <p:spPr>
          <a:xfrm flipV="1">
            <a:off x="590643" y="2602381"/>
            <a:ext cx="1092504" cy="64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テキスト ボックス 115"/>
          <p:cNvSpPr txBox="1"/>
          <p:nvPr/>
        </p:nvSpPr>
        <p:spPr>
          <a:xfrm>
            <a:off x="725481" y="2298230"/>
            <a:ext cx="829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/>
              <a:t>4006.8</a:t>
            </a:r>
            <a:r>
              <a:rPr kumimoji="1" lang="en-US" altLang="ja-JP" sz="1400"/>
              <a:t>m</a:t>
            </a:r>
            <a:endParaRPr kumimoji="1" lang="ja-JP" altLang="en-US" sz="1400"/>
          </a:p>
        </p:txBody>
      </p:sp>
      <p:sp>
        <p:nvSpPr>
          <p:cNvPr id="117" name="テキスト ボックス 116"/>
          <p:cNvSpPr txBox="1"/>
          <p:nvPr/>
        </p:nvSpPr>
        <p:spPr>
          <a:xfrm>
            <a:off x="1671931" y="2292209"/>
            <a:ext cx="9204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/>
              <a:t>2470.22</a:t>
            </a:r>
            <a:r>
              <a:rPr kumimoji="1" lang="en-US" altLang="ja-JP" sz="1400"/>
              <a:t>m</a:t>
            </a:r>
            <a:endParaRPr kumimoji="1" lang="ja-JP" altLang="en-US" sz="1400"/>
          </a:p>
        </p:txBody>
      </p:sp>
      <p:cxnSp>
        <p:nvCxnSpPr>
          <p:cNvPr id="118" name="直線矢印コネクタ 117"/>
          <p:cNvCxnSpPr>
            <a:endCxn id="117" idx="2"/>
          </p:cNvCxnSpPr>
          <p:nvPr/>
        </p:nvCxnSpPr>
        <p:spPr>
          <a:xfrm flipV="1">
            <a:off x="1683147" y="2599986"/>
            <a:ext cx="449007" cy="199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テキスト ボックス 118"/>
          <p:cNvSpPr txBox="1"/>
          <p:nvPr/>
        </p:nvSpPr>
        <p:spPr>
          <a:xfrm>
            <a:off x="11097560" y="5660472"/>
            <a:ext cx="1023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(33.5km)</a:t>
            </a:r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/>
              <a:t>20</a:t>
            </a:fld>
            <a:endParaRPr kumimoji="1" lang="uk-UA" altLang="ja-JP"/>
          </a:p>
        </p:txBody>
      </p:sp>
      <p:sp>
        <p:nvSpPr>
          <p:cNvPr id="124" name="テキスト ボックス 123"/>
          <p:cNvSpPr txBox="1"/>
          <p:nvPr/>
        </p:nvSpPr>
        <p:spPr>
          <a:xfrm>
            <a:off x="6863204" y="5937829"/>
            <a:ext cx="463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simple tunnel length =</a:t>
            </a:r>
            <a:r>
              <a:rPr kumimoji="1" lang="en-US" altLang="ja-JP"/>
              <a:t> 6477m+6477m=12954m</a:t>
            </a:r>
            <a:endParaRPr kumimoji="1" lang="ja-JP" altLang="en-US"/>
          </a:p>
        </p:txBody>
      </p:sp>
      <p:sp>
        <p:nvSpPr>
          <p:cNvPr id="125" name="テキスト ボックス 124"/>
          <p:cNvSpPr txBox="1"/>
          <p:nvPr/>
        </p:nvSpPr>
        <p:spPr>
          <a:xfrm>
            <a:off x="11106980" y="6192810"/>
            <a:ext cx="1023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(12.9km)</a:t>
            </a:r>
            <a:endParaRPr kumimoji="1" lang="ja-JP" altLang="en-US"/>
          </a:p>
        </p:txBody>
      </p:sp>
      <p:sp>
        <p:nvSpPr>
          <p:cNvPr id="120" name="テキスト ボックス 119"/>
          <p:cNvSpPr txBox="1"/>
          <p:nvPr/>
        </p:nvSpPr>
        <p:spPr>
          <a:xfrm>
            <a:off x="11158728" y="1572768"/>
            <a:ext cx="84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PM+13</a:t>
            </a:r>
            <a:endParaRPr kumimoji="1" lang="ja-JP" altLang="en-US"/>
          </a:p>
        </p:txBody>
      </p:sp>
      <p:sp>
        <p:nvSpPr>
          <p:cNvPr id="121" name="テキスト ボックス 120"/>
          <p:cNvSpPr txBox="1"/>
          <p:nvPr/>
        </p:nvSpPr>
        <p:spPr>
          <a:xfrm>
            <a:off x="241555" y="1572768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PM-13</a:t>
            </a:r>
            <a:endParaRPr kumimoji="1" lang="ja-JP" altLang="en-US"/>
          </a:p>
        </p:txBody>
      </p:sp>
      <p:cxnSp>
        <p:nvCxnSpPr>
          <p:cNvPr id="11" name="直線コネクタ 10"/>
          <p:cNvCxnSpPr/>
          <p:nvPr/>
        </p:nvCxnSpPr>
        <p:spPr>
          <a:xfrm flipH="1">
            <a:off x="11630805" y="1858522"/>
            <a:ext cx="65" cy="3354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直線コネクタ 126"/>
          <p:cNvCxnSpPr/>
          <p:nvPr/>
        </p:nvCxnSpPr>
        <p:spPr>
          <a:xfrm flipH="1">
            <a:off x="542346" y="1840645"/>
            <a:ext cx="65" cy="3354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直線コネクタ 127"/>
          <p:cNvCxnSpPr/>
          <p:nvPr/>
        </p:nvCxnSpPr>
        <p:spPr>
          <a:xfrm flipH="1">
            <a:off x="10558807" y="1857312"/>
            <a:ext cx="65" cy="3354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直線コネクタ 128"/>
          <p:cNvCxnSpPr/>
          <p:nvPr/>
        </p:nvCxnSpPr>
        <p:spPr>
          <a:xfrm flipH="1">
            <a:off x="1636235" y="1856028"/>
            <a:ext cx="65" cy="3354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7266523" y="6224525"/>
            <a:ext cx="2846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(n=4 extension on both end)</a:t>
            </a:r>
            <a:endParaRPr kumimoji="1" lang="ja-JP" altLang="en-US"/>
          </a:p>
        </p:txBody>
      </p:sp>
      <p:sp>
        <p:nvSpPr>
          <p:cNvPr id="132" name="テキスト ボックス 131"/>
          <p:cNvSpPr txBox="1"/>
          <p:nvPr/>
        </p:nvSpPr>
        <p:spPr>
          <a:xfrm>
            <a:off x="5453278" y="4059950"/>
            <a:ext cx="1394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cryomodules</a:t>
            </a:r>
            <a:endParaRPr kumimoji="1" lang="ja-JP" altLang="en-US"/>
          </a:p>
        </p:txBody>
      </p:sp>
      <p:sp>
        <p:nvSpPr>
          <p:cNvPr id="133" name="テキスト ボックス 132"/>
          <p:cNvSpPr txBox="1"/>
          <p:nvPr/>
        </p:nvSpPr>
        <p:spPr>
          <a:xfrm>
            <a:off x="3335593" y="4069002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189</a:t>
            </a:r>
            <a:endParaRPr kumimoji="1" lang="ja-JP" altLang="en-US"/>
          </a:p>
        </p:txBody>
      </p:sp>
      <p:sp>
        <p:nvSpPr>
          <p:cNvPr id="134" name="テキスト ボックス 133"/>
          <p:cNvSpPr txBox="1"/>
          <p:nvPr/>
        </p:nvSpPr>
        <p:spPr>
          <a:xfrm>
            <a:off x="4288826" y="4069002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189</a:t>
            </a:r>
            <a:endParaRPr kumimoji="1" lang="ja-JP" altLang="en-US"/>
          </a:p>
        </p:txBody>
      </p:sp>
      <p:sp>
        <p:nvSpPr>
          <p:cNvPr id="135" name="テキスト ボックス 134"/>
          <p:cNvSpPr txBox="1"/>
          <p:nvPr/>
        </p:nvSpPr>
        <p:spPr>
          <a:xfrm>
            <a:off x="7446445" y="4060037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180</a:t>
            </a:r>
            <a:endParaRPr kumimoji="1" lang="ja-JP" altLang="en-US"/>
          </a:p>
        </p:txBody>
      </p:sp>
      <p:sp>
        <p:nvSpPr>
          <p:cNvPr id="136" name="テキスト ボックス 135"/>
          <p:cNvSpPr txBox="1"/>
          <p:nvPr/>
        </p:nvSpPr>
        <p:spPr>
          <a:xfrm>
            <a:off x="8268007" y="4060037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189</a:t>
            </a:r>
            <a:endParaRPr kumimoji="1" lang="ja-JP" altLang="en-US"/>
          </a:p>
        </p:txBody>
      </p:sp>
      <p:sp>
        <p:nvSpPr>
          <p:cNvPr id="137" name="テキスト ボックス 136"/>
          <p:cNvSpPr txBox="1"/>
          <p:nvPr/>
        </p:nvSpPr>
        <p:spPr>
          <a:xfrm>
            <a:off x="5622189" y="4794456"/>
            <a:ext cx="1326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E gain (GeV)</a:t>
            </a:r>
            <a:endParaRPr kumimoji="1" lang="ja-JP" altLang="en-US"/>
          </a:p>
        </p:txBody>
      </p:sp>
      <p:sp>
        <p:nvSpPr>
          <p:cNvPr id="138" name="テキスト ボックス 137"/>
          <p:cNvSpPr txBox="1"/>
          <p:nvPr/>
        </p:nvSpPr>
        <p:spPr>
          <a:xfrm>
            <a:off x="3335955" y="4786115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53.5</a:t>
            </a:r>
            <a:endParaRPr kumimoji="1" lang="ja-JP" altLang="en-US"/>
          </a:p>
        </p:txBody>
      </p:sp>
      <p:sp>
        <p:nvSpPr>
          <p:cNvPr id="143" name="テキスト ボックス 142"/>
          <p:cNvSpPr txBox="1"/>
          <p:nvPr/>
        </p:nvSpPr>
        <p:spPr>
          <a:xfrm>
            <a:off x="4289188" y="4786115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53.5</a:t>
            </a:r>
            <a:endParaRPr kumimoji="1" lang="ja-JP" altLang="en-US"/>
          </a:p>
        </p:txBody>
      </p:sp>
      <p:sp>
        <p:nvSpPr>
          <p:cNvPr id="144" name="テキスト ボックス 143"/>
          <p:cNvSpPr txBox="1"/>
          <p:nvPr/>
        </p:nvSpPr>
        <p:spPr>
          <a:xfrm>
            <a:off x="7446445" y="4786115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51.0</a:t>
            </a:r>
            <a:endParaRPr kumimoji="1" lang="ja-JP" altLang="en-US"/>
          </a:p>
        </p:txBody>
      </p:sp>
      <p:sp>
        <p:nvSpPr>
          <p:cNvPr id="145" name="テキスト ボックス 144"/>
          <p:cNvSpPr txBox="1"/>
          <p:nvPr/>
        </p:nvSpPr>
        <p:spPr>
          <a:xfrm>
            <a:off x="8223182" y="4786115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53.5</a:t>
            </a:r>
            <a:endParaRPr kumimoji="1" lang="ja-JP" altLang="en-US"/>
          </a:p>
        </p:txBody>
      </p:sp>
      <p:sp>
        <p:nvSpPr>
          <p:cNvPr id="146" name="テキスト ボックス 145"/>
          <p:cNvSpPr txBox="1"/>
          <p:nvPr/>
        </p:nvSpPr>
        <p:spPr>
          <a:xfrm>
            <a:off x="5450680" y="3192799"/>
            <a:ext cx="1545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 Ecm=250GeV</a:t>
            </a:r>
            <a:endParaRPr kumimoji="1" lang="ja-JP" altLang="en-US"/>
          </a:p>
        </p:txBody>
      </p:sp>
      <p:sp>
        <p:nvSpPr>
          <p:cNvPr id="153" name="テキスト ボックス 152"/>
          <p:cNvSpPr txBox="1"/>
          <p:nvPr/>
        </p:nvSpPr>
        <p:spPr>
          <a:xfrm>
            <a:off x="8829571" y="4768030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  12.8</a:t>
            </a:r>
            <a:endParaRPr kumimoji="1" lang="ja-JP" altLang="en-US"/>
          </a:p>
        </p:txBody>
      </p:sp>
      <p:sp>
        <p:nvSpPr>
          <p:cNvPr id="154" name="テキスト ボックス 153"/>
          <p:cNvSpPr txBox="1"/>
          <p:nvPr/>
        </p:nvSpPr>
        <p:spPr>
          <a:xfrm>
            <a:off x="9466805" y="4768030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10.0</a:t>
            </a:r>
            <a:endParaRPr kumimoji="1" lang="ja-JP" altLang="en-US"/>
          </a:p>
        </p:txBody>
      </p:sp>
      <p:sp>
        <p:nvSpPr>
          <p:cNvPr id="155" name="テキスト ボックス 154"/>
          <p:cNvSpPr txBox="1"/>
          <p:nvPr/>
        </p:nvSpPr>
        <p:spPr>
          <a:xfrm>
            <a:off x="2505957" y="4795420"/>
            <a:ext cx="752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   12.8</a:t>
            </a:r>
            <a:endParaRPr kumimoji="1" lang="ja-JP" altLang="en-US"/>
          </a:p>
        </p:txBody>
      </p:sp>
      <p:sp>
        <p:nvSpPr>
          <p:cNvPr id="156" name="テキスト ボックス 155"/>
          <p:cNvSpPr txBox="1"/>
          <p:nvPr/>
        </p:nvSpPr>
        <p:spPr>
          <a:xfrm>
            <a:off x="2049330" y="4799628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10.0</a:t>
            </a:r>
            <a:endParaRPr kumimoji="1" lang="ja-JP" altLang="en-US"/>
          </a:p>
        </p:txBody>
      </p:sp>
      <p:sp>
        <p:nvSpPr>
          <p:cNvPr id="157" name="テキスト ボックス 156"/>
          <p:cNvSpPr txBox="1"/>
          <p:nvPr/>
        </p:nvSpPr>
        <p:spPr>
          <a:xfrm>
            <a:off x="9058294" y="405995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45</a:t>
            </a:r>
            <a:endParaRPr kumimoji="1" lang="ja-JP" altLang="en-US"/>
          </a:p>
        </p:txBody>
      </p:sp>
      <p:sp>
        <p:nvSpPr>
          <p:cNvPr id="158" name="テキスト ボックス 157"/>
          <p:cNvSpPr txBox="1"/>
          <p:nvPr/>
        </p:nvSpPr>
        <p:spPr>
          <a:xfrm>
            <a:off x="2751444" y="406644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45</a:t>
            </a:r>
            <a:endParaRPr kumimoji="1" lang="ja-JP" altLang="en-US"/>
          </a:p>
        </p:txBody>
      </p:sp>
      <p:sp>
        <p:nvSpPr>
          <p:cNvPr id="159" name="テキスト ボックス 158"/>
          <p:cNvSpPr txBox="1"/>
          <p:nvPr/>
        </p:nvSpPr>
        <p:spPr>
          <a:xfrm>
            <a:off x="9551102" y="3385757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BC</a:t>
            </a:r>
            <a:endParaRPr kumimoji="1" lang="ja-JP" altLang="en-US"/>
          </a:p>
        </p:txBody>
      </p:sp>
      <p:sp>
        <p:nvSpPr>
          <p:cNvPr id="160" name="テキスト ボックス 159"/>
          <p:cNvSpPr txBox="1"/>
          <p:nvPr/>
        </p:nvSpPr>
        <p:spPr>
          <a:xfrm>
            <a:off x="2195266" y="3377618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BC</a:t>
            </a:r>
            <a:endParaRPr kumimoji="1" lang="ja-JP" altLang="en-US"/>
          </a:p>
        </p:txBody>
      </p:sp>
      <p:sp>
        <p:nvSpPr>
          <p:cNvPr id="161" name="テキスト ボックス 160"/>
          <p:cNvSpPr txBox="1"/>
          <p:nvPr/>
        </p:nvSpPr>
        <p:spPr>
          <a:xfrm>
            <a:off x="5802636" y="4447018"/>
            <a:ext cx="841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RF unit</a:t>
            </a:r>
            <a:endParaRPr kumimoji="1" lang="ja-JP" altLang="en-US"/>
          </a:p>
        </p:txBody>
      </p:sp>
      <p:sp>
        <p:nvSpPr>
          <p:cNvPr id="162" name="テキスト ボックス 161"/>
          <p:cNvSpPr txBox="1"/>
          <p:nvPr/>
        </p:nvSpPr>
        <p:spPr>
          <a:xfrm>
            <a:off x="4426686" y="444701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42</a:t>
            </a:r>
            <a:endParaRPr kumimoji="1" lang="ja-JP" altLang="en-US"/>
          </a:p>
        </p:txBody>
      </p:sp>
      <p:sp>
        <p:nvSpPr>
          <p:cNvPr id="163" name="テキスト ボックス 162"/>
          <p:cNvSpPr txBox="1"/>
          <p:nvPr/>
        </p:nvSpPr>
        <p:spPr>
          <a:xfrm>
            <a:off x="3462178" y="444701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42</a:t>
            </a:r>
            <a:endParaRPr kumimoji="1" lang="ja-JP" altLang="en-US"/>
          </a:p>
        </p:txBody>
      </p:sp>
      <p:sp>
        <p:nvSpPr>
          <p:cNvPr id="164" name="テキスト ボックス 163"/>
          <p:cNvSpPr txBox="1"/>
          <p:nvPr/>
        </p:nvSpPr>
        <p:spPr>
          <a:xfrm>
            <a:off x="8396610" y="444701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42</a:t>
            </a:r>
            <a:endParaRPr kumimoji="1" lang="ja-JP" altLang="en-US"/>
          </a:p>
        </p:txBody>
      </p:sp>
      <p:sp>
        <p:nvSpPr>
          <p:cNvPr id="165" name="テキスト ボックス 164"/>
          <p:cNvSpPr txBox="1"/>
          <p:nvPr/>
        </p:nvSpPr>
        <p:spPr>
          <a:xfrm>
            <a:off x="7594578" y="444701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40</a:t>
            </a:r>
            <a:endParaRPr kumimoji="1" lang="ja-JP" altLang="en-US"/>
          </a:p>
        </p:txBody>
      </p:sp>
      <p:sp>
        <p:nvSpPr>
          <p:cNvPr id="166" name="テキスト ボックス 165"/>
          <p:cNvSpPr txBox="1"/>
          <p:nvPr/>
        </p:nvSpPr>
        <p:spPr>
          <a:xfrm>
            <a:off x="9072027" y="444701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10</a:t>
            </a:r>
            <a:endParaRPr kumimoji="1" lang="ja-JP" altLang="en-US"/>
          </a:p>
        </p:txBody>
      </p:sp>
      <p:sp>
        <p:nvSpPr>
          <p:cNvPr id="167" name="テキスト ボックス 166"/>
          <p:cNvSpPr txBox="1"/>
          <p:nvPr/>
        </p:nvSpPr>
        <p:spPr>
          <a:xfrm>
            <a:off x="9641533" y="444701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17</a:t>
            </a:r>
            <a:endParaRPr kumimoji="1" lang="ja-JP" altLang="en-US"/>
          </a:p>
        </p:txBody>
      </p:sp>
      <p:sp>
        <p:nvSpPr>
          <p:cNvPr id="168" name="テキスト ボックス 167"/>
          <p:cNvSpPr txBox="1"/>
          <p:nvPr/>
        </p:nvSpPr>
        <p:spPr>
          <a:xfrm>
            <a:off x="6884143" y="412558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24</a:t>
            </a:r>
            <a:endParaRPr kumimoji="1" lang="ja-JP" altLang="en-US"/>
          </a:p>
        </p:txBody>
      </p:sp>
      <p:sp>
        <p:nvSpPr>
          <p:cNvPr id="169" name="テキスト ボックス 168"/>
          <p:cNvSpPr txBox="1"/>
          <p:nvPr/>
        </p:nvSpPr>
        <p:spPr>
          <a:xfrm>
            <a:off x="6979671" y="444701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8</a:t>
            </a:r>
            <a:endParaRPr kumimoji="1" lang="ja-JP" altLang="en-US"/>
          </a:p>
        </p:txBody>
      </p:sp>
      <p:sp>
        <p:nvSpPr>
          <p:cNvPr id="170" name="テキスト ボックス 169"/>
          <p:cNvSpPr txBox="1"/>
          <p:nvPr/>
        </p:nvSpPr>
        <p:spPr>
          <a:xfrm>
            <a:off x="4946318" y="413279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24</a:t>
            </a:r>
            <a:endParaRPr kumimoji="1" lang="ja-JP" altLang="en-US"/>
          </a:p>
        </p:txBody>
      </p:sp>
      <p:sp>
        <p:nvSpPr>
          <p:cNvPr id="171" name="テキスト ボックス 170"/>
          <p:cNvSpPr txBox="1"/>
          <p:nvPr/>
        </p:nvSpPr>
        <p:spPr>
          <a:xfrm>
            <a:off x="5079583" y="444701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8</a:t>
            </a:r>
            <a:endParaRPr kumimoji="1" lang="ja-JP" altLang="en-US"/>
          </a:p>
        </p:txBody>
      </p:sp>
      <p:sp>
        <p:nvSpPr>
          <p:cNvPr id="172" name="テキスト ボックス 171"/>
          <p:cNvSpPr txBox="1"/>
          <p:nvPr/>
        </p:nvSpPr>
        <p:spPr>
          <a:xfrm>
            <a:off x="6760233" y="3372201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e-inj</a:t>
            </a:r>
            <a:endParaRPr kumimoji="1" lang="ja-JP" altLang="en-US"/>
          </a:p>
        </p:txBody>
      </p:sp>
      <p:sp>
        <p:nvSpPr>
          <p:cNvPr id="173" name="テキスト ボックス 172"/>
          <p:cNvSpPr txBox="1"/>
          <p:nvPr/>
        </p:nvSpPr>
        <p:spPr>
          <a:xfrm>
            <a:off x="4855152" y="3368040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e+inj</a:t>
            </a:r>
            <a:endParaRPr kumimoji="1" lang="ja-JP" altLang="en-US"/>
          </a:p>
        </p:txBody>
      </p:sp>
      <p:sp>
        <p:nvSpPr>
          <p:cNvPr id="174" name="テキスト ボックス 173"/>
          <p:cNvSpPr txBox="1"/>
          <p:nvPr/>
        </p:nvSpPr>
        <p:spPr>
          <a:xfrm>
            <a:off x="9613958" y="405239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51</a:t>
            </a:r>
            <a:endParaRPr kumimoji="1" lang="ja-JP" altLang="en-US"/>
          </a:p>
        </p:txBody>
      </p:sp>
      <p:sp>
        <p:nvSpPr>
          <p:cNvPr id="175" name="テキスト ボックス 174"/>
          <p:cNvSpPr txBox="1"/>
          <p:nvPr/>
        </p:nvSpPr>
        <p:spPr>
          <a:xfrm>
            <a:off x="2226838" y="407774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51</a:t>
            </a:r>
            <a:endParaRPr kumimoji="1" lang="ja-JP" altLang="en-US"/>
          </a:p>
        </p:txBody>
      </p:sp>
      <p:sp>
        <p:nvSpPr>
          <p:cNvPr id="176" name="テキスト ボックス 175"/>
          <p:cNvSpPr txBox="1"/>
          <p:nvPr/>
        </p:nvSpPr>
        <p:spPr>
          <a:xfrm>
            <a:off x="2222367" y="444701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17</a:t>
            </a:r>
            <a:endParaRPr kumimoji="1" lang="ja-JP" altLang="en-US"/>
          </a:p>
        </p:txBody>
      </p:sp>
      <p:sp>
        <p:nvSpPr>
          <p:cNvPr id="177" name="テキスト ボックス 176"/>
          <p:cNvSpPr txBox="1"/>
          <p:nvPr/>
        </p:nvSpPr>
        <p:spPr>
          <a:xfrm>
            <a:off x="2715412" y="444701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 10</a:t>
            </a:r>
            <a:endParaRPr kumimoji="1" lang="ja-JP" altLang="en-US"/>
          </a:p>
        </p:txBody>
      </p:sp>
      <p:sp>
        <p:nvSpPr>
          <p:cNvPr id="178" name="テキスト ボックス 177"/>
          <p:cNvSpPr txBox="1"/>
          <p:nvPr/>
        </p:nvSpPr>
        <p:spPr>
          <a:xfrm>
            <a:off x="10066858" y="4782763"/>
            <a:ext cx="1516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= e</a:t>
            </a:r>
            <a:r>
              <a:rPr lang="en-US" altLang="ja-JP" baseline="30000"/>
              <a:t>+</a:t>
            </a:r>
            <a:r>
              <a:rPr lang="en-US" altLang="ja-JP"/>
              <a:t> 132.3GeV</a:t>
            </a:r>
            <a:endParaRPr kumimoji="1" lang="ja-JP" altLang="en-US"/>
          </a:p>
        </p:txBody>
      </p:sp>
      <p:sp>
        <p:nvSpPr>
          <p:cNvPr id="179" name="テキスト ボックス 178"/>
          <p:cNvSpPr txBox="1"/>
          <p:nvPr/>
        </p:nvSpPr>
        <p:spPr>
          <a:xfrm>
            <a:off x="570592" y="4807219"/>
            <a:ext cx="1486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e</a:t>
            </a:r>
            <a:r>
              <a:rPr lang="en-US" altLang="ja-JP" baseline="30000"/>
              <a:t>-</a:t>
            </a:r>
            <a:r>
              <a:rPr lang="en-US" altLang="ja-JP"/>
              <a:t> 134.8GeV =</a:t>
            </a:r>
            <a:endParaRPr kumimoji="1" lang="ja-JP" altLang="en-US"/>
          </a:p>
        </p:txBody>
      </p:sp>
      <p:sp>
        <p:nvSpPr>
          <p:cNvPr id="180" name="テキスト ボックス 179"/>
          <p:cNvSpPr txBox="1"/>
          <p:nvPr/>
        </p:nvSpPr>
        <p:spPr>
          <a:xfrm>
            <a:off x="6918236" y="4811872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5.0</a:t>
            </a:r>
            <a:endParaRPr kumimoji="1" lang="ja-JP" altLang="en-US"/>
          </a:p>
        </p:txBody>
      </p:sp>
      <p:sp>
        <p:nvSpPr>
          <p:cNvPr id="181" name="テキスト ボックス 180"/>
          <p:cNvSpPr txBox="1"/>
          <p:nvPr/>
        </p:nvSpPr>
        <p:spPr>
          <a:xfrm>
            <a:off x="4966491" y="478287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5.0</a:t>
            </a:r>
            <a:endParaRPr kumimoji="1" lang="ja-JP" altLang="en-US"/>
          </a:p>
        </p:txBody>
      </p:sp>
      <p:sp>
        <p:nvSpPr>
          <p:cNvPr id="182" name="テキスト ボックス 181"/>
          <p:cNvSpPr txBox="1"/>
          <p:nvPr/>
        </p:nvSpPr>
        <p:spPr>
          <a:xfrm>
            <a:off x="5439876" y="3701832"/>
            <a:ext cx="1491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chemeClr val="bg1">
                    <a:lumMod val="50000"/>
                  </a:schemeClr>
                </a:solidFill>
              </a:rPr>
              <a:t>module space</a:t>
            </a:r>
            <a:endParaRPr kumimoji="1" lang="ja-JP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3" name="テキスト ボックス 182"/>
          <p:cNvSpPr txBox="1"/>
          <p:nvPr/>
        </p:nvSpPr>
        <p:spPr>
          <a:xfrm>
            <a:off x="7442089" y="3742172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bg1">
                    <a:lumMod val="50000"/>
                  </a:schemeClr>
                </a:solidFill>
              </a:rPr>
              <a:t>180</a:t>
            </a:r>
            <a:endParaRPr kumimoji="1" lang="ja-JP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" name="テキスト ボックス 183"/>
          <p:cNvSpPr txBox="1"/>
          <p:nvPr/>
        </p:nvSpPr>
        <p:spPr>
          <a:xfrm>
            <a:off x="8263651" y="3742172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bg1">
                    <a:lumMod val="50000"/>
                  </a:schemeClr>
                </a:solidFill>
              </a:rPr>
              <a:t>189</a:t>
            </a:r>
            <a:endParaRPr kumimoji="1" lang="ja-JP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5" name="テキスト ボックス 184"/>
          <p:cNvSpPr txBox="1"/>
          <p:nvPr/>
        </p:nvSpPr>
        <p:spPr>
          <a:xfrm>
            <a:off x="9053938" y="374208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bg1">
                    <a:lumMod val="50000"/>
                  </a:schemeClr>
                </a:solidFill>
              </a:rPr>
              <a:t>90</a:t>
            </a:r>
            <a:endParaRPr kumimoji="1" lang="ja-JP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6" name="テキスト ボックス 185"/>
          <p:cNvSpPr txBox="1"/>
          <p:nvPr/>
        </p:nvSpPr>
        <p:spPr>
          <a:xfrm>
            <a:off x="9609602" y="373452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bg1">
                    <a:lumMod val="50000"/>
                  </a:schemeClr>
                </a:solidFill>
              </a:rPr>
              <a:t>51</a:t>
            </a:r>
            <a:endParaRPr kumimoji="1" lang="ja-JP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7" name="テキスト ボックス 186"/>
          <p:cNvSpPr txBox="1"/>
          <p:nvPr/>
        </p:nvSpPr>
        <p:spPr>
          <a:xfrm>
            <a:off x="3331237" y="3646637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bg1">
                    <a:lumMod val="50000"/>
                  </a:schemeClr>
                </a:solidFill>
              </a:rPr>
              <a:t>189</a:t>
            </a:r>
            <a:endParaRPr kumimoji="1" lang="ja-JP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8" name="テキスト ボックス 187"/>
          <p:cNvSpPr txBox="1"/>
          <p:nvPr/>
        </p:nvSpPr>
        <p:spPr>
          <a:xfrm>
            <a:off x="4284470" y="3646637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bg1">
                    <a:lumMod val="50000"/>
                  </a:schemeClr>
                </a:solidFill>
              </a:rPr>
              <a:t>189</a:t>
            </a:r>
            <a:endParaRPr kumimoji="1" lang="ja-JP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9" name="テキスト ボックス 188"/>
          <p:cNvSpPr txBox="1"/>
          <p:nvPr/>
        </p:nvSpPr>
        <p:spPr>
          <a:xfrm>
            <a:off x="2747088" y="364408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bg1">
                    <a:lumMod val="50000"/>
                  </a:schemeClr>
                </a:solidFill>
              </a:rPr>
              <a:t>90</a:t>
            </a:r>
            <a:endParaRPr kumimoji="1" lang="ja-JP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0" name="テキスト ボックス 189"/>
          <p:cNvSpPr txBox="1"/>
          <p:nvPr/>
        </p:nvSpPr>
        <p:spPr>
          <a:xfrm>
            <a:off x="4941962" y="371043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bg1">
                    <a:lumMod val="50000"/>
                  </a:schemeClr>
                </a:solidFill>
              </a:rPr>
              <a:t>24</a:t>
            </a:r>
            <a:endParaRPr kumimoji="1" lang="ja-JP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1" name="テキスト ボックス 190"/>
          <p:cNvSpPr txBox="1"/>
          <p:nvPr/>
        </p:nvSpPr>
        <p:spPr>
          <a:xfrm>
            <a:off x="2222482" y="365538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bg1">
                    <a:lumMod val="50000"/>
                  </a:schemeClr>
                </a:solidFill>
              </a:rPr>
              <a:t>51</a:t>
            </a:r>
            <a:endParaRPr kumimoji="1" lang="ja-JP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2" name="テキスト ボックス 191"/>
          <p:cNvSpPr txBox="1"/>
          <p:nvPr/>
        </p:nvSpPr>
        <p:spPr>
          <a:xfrm>
            <a:off x="6853661" y="374240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bg1">
                    <a:lumMod val="50000"/>
                  </a:schemeClr>
                </a:solidFill>
              </a:rPr>
              <a:t>24</a:t>
            </a:r>
            <a:endParaRPr kumimoji="1" lang="ja-JP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3" name="テキスト ボックス 192"/>
          <p:cNvSpPr txBox="1"/>
          <p:nvPr/>
        </p:nvSpPr>
        <p:spPr>
          <a:xfrm>
            <a:off x="10786068" y="5039336"/>
            <a:ext cx="1412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+5.8%margin</a:t>
            </a:r>
            <a:endParaRPr kumimoji="1" lang="ja-JP" altLang="en-US"/>
          </a:p>
        </p:txBody>
      </p:sp>
      <p:sp>
        <p:nvSpPr>
          <p:cNvPr id="194" name="テキスト ボックス 193"/>
          <p:cNvSpPr txBox="1"/>
          <p:nvPr/>
        </p:nvSpPr>
        <p:spPr>
          <a:xfrm>
            <a:off x="10352870" y="3967298"/>
            <a:ext cx="16648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/>
              <a:t>module space margin </a:t>
            </a:r>
          </a:p>
          <a:p>
            <a:r>
              <a:rPr lang="en-US" altLang="ja-JP" sz="1200"/>
              <a:t>for option C, 31.5MV/m</a:t>
            </a:r>
            <a:endParaRPr kumimoji="1" lang="ja-JP" altLang="en-US" sz="1200"/>
          </a:p>
        </p:txBody>
      </p:sp>
      <p:sp>
        <p:nvSpPr>
          <p:cNvPr id="195" name="テキスト ボックス 194"/>
          <p:cNvSpPr txBox="1"/>
          <p:nvPr/>
        </p:nvSpPr>
        <p:spPr>
          <a:xfrm>
            <a:off x="1552774" y="3062537"/>
            <a:ext cx="130837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/>
              <a:t>583</a:t>
            </a:r>
            <a:r>
              <a:rPr kumimoji="1" lang="en-US" altLang="ja-JP"/>
              <a:t>m space</a:t>
            </a:r>
            <a:endParaRPr kumimoji="1" lang="ja-JP" altLang="en-US"/>
          </a:p>
        </p:txBody>
      </p:sp>
      <p:sp>
        <p:nvSpPr>
          <p:cNvPr id="196" name="テキスト ボックス 195"/>
          <p:cNvSpPr txBox="1"/>
          <p:nvPr/>
        </p:nvSpPr>
        <p:spPr>
          <a:xfrm>
            <a:off x="9179186" y="3030757"/>
            <a:ext cx="130837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/>
              <a:t>583</a:t>
            </a:r>
            <a:r>
              <a:rPr kumimoji="1" lang="en-US" altLang="ja-JP"/>
              <a:t>m space</a:t>
            </a:r>
            <a:endParaRPr kumimoji="1" lang="ja-JP" altLang="en-US"/>
          </a:p>
        </p:txBody>
      </p:sp>
      <p:cxnSp>
        <p:nvCxnSpPr>
          <p:cNvPr id="197" name="直線矢印コネクタ 196"/>
          <p:cNvCxnSpPr/>
          <p:nvPr/>
        </p:nvCxnSpPr>
        <p:spPr>
          <a:xfrm flipV="1">
            <a:off x="1369562" y="3431870"/>
            <a:ext cx="598357" cy="5354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 flipH="1" flipV="1">
            <a:off x="10254951" y="3396733"/>
            <a:ext cx="623482" cy="6383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9" name="テキスト ボックス 198"/>
          <p:cNvSpPr txBox="1"/>
          <p:nvPr/>
        </p:nvSpPr>
        <p:spPr>
          <a:xfrm>
            <a:off x="258339" y="3981357"/>
            <a:ext cx="16648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/>
              <a:t>module space margin </a:t>
            </a:r>
          </a:p>
          <a:p>
            <a:r>
              <a:rPr lang="en-US" altLang="ja-JP" sz="1200"/>
              <a:t>for option C, 31.5MV/m</a:t>
            </a:r>
            <a:endParaRPr kumimoji="1" lang="ja-JP" altLang="en-US" sz="1200"/>
          </a:p>
        </p:txBody>
      </p:sp>
    </p:spTree>
    <p:extLst>
      <p:ext uri="{BB962C8B-B14F-4D97-AF65-F5344CB8AC3E}">
        <p14:creationId xmlns:p14="http://schemas.microsoft.com/office/powerpoint/2010/main" val="185894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4467250" y="2936037"/>
            <a:ext cx="3389774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>
                <a:solidFill>
                  <a:srgbClr val="FF0000"/>
                </a:solidFill>
              </a:rPr>
              <a:t>Option D’  350GeV tunnel</a:t>
            </a:r>
            <a:endParaRPr kumimoji="1" lang="ja-JP" altLang="en-US" sz="2400">
              <a:solidFill>
                <a:srgbClr val="FF0000"/>
              </a:solidFill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/>
              <a:t>21</a:t>
            </a:fld>
            <a:endParaRPr kumimoji="1" lang="uk-UA" altLang="ja-JP"/>
          </a:p>
        </p:txBody>
      </p:sp>
    </p:spTree>
    <p:extLst>
      <p:ext uri="{BB962C8B-B14F-4D97-AF65-F5344CB8AC3E}">
        <p14:creationId xmlns:p14="http://schemas.microsoft.com/office/powerpoint/2010/main" val="320373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図 1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3961" y="2296302"/>
            <a:ext cx="3864005" cy="794955"/>
          </a:xfrm>
          <a:prstGeom prst="rect">
            <a:avLst/>
          </a:prstGeom>
        </p:spPr>
      </p:pic>
      <p:pic>
        <p:nvPicPr>
          <p:cNvPr id="127" name="図 1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1250" y="2271230"/>
            <a:ext cx="4122052" cy="919853"/>
          </a:xfrm>
          <a:prstGeom prst="rect">
            <a:avLst/>
          </a:prstGeom>
        </p:spPr>
      </p:pic>
      <p:pic>
        <p:nvPicPr>
          <p:cNvPr id="123" name="図 12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4747"/>
            <a:ext cx="12192000" cy="1485392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4693920" y="1572768"/>
            <a:ext cx="68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PM-8</a:t>
            </a:r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066288" y="1572768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PM-10</a:t>
            </a:r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82305" y="1572768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PM-12</a:t>
            </a:r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800414" y="1572768"/>
            <a:ext cx="732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PM+8</a:t>
            </a:r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8398329" y="1572768"/>
            <a:ext cx="84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PM+10</a:t>
            </a:r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0190611" y="1608472"/>
            <a:ext cx="84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PM+12</a:t>
            </a:r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019839" y="2725455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IR</a:t>
            </a:r>
            <a:endParaRPr kumimoji="1" lang="ja-JP" altLang="en-US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450680" y="3192799"/>
            <a:ext cx="1545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 Ecm=250GeV</a:t>
            </a:r>
            <a:endParaRPr kumimoji="1" lang="ja-JP" altLang="en-US"/>
          </a:p>
        </p:txBody>
      </p:sp>
      <p:cxnSp>
        <p:nvCxnSpPr>
          <p:cNvPr id="61" name="直線矢印コネクタ 60"/>
          <p:cNvCxnSpPr/>
          <p:nvPr/>
        </p:nvCxnSpPr>
        <p:spPr>
          <a:xfrm>
            <a:off x="7197411" y="1415796"/>
            <a:ext cx="16315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矢印コネクタ 61"/>
          <p:cNvCxnSpPr/>
          <p:nvPr/>
        </p:nvCxnSpPr>
        <p:spPr>
          <a:xfrm>
            <a:off x="2454660" y="1409188"/>
            <a:ext cx="877406" cy="99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線矢印コネクタ 104"/>
          <p:cNvCxnSpPr/>
          <p:nvPr/>
        </p:nvCxnSpPr>
        <p:spPr>
          <a:xfrm>
            <a:off x="3400109" y="1415796"/>
            <a:ext cx="16315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線矢印コネクタ 105"/>
          <p:cNvCxnSpPr/>
          <p:nvPr/>
        </p:nvCxnSpPr>
        <p:spPr>
          <a:xfrm flipV="1">
            <a:off x="5031659" y="1409356"/>
            <a:ext cx="1167972" cy="644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矢印コネクタ 106"/>
          <p:cNvCxnSpPr/>
          <p:nvPr/>
        </p:nvCxnSpPr>
        <p:spPr>
          <a:xfrm flipV="1">
            <a:off x="6240764" y="1409356"/>
            <a:ext cx="946771" cy="121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線矢印コネクタ 109"/>
          <p:cNvCxnSpPr/>
          <p:nvPr/>
        </p:nvCxnSpPr>
        <p:spPr>
          <a:xfrm>
            <a:off x="8856161" y="1409188"/>
            <a:ext cx="1010766" cy="660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テキスト ボックス 146"/>
          <p:cNvSpPr txBox="1"/>
          <p:nvPr/>
        </p:nvSpPr>
        <p:spPr>
          <a:xfrm>
            <a:off x="3760687" y="1002747"/>
            <a:ext cx="1128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4950.26m</a:t>
            </a:r>
            <a:endParaRPr kumimoji="1" lang="ja-JP" altLang="en-US"/>
          </a:p>
        </p:txBody>
      </p:sp>
      <p:sp>
        <p:nvSpPr>
          <p:cNvPr id="148" name="テキスト ボックス 147"/>
          <p:cNvSpPr txBox="1"/>
          <p:nvPr/>
        </p:nvSpPr>
        <p:spPr>
          <a:xfrm>
            <a:off x="5207599" y="1003012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3489</a:t>
            </a:r>
            <a:r>
              <a:rPr kumimoji="1" lang="en-US" altLang="ja-JP"/>
              <a:t>.0m</a:t>
            </a:r>
            <a:endParaRPr kumimoji="1" lang="ja-JP" altLang="en-US"/>
          </a:p>
        </p:txBody>
      </p:sp>
      <p:sp>
        <p:nvSpPr>
          <p:cNvPr id="149" name="テキスト ボックス 148"/>
          <p:cNvSpPr txBox="1"/>
          <p:nvPr/>
        </p:nvSpPr>
        <p:spPr>
          <a:xfrm>
            <a:off x="6306117" y="977076"/>
            <a:ext cx="1128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2361</a:t>
            </a:r>
            <a:r>
              <a:rPr kumimoji="1" lang="en-US" altLang="ja-JP"/>
              <a:t>.46m</a:t>
            </a:r>
            <a:endParaRPr kumimoji="1" lang="ja-JP" altLang="en-US"/>
          </a:p>
        </p:txBody>
      </p:sp>
      <p:sp>
        <p:nvSpPr>
          <p:cNvPr id="150" name="テキスト ボックス 149"/>
          <p:cNvSpPr txBox="1"/>
          <p:nvPr/>
        </p:nvSpPr>
        <p:spPr>
          <a:xfrm>
            <a:off x="7537263" y="998259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4795.2m</a:t>
            </a:r>
            <a:endParaRPr kumimoji="1" lang="ja-JP" altLang="en-US"/>
          </a:p>
        </p:txBody>
      </p:sp>
      <p:sp>
        <p:nvSpPr>
          <p:cNvPr id="151" name="テキスト ボックス 150"/>
          <p:cNvSpPr txBox="1"/>
          <p:nvPr/>
        </p:nvSpPr>
        <p:spPr>
          <a:xfrm>
            <a:off x="2454660" y="989114"/>
            <a:ext cx="1128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2437</a:t>
            </a:r>
            <a:r>
              <a:rPr kumimoji="1" lang="en-US" altLang="ja-JP"/>
              <a:t>.58m</a:t>
            </a:r>
            <a:endParaRPr kumimoji="1" lang="ja-JP" altLang="en-US"/>
          </a:p>
        </p:txBody>
      </p:sp>
      <p:sp>
        <p:nvSpPr>
          <p:cNvPr id="152" name="テキスト ボックス 151"/>
          <p:cNvSpPr txBox="1"/>
          <p:nvPr/>
        </p:nvSpPr>
        <p:spPr>
          <a:xfrm>
            <a:off x="8926013" y="990197"/>
            <a:ext cx="837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2516</a:t>
            </a:r>
            <a:r>
              <a:rPr kumimoji="1" lang="en-US" altLang="ja-JP"/>
              <a:t>m</a:t>
            </a:r>
            <a:endParaRPr kumimoji="1" lang="ja-JP" altLang="en-US"/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1964800" y="504384"/>
            <a:ext cx="99047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/>
              <a:t>Ecm = 250GeV  </a:t>
            </a:r>
            <a:r>
              <a:rPr kumimoji="1" lang="en-US" altLang="ja-JP" sz="2800">
                <a:solidFill>
                  <a:srgbClr val="FF0000"/>
                </a:solidFill>
              </a:rPr>
              <a:t>tunnel</a:t>
            </a:r>
            <a:r>
              <a:rPr lang="en-US" altLang="ja-JP" sz="2800">
                <a:solidFill>
                  <a:srgbClr val="FF0000"/>
                </a:solidFill>
              </a:rPr>
              <a:t>=350GeV length,</a:t>
            </a:r>
            <a:r>
              <a:rPr lang="ja-JP" altLang="en-US" sz="2800">
                <a:solidFill>
                  <a:srgbClr val="FF0000"/>
                </a:solidFill>
              </a:rPr>
              <a:t>　</a:t>
            </a:r>
            <a:r>
              <a:rPr lang="en-US" altLang="ja-JP" sz="2800">
                <a:solidFill>
                  <a:srgbClr val="FF0000"/>
                </a:solidFill>
              </a:rPr>
              <a:t>accelerator at downstream</a:t>
            </a:r>
            <a:endParaRPr kumimoji="1" lang="ja-JP" altLang="en-US" sz="2800">
              <a:solidFill>
                <a:srgbClr val="FF0000"/>
              </a:solidFill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535799" y="304424"/>
            <a:ext cx="1371273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>
                <a:solidFill>
                  <a:srgbClr val="FF0000"/>
                </a:solidFill>
              </a:rPr>
              <a:t>Option D’</a:t>
            </a:r>
            <a:endParaRPr kumimoji="1" lang="ja-JP" altLang="en-US" sz="2400">
              <a:solidFill>
                <a:srgbClr val="FF0000"/>
              </a:solidFill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10047139" y="21228"/>
            <a:ext cx="2082878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solidFill>
                  <a:srgbClr val="FF0000"/>
                </a:solidFill>
              </a:rPr>
              <a:t>SRF 31.5MV/m</a:t>
            </a:r>
            <a:endParaRPr kumimoji="1" lang="ja-JP" altLang="en-US" sz="2400" b="1">
              <a:solidFill>
                <a:srgbClr val="FF0000"/>
              </a:solidFill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10046051" y="2732434"/>
            <a:ext cx="803560" cy="26770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正方形/長方形 80"/>
          <p:cNvSpPr/>
          <p:nvPr/>
        </p:nvSpPr>
        <p:spPr>
          <a:xfrm>
            <a:off x="1431027" y="2785720"/>
            <a:ext cx="728327" cy="25642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7073544" y="5313398"/>
            <a:ext cx="4727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tunnel length =</a:t>
            </a:r>
            <a:r>
              <a:rPr kumimoji="1" lang="en-US" altLang="ja-JP"/>
              <a:t> </a:t>
            </a:r>
            <a:r>
              <a:rPr lang="en-US" altLang="ja-JP"/>
              <a:t>14114</a:t>
            </a:r>
            <a:r>
              <a:rPr kumimoji="1" lang="en-US" altLang="ja-JP"/>
              <a:t>.8m+12910.7m=27025.5m</a:t>
            </a:r>
            <a:endParaRPr kumimoji="1" lang="ja-JP" altLang="en-US"/>
          </a:p>
        </p:txBody>
      </p:sp>
      <p:cxnSp>
        <p:nvCxnSpPr>
          <p:cNvPr id="83" name="直線矢印コネクタ 82"/>
          <p:cNvCxnSpPr/>
          <p:nvPr/>
        </p:nvCxnSpPr>
        <p:spPr>
          <a:xfrm>
            <a:off x="1442520" y="1406621"/>
            <a:ext cx="94026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線矢印コネクタ 93"/>
          <p:cNvCxnSpPr/>
          <p:nvPr/>
        </p:nvCxnSpPr>
        <p:spPr>
          <a:xfrm>
            <a:off x="9941221" y="1422988"/>
            <a:ext cx="84764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テキスト ボックス 94"/>
          <p:cNvSpPr txBox="1"/>
          <p:nvPr/>
        </p:nvSpPr>
        <p:spPr>
          <a:xfrm>
            <a:off x="1566683" y="998259"/>
            <a:ext cx="837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3238</a:t>
            </a:r>
            <a:r>
              <a:rPr kumimoji="1" lang="en-US" altLang="ja-JP"/>
              <a:t>m</a:t>
            </a:r>
            <a:endParaRPr kumimoji="1" lang="ja-JP" altLang="en-US"/>
          </a:p>
        </p:txBody>
      </p:sp>
      <p:sp>
        <p:nvSpPr>
          <p:cNvPr id="96" name="テキスト ボックス 95"/>
          <p:cNvSpPr txBox="1"/>
          <p:nvPr/>
        </p:nvSpPr>
        <p:spPr>
          <a:xfrm>
            <a:off x="9866927" y="984335"/>
            <a:ext cx="837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3238</a:t>
            </a:r>
            <a:r>
              <a:rPr kumimoji="1" lang="en-US" altLang="ja-JP"/>
              <a:t>m</a:t>
            </a:r>
            <a:endParaRPr kumimoji="1" lang="ja-JP" altLang="en-US"/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10028306" y="3017817"/>
            <a:ext cx="8931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>
                <a:solidFill>
                  <a:srgbClr val="FF0000"/>
                </a:solidFill>
              </a:rPr>
              <a:t>simple tunnel</a:t>
            </a:r>
            <a:endParaRPr kumimoji="1" lang="ja-JP" altLang="en-US" sz="1000">
              <a:solidFill>
                <a:srgbClr val="FF0000"/>
              </a:solidFill>
            </a:endParaRP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1377960" y="3027185"/>
            <a:ext cx="9028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>
                <a:solidFill>
                  <a:srgbClr val="FF0000"/>
                </a:solidFill>
              </a:rPr>
              <a:t>Simple tunnel</a:t>
            </a:r>
            <a:endParaRPr kumimoji="1" lang="ja-JP" altLang="en-US" sz="1000">
              <a:solidFill>
                <a:srgbClr val="FF0000"/>
              </a:solidFill>
            </a:endParaRPr>
          </a:p>
        </p:txBody>
      </p:sp>
      <p:cxnSp>
        <p:nvCxnSpPr>
          <p:cNvPr id="17" name="直線コネクタ 16"/>
          <p:cNvCxnSpPr/>
          <p:nvPr/>
        </p:nvCxnSpPr>
        <p:spPr>
          <a:xfrm flipV="1">
            <a:off x="10849611" y="1346408"/>
            <a:ext cx="1" cy="2019891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直線コネクタ 110"/>
          <p:cNvCxnSpPr/>
          <p:nvPr/>
        </p:nvCxnSpPr>
        <p:spPr>
          <a:xfrm flipV="1">
            <a:off x="1412952" y="1284269"/>
            <a:ext cx="4757" cy="217301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/>
          <p:cNvSpPr txBox="1"/>
          <p:nvPr/>
        </p:nvSpPr>
        <p:spPr>
          <a:xfrm>
            <a:off x="11106980" y="5553603"/>
            <a:ext cx="1023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(27.0km)</a:t>
            </a:r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/>
              <a:t>22</a:t>
            </a:fld>
            <a:endParaRPr kumimoji="1" lang="uk-UA" altLang="ja-JP"/>
          </a:p>
        </p:txBody>
      </p:sp>
      <p:sp>
        <p:nvSpPr>
          <p:cNvPr id="124" name="テキスト ボックス 123"/>
          <p:cNvSpPr txBox="1"/>
          <p:nvPr/>
        </p:nvSpPr>
        <p:spPr>
          <a:xfrm>
            <a:off x="6959911" y="5864906"/>
            <a:ext cx="4522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simple tunnel length =</a:t>
            </a:r>
            <a:r>
              <a:rPr kumimoji="1" lang="en-US" altLang="ja-JP"/>
              <a:t> 3238m+3238m=6476m</a:t>
            </a:r>
            <a:endParaRPr kumimoji="1" lang="ja-JP" altLang="en-US"/>
          </a:p>
        </p:txBody>
      </p:sp>
      <p:sp>
        <p:nvSpPr>
          <p:cNvPr id="125" name="テキスト ボックス 124"/>
          <p:cNvSpPr txBox="1"/>
          <p:nvPr/>
        </p:nvSpPr>
        <p:spPr>
          <a:xfrm>
            <a:off x="11109550" y="6087361"/>
            <a:ext cx="906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(6.5km)</a:t>
            </a:r>
            <a:endParaRPr kumimoji="1" lang="ja-JP" altLang="en-US"/>
          </a:p>
        </p:txBody>
      </p:sp>
      <p:cxnSp>
        <p:nvCxnSpPr>
          <p:cNvPr id="103" name="直線矢印コネクタ 102"/>
          <p:cNvCxnSpPr/>
          <p:nvPr/>
        </p:nvCxnSpPr>
        <p:spPr>
          <a:xfrm>
            <a:off x="8828961" y="1994408"/>
            <a:ext cx="171868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テキスト ボックス 103"/>
          <p:cNvSpPr txBox="1"/>
          <p:nvPr/>
        </p:nvSpPr>
        <p:spPr>
          <a:xfrm>
            <a:off x="9159342" y="1739180"/>
            <a:ext cx="829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/>
              <a:t>4907.8m</a:t>
            </a:r>
            <a:endParaRPr kumimoji="1" lang="ja-JP" altLang="en-US" sz="1400"/>
          </a:p>
        </p:txBody>
      </p:sp>
      <p:cxnSp>
        <p:nvCxnSpPr>
          <p:cNvPr id="108" name="直線矢印コネクタ 107"/>
          <p:cNvCxnSpPr/>
          <p:nvPr/>
        </p:nvCxnSpPr>
        <p:spPr>
          <a:xfrm>
            <a:off x="1636235" y="1994408"/>
            <a:ext cx="169500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テキスト ボックス 108"/>
          <p:cNvSpPr txBox="1"/>
          <p:nvPr/>
        </p:nvSpPr>
        <p:spPr>
          <a:xfrm>
            <a:off x="1971845" y="1739180"/>
            <a:ext cx="829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/>
              <a:t>4907.8m</a:t>
            </a:r>
            <a:endParaRPr kumimoji="1" lang="ja-JP" altLang="en-US" sz="1400"/>
          </a:p>
        </p:txBody>
      </p:sp>
      <p:cxnSp>
        <p:nvCxnSpPr>
          <p:cNvPr id="112" name="直線コネクタ 111"/>
          <p:cNvCxnSpPr/>
          <p:nvPr/>
        </p:nvCxnSpPr>
        <p:spPr>
          <a:xfrm flipH="1">
            <a:off x="10540519" y="1839024"/>
            <a:ext cx="65" cy="3354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直線コネクタ 112"/>
          <p:cNvCxnSpPr/>
          <p:nvPr/>
        </p:nvCxnSpPr>
        <p:spPr>
          <a:xfrm flipH="1">
            <a:off x="1636235" y="1819452"/>
            <a:ext cx="65" cy="3354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テキスト ボックス 113"/>
          <p:cNvSpPr txBox="1"/>
          <p:nvPr/>
        </p:nvSpPr>
        <p:spPr>
          <a:xfrm>
            <a:off x="7266523" y="6133085"/>
            <a:ext cx="2846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(n=2 extension on both end)</a:t>
            </a:r>
            <a:endParaRPr kumimoji="1" lang="ja-JP" altLang="en-US"/>
          </a:p>
        </p:txBody>
      </p:sp>
      <p:sp>
        <p:nvSpPr>
          <p:cNvPr id="128" name="テキスト ボックス 127"/>
          <p:cNvSpPr txBox="1"/>
          <p:nvPr/>
        </p:nvSpPr>
        <p:spPr>
          <a:xfrm>
            <a:off x="5453278" y="4059950"/>
            <a:ext cx="1394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cryomodules</a:t>
            </a:r>
            <a:endParaRPr kumimoji="1" lang="ja-JP" altLang="en-US"/>
          </a:p>
        </p:txBody>
      </p:sp>
      <p:sp>
        <p:nvSpPr>
          <p:cNvPr id="169" name="テキスト ボックス 168"/>
          <p:cNvSpPr txBox="1"/>
          <p:nvPr/>
        </p:nvSpPr>
        <p:spPr>
          <a:xfrm>
            <a:off x="3335593" y="4069002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189</a:t>
            </a:r>
            <a:endParaRPr kumimoji="1" lang="ja-JP" altLang="en-US"/>
          </a:p>
        </p:txBody>
      </p:sp>
      <p:sp>
        <p:nvSpPr>
          <p:cNvPr id="170" name="テキスト ボックス 169"/>
          <p:cNvSpPr txBox="1"/>
          <p:nvPr/>
        </p:nvSpPr>
        <p:spPr>
          <a:xfrm>
            <a:off x="4288826" y="4069002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189</a:t>
            </a:r>
            <a:endParaRPr kumimoji="1" lang="ja-JP" altLang="en-US"/>
          </a:p>
        </p:txBody>
      </p:sp>
      <p:sp>
        <p:nvSpPr>
          <p:cNvPr id="171" name="テキスト ボックス 170"/>
          <p:cNvSpPr txBox="1"/>
          <p:nvPr/>
        </p:nvSpPr>
        <p:spPr>
          <a:xfrm>
            <a:off x="7446445" y="4060037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180</a:t>
            </a:r>
            <a:endParaRPr kumimoji="1" lang="ja-JP" altLang="en-US"/>
          </a:p>
        </p:txBody>
      </p:sp>
      <p:sp>
        <p:nvSpPr>
          <p:cNvPr id="172" name="テキスト ボックス 171"/>
          <p:cNvSpPr txBox="1"/>
          <p:nvPr/>
        </p:nvSpPr>
        <p:spPr>
          <a:xfrm>
            <a:off x="8268007" y="4060037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189</a:t>
            </a:r>
            <a:endParaRPr kumimoji="1" lang="ja-JP" altLang="en-US"/>
          </a:p>
        </p:txBody>
      </p:sp>
      <p:sp>
        <p:nvSpPr>
          <p:cNvPr id="173" name="テキスト ボックス 172"/>
          <p:cNvSpPr txBox="1"/>
          <p:nvPr/>
        </p:nvSpPr>
        <p:spPr>
          <a:xfrm>
            <a:off x="5622189" y="4794456"/>
            <a:ext cx="1326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E gain (GeV)</a:t>
            </a:r>
            <a:endParaRPr kumimoji="1" lang="ja-JP" altLang="en-US"/>
          </a:p>
        </p:txBody>
      </p:sp>
      <p:sp>
        <p:nvSpPr>
          <p:cNvPr id="174" name="テキスト ボックス 173"/>
          <p:cNvSpPr txBox="1"/>
          <p:nvPr/>
        </p:nvSpPr>
        <p:spPr>
          <a:xfrm>
            <a:off x="3335955" y="4786115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53.5</a:t>
            </a:r>
            <a:endParaRPr kumimoji="1" lang="ja-JP" altLang="en-US"/>
          </a:p>
        </p:txBody>
      </p:sp>
      <p:sp>
        <p:nvSpPr>
          <p:cNvPr id="175" name="テキスト ボックス 174"/>
          <p:cNvSpPr txBox="1"/>
          <p:nvPr/>
        </p:nvSpPr>
        <p:spPr>
          <a:xfrm>
            <a:off x="4289188" y="4786115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53.5</a:t>
            </a:r>
            <a:endParaRPr kumimoji="1" lang="ja-JP" altLang="en-US"/>
          </a:p>
        </p:txBody>
      </p:sp>
      <p:sp>
        <p:nvSpPr>
          <p:cNvPr id="176" name="テキスト ボックス 175"/>
          <p:cNvSpPr txBox="1"/>
          <p:nvPr/>
        </p:nvSpPr>
        <p:spPr>
          <a:xfrm>
            <a:off x="7446445" y="4786115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51.0</a:t>
            </a:r>
            <a:endParaRPr kumimoji="1" lang="ja-JP" altLang="en-US"/>
          </a:p>
        </p:txBody>
      </p:sp>
      <p:sp>
        <p:nvSpPr>
          <p:cNvPr id="177" name="テキスト ボックス 176"/>
          <p:cNvSpPr txBox="1"/>
          <p:nvPr/>
        </p:nvSpPr>
        <p:spPr>
          <a:xfrm>
            <a:off x="8223182" y="4786115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53.5</a:t>
            </a:r>
            <a:endParaRPr kumimoji="1" lang="ja-JP" altLang="en-US"/>
          </a:p>
        </p:txBody>
      </p:sp>
      <p:sp>
        <p:nvSpPr>
          <p:cNvPr id="178" name="テキスト ボックス 177"/>
          <p:cNvSpPr txBox="1"/>
          <p:nvPr/>
        </p:nvSpPr>
        <p:spPr>
          <a:xfrm>
            <a:off x="5450680" y="3192799"/>
            <a:ext cx="1545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 Ecm=250GeV</a:t>
            </a:r>
            <a:endParaRPr kumimoji="1" lang="ja-JP" altLang="en-US"/>
          </a:p>
        </p:txBody>
      </p:sp>
      <p:sp>
        <p:nvSpPr>
          <p:cNvPr id="179" name="テキスト ボックス 178"/>
          <p:cNvSpPr txBox="1"/>
          <p:nvPr/>
        </p:nvSpPr>
        <p:spPr>
          <a:xfrm>
            <a:off x="8829571" y="4768030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  12.8</a:t>
            </a:r>
            <a:endParaRPr kumimoji="1" lang="ja-JP" altLang="en-US"/>
          </a:p>
        </p:txBody>
      </p:sp>
      <p:sp>
        <p:nvSpPr>
          <p:cNvPr id="180" name="テキスト ボックス 179"/>
          <p:cNvSpPr txBox="1"/>
          <p:nvPr/>
        </p:nvSpPr>
        <p:spPr>
          <a:xfrm>
            <a:off x="9466805" y="4768030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10.0</a:t>
            </a:r>
            <a:endParaRPr kumimoji="1" lang="ja-JP" altLang="en-US"/>
          </a:p>
        </p:txBody>
      </p:sp>
      <p:sp>
        <p:nvSpPr>
          <p:cNvPr id="181" name="テキスト ボックス 180"/>
          <p:cNvSpPr txBox="1"/>
          <p:nvPr/>
        </p:nvSpPr>
        <p:spPr>
          <a:xfrm>
            <a:off x="2505957" y="4795420"/>
            <a:ext cx="752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   12.8</a:t>
            </a:r>
            <a:endParaRPr kumimoji="1" lang="ja-JP" altLang="en-US"/>
          </a:p>
        </p:txBody>
      </p:sp>
      <p:sp>
        <p:nvSpPr>
          <p:cNvPr id="182" name="テキスト ボックス 181"/>
          <p:cNvSpPr txBox="1"/>
          <p:nvPr/>
        </p:nvSpPr>
        <p:spPr>
          <a:xfrm>
            <a:off x="2049330" y="4799628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10.0</a:t>
            </a:r>
            <a:endParaRPr kumimoji="1" lang="ja-JP" altLang="en-US"/>
          </a:p>
        </p:txBody>
      </p:sp>
      <p:sp>
        <p:nvSpPr>
          <p:cNvPr id="183" name="テキスト ボックス 182"/>
          <p:cNvSpPr txBox="1"/>
          <p:nvPr/>
        </p:nvSpPr>
        <p:spPr>
          <a:xfrm>
            <a:off x="9058294" y="405995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45</a:t>
            </a:r>
            <a:endParaRPr kumimoji="1" lang="ja-JP" altLang="en-US"/>
          </a:p>
        </p:txBody>
      </p:sp>
      <p:sp>
        <p:nvSpPr>
          <p:cNvPr id="184" name="テキスト ボックス 183"/>
          <p:cNvSpPr txBox="1"/>
          <p:nvPr/>
        </p:nvSpPr>
        <p:spPr>
          <a:xfrm>
            <a:off x="2751444" y="406644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45</a:t>
            </a:r>
            <a:endParaRPr kumimoji="1" lang="ja-JP" altLang="en-US"/>
          </a:p>
        </p:txBody>
      </p:sp>
      <p:sp>
        <p:nvSpPr>
          <p:cNvPr id="185" name="テキスト ボックス 184"/>
          <p:cNvSpPr txBox="1"/>
          <p:nvPr/>
        </p:nvSpPr>
        <p:spPr>
          <a:xfrm>
            <a:off x="9553297" y="3266377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BC</a:t>
            </a:r>
            <a:endParaRPr kumimoji="1" lang="ja-JP" altLang="en-US"/>
          </a:p>
        </p:txBody>
      </p:sp>
      <p:sp>
        <p:nvSpPr>
          <p:cNvPr id="186" name="テキスト ボックス 185"/>
          <p:cNvSpPr txBox="1"/>
          <p:nvPr/>
        </p:nvSpPr>
        <p:spPr>
          <a:xfrm>
            <a:off x="2194662" y="3270374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BC</a:t>
            </a:r>
            <a:endParaRPr kumimoji="1" lang="ja-JP" altLang="en-US"/>
          </a:p>
        </p:txBody>
      </p:sp>
      <p:sp>
        <p:nvSpPr>
          <p:cNvPr id="187" name="テキスト ボックス 186"/>
          <p:cNvSpPr txBox="1"/>
          <p:nvPr/>
        </p:nvSpPr>
        <p:spPr>
          <a:xfrm>
            <a:off x="5802636" y="4447018"/>
            <a:ext cx="841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RF unit</a:t>
            </a:r>
            <a:endParaRPr kumimoji="1" lang="ja-JP" altLang="en-US"/>
          </a:p>
        </p:txBody>
      </p:sp>
      <p:sp>
        <p:nvSpPr>
          <p:cNvPr id="188" name="テキスト ボックス 187"/>
          <p:cNvSpPr txBox="1"/>
          <p:nvPr/>
        </p:nvSpPr>
        <p:spPr>
          <a:xfrm>
            <a:off x="4426686" y="444701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42</a:t>
            </a:r>
            <a:endParaRPr kumimoji="1" lang="ja-JP" altLang="en-US"/>
          </a:p>
        </p:txBody>
      </p:sp>
      <p:sp>
        <p:nvSpPr>
          <p:cNvPr id="189" name="テキスト ボックス 188"/>
          <p:cNvSpPr txBox="1"/>
          <p:nvPr/>
        </p:nvSpPr>
        <p:spPr>
          <a:xfrm>
            <a:off x="3462178" y="444701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42</a:t>
            </a:r>
            <a:endParaRPr kumimoji="1" lang="ja-JP" altLang="en-US"/>
          </a:p>
        </p:txBody>
      </p:sp>
      <p:sp>
        <p:nvSpPr>
          <p:cNvPr id="190" name="テキスト ボックス 189"/>
          <p:cNvSpPr txBox="1"/>
          <p:nvPr/>
        </p:nvSpPr>
        <p:spPr>
          <a:xfrm>
            <a:off x="8396610" y="444701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42</a:t>
            </a:r>
            <a:endParaRPr kumimoji="1" lang="ja-JP" altLang="en-US"/>
          </a:p>
        </p:txBody>
      </p:sp>
      <p:sp>
        <p:nvSpPr>
          <p:cNvPr id="191" name="テキスト ボックス 190"/>
          <p:cNvSpPr txBox="1"/>
          <p:nvPr/>
        </p:nvSpPr>
        <p:spPr>
          <a:xfrm>
            <a:off x="7594578" y="444701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40</a:t>
            </a:r>
            <a:endParaRPr kumimoji="1" lang="ja-JP" altLang="en-US"/>
          </a:p>
        </p:txBody>
      </p:sp>
      <p:sp>
        <p:nvSpPr>
          <p:cNvPr id="192" name="テキスト ボックス 191"/>
          <p:cNvSpPr txBox="1"/>
          <p:nvPr/>
        </p:nvSpPr>
        <p:spPr>
          <a:xfrm>
            <a:off x="9072027" y="444701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10</a:t>
            </a:r>
            <a:endParaRPr kumimoji="1" lang="ja-JP" altLang="en-US"/>
          </a:p>
        </p:txBody>
      </p:sp>
      <p:sp>
        <p:nvSpPr>
          <p:cNvPr id="193" name="テキスト ボックス 192"/>
          <p:cNvSpPr txBox="1"/>
          <p:nvPr/>
        </p:nvSpPr>
        <p:spPr>
          <a:xfrm>
            <a:off x="9641533" y="444701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17</a:t>
            </a:r>
            <a:endParaRPr kumimoji="1" lang="ja-JP" altLang="en-US"/>
          </a:p>
        </p:txBody>
      </p:sp>
      <p:sp>
        <p:nvSpPr>
          <p:cNvPr id="194" name="テキスト ボックス 193"/>
          <p:cNvSpPr txBox="1"/>
          <p:nvPr/>
        </p:nvSpPr>
        <p:spPr>
          <a:xfrm>
            <a:off x="6884143" y="412558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24</a:t>
            </a:r>
            <a:endParaRPr kumimoji="1" lang="ja-JP" altLang="en-US"/>
          </a:p>
        </p:txBody>
      </p:sp>
      <p:sp>
        <p:nvSpPr>
          <p:cNvPr id="195" name="テキスト ボックス 194"/>
          <p:cNvSpPr txBox="1"/>
          <p:nvPr/>
        </p:nvSpPr>
        <p:spPr>
          <a:xfrm>
            <a:off x="6979671" y="444701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8</a:t>
            </a:r>
            <a:endParaRPr kumimoji="1" lang="ja-JP" altLang="en-US"/>
          </a:p>
        </p:txBody>
      </p:sp>
      <p:sp>
        <p:nvSpPr>
          <p:cNvPr id="196" name="テキスト ボックス 195"/>
          <p:cNvSpPr txBox="1"/>
          <p:nvPr/>
        </p:nvSpPr>
        <p:spPr>
          <a:xfrm>
            <a:off x="4946318" y="413279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24</a:t>
            </a:r>
            <a:endParaRPr kumimoji="1" lang="ja-JP" altLang="en-US"/>
          </a:p>
        </p:txBody>
      </p:sp>
      <p:sp>
        <p:nvSpPr>
          <p:cNvPr id="197" name="テキスト ボックス 196"/>
          <p:cNvSpPr txBox="1"/>
          <p:nvPr/>
        </p:nvSpPr>
        <p:spPr>
          <a:xfrm>
            <a:off x="5079583" y="444701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8</a:t>
            </a:r>
            <a:endParaRPr kumimoji="1" lang="ja-JP" altLang="en-US"/>
          </a:p>
        </p:txBody>
      </p:sp>
      <p:sp>
        <p:nvSpPr>
          <p:cNvPr id="198" name="テキスト ボックス 197"/>
          <p:cNvSpPr txBox="1"/>
          <p:nvPr/>
        </p:nvSpPr>
        <p:spPr>
          <a:xfrm>
            <a:off x="6760233" y="3372201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e-inj</a:t>
            </a:r>
            <a:endParaRPr kumimoji="1" lang="ja-JP" altLang="en-US"/>
          </a:p>
        </p:txBody>
      </p:sp>
      <p:sp>
        <p:nvSpPr>
          <p:cNvPr id="199" name="テキスト ボックス 198"/>
          <p:cNvSpPr txBox="1"/>
          <p:nvPr/>
        </p:nvSpPr>
        <p:spPr>
          <a:xfrm>
            <a:off x="4855152" y="3368040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e+inj</a:t>
            </a:r>
            <a:endParaRPr kumimoji="1" lang="ja-JP" altLang="en-US"/>
          </a:p>
        </p:txBody>
      </p:sp>
      <p:sp>
        <p:nvSpPr>
          <p:cNvPr id="200" name="テキスト ボックス 199"/>
          <p:cNvSpPr txBox="1"/>
          <p:nvPr/>
        </p:nvSpPr>
        <p:spPr>
          <a:xfrm>
            <a:off x="9613958" y="405239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51</a:t>
            </a:r>
            <a:endParaRPr kumimoji="1" lang="ja-JP" altLang="en-US"/>
          </a:p>
        </p:txBody>
      </p:sp>
      <p:sp>
        <p:nvSpPr>
          <p:cNvPr id="201" name="テキスト ボックス 200"/>
          <p:cNvSpPr txBox="1"/>
          <p:nvPr/>
        </p:nvSpPr>
        <p:spPr>
          <a:xfrm>
            <a:off x="2226838" y="407774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51</a:t>
            </a:r>
            <a:endParaRPr kumimoji="1" lang="ja-JP" altLang="en-US"/>
          </a:p>
        </p:txBody>
      </p:sp>
      <p:sp>
        <p:nvSpPr>
          <p:cNvPr id="202" name="テキスト ボックス 201"/>
          <p:cNvSpPr txBox="1"/>
          <p:nvPr/>
        </p:nvSpPr>
        <p:spPr>
          <a:xfrm>
            <a:off x="2222367" y="444701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17</a:t>
            </a:r>
            <a:endParaRPr kumimoji="1" lang="ja-JP" altLang="en-US"/>
          </a:p>
        </p:txBody>
      </p:sp>
      <p:sp>
        <p:nvSpPr>
          <p:cNvPr id="203" name="テキスト ボックス 202"/>
          <p:cNvSpPr txBox="1"/>
          <p:nvPr/>
        </p:nvSpPr>
        <p:spPr>
          <a:xfrm>
            <a:off x="2715412" y="444701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 10</a:t>
            </a:r>
            <a:endParaRPr kumimoji="1" lang="ja-JP" altLang="en-US"/>
          </a:p>
        </p:txBody>
      </p:sp>
      <p:sp>
        <p:nvSpPr>
          <p:cNvPr id="204" name="テキスト ボックス 203"/>
          <p:cNvSpPr txBox="1"/>
          <p:nvPr/>
        </p:nvSpPr>
        <p:spPr>
          <a:xfrm>
            <a:off x="10066858" y="4782763"/>
            <a:ext cx="1516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= e</a:t>
            </a:r>
            <a:r>
              <a:rPr lang="en-US" altLang="ja-JP" baseline="30000"/>
              <a:t>+</a:t>
            </a:r>
            <a:r>
              <a:rPr lang="en-US" altLang="ja-JP"/>
              <a:t> 132.3GeV</a:t>
            </a:r>
            <a:endParaRPr kumimoji="1" lang="ja-JP" altLang="en-US"/>
          </a:p>
        </p:txBody>
      </p:sp>
      <p:sp>
        <p:nvSpPr>
          <p:cNvPr id="205" name="テキスト ボックス 204"/>
          <p:cNvSpPr txBox="1"/>
          <p:nvPr/>
        </p:nvSpPr>
        <p:spPr>
          <a:xfrm>
            <a:off x="570592" y="4807219"/>
            <a:ext cx="1486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e</a:t>
            </a:r>
            <a:r>
              <a:rPr lang="en-US" altLang="ja-JP" baseline="30000"/>
              <a:t>-</a:t>
            </a:r>
            <a:r>
              <a:rPr lang="en-US" altLang="ja-JP"/>
              <a:t> 134.8GeV =</a:t>
            </a:r>
            <a:endParaRPr kumimoji="1" lang="ja-JP" altLang="en-US"/>
          </a:p>
        </p:txBody>
      </p:sp>
      <p:sp>
        <p:nvSpPr>
          <p:cNvPr id="206" name="テキスト ボックス 205"/>
          <p:cNvSpPr txBox="1"/>
          <p:nvPr/>
        </p:nvSpPr>
        <p:spPr>
          <a:xfrm>
            <a:off x="6918236" y="4811872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5.0</a:t>
            </a:r>
            <a:endParaRPr kumimoji="1" lang="ja-JP" altLang="en-US"/>
          </a:p>
        </p:txBody>
      </p:sp>
      <p:sp>
        <p:nvSpPr>
          <p:cNvPr id="207" name="テキスト ボックス 206"/>
          <p:cNvSpPr txBox="1"/>
          <p:nvPr/>
        </p:nvSpPr>
        <p:spPr>
          <a:xfrm>
            <a:off x="4966491" y="478287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5.0</a:t>
            </a:r>
            <a:endParaRPr kumimoji="1" lang="ja-JP" altLang="en-US"/>
          </a:p>
        </p:txBody>
      </p:sp>
      <p:sp>
        <p:nvSpPr>
          <p:cNvPr id="208" name="テキスト ボックス 207"/>
          <p:cNvSpPr txBox="1"/>
          <p:nvPr/>
        </p:nvSpPr>
        <p:spPr>
          <a:xfrm>
            <a:off x="5439876" y="3701832"/>
            <a:ext cx="1491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chemeClr val="bg1">
                    <a:lumMod val="50000"/>
                  </a:schemeClr>
                </a:solidFill>
              </a:rPr>
              <a:t>module space</a:t>
            </a:r>
            <a:endParaRPr kumimoji="1" lang="ja-JP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9" name="テキスト ボックス 208"/>
          <p:cNvSpPr txBox="1"/>
          <p:nvPr/>
        </p:nvSpPr>
        <p:spPr>
          <a:xfrm>
            <a:off x="7442089" y="3742172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bg1">
                    <a:lumMod val="50000"/>
                  </a:schemeClr>
                </a:solidFill>
              </a:rPr>
              <a:t>180</a:t>
            </a:r>
            <a:endParaRPr kumimoji="1" lang="ja-JP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0" name="テキスト ボックス 209"/>
          <p:cNvSpPr txBox="1"/>
          <p:nvPr/>
        </p:nvSpPr>
        <p:spPr>
          <a:xfrm>
            <a:off x="8263651" y="3742172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bg1">
                    <a:lumMod val="50000"/>
                  </a:schemeClr>
                </a:solidFill>
              </a:rPr>
              <a:t>189</a:t>
            </a:r>
            <a:endParaRPr kumimoji="1" lang="ja-JP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1" name="テキスト ボックス 210"/>
          <p:cNvSpPr txBox="1"/>
          <p:nvPr/>
        </p:nvSpPr>
        <p:spPr>
          <a:xfrm>
            <a:off x="9053938" y="374208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bg1">
                    <a:lumMod val="50000"/>
                  </a:schemeClr>
                </a:solidFill>
              </a:rPr>
              <a:t>90</a:t>
            </a:r>
            <a:endParaRPr kumimoji="1" lang="ja-JP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2" name="テキスト ボックス 211"/>
          <p:cNvSpPr txBox="1"/>
          <p:nvPr/>
        </p:nvSpPr>
        <p:spPr>
          <a:xfrm>
            <a:off x="9609602" y="373452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bg1">
                    <a:lumMod val="50000"/>
                  </a:schemeClr>
                </a:solidFill>
              </a:rPr>
              <a:t>51</a:t>
            </a:r>
            <a:endParaRPr kumimoji="1" lang="ja-JP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3" name="テキスト ボックス 212"/>
          <p:cNvSpPr txBox="1"/>
          <p:nvPr/>
        </p:nvSpPr>
        <p:spPr>
          <a:xfrm>
            <a:off x="3331237" y="3646637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bg1">
                    <a:lumMod val="50000"/>
                  </a:schemeClr>
                </a:solidFill>
              </a:rPr>
              <a:t>189</a:t>
            </a:r>
            <a:endParaRPr kumimoji="1" lang="ja-JP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4" name="テキスト ボックス 213"/>
          <p:cNvSpPr txBox="1"/>
          <p:nvPr/>
        </p:nvSpPr>
        <p:spPr>
          <a:xfrm>
            <a:off x="4284470" y="3646637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bg1">
                    <a:lumMod val="50000"/>
                  </a:schemeClr>
                </a:solidFill>
              </a:rPr>
              <a:t>189</a:t>
            </a:r>
            <a:endParaRPr kumimoji="1" lang="ja-JP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5" name="テキスト ボックス 214"/>
          <p:cNvSpPr txBox="1"/>
          <p:nvPr/>
        </p:nvSpPr>
        <p:spPr>
          <a:xfrm>
            <a:off x="2747088" y="364408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bg1">
                    <a:lumMod val="50000"/>
                  </a:schemeClr>
                </a:solidFill>
              </a:rPr>
              <a:t>90</a:t>
            </a:r>
            <a:endParaRPr kumimoji="1" lang="ja-JP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6" name="テキスト ボックス 215"/>
          <p:cNvSpPr txBox="1"/>
          <p:nvPr/>
        </p:nvSpPr>
        <p:spPr>
          <a:xfrm>
            <a:off x="4941962" y="371043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bg1">
                    <a:lumMod val="50000"/>
                  </a:schemeClr>
                </a:solidFill>
              </a:rPr>
              <a:t>24</a:t>
            </a:r>
            <a:endParaRPr kumimoji="1" lang="ja-JP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7" name="テキスト ボックス 216"/>
          <p:cNvSpPr txBox="1"/>
          <p:nvPr/>
        </p:nvSpPr>
        <p:spPr>
          <a:xfrm>
            <a:off x="2222482" y="365538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bg1">
                    <a:lumMod val="50000"/>
                  </a:schemeClr>
                </a:solidFill>
              </a:rPr>
              <a:t>51</a:t>
            </a:r>
            <a:endParaRPr kumimoji="1" lang="ja-JP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8" name="テキスト ボックス 217"/>
          <p:cNvSpPr txBox="1"/>
          <p:nvPr/>
        </p:nvSpPr>
        <p:spPr>
          <a:xfrm>
            <a:off x="6853661" y="374240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bg1">
                    <a:lumMod val="50000"/>
                  </a:schemeClr>
                </a:solidFill>
              </a:rPr>
              <a:t>24</a:t>
            </a:r>
            <a:endParaRPr kumimoji="1" lang="ja-JP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9" name="テキスト ボックス 218"/>
          <p:cNvSpPr txBox="1"/>
          <p:nvPr/>
        </p:nvSpPr>
        <p:spPr>
          <a:xfrm>
            <a:off x="10786068" y="5039336"/>
            <a:ext cx="1412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+5.8%margin</a:t>
            </a:r>
            <a:endParaRPr kumimoji="1" lang="ja-JP" altLang="en-US"/>
          </a:p>
        </p:txBody>
      </p:sp>
      <p:sp>
        <p:nvSpPr>
          <p:cNvPr id="220" name="テキスト ボックス 219"/>
          <p:cNvSpPr txBox="1"/>
          <p:nvPr/>
        </p:nvSpPr>
        <p:spPr>
          <a:xfrm>
            <a:off x="10334063" y="3636710"/>
            <a:ext cx="16648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/>
              <a:t>module space margin </a:t>
            </a:r>
          </a:p>
          <a:p>
            <a:r>
              <a:rPr lang="en-US" altLang="ja-JP" sz="1200"/>
              <a:t>for option C, 31.5MV/m</a:t>
            </a:r>
            <a:endParaRPr kumimoji="1" lang="ja-JP" altLang="en-US" sz="1200"/>
          </a:p>
        </p:txBody>
      </p:sp>
      <p:sp>
        <p:nvSpPr>
          <p:cNvPr id="221" name="テキスト ボックス 220"/>
          <p:cNvSpPr txBox="1"/>
          <p:nvPr/>
        </p:nvSpPr>
        <p:spPr>
          <a:xfrm>
            <a:off x="121497" y="3741533"/>
            <a:ext cx="16648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/>
              <a:t>module space margin </a:t>
            </a:r>
          </a:p>
          <a:p>
            <a:r>
              <a:rPr lang="en-US" altLang="ja-JP" sz="1200"/>
              <a:t>for option C, 31.5MV/m</a:t>
            </a:r>
            <a:endParaRPr kumimoji="1" lang="ja-JP" altLang="en-US" sz="1200"/>
          </a:p>
        </p:txBody>
      </p:sp>
      <p:sp>
        <p:nvSpPr>
          <p:cNvPr id="222" name="テキスト ボックス 221"/>
          <p:cNvSpPr txBox="1"/>
          <p:nvPr/>
        </p:nvSpPr>
        <p:spPr>
          <a:xfrm>
            <a:off x="1584819" y="2389872"/>
            <a:ext cx="130837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/>
              <a:t>583</a:t>
            </a:r>
            <a:r>
              <a:rPr kumimoji="1" lang="en-US" altLang="ja-JP"/>
              <a:t>m space</a:t>
            </a:r>
            <a:endParaRPr kumimoji="1" lang="ja-JP" altLang="en-US"/>
          </a:p>
        </p:txBody>
      </p:sp>
      <p:sp>
        <p:nvSpPr>
          <p:cNvPr id="223" name="テキスト ボックス 222"/>
          <p:cNvSpPr txBox="1"/>
          <p:nvPr/>
        </p:nvSpPr>
        <p:spPr>
          <a:xfrm>
            <a:off x="9361494" y="2363148"/>
            <a:ext cx="130837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/>
              <a:t>583</a:t>
            </a:r>
            <a:r>
              <a:rPr kumimoji="1" lang="en-US" altLang="ja-JP"/>
              <a:t>m space</a:t>
            </a:r>
            <a:endParaRPr kumimoji="1" lang="ja-JP" altLang="en-US"/>
          </a:p>
        </p:txBody>
      </p:sp>
      <p:cxnSp>
        <p:nvCxnSpPr>
          <p:cNvPr id="224" name="直線矢印コネクタ 223"/>
          <p:cNvCxnSpPr>
            <a:stCxn id="221" idx="3"/>
          </p:cNvCxnSpPr>
          <p:nvPr/>
        </p:nvCxnSpPr>
        <p:spPr>
          <a:xfrm flipV="1">
            <a:off x="1786376" y="2816560"/>
            <a:ext cx="622532" cy="11558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 flipH="1" flipV="1">
            <a:off x="9935991" y="2738808"/>
            <a:ext cx="392499" cy="9323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2992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5249842" y="2905581"/>
            <a:ext cx="1265475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>
                <a:solidFill>
                  <a:srgbClr val="FF0000"/>
                </a:solidFill>
              </a:rPr>
              <a:t>Option E</a:t>
            </a:r>
            <a:endParaRPr kumimoji="1" lang="ja-JP" altLang="en-US" sz="2400">
              <a:solidFill>
                <a:srgbClr val="FF0000"/>
              </a:solidFill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/>
              <a:t>23</a:t>
            </a:fld>
            <a:endParaRPr kumimoji="1" lang="uk-UA" altLang="ja-JP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249842" y="3604898"/>
            <a:ext cx="39569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less important</a:t>
            </a:r>
          </a:p>
          <a:p>
            <a:r>
              <a:rPr lang="en-US" altLang="ja-JP"/>
              <a:t>for staging; cost reduction effect is small</a:t>
            </a:r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456239" y="4712160"/>
            <a:ext cx="5527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rgbClr val="FF0000"/>
                </a:solidFill>
              </a:rPr>
              <a:t>TDR updated tunnel &amp; place SC-ML accelerator upstream </a:t>
            </a:r>
            <a:endParaRPr kumimoji="1" lang="ja-JP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2470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4840" y="2372076"/>
            <a:ext cx="5472825" cy="695055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228" y="2397440"/>
            <a:ext cx="5571356" cy="676949"/>
          </a:xfrm>
          <a:prstGeom prst="rect">
            <a:avLst/>
          </a:prstGeom>
        </p:spPr>
      </p:pic>
      <p:pic>
        <p:nvPicPr>
          <p:cNvPr id="108" name="図 107"/>
          <p:cNvPicPr>
            <a:picLocks noChangeAspect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" y="1436116"/>
            <a:ext cx="12192000" cy="1485392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4693920" y="1572768"/>
            <a:ext cx="68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PM-8</a:t>
            </a:r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066288" y="1572768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PM-10</a:t>
            </a:r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353312" y="1572768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chemeClr val="bg1">
                    <a:lumMod val="50000"/>
                  </a:schemeClr>
                </a:solidFill>
              </a:rPr>
              <a:t>PM-12</a:t>
            </a:r>
            <a:endParaRPr kumimoji="1" lang="ja-JP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800414" y="1572768"/>
            <a:ext cx="732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PM+8</a:t>
            </a:r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8398329" y="1572768"/>
            <a:ext cx="84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PM+10</a:t>
            </a:r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0113264" y="1572768"/>
            <a:ext cx="84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chemeClr val="bg1">
                    <a:lumMod val="50000"/>
                  </a:schemeClr>
                </a:solidFill>
              </a:rPr>
              <a:t>PM+12</a:t>
            </a:r>
            <a:endParaRPr kumimoji="1" lang="ja-JP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028739" y="2754267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IR</a:t>
            </a:r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453278" y="3602747"/>
            <a:ext cx="1394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cryomodules</a:t>
            </a:r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081001" y="3609728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189</a:t>
            </a:r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03604" y="3609728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189</a:t>
            </a:r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8891135" y="3620919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180</a:t>
            </a:r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9634319" y="3620919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189</a:t>
            </a:r>
            <a:endParaRPr kumimoji="1"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622189" y="4337253"/>
            <a:ext cx="1326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E gain (GeV)</a:t>
            </a:r>
            <a:endParaRPr kumimoji="1" lang="ja-JP" altLang="en-US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2081363" y="4326841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53.6</a:t>
            </a:r>
            <a:endParaRPr kumimoji="1" lang="ja-JP" altLang="en-US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2903966" y="4326841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53.6</a:t>
            </a:r>
            <a:endParaRPr kumimoji="1" lang="ja-JP" altLang="en-US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8891135" y="4346997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51.0</a:t>
            </a:r>
            <a:endParaRPr kumimoji="1" lang="ja-JP" altLang="en-US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9589494" y="4346997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53.6</a:t>
            </a:r>
            <a:endParaRPr kumimoji="1" lang="ja-JP" altLang="en-US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450680" y="3192799"/>
            <a:ext cx="1545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 Ecm=250GeV</a:t>
            </a:r>
            <a:endParaRPr kumimoji="1" lang="ja-JP" altLang="en-US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10225159" y="432891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 12.8</a:t>
            </a:r>
            <a:endParaRPr kumimoji="1" lang="ja-JP" altLang="en-US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10798004" y="4328912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10.0</a:t>
            </a:r>
            <a:endParaRPr kumimoji="1" lang="ja-JP" altLang="en-US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1291910" y="4314228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  12.8</a:t>
            </a:r>
            <a:endParaRPr kumimoji="1" lang="ja-JP" altLang="en-US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94738" y="4314228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10.0</a:t>
            </a:r>
            <a:endParaRPr kumimoji="1" lang="ja-JP" altLang="en-US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10372354" y="362083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45</a:t>
            </a:r>
            <a:endParaRPr kumimoji="1" lang="ja-JP" altLang="en-US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496852" y="360717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45</a:t>
            </a:r>
            <a:endParaRPr kumimoji="1" lang="ja-JP" altLang="en-US"/>
          </a:p>
        </p:txBody>
      </p:sp>
      <p:cxnSp>
        <p:nvCxnSpPr>
          <p:cNvPr id="61" name="直線矢印コネクタ 60"/>
          <p:cNvCxnSpPr/>
          <p:nvPr/>
        </p:nvCxnSpPr>
        <p:spPr>
          <a:xfrm>
            <a:off x="7069395" y="1415796"/>
            <a:ext cx="16315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テキスト ボックス 72"/>
          <p:cNvSpPr txBox="1"/>
          <p:nvPr/>
        </p:nvSpPr>
        <p:spPr>
          <a:xfrm>
            <a:off x="10867357" y="3284462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BC</a:t>
            </a:r>
            <a:endParaRPr kumimoji="1" lang="ja-JP" altLang="en-US"/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940070" y="3268303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BC</a:t>
            </a:r>
            <a:endParaRPr kumimoji="1" lang="ja-JP" altLang="en-US"/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5802636" y="3989815"/>
            <a:ext cx="841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RF unit</a:t>
            </a:r>
            <a:endParaRPr kumimoji="1" lang="ja-JP" altLang="en-US"/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3041464" y="398774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42</a:t>
            </a:r>
            <a:endParaRPr kumimoji="1" lang="ja-JP" altLang="en-US"/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2207586" y="398774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42</a:t>
            </a:r>
            <a:endParaRPr kumimoji="1" lang="ja-JP" altLang="en-US"/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9762922" y="40079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42</a:t>
            </a:r>
            <a:endParaRPr kumimoji="1" lang="ja-JP" altLang="en-US"/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9039268" y="40079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40</a:t>
            </a:r>
            <a:endParaRPr kumimoji="1" lang="ja-JP" altLang="en-US"/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10386087" y="40079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10</a:t>
            </a:r>
            <a:endParaRPr kumimoji="1" lang="ja-JP" altLang="en-US"/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10955593" y="40079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17</a:t>
            </a:r>
            <a:endParaRPr kumimoji="1" lang="ja-JP" altLang="en-US"/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6805765" y="369450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24</a:t>
            </a:r>
            <a:endParaRPr kumimoji="1" lang="ja-JP" altLang="en-US"/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6888230" y="398981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8</a:t>
            </a:r>
            <a:endParaRPr kumimoji="1" lang="ja-JP" altLang="en-US"/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4946318" y="367559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24</a:t>
            </a:r>
            <a:endParaRPr kumimoji="1" lang="ja-JP" altLang="en-US"/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5079583" y="398981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8</a:t>
            </a:r>
            <a:endParaRPr kumimoji="1" lang="ja-JP" altLang="en-US"/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6760233" y="3372201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e-inj</a:t>
            </a:r>
            <a:endParaRPr kumimoji="1" lang="ja-JP" altLang="en-US"/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4855152" y="3368040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e+inj</a:t>
            </a:r>
            <a:endParaRPr kumimoji="1" lang="ja-JP" altLang="en-US"/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10928018" y="361327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51</a:t>
            </a:r>
            <a:endParaRPr kumimoji="1" lang="ja-JP" altLang="en-US"/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972246" y="361847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51</a:t>
            </a:r>
            <a:endParaRPr kumimoji="1" lang="ja-JP" altLang="en-US"/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967775" y="398774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17</a:t>
            </a:r>
            <a:endParaRPr kumimoji="1" lang="ja-JP" altLang="en-US"/>
          </a:p>
        </p:txBody>
      </p:sp>
      <p:sp>
        <p:nvSpPr>
          <p:cNvPr id="104" name="テキスト ボックス 103"/>
          <p:cNvSpPr txBox="1"/>
          <p:nvPr/>
        </p:nvSpPr>
        <p:spPr>
          <a:xfrm>
            <a:off x="1445522" y="3979060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 10</a:t>
            </a:r>
            <a:endParaRPr kumimoji="1" lang="ja-JP" altLang="en-US"/>
          </a:p>
        </p:txBody>
      </p:sp>
      <p:cxnSp>
        <p:nvCxnSpPr>
          <p:cNvPr id="105" name="直線矢印コネクタ 104"/>
          <p:cNvCxnSpPr/>
          <p:nvPr/>
        </p:nvCxnSpPr>
        <p:spPr>
          <a:xfrm>
            <a:off x="3345227" y="1415796"/>
            <a:ext cx="155841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線矢印コネクタ 105"/>
          <p:cNvCxnSpPr/>
          <p:nvPr/>
        </p:nvCxnSpPr>
        <p:spPr>
          <a:xfrm>
            <a:off x="4903643" y="1413396"/>
            <a:ext cx="120454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矢印コネクタ 106"/>
          <p:cNvCxnSpPr/>
          <p:nvPr/>
        </p:nvCxnSpPr>
        <p:spPr>
          <a:xfrm flipV="1">
            <a:off x="6112748" y="1409356"/>
            <a:ext cx="946771" cy="121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テキスト ボックス 138"/>
          <p:cNvSpPr txBox="1"/>
          <p:nvPr/>
        </p:nvSpPr>
        <p:spPr>
          <a:xfrm>
            <a:off x="10073465" y="4713229"/>
            <a:ext cx="1516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= e</a:t>
            </a:r>
            <a:r>
              <a:rPr lang="en-US" altLang="ja-JP" baseline="30000"/>
              <a:t>+</a:t>
            </a:r>
            <a:r>
              <a:rPr lang="en-US" altLang="ja-JP"/>
              <a:t> 132.4GeV</a:t>
            </a:r>
            <a:endParaRPr kumimoji="1" lang="ja-JP" altLang="en-US"/>
          </a:p>
        </p:txBody>
      </p:sp>
      <p:sp>
        <p:nvSpPr>
          <p:cNvPr id="140" name="テキスト ボックス 139"/>
          <p:cNvSpPr txBox="1"/>
          <p:nvPr/>
        </p:nvSpPr>
        <p:spPr>
          <a:xfrm>
            <a:off x="574471" y="4698244"/>
            <a:ext cx="1486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e</a:t>
            </a:r>
            <a:r>
              <a:rPr lang="en-US" altLang="ja-JP" baseline="30000"/>
              <a:t>-</a:t>
            </a:r>
            <a:r>
              <a:rPr lang="en-US" altLang="ja-JP"/>
              <a:t> 135.0GeV =</a:t>
            </a:r>
            <a:endParaRPr kumimoji="1" lang="ja-JP" altLang="en-US"/>
          </a:p>
        </p:txBody>
      </p:sp>
      <p:sp>
        <p:nvSpPr>
          <p:cNvPr id="141" name="テキスト ボックス 140"/>
          <p:cNvSpPr txBox="1"/>
          <p:nvPr/>
        </p:nvSpPr>
        <p:spPr>
          <a:xfrm>
            <a:off x="6839858" y="4263228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5.0</a:t>
            </a:r>
            <a:endParaRPr kumimoji="1" lang="ja-JP" altLang="en-US"/>
          </a:p>
        </p:txBody>
      </p:sp>
      <p:sp>
        <p:nvSpPr>
          <p:cNvPr id="142" name="テキスト ボックス 141"/>
          <p:cNvSpPr txBox="1"/>
          <p:nvPr/>
        </p:nvSpPr>
        <p:spPr>
          <a:xfrm>
            <a:off x="4966491" y="4260352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5.0</a:t>
            </a:r>
            <a:endParaRPr kumimoji="1" lang="ja-JP" altLang="en-US"/>
          </a:p>
        </p:txBody>
      </p:sp>
      <p:sp>
        <p:nvSpPr>
          <p:cNvPr id="147" name="テキスト ボックス 146"/>
          <p:cNvSpPr txBox="1"/>
          <p:nvPr/>
        </p:nvSpPr>
        <p:spPr>
          <a:xfrm>
            <a:off x="3632671" y="1002747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4911.6m</a:t>
            </a:r>
            <a:endParaRPr kumimoji="1" lang="ja-JP" altLang="en-US"/>
          </a:p>
        </p:txBody>
      </p:sp>
      <p:sp>
        <p:nvSpPr>
          <p:cNvPr id="148" name="テキスト ボックス 147"/>
          <p:cNvSpPr txBox="1"/>
          <p:nvPr/>
        </p:nvSpPr>
        <p:spPr>
          <a:xfrm>
            <a:off x="5079583" y="1003012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34</a:t>
            </a:r>
            <a:r>
              <a:rPr kumimoji="1" lang="en-US" altLang="ja-JP"/>
              <a:t>13.8m</a:t>
            </a:r>
            <a:endParaRPr kumimoji="1" lang="ja-JP" altLang="en-US"/>
          </a:p>
        </p:txBody>
      </p:sp>
      <p:sp>
        <p:nvSpPr>
          <p:cNvPr id="149" name="テキスト ボックス 148"/>
          <p:cNvSpPr txBox="1"/>
          <p:nvPr/>
        </p:nvSpPr>
        <p:spPr>
          <a:xfrm>
            <a:off x="6178101" y="977076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2334</a:t>
            </a:r>
            <a:r>
              <a:rPr kumimoji="1" lang="en-US" altLang="ja-JP"/>
              <a:t>.9m</a:t>
            </a:r>
            <a:endParaRPr kumimoji="1" lang="ja-JP" altLang="en-US"/>
          </a:p>
        </p:txBody>
      </p:sp>
      <p:sp>
        <p:nvSpPr>
          <p:cNvPr id="150" name="テキスト ボックス 149"/>
          <p:cNvSpPr txBox="1"/>
          <p:nvPr/>
        </p:nvSpPr>
        <p:spPr>
          <a:xfrm>
            <a:off x="7409247" y="998259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4795.2m</a:t>
            </a:r>
            <a:endParaRPr kumimoji="1" lang="ja-JP" altLang="en-US"/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2100894" y="448318"/>
            <a:ext cx="91662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/>
              <a:t>Ecm = 250GeV  </a:t>
            </a:r>
            <a:r>
              <a:rPr kumimoji="1" lang="en-US" altLang="ja-JP" sz="2800">
                <a:solidFill>
                  <a:srgbClr val="FF0000"/>
                </a:solidFill>
              </a:rPr>
              <a:t>tunnel</a:t>
            </a:r>
            <a:r>
              <a:rPr lang="en-US" altLang="ja-JP" sz="2800">
                <a:solidFill>
                  <a:srgbClr val="FF0000"/>
                </a:solidFill>
              </a:rPr>
              <a:t>=500GeV length accelerator upstream</a:t>
            </a:r>
            <a:endParaRPr kumimoji="1" lang="ja-JP" altLang="en-US" sz="2800">
              <a:solidFill>
                <a:srgbClr val="FF0000"/>
              </a:solidFill>
            </a:endParaRP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535799" y="304424"/>
            <a:ext cx="1265475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>
                <a:solidFill>
                  <a:srgbClr val="FF0000"/>
                </a:solidFill>
              </a:rPr>
              <a:t>Option E</a:t>
            </a:r>
            <a:endParaRPr kumimoji="1" lang="ja-JP" altLang="en-US" sz="2400">
              <a:solidFill>
                <a:srgbClr val="FF0000"/>
              </a:solidFill>
            </a:endParaRPr>
          </a:p>
        </p:txBody>
      </p:sp>
      <p:cxnSp>
        <p:nvCxnSpPr>
          <p:cNvPr id="112" name="直線矢印コネクタ 111"/>
          <p:cNvCxnSpPr/>
          <p:nvPr/>
        </p:nvCxnSpPr>
        <p:spPr>
          <a:xfrm>
            <a:off x="8849886" y="1436116"/>
            <a:ext cx="16315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テキスト ボックス 112"/>
          <p:cNvSpPr txBox="1"/>
          <p:nvPr/>
        </p:nvSpPr>
        <p:spPr>
          <a:xfrm>
            <a:off x="9248242" y="1003088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4907.8m</a:t>
            </a:r>
            <a:endParaRPr kumimoji="1" lang="ja-JP" altLang="en-US"/>
          </a:p>
        </p:txBody>
      </p:sp>
      <p:cxnSp>
        <p:nvCxnSpPr>
          <p:cNvPr id="114" name="直線矢印コネクタ 113"/>
          <p:cNvCxnSpPr/>
          <p:nvPr/>
        </p:nvCxnSpPr>
        <p:spPr>
          <a:xfrm>
            <a:off x="10490867" y="1432466"/>
            <a:ext cx="1018781" cy="73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直線矢印コネクタ 114"/>
          <p:cNvCxnSpPr/>
          <p:nvPr/>
        </p:nvCxnSpPr>
        <p:spPr>
          <a:xfrm flipV="1">
            <a:off x="11531600" y="1433068"/>
            <a:ext cx="206483" cy="669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テキスト ボックス 115"/>
          <p:cNvSpPr txBox="1"/>
          <p:nvPr/>
        </p:nvSpPr>
        <p:spPr>
          <a:xfrm>
            <a:off x="11358281" y="1058920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129.3m</a:t>
            </a:r>
            <a:endParaRPr kumimoji="1" lang="ja-JP" altLang="en-US"/>
          </a:p>
        </p:txBody>
      </p:sp>
      <p:sp>
        <p:nvSpPr>
          <p:cNvPr id="117" name="テキスト ボックス 116"/>
          <p:cNvSpPr txBox="1"/>
          <p:nvPr/>
        </p:nvSpPr>
        <p:spPr>
          <a:xfrm>
            <a:off x="10476579" y="1003088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2509.7m</a:t>
            </a:r>
            <a:endParaRPr kumimoji="1" lang="ja-JP" altLang="en-US"/>
          </a:p>
        </p:txBody>
      </p:sp>
      <p:cxnSp>
        <p:nvCxnSpPr>
          <p:cNvPr id="118" name="直線矢印コネクタ 117"/>
          <p:cNvCxnSpPr/>
          <p:nvPr/>
        </p:nvCxnSpPr>
        <p:spPr>
          <a:xfrm>
            <a:off x="1669963" y="1413396"/>
            <a:ext cx="16315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テキスト ボックス 118"/>
          <p:cNvSpPr txBox="1"/>
          <p:nvPr/>
        </p:nvSpPr>
        <p:spPr>
          <a:xfrm>
            <a:off x="2045112" y="1003088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4907.8m</a:t>
            </a:r>
            <a:endParaRPr kumimoji="1" lang="ja-JP" altLang="en-US"/>
          </a:p>
        </p:txBody>
      </p:sp>
      <p:cxnSp>
        <p:nvCxnSpPr>
          <p:cNvPr id="120" name="直線矢印コネクタ 119"/>
          <p:cNvCxnSpPr/>
          <p:nvPr/>
        </p:nvCxnSpPr>
        <p:spPr>
          <a:xfrm>
            <a:off x="650983" y="1415796"/>
            <a:ext cx="1007679" cy="125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直線矢印コネクタ 120"/>
          <p:cNvCxnSpPr/>
          <p:nvPr/>
        </p:nvCxnSpPr>
        <p:spPr>
          <a:xfrm flipV="1">
            <a:off x="444500" y="1416028"/>
            <a:ext cx="206483" cy="669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テキスト ボックス 121"/>
          <p:cNvSpPr txBox="1"/>
          <p:nvPr/>
        </p:nvSpPr>
        <p:spPr>
          <a:xfrm>
            <a:off x="721106" y="1003088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2509.7m</a:t>
            </a:r>
            <a:endParaRPr kumimoji="1" lang="ja-JP" altLang="en-US"/>
          </a:p>
        </p:txBody>
      </p:sp>
      <p:sp>
        <p:nvSpPr>
          <p:cNvPr id="123" name="テキスト ボックス 122"/>
          <p:cNvSpPr txBox="1"/>
          <p:nvPr/>
        </p:nvSpPr>
        <p:spPr>
          <a:xfrm>
            <a:off x="-38484" y="1070850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129.3m</a:t>
            </a:r>
            <a:endParaRPr kumimoji="1" lang="ja-JP" altLang="en-US"/>
          </a:p>
        </p:txBody>
      </p:sp>
      <p:cxnSp>
        <p:nvCxnSpPr>
          <p:cNvPr id="124" name="直線矢印コネクタ 123"/>
          <p:cNvCxnSpPr/>
          <p:nvPr/>
        </p:nvCxnSpPr>
        <p:spPr>
          <a:xfrm flipV="1">
            <a:off x="597275" y="2659179"/>
            <a:ext cx="560412" cy="722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直線矢印コネクタ 124"/>
          <p:cNvCxnSpPr/>
          <p:nvPr/>
        </p:nvCxnSpPr>
        <p:spPr>
          <a:xfrm flipV="1">
            <a:off x="11088578" y="2672398"/>
            <a:ext cx="540121" cy="133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テキスト ボックス 125"/>
          <p:cNvSpPr txBox="1"/>
          <p:nvPr/>
        </p:nvSpPr>
        <p:spPr>
          <a:xfrm>
            <a:off x="408914" y="2329678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932.7m</a:t>
            </a:r>
            <a:endParaRPr kumimoji="1" lang="ja-JP" altLang="en-US"/>
          </a:p>
        </p:txBody>
      </p:sp>
      <p:sp>
        <p:nvSpPr>
          <p:cNvPr id="127" name="テキスト ボックス 126"/>
          <p:cNvSpPr txBox="1"/>
          <p:nvPr/>
        </p:nvSpPr>
        <p:spPr>
          <a:xfrm>
            <a:off x="11040995" y="2311392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932.7m</a:t>
            </a:r>
            <a:endParaRPr kumimoji="1" lang="ja-JP" altLang="en-US"/>
          </a:p>
        </p:txBody>
      </p:sp>
      <p:cxnSp>
        <p:nvCxnSpPr>
          <p:cNvPr id="128" name="直線矢印コネクタ 127"/>
          <p:cNvCxnSpPr/>
          <p:nvPr/>
        </p:nvCxnSpPr>
        <p:spPr>
          <a:xfrm flipV="1">
            <a:off x="3583766" y="2666404"/>
            <a:ext cx="1454158" cy="732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直線矢印コネクタ 128"/>
          <p:cNvCxnSpPr/>
          <p:nvPr/>
        </p:nvCxnSpPr>
        <p:spPr>
          <a:xfrm flipV="1">
            <a:off x="7262720" y="2659179"/>
            <a:ext cx="1347880" cy="599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テキスト ボックス 129"/>
          <p:cNvSpPr txBox="1"/>
          <p:nvPr/>
        </p:nvSpPr>
        <p:spPr>
          <a:xfrm>
            <a:off x="3976762" y="2339902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4897</a:t>
            </a:r>
            <a:r>
              <a:rPr kumimoji="1" lang="en-US" altLang="ja-JP"/>
              <a:t>.2m</a:t>
            </a:r>
            <a:endParaRPr kumimoji="1" lang="ja-JP" altLang="en-US"/>
          </a:p>
        </p:txBody>
      </p:sp>
      <p:sp>
        <p:nvSpPr>
          <p:cNvPr id="131" name="テキスト ボックス 130"/>
          <p:cNvSpPr txBox="1"/>
          <p:nvPr/>
        </p:nvSpPr>
        <p:spPr>
          <a:xfrm>
            <a:off x="7503532" y="2383013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4897</a:t>
            </a:r>
            <a:r>
              <a:rPr kumimoji="1" lang="en-US" altLang="ja-JP"/>
              <a:t>.2m</a:t>
            </a:r>
            <a:endParaRPr kumimoji="1" lang="ja-JP" altLang="en-US"/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10047139" y="21228"/>
            <a:ext cx="2082878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solidFill>
                  <a:srgbClr val="FF0000"/>
                </a:solidFill>
              </a:rPr>
              <a:t>SRF 31.5MV/m</a:t>
            </a:r>
            <a:endParaRPr kumimoji="1" lang="ja-JP" altLang="en-US" sz="2400" b="1">
              <a:solidFill>
                <a:srgbClr val="FF0000"/>
              </a:solidFill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/>
              <a:t>24</a:t>
            </a:fld>
            <a:endParaRPr kumimoji="1" lang="uk-UA" altLang="ja-JP"/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5076535" y="5341929"/>
            <a:ext cx="6837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Total length of tunnel = 1</a:t>
            </a:r>
            <a:r>
              <a:rPr kumimoji="1" lang="en-US" altLang="ja-JP"/>
              <a:t>5872.2m+14676.9m+1473m+1473m=33495m</a:t>
            </a:r>
            <a:endParaRPr kumimoji="1" lang="ja-JP" altLang="en-US"/>
          </a:p>
        </p:txBody>
      </p:sp>
      <p:cxnSp>
        <p:nvCxnSpPr>
          <p:cNvPr id="96" name="直線矢印コネクタ 95"/>
          <p:cNvCxnSpPr/>
          <p:nvPr/>
        </p:nvCxnSpPr>
        <p:spPr>
          <a:xfrm>
            <a:off x="4598625" y="542745"/>
            <a:ext cx="389952" cy="8036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テキスト ボックス 96"/>
          <p:cNvSpPr txBox="1"/>
          <p:nvPr/>
        </p:nvSpPr>
        <p:spPr>
          <a:xfrm>
            <a:off x="3681232" y="-50139"/>
            <a:ext cx="19499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put 1473m</a:t>
            </a:r>
          </a:p>
          <a:p>
            <a:r>
              <a:rPr lang="en-US" altLang="ja-JP"/>
              <a:t>by change Request</a:t>
            </a:r>
            <a:endParaRPr kumimoji="1" lang="ja-JP" altLang="en-US"/>
          </a:p>
        </p:txBody>
      </p:sp>
      <p:cxnSp>
        <p:nvCxnSpPr>
          <p:cNvPr id="99" name="直線矢印コネクタ 98"/>
          <p:cNvCxnSpPr/>
          <p:nvPr/>
        </p:nvCxnSpPr>
        <p:spPr>
          <a:xfrm flipH="1">
            <a:off x="7016005" y="508357"/>
            <a:ext cx="785325" cy="8469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テキスト ボックス 108"/>
          <p:cNvSpPr txBox="1"/>
          <p:nvPr/>
        </p:nvSpPr>
        <p:spPr>
          <a:xfrm>
            <a:off x="7368643" y="-39563"/>
            <a:ext cx="19499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put 1473m</a:t>
            </a:r>
          </a:p>
          <a:p>
            <a:r>
              <a:rPr lang="en-US" altLang="ja-JP"/>
              <a:t>by change Request</a:t>
            </a:r>
            <a:endParaRPr kumimoji="1" lang="ja-JP" altLang="en-US"/>
          </a:p>
        </p:txBody>
      </p:sp>
      <p:sp>
        <p:nvSpPr>
          <p:cNvPr id="110" name="テキスト ボックス 109"/>
          <p:cNvSpPr txBox="1"/>
          <p:nvPr/>
        </p:nvSpPr>
        <p:spPr>
          <a:xfrm>
            <a:off x="4800407" y="6038040"/>
            <a:ext cx="3434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rgbClr val="FF0000"/>
                </a:solidFill>
              </a:rPr>
              <a:t>place SC-ML accelerator upstream </a:t>
            </a:r>
            <a:endParaRPr kumimoji="1" lang="ja-JP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832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5285353" y="2728028"/>
            <a:ext cx="1255857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>
                <a:solidFill>
                  <a:srgbClr val="FF0000"/>
                </a:solidFill>
              </a:rPr>
              <a:t>Option F</a:t>
            </a:r>
            <a:endParaRPr kumimoji="1" lang="ja-JP" altLang="en-US" sz="2400">
              <a:solidFill>
                <a:srgbClr val="FF0000"/>
              </a:solidFill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/>
              <a:t>25</a:t>
            </a:fld>
            <a:endParaRPr kumimoji="1" lang="uk-UA" altLang="ja-JP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249842" y="3604898"/>
            <a:ext cx="39569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less important</a:t>
            </a:r>
          </a:p>
          <a:p>
            <a:r>
              <a:rPr lang="en-US" altLang="ja-JP"/>
              <a:t>for staging; cost reduction effect is small</a:t>
            </a:r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456239" y="4712160"/>
            <a:ext cx="5585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rgbClr val="FF0000"/>
                </a:solidFill>
              </a:rPr>
              <a:t>TDR updated tunnel &amp; place SC-ML accelerator sparse cut</a:t>
            </a:r>
            <a:endParaRPr lang="ja-JP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834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85" y="2361162"/>
            <a:ext cx="5703483" cy="844013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0255" y="2365768"/>
            <a:ext cx="5322634" cy="784516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78" y="1436656"/>
            <a:ext cx="12192000" cy="1485392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4693920" y="1572768"/>
            <a:ext cx="68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PM-8</a:t>
            </a:r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066288" y="1572768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PM-10</a:t>
            </a:r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353312" y="1572768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PM-12</a:t>
            </a:r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800414" y="1572768"/>
            <a:ext cx="732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PM+8</a:t>
            </a:r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8398329" y="1572768"/>
            <a:ext cx="84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PM+10</a:t>
            </a:r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0113264" y="1572768"/>
            <a:ext cx="84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PM+12</a:t>
            </a:r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1158728" y="1572768"/>
            <a:ext cx="84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PM+13</a:t>
            </a:r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41555" y="1572768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PM-13</a:t>
            </a:r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533620" y="3602834"/>
            <a:ext cx="1394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cryomodules</a:t>
            </a:r>
            <a:endParaRPr kumimoji="1"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622386" y="4328912"/>
            <a:ext cx="1326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E gain (GeV)</a:t>
            </a:r>
            <a:endParaRPr kumimoji="1" lang="ja-JP" altLang="en-US"/>
          </a:p>
        </p:txBody>
      </p:sp>
      <p:cxnSp>
        <p:nvCxnSpPr>
          <p:cNvPr id="61" name="直線矢印コネクタ 60"/>
          <p:cNvCxnSpPr/>
          <p:nvPr/>
        </p:nvCxnSpPr>
        <p:spPr>
          <a:xfrm>
            <a:off x="8849886" y="1436116"/>
            <a:ext cx="16315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矢印コネクタ 61"/>
          <p:cNvCxnSpPr/>
          <p:nvPr/>
        </p:nvCxnSpPr>
        <p:spPr>
          <a:xfrm>
            <a:off x="1704043" y="1436116"/>
            <a:ext cx="16315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テキスト ボックス 62"/>
          <p:cNvSpPr txBox="1"/>
          <p:nvPr/>
        </p:nvSpPr>
        <p:spPr>
          <a:xfrm>
            <a:off x="9248242" y="1003088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4907.8m</a:t>
            </a:r>
            <a:endParaRPr kumimoji="1" lang="ja-JP" altLang="en-US"/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2045112" y="1003088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4907.8m</a:t>
            </a:r>
            <a:endParaRPr kumimoji="1" lang="ja-JP" altLang="en-US"/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11644705" y="3316386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BC</a:t>
            </a:r>
            <a:endParaRPr kumimoji="1" lang="ja-JP" altLang="en-US"/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250484" y="3295594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BC</a:t>
            </a:r>
            <a:endParaRPr kumimoji="1" lang="ja-JP" altLang="en-US"/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5802636" y="4000538"/>
            <a:ext cx="841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RF unit</a:t>
            </a:r>
            <a:endParaRPr kumimoji="1" lang="ja-JP" altLang="en-US"/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4296056" y="400053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20</a:t>
            </a:r>
            <a:endParaRPr kumimoji="1" lang="ja-JP" altLang="en-US"/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3462178" y="400053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 22</a:t>
            </a:r>
            <a:endParaRPr kumimoji="1" lang="ja-JP" altLang="en-US"/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2710533" y="400053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20</a:t>
            </a:r>
            <a:endParaRPr kumimoji="1" lang="ja-JP" altLang="en-US"/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1877608" y="400053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22</a:t>
            </a:r>
            <a:endParaRPr kumimoji="1" lang="ja-JP" altLang="en-US"/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1044683" y="400053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10</a:t>
            </a:r>
            <a:endParaRPr kumimoji="1" lang="ja-JP" altLang="en-US"/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10014664" y="400053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 22</a:t>
            </a:r>
            <a:endParaRPr kumimoji="1" lang="ja-JP" altLang="en-US"/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9180786" y="400053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20</a:t>
            </a:r>
            <a:endParaRPr kumimoji="1" lang="ja-JP" altLang="en-US"/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8374560" y="4000538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  20</a:t>
            </a:r>
            <a:endParaRPr kumimoji="1" lang="ja-JP" altLang="en-US"/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7586093" y="399201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20</a:t>
            </a:r>
            <a:endParaRPr kumimoji="1" lang="ja-JP" altLang="en-US"/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10914537" y="400053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10</a:t>
            </a:r>
            <a:endParaRPr kumimoji="1" lang="ja-JP" altLang="en-US"/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11548184" y="400053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accent6">
                    <a:lumMod val="50000"/>
                  </a:schemeClr>
                </a:solidFill>
              </a:rPr>
              <a:t>17</a:t>
            </a:r>
            <a:endParaRPr kumimoji="1" lang="ja-JP" altLang="en-US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6805765" y="369450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24</a:t>
            </a:r>
            <a:endParaRPr kumimoji="1" lang="ja-JP" altLang="en-US"/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6888230" y="400053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8</a:t>
            </a:r>
            <a:endParaRPr kumimoji="1" lang="ja-JP" altLang="en-US"/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4946318" y="367559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24</a:t>
            </a:r>
            <a:endParaRPr kumimoji="1" lang="ja-JP" altLang="en-US"/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5079583" y="400053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8</a:t>
            </a:r>
            <a:endParaRPr kumimoji="1" lang="ja-JP" altLang="en-US"/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6766880" y="3496904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e-inj</a:t>
            </a:r>
            <a:endParaRPr kumimoji="1" lang="ja-JP" altLang="en-US"/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4855152" y="3457513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e+inj</a:t>
            </a:r>
            <a:endParaRPr kumimoji="1" lang="ja-JP" altLang="en-US"/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353028" y="397991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accent6">
                    <a:lumMod val="50000"/>
                  </a:schemeClr>
                </a:solidFill>
              </a:rPr>
              <a:t>17</a:t>
            </a:r>
            <a:endParaRPr kumimoji="1" lang="ja-JP" altLang="en-US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10029925" y="58054"/>
            <a:ext cx="2082878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solidFill>
                  <a:srgbClr val="FF0000"/>
                </a:solidFill>
              </a:rPr>
              <a:t>SRF 31.5MV/m</a:t>
            </a:r>
            <a:endParaRPr kumimoji="1" lang="ja-JP" altLang="en-US" sz="2400" b="1">
              <a:solidFill>
                <a:srgbClr val="FF0000"/>
              </a:solidFill>
            </a:endParaRPr>
          </a:p>
        </p:txBody>
      </p:sp>
      <p:cxnSp>
        <p:nvCxnSpPr>
          <p:cNvPr id="101" name="直線矢印コネクタ 100"/>
          <p:cNvCxnSpPr/>
          <p:nvPr/>
        </p:nvCxnSpPr>
        <p:spPr>
          <a:xfrm>
            <a:off x="3406374" y="1436116"/>
            <a:ext cx="16315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線矢印コネクタ 103"/>
          <p:cNvCxnSpPr/>
          <p:nvPr/>
        </p:nvCxnSpPr>
        <p:spPr>
          <a:xfrm flipV="1">
            <a:off x="5108705" y="1431798"/>
            <a:ext cx="1177003" cy="863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線矢印コネクタ 104"/>
          <p:cNvCxnSpPr/>
          <p:nvPr/>
        </p:nvCxnSpPr>
        <p:spPr>
          <a:xfrm flipV="1">
            <a:off x="6299991" y="1435549"/>
            <a:ext cx="889925" cy="113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線矢印コネクタ 105"/>
          <p:cNvCxnSpPr/>
          <p:nvPr/>
        </p:nvCxnSpPr>
        <p:spPr>
          <a:xfrm>
            <a:off x="7224469" y="1436116"/>
            <a:ext cx="16315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矢印コネクタ 106"/>
          <p:cNvCxnSpPr/>
          <p:nvPr/>
        </p:nvCxnSpPr>
        <p:spPr>
          <a:xfrm>
            <a:off x="10490867" y="1432466"/>
            <a:ext cx="1018781" cy="73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線矢印コネクタ 107"/>
          <p:cNvCxnSpPr/>
          <p:nvPr/>
        </p:nvCxnSpPr>
        <p:spPr>
          <a:xfrm>
            <a:off x="639881" y="1432466"/>
            <a:ext cx="1018781" cy="73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直線矢印コネクタ 108"/>
          <p:cNvCxnSpPr/>
          <p:nvPr/>
        </p:nvCxnSpPr>
        <p:spPr>
          <a:xfrm flipV="1">
            <a:off x="444500" y="1433068"/>
            <a:ext cx="206483" cy="669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テキスト ボックス 110"/>
          <p:cNvSpPr txBox="1"/>
          <p:nvPr/>
        </p:nvSpPr>
        <p:spPr>
          <a:xfrm>
            <a:off x="721106" y="1003088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2509.7m</a:t>
            </a:r>
            <a:endParaRPr kumimoji="1" lang="ja-JP" altLang="en-US"/>
          </a:p>
        </p:txBody>
      </p:sp>
      <p:sp>
        <p:nvSpPr>
          <p:cNvPr id="112" name="テキスト ボックス 111"/>
          <p:cNvSpPr txBox="1"/>
          <p:nvPr/>
        </p:nvSpPr>
        <p:spPr>
          <a:xfrm>
            <a:off x="-38484" y="1070850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129.3m</a:t>
            </a:r>
            <a:endParaRPr kumimoji="1" lang="ja-JP" altLang="en-US"/>
          </a:p>
        </p:txBody>
      </p:sp>
      <p:cxnSp>
        <p:nvCxnSpPr>
          <p:cNvPr id="113" name="直線矢印コネクタ 112"/>
          <p:cNvCxnSpPr/>
          <p:nvPr/>
        </p:nvCxnSpPr>
        <p:spPr>
          <a:xfrm flipV="1">
            <a:off x="11531600" y="1433068"/>
            <a:ext cx="206483" cy="669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テキスト ボックス 113"/>
          <p:cNvSpPr txBox="1"/>
          <p:nvPr/>
        </p:nvSpPr>
        <p:spPr>
          <a:xfrm>
            <a:off x="11358281" y="1058920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129.3m</a:t>
            </a:r>
            <a:endParaRPr kumimoji="1" lang="ja-JP" altLang="en-US"/>
          </a:p>
        </p:txBody>
      </p:sp>
      <p:sp>
        <p:nvSpPr>
          <p:cNvPr id="115" name="テキスト ボックス 114"/>
          <p:cNvSpPr txBox="1"/>
          <p:nvPr/>
        </p:nvSpPr>
        <p:spPr>
          <a:xfrm>
            <a:off x="3743967" y="1003088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4911.6m</a:t>
            </a:r>
            <a:endParaRPr kumimoji="1" lang="ja-JP" altLang="en-US"/>
          </a:p>
        </p:txBody>
      </p:sp>
      <p:sp>
        <p:nvSpPr>
          <p:cNvPr id="116" name="テキスト ボックス 115"/>
          <p:cNvSpPr txBox="1"/>
          <p:nvPr/>
        </p:nvSpPr>
        <p:spPr>
          <a:xfrm>
            <a:off x="5179067" y="1003088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34</a:t>
            </a:r>
            <a:r>
              <a:rPr kumimoji="1" lang="en-US" altLang="ja-JP"/>
              <a:t>13.8m</a:t>
            </a:r>
            <a:endParaRPr kumimoji="1" lang="ja-JP" altLang="en-US"/>
          </a:p>
        </p:txBody>
      </p:sp>
      <p:sp>
        <p:nvSpPr>
          <p:cNvPr id="117" name="テキスト ボックス 116"/>
          <p:cNvSpPr txBox="1"/>
          <p:nvPr/>
        </p:nvSpPr>
        <p:spPr>
          <a:xfrm>
            <a:off x="6260793" y="1003088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2334</a:t>
            </a:r>
            <a:r>
              <a:rPr kumimoji="1" lang="en-US" altLang="ja-JP"/>
              <a:t>.9m</a:t>
            </a:r>
            <a:endParaRPr kumimoji="1" lang="ja-JP" altLang="en-US"/>
          </a:p>
        </p:txBody>
      </p:sp>
      <p:sp>
        <p:nvSpPr>
          <p:cNvPr id="118" name="テキスト ボックス 117"/>
          <p:cNvSpPr txBox="1"/>
          <p:nvPr/>
        </p:nvSpPr>
        <p:spPr>
          <a:xfrm>
            <a:off x="7600353" y="1003088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4795.2m</a:t>
            </a:r>
            <a:endParaRPr kumimoji="1" lang="ja-JP" altLang="en-US"/>
          </a:p>
        </p:txBody>
      </p:sp>
      <p:sp>
        <p:nvSpPr>
          <p:cNvPr id="119" name="テキスト ボックス 118"/>
          <p:cNvSpPr txBox="1"/>
          <p:nvPr/>
        </p:nvSpPr>
        <p:spPr>
          <a:xfrm>
            <a:off x="10476579" y="1003088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2509.7m</a:t>
            </a:r>
            <a:endParaRPr kumimoji="1" lang="ja-JP" altLang="en-US"/>
          </a:p>
        </p:txBody>
      </p:sp>
      <p:sp>
        <p:nvSpPr>
          <p:cNvPr id="121" name="テキスト ボックス 120"/>
          <p:cNvSpPr txBox="1"/>
          <p:nvPr/>
        </p:nvSpPr>
        <p:spPr>
          <a:xfrm>
            <a:off x="6839858" y="4263228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5.0</a:t>
            </a:r>
            <a:endParaRPr kumimoji="1" lang="ja-JP" altLang="en-US"/>
          </a:p>
        </p:txBody>
      </p:sp>
      <p:sp>
        <p:nvSpPr>
          <p:cNvPr id="122" name="テキスト ボックス 121"/>
          <p:cNvSpPr txBox="1"/>
          <p:nvPr/>
        </p:nvSpPr>
        <p:spPr>
          <a:xfrm>
            <a:off x="4966491" y="4260352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5.0</a:t>
            </a:r>
            <a:endParaRPr kumimoji="1" lang="ja-JP" altLang="en-US"/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2437364" y="471199"/>
            <a:ext cx="84884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/>
              <a:t>Ecm = 250GeV  </a:t>
            </a:r>
            <a:r>
              <a:rPr lang="en-US" altLang="ja-JP" sz="2800">
                <a:solidFill>
                  <a:srgbClr val="FF0000"/>
                </a:solidFill>
              </a:rPr>
              <a:t>tunnel=500GeV length accelerator sparse</a:t>
            </a:r>
            <a:endParaRPr kumimoji="1" lang="ja-JP" altLang="en-US" sz="2800">
              <a:solidFill>
                <a:srgbClr val="FF0000"/>
              </a:solidFill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535799" y="304424"/>
            <a:ext cx="1255857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>
                <a:solidFill>
                  <a:srgbClr val="FF0000"/>
                </a:solidFill>
              </a:rPr>
              <a:t>Option F</a:t>
            </a:r>
            <a:endParaRPr kumimoji="1" lang="ja-JP" altLang="en-US" sz="2400">
              <a:solidFill>
                <a:srgbClr val="FF0000"/>
              </a:solidFill>
            </a:endParaRPr>
          </a:p>
        </p:txBody>
      </p:sp>
      <p:sp>
        <p:nvSpPr>
          <p:cNvPr id="96" name="テキスト ボックス 95"/>
          <p:cNvSpPr txBox="1"/>
          <p:nvPr/>
        </p:nvSpPr>
        <p:spPr>
          <a:xfrm>
            <a:off x="5431910" y="3299300"/>
            <a:ext cx="1435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Ecm=250GeV</a:t>
            </a:r>
            <a:endParaRPr kumimoji="1" lang="ja-JP" altLang="en-US"/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10767952" y="4361441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12.8</a:t>
            </a:r>
            <a:endParaRPr kumimoji="1" lang="ja-JP" altLang="en-US"/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7461928" y="4360541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25.5</a:t>
            </a:r>
            <a:endParaRPr kumimoji="1" lang="ja-JP" altLang="en-US"/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8239410" y="4360541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  25.5</a:t>
            </a:r>
            <a:endParaRPr kumimoji="1" lang="ja-JP" altLang="en-US"/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11390909" y="4360541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10.0</a:t>
            </a:r>
            <a:endParaRPr kumimoji="1" lang="ja-JP" altLang="en-US"/>
          </a:p>
        </p:txBody>
      </p:sp>
      <p:sp>
        <p:nvSpPr>
          <p:cNvPr id="110" name="テキスト ボックス 109"/>
          <p:cNvSpPr txBox="1"/>
          <p:nvPr/>
        </p:nvSpPr>
        <p:spPr>
          <a:xfrm>
            <a:off x="888623" y="4389114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12.8</a:t>
            </a:r>
            <a:endParaRPr kumimoji="1" lang="ja-JP" altLang="en-US"/>
          </a:p>
        </p:txBody>
      </p:sp>
      <p:sp>
        <p:nvSpPr>
          <p:cNvPr id="124" name="テキスト ボックス 123"/>
          <p:cNvSpPr txBox="1"/>
          <p:nvPr/>
        </p:nvSpPr>
        <p:spPr>
          <a:xfrm>
            <a:off x="3352355" y="439627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 28.1</a:t>
            </a:r>
            <a:endParaRPr kumimoji="1" lang="ja-JP" altLang="en-US"/>
          </a:p>
        </p:txBody>
      </p:sp>
      <p:sp>
        <p:nvSpPr>
          <p:cNvPr id="125" name="テキスト ボックス 124"/>
          <p:cNvSpPr txBox="1"/>
          <p:nvPr/>
        </p:nvSpPr>
        <p:spPr>
          <a:xfrm>
            <a:off x="4174958" y="4396272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25.5</a:t>
            </a:r>
            <a:endParaRPr kumimoji="1" lang="ja-JP" altLang="en-US"/>
          </a:p>
        </p:txBody>
      </p:sp>
      <p:sp>
        <p:nvSpPr>
          <p:cNvPr id="126" name="テキスト ボックス 125"/>
          <p:cNvSpPr txBox="1"/>
          <p:nvPr/>
        </p:nvSpPr>
        <p:spPr>
          <a:xfrm>
            <a:off x="177680" y="4383622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10.0</a:t>
            </a:r>
            <a:endParaRPr kumimoji="1" lang="ja-JP" altLang="en-US"/>
          </a:p>
        </p:txBody>
      </p:sp>
      <p:sp>
        <p:nvSpPr>
          <p:cNvPr id="127" name="テキスト ボックス 126"/>
          <p:cNvSpPr txBox="1"/>
          <p:nvPr/>
        </p:nvSpPr>
        <p:spPr>
          <a:xfrm>
            <a:off x="10845819" y="364076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45</a:t>
            </a:r>
            <a:endParaRPr kumimoji="1" lang="ja-JP" altLang="en-US"/>
          </a:p>
        </p:txBody>
      </p:sp>
      <p:sp>
        <p:nvSpPr>
          <p:cNvPr id="128" name="テキスト ボックス 127"/>
          <p:cNvSpPr txBox="1"/>
          <p:nvPr/>
        </p:nvSpPr>
        <p:spPr>
          <a:xfrm>
            <a:off x="1047528" y="360323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45</a:t>
            </a:r>
            <a:endParaRPr kumimoji="1" lang="ja-JP" altLang="en-US"/>
          </a:p>
        </p:txBody>
      </p:sp>
      <p:sp>
        <p:nvSpPr>
          <p:cNvPr id="129" name="テキスト ボックス 128"/>
          <p:cNvSpPr txBox="1"/>
          <p:nvPr/>
        </p:nvSpPr>
        <p:spPr>
          <a:xfrm>
            <a:off x="341598" y="360044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51</a:t>
            </a:r>
            <a:endParaRPr kumimoji="1" lang="ja-JP" altLang="en-US"/>
          </a:p>
        </p:txBody>
      </p:sp>
      <p:sp>
        <p:nvSpPr>
          <p:cNvPr id="130" name="テキスト ボックス 129"/>
          <p:cNvSpPr txBox="1"/>
          <p:nvPr/>
        </p:nvSpPr>
        <p:spPr>
          <a:xfrm>
            <a:off x="11514355" y="3636278"/>
            <a:ext cx="434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/>
              <a:t>51</a:t>
            </a:r>
            <a:endParaRPr kumimoji="1" lang="ja-JP" altLang="en-US"/>
          </a:p>
        </p:txBody>
      </p:sp>
      <p:sp>
        <p:nvSpPr>
          <p:cNvPr id="131" name="テキスト ボックス 130"/>
          <p:cNvSpPr txBox="1"/>
          <p:nvPr/>
        </p:nvSpPr>
        <p:spPr>
          <a:xfrm>
            <a:off x="3462178" y="3591846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 99</a:t>
            </a:r>
            <a:endParaRPr kumimoji="1" lang="ja-JP" altLang="en-US"/>
          </a:p>
        </p:txBody>
      </p:sp>
      <p:sp>
        <p:nvSpPr>
          <p:cNvPr id="132" name="テキスト ボックス 131"/>
          <p:cNvSpPr txBox="1"/>
          <p:nvPr/>
        </p:nvSpPr>
        <p:spPr>
          <a:xfrm>
            <a:off x="2693632" y="358955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90</a:t>
            </a:r>
            <a:endParaRPr kumimoji="1" lang="ja-JP" altLang="en-US"/>
          </a:p>
        </p:txBody>
      </p:sp>
      <p:sp>
        <p:nvSpPr>
          <p:cNvPr id="133" name="テキスト ボックス 132"/>
          <p:cNvSpPr txBox="1"/>
          <p:nvPr/>
        </p:nvSpPr>
        <p:spPr>
          <a:xfrm>
            <a:off x="1846036" y="3591846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 99</a:t>
            </a:r>
            <a:endParaRPr kumimoji="1" lang="ja-JP" altLang="en-US"/>
          </a:p>
        </p:txBody>
      </p:sp>
      <p:sp>
        <p:nvSpPr>
          <p:cNvPr id="134" name="テキスト ボックス 133"/>
          <p:cNvSpPr txBox="1"/>
          <p:nvPr/>
        </p:nvSpPr>
        <p:spPr>
          <a:xfrm>
            <a:off x="9949514" y="3621130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  99</a:t>
            </a:r>
            <a:endParaRPr kumimoji="1" lang="ja-JP" altLang="en-US"/>
          </a:p>
        </p:txBody>
      </p:sp>
      <p:sp>
        <p:nvSpPr>
          <p:cNvPr id="135" name="テキスト ボックス 134"/>
          <p:cNvSpPr txBox="1"/>
          <p:nvPr/>
        </p:nvSpPr>
        <p:spPr>
          <a:xfrm>
            <a:off x="9117772" y="3616822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 90</a:t>
            </a:r>
            <a:endParaRPr kumimoji="1" lang="ja-JP" altLang="en-US"/>
          </a:p>
        </p:txBody>
      </p:sp>
      <p:sp>
        <p:nvSpPr>
          <p:cNvPr id="136" name="テキスト ボックス 135"/>
          <p:cNvSpPr txBox="1"/>
          <p:nvPr/>
        </p:nvSpPr>
        <p:spPr>
          <a:xfrm>
            <a:off x="8318385" y="3616822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   9</a:t>
            </a:r>
            <a:r>
              <a:rPr kumimoji="1" lang="en-US" altLang="ja-JP"/>
              <a:t>0</a:t>
            </a:r>
            <a:endParaRPr kumimoji="1" lang="ja-JP" altLang="en-US"/>
          </a:p>
        </p:txBody>
      </p:sp>
      <p:sp>
        <p:nvSpPr>
          <p:cNvPr id="137" name="テキスト ボックス 136"/>
          <p:cNvSpPr txBox="1"/>
          <p:nvPr/>
        </p:nvSpPr>
        <p:spPr>
          <a:xfrm>
            <a:off x="7503504" y="3636278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  90</a:t>
            </a:r>
            <a:endParaRPr kumimoji="1" lang="ja-JP" altLang="en-US"/>
          </a:p>
        </p:txBody>
      </p:sp>
      <p:sp>
        <p:nvSpPr>
          <p:cNvPr id="138" name="テキスト ボックス 137"/>
          <p:cNvSpPr txBox="1"/>
          <p:nvPr/>
        </p:nvSpPr>
        <p:spPr>
          <a:xfrm>
            <a:off x="9092720" y="4366989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25.5</a:t>
            </a:r>
            <a:endParaRPr kumimoji="1" lang="ja-JP" altLang="en-US"/>
          </a:p>
        </p:txBody>
      </p:sp>
      <p:sp>
        <p:nvSpPr>
          <p:cNvPr id="139" name="テキスト ボックス 138"/>
          <p:cNvSpPr txBox="1"/>
          <p:nvPr/>
        </p:nvSpPr>
        <p:spPr>
          <a:xfrm>
            <a:off x="9870202" y="4366989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  28.1</a:t>
            </a:r>
            <a:endParaRPr kumimoji="1" lang="ja-JP" altLang="en-US"/>
          </a:p>
        </p:txBody>
      </p:sp>
      <p:sp>
        <p:nvSpPr>
          <p:cNvPr id="140" name="テキスト ボックス 139"/>
          <p:cNvSpPr txBox="1"/>
          <p:nvPr/>
        </p:nvSpPr>
        <p:spPr>
          <a:xfrm>
            <a:off x="1736615" y="440272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 28.1</a:t>
            </a:r>
            <a:endParaRPr kumimoji="1" lang="ja-JP" altLang="en-US"/>
          </a:p>
        </p:txBody>
      </p:sp>
      <p:sp>
        <p:nvSpPr>
          <p:cNvPr id="141" name="テキスト ボックス 140"/>
          <p:cNvSpPr txBox="1"/>
          <p:nvPr/>
        </p:nvSpPr>
        <p:spPr>
          <a:xfrm>
            <a:off x="2559218" y="4402720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25.5</a:t>
            </a:r>
            <a:endParaRPr kumimoji="1" lang="ja-JP" altLang="en-US"/>
          </a:p>
        </p:txBody>
      </p:sp>
      <p:sp>
        <p:nvSpPr>
          <p:cNvPr id="144" name="テキスト ボックス 143"/>
          <p:cNvSpPr txBox="1"/>
          <p:nvPr/>
        </p:nvSpPr>
        <p:spPr>
          <a:xfrm>
            <a:off x="4235129" y="360044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90</a:t>
            </a:r>
            <a:endParaRPr kumimoji="1" lang="ja-JP" altLang="en-US"/>
          </a:p>
        </p:txBody>
      </p:sp>
      <p:sp>
        <p:nvSpPr>
          <p:cNvPr id="145" name="テキスト ボックス 144"/>
          <p:cNvSpPr txBox="1"/>
          <p:nvPr/>
        </p:nvSpPr>
        <p:spPr>
          <a:xfrm>
            <a:off x="4800407" y="6038040"/>
            <a:ext cx="6127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rgbClr val="FF0000"/>
                </a:solidFill>
              </a:rPr>
              <a:t>Place SC-ML accelerator sparse cut, for 10Hz operation possible</a:t>
            </a:r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47" name="テキスト ボックス 146"/>
          <p:cNvSpPr txBox="1"/>
          <p:nvPr/>
        </p:nvSpPr>
        <p:spPr>
          <a:xfrm>
            <a:off x="10636766" y="4829789"/>
            <a:ext cx="1516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= e</a:t>
            </a:r>
            <a:r>
              <a:rPr lang="en-US" altLang="ja-JP" baseline="30000"/>
              <a:t>+</a:t>
            </a:r>
            <a:r>
              <a:rPr lang="en-US" altLang="ja-JP"/>
              <a:t> 132.4GeV</a:t>
            </a:r>
            <a:endParaRPr kumimoji="1" lang="ja-JP" altLang="en-US"/>
          </a:p>
        </p:txBody>
      </p:sp>
      <p:sp>
        <p:nvSpPr>
          <p:cNvPr id="148" name="テキスト ボックス 147"/>
          <p:cNvSpPr txBox="1"/>
          <p:nvPr/>
        </p:nvSpPr>
        <p:spPr>
          <a:xfrm>
            <a:off x="150205" y="4924708"/>
            <a:ext cx="1486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e</a:t>
            </a:r>
            <a:r>
              <a:rPr lang="en-US" altLang="ja-JP" baseline="30000"/>
              <a:t>-</a:t>
            </a:r>
            <a:r>
              <a:rPr lang="en-US" altLang="ja-JP"/>
              <a:t> 135.0GeV =</a:t>
            </a:r>
            <a:endParaRPr kumimoji="1" lang="ja-JP" altLang="en-US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/>
              <a:t>26</a:t>
            </a:fld>
            <a:endParaRPr kumimoji="1" lang="uk-UA" altLang="ja-JP"/>
          </a:p>
        </p:txBody>
      </p:sp>
      <p:sp>
        <p:nvSpPr>
          <p:cNvPr id="156" name="テキスト ボックス 155"/>
          <p:cNvSpPr txBox="1"/>
          <p:nvPr/>
        </p:nvSpPr>
        <p:spPr>
          <a:xfrm>
            <a:off x="6072065" y="2400275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IR</a:t>
            </a:r>
            <a:endParaRPr kumimoji="1" lang="ja-JP" altLang="en-US"/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5023437" y="5635294"/>
            <a:ext cx="6837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Total length of tunnel = 1</a:t>
            </a:r>
            <a:r>
              <a:rPr kumimoji="1" lang="en-US" altLang="ja-JP"/>
              <a:t>5872.2m+14676.9m+1473m+1473m=33495m</a:t>
            </a:r>
            <a:endParaRPr kumimoji="1" lang="ja-JP" altLang="en-US"/>
          </a:p>
        </p:txBody>
      </p:sp>
      <p:cxnSp>
        <p:nvCxnSpPr>
          <p:cNvPr id="120" name="直線矢印コネクタ 119"/>
          <p:cNvCxnSpPr/>
          <p:nvPr/>
        </p:nvCxnSpPr>
        <p:spPr>
          <a:xfrm>
            <a:off x="4607501" y="469526"/>
            <a:ext cx="566537" cy="9498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テキスト ボックス 141"/>
          <p:cNvSpPr txBox="1"/>
          <p:nvPr/>
        </p:nvSpPr>
        <p:spPr>
          <a:xfrm>
            <a:off x="3194945" y="-76186"/>
            <a:ext cx="19499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put 1473m</a:t>
            </a:r>
          </a:p>
          <a:p>
            <a:r>
              <a:rPr lang="en-US" altLang="ja-JP"/>
              <a:t>by change Request</a:t>
            </a:r>
            <a:endParaRPr kumimoji="1" lang="ja-JP" altLang="en-US"/>
          </a:p>
        </p:txBody>
      </p:sp>
      <p:cxnSp>
        <p:nvCxnSpPr>
          <p:cNvPr id="143" name="直線矢印コネクタ 142"/>
          <p:cNvCxnSpPr/>
          <p:nvPr/>
        </p:nvCxnSpPr>
        <p:spPr>
          <a:xfrm flipH="1">
            <a:off x="7066802" y="483087"/>
            <a:ext cx="930309" cy="9279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テキスト ボックス 145"/>
          <p:cNvSpPr txBox="1"/>
          <p:nvPr/>
        </p:nvSpPr>
        <p:spPr>
          <a:xfrm>
            <a:off x="7316270" y="-58764"/>
            <a:ext cx="19499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put 1473m</a:t>
            </a:r>
          </a:p>
          <a:p>
            <a:r>
              <a:rPr lang="en-US" altLang="ja-JP"/>
              <a:t>by change Request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7192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159081" y="2762446"/>
            <a:ext cx="60915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/>
              <a:t>ILC staging    Cost estimation Conditions</a:t>
            </a:r>
            <a:endParaRPr lang="ja-JP" altLang="en-US" sz="2800" b="1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/>
              <a:t>27</a:t>
            </a:fld>
            <a:endParaRPr kumimoji="1" lang="uk-UA" altLang="ja-JP"/>
          </a:p>
        </p:txBody>
      </p:sp>
    </p:spTree>
    <p:extLst>
      <p:ext uri="{BB962C8B-B14F-4D97-AF65-F5344CB8AC3E}">
        <p14:creationId xmlns:p14="http://schemas.microsoft.com/office/powerpoint/2010/main" val="157508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995676" y="391668"/>
            <a:ext cx="13260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/>
              <a:t>Conditions</a:t>
            </a:r>
            <a:endParaRPr lang="ja-JP" altLang="en-US" sz="2000" b="1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249932" y="758626"/>
            <a:ext cx="68480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/>
              <a:t>(1) Estimate cost with </a:t>
            </a:r>
            <a:r>
              <a:rPr lang="en-US" altLang="ja-JP" sz="2000">
                <a:solidFill>
                  <a:srgbClr val="FF0000"/>
                </a:solidFill>
              </a:rPr>
              <a:t>ILCU unit </a:t>
            </a:r>
            <a:r>
              <a:rPr lang="en-US" altLang="ja-JP" sz="2000"/>
              <a:t>for;</a:t>
            </a:r>
          </a:p>
          <a:p>
            <a:r>
              <a:rPr lang="en-US" altLang="ja-JP" sz="2000"/>
              <a:t>         TDR-updated, staging option each with 31.5MV/m gradient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249933" y="1803993"/>
            <a:ext cx="767460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/>
              <a:t>(2) Estimate cost for accelerator part;</a:t>
            </a:r>
          </a:p>
          <a:p>
            <a:r>
              <a:rPr lang="en-US" altLang="ja-JP" sz="2000"/>
              <a:t>         using RF unit cost and other unit cost calculated from TDR,</a:t>
            </a:r>
          </a:p>
          <a:p>
            <a:r>
              <a:rPr lang="en-US" altLang="ja-JP" sz="2000"/>
              <a:t>         decrease TDR cost by subtracting decreased number of units.</a:t>
            </a:r>
          </a:p>
          <a:p>
            <a:r>
              <a:rPr lang="en-US" altLang="ja-JP" sz="2000"/>
              <a:t>         ( ignor mass-production effect </a:t>
            </a:r>
          </a:p>
          <a:p>
            <a:r>
              <a:rPr lang="en-US" altLang="ja-JP" sz="2000"/>
              <a:t>                                        which will be different for number of production.)</a:t>
            </a:r>
            <a:endParaRPr lang="ja-JP" altLang="en-US" sz="200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249931" y="3474543"/>
            <a:ext cx="8038932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/>
              <a:t>(3) Consideration items for accelerator part;</a:t>
            </a:r>
          </a:p>
          <a:p>
            <a:r>
              <a:rPr lang="en-US" altLang="ja-JP" sz="2000"/>
              <a:t>         Decrease number of RF unit (cavity&amp;cryomodule, klystron, modulator, </a:t>
            </a:r>
          </a:p>
          <a:p>
            <a:r>
              <a:rPr lang="en-US" altLang="ja-JP" sz="2000"/>
              <a:t>                                                                               waveguide,LLRF, installation)</a:t>
            </a:r>
          </a:p>
          <a:p>
            <a:r>
              <a:rPr lang="en-US" altLang="ja-JP" sz="2000"/>
              <a:t>         Decrease number of cryogenics (cooling power is the same as TDR)</a:t>
            </a:r>
          </a:p>
          <a:p>
            <a:r>
              <a:rPr lang="en-US" altLang="ja-JP" sz="2000"/>
              <a:t>         Add simple beam line for open space of cryomodules</a:t>
            </a:r>
          </a:p>
          <a:p>
            <a:r>
              <a:rPr lang="en-US" altLang="ja-JP" sz="2000"/>
              <a:t>         Decrease of RTML-return line length</a:t>
            </a:r>
          </a:p>
          <a:p>
            <a:r>
              <a:rPr lang="en-US" altLang="ja-JP" sz="2000"/>
              <a:t>         Increase number of positron undulator </a:t>
            </a:r>
            <a:endParaRPr lang="en-US" altLang="ja-JP" sz="2000">
              <a:solidFill>
                <a:srgbClr val="FF0000"/>
              </a:solidFill>
            </a:endParaRPr>
          </a:p>
          <a:p>
            <a:r>
              <a:rPr lang="en-US" altLang="ja-JP" sz="2000"/>
              <a:t>         Decrease of beam dump power for BDS tune-up</a:t>
            </a:r>
          </a:p>
        </p:txBody>
      </p:sp>
    </p:spTree>
    <p:extLst>
      <p:ext uri="{BB962C8B-B14F-4D97-AF65-F5344CB8AC3E}">
        <p14:creationId xmlns:p14="http://schemas.microsoft.com/office/powerpoint/2010/main" val="46390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2463801" y="493958"/>
            <a:ext cx="786561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/>
              <a:t>(4) Estimate cost for CFS part;</a:t>
            </a:r>
          </a:p>
          <a:p>
            <a:r>
              <a:rPr lang="en-US" altLang="ja-JP" sz="2000"/>
              <a:t>         Because of TDR estimation method is not relevant to decomposition,</a:t>
            </a:r>
          </a:p>
          <a:p>
            <a:r>
              <a:rPr lang="en-US" altLang="ja-JP" sz="2000"/>
              <a:t>         calculate the CFS cost option by option.</a:t>
            </a:r>
          </a:p>
          <a:p>
            <a:r>
              <a:rPr lang="en-US" altLang="ja-JP" sz="2000"/>
              <a:t>         ignore the cost difference depending on the length.</a:t>
            </a:r>
            <a:endParaRPr lang="ja-JP" altLang="en-US" sz="200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463801" y="2054174"/>
            <a:ext cx="763035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/>
              <a:t>(5) Consideration items for CFS part;</a:t>
            </a:r>
          </a:p>
          <a:p>
            <a:r>
              <a:rPr lang="en-US" altLang="ja-JP" sz="2000"/>
              <a:t>         Decrease of number of access-hall cavern</a:t>
            </a:r>
          </a:p>
          <a:p>
            <a:r>
              <a:rPr lang="en-US" altLang="ja-JP" sz="2000"/>
              <a:t>         Decrease of number of access-tunnel</a:t>
            </a:r>
          </a:p>
          <a:p>
            <a:r>
              <a:rPr lang="en-US" altLang="ja-JP" sz="2000"/>
              <a:t>         Decrease of number of surface access-station</a:t>
            </a:r>
          </a:p>
          <a:p>
            <a:r>
              <a:rPr lang="en-US" altLang="ja-JP" sz="2000"/>
              <a:t>         Decrease of utility devices in the surface access-station and cavern</a:t>
            </a:r>
          </a:p>
          <a:p>
            <a:r>
              <a:rPr lang="en-US" altLang="ja-JP" sz="2000"/>
              <a:t>         Decrease of Main Linac Tunnel length</a:t>
            </a:r>
          </a:p>
          <a:p>
            <a:r>
              <a:rPr lang="en-US" altLang="ja-JP" sz="2000"/>
              <a:t>         Decrease of Utility device, AC power cable, water pipes </a:t>
            </a:r>
          </a:p>
          <a:p>
            <a:r>
              <a:rPr lang="en-US" altLang="ja-JP" sz="2000"/>
              <a:t>                                                                                    of cut Main Linac Tunnel</a:t>
            </a:r>
          </a:p>
          <a:p>
            <a:r>
              <a:rPr lang="en-US" altLang="ja-JP" sz="2000"/>
              <a:t>         Increase of simple tunnel </a:t>
            </a:r>
            <a:endParaRPr lang="en-US" altLang="ja-JP" sz="2000">
              <a:solidFill>
                <a:srgbClr val="FF000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463801" y="5153273"/>
            <a:ext cx="792973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/>
              <a:t>(6) Estimate cost for High-Q High-G R&amp;D success;</a:t>
            </a:r>
          </a:p>
          <a:p>
            <a:r>
              <a:rPr lang="en-US" altLang="ja-JP" sz="2000"/>
              <a:t>         If the R&amp;D success, consider cost reduction effect </a:t>
            </a:r>
          </a:p>
          <a:p>
            <a:r>
              <a:rPr lang="en-US" altLang="ja-JP" sz="2000"/>
              <a:t>                       on </a:t>
            </a:r>
            <a:r>
              <a:rPr lang="en-US" altLang="ja-JP" sz="2000">
                <a:solidFill>
                  <a:srgbClr val="FF0000"/>
                </a:solidFill>
              </a:rPr>
              <a:t>the change of RF unit cost </a:t>
            </a:r>
            <a:r>
              <a:rPr lang="en-US" altLang="ja-JP" sz="2000"/>
              <a:t>and decrease number of RF unit.</a:t>
            </a:r>
          </a:p>
          <a:p>
            <a:r>
              <a:rPr lang="en-US" altLang="ja-JP" sz="2000"/>
              <a:t>         No change for CFS part.</a:t>
            </a:r>
            <a:endParaRPr lang="ja-JP" altLang="en-US" sz="2000"/>
          </a:p>
        </p:txBody>
      </p:sp>
    </p:spTree>
    <p:extLst>
      <p:ext uri="{BB962C8B-B14F-4D97-AF65-F5344CB8AC3E}">
        <p14:creationId xmlns:p14="http://schemas.microsoft.com/office/powerpoint/2010/main" val="75157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681567" y="230060"/>
            <a:ext cx="7290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/>
              <a:t>staging option name</a:t>
            </a:r>
            <a:r>
              <a:rPr kumimoji="1" lang="ja-JP" altLang="en-US" sz="2400"/>
              <a:t>　（</a:t>
            </a:r>
            <a:r>
              <a:rPr kumimoji="1" lang="en-US" altLang="ja-JP" sz="2400"/>
              <a:t>given </a:t>
            </a:r>
            <a:r>
              <a:rPr kumimoji="1" lang="ja-JP" altLang="en-US" sz="2400"/>
              <a:t>ｂｙ</a:t>
            </a:r>
            <a:r>
              <a:rPr kumimoji="1" lang="en-US" altLang="ja-JP" sz="2400"/>
              <a:t> S. </a:t>
            </a:r>
            <a:r>
              <a:rPr lang="en-US" altLang="ja-JP" sz="2400"/>
              <a:t>Michizono,</a:t>
            </a:r>
            <a:r>
              <a:rPr kumimoji="1" lang="en-US" altLang="ja-JP" sz="2400"/>
              <a:t> 02052017</a:t>
            </a:r>
            <a:r>
              <a:rPr kumimoji="1" lang="ja-JP" altLang="en-US" sz="2400"/>
              <a:t>）</a:t>
            </a:r>
          </a:p>
        </p:txBody>
      </p:sp>
      <p:grpSp>
        <p:nvGrpSpPr>
          <p:cNvPr id="56" name="図形グループ 55"/>
          <p:cNvGrpSpPr/>
          <p:nvPr/>
        </p:nvGrpSpPr>
        <p:grpSpPr>
          <a:xfrm>
            <a:off x="2992910" y="4768008"/>
            <a:ext cx="6850769" cy="686307"/>
            <a:chOff x="2981900" y="3924511"/>
            <a:chExt cx="6850769" cy="686307"/>
          </a:xfrm>
        </p:grpSpPr>
        <p:cxnSp>
          <p:nvCxnSpPr>
            <p:cNvPr id="4" name="直線コネクタ 3"/>
            <p:cNvCxnSpPr/>
            <p:nvPr/>
          </p:nvCxnSpPr>
          <p:spPr>
            <a:xfrm>
              <a:off x="2981900" y="4129036"/>
              <a:ext cx="1566204" cy="206728"/>
            </a:xfrm>
            <a:prstGeom prst="line">
              <a:avLst/>
            </a:prstGeom>
            <a:ln w="635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線コネクタ 4"/>
            <p:cNvCxnSpPr/>
            <p:nvPr/>
          </p:nvCxnSpPr>
          <p:spPr>
            <a:xfrm flipV="1">
              <a:off x="8244364" y="4151812"/>
              <a:ext cx="1543493" cy="200645"/>
            </a:xfrm>
            <a:prstGeom prst="line">
              <a:avLst/>
            </a:prstGeom>
            <a:ln w="63500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円/楕円 5"/>
            <p:cNvSpPr/>
            <p:nvPr/>
          </p:nvSpPr>
          <p:spPr>
            <a:xfrm>
              <a:off x="6296335" y="4353671"/>
              <a:ext cx="214117" cy="257147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" name="テキスト ボックス 6"/>
            <p:cNvSpPr txBox="1"/>
            <p:nvPr/>
          </p:nvSpPr>
          <p:spPr>
            <a:xfrm rot="395487">
              <a:off x="3672135" y="3924511"/>
              <a:ext cx="8402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/>
                <a:t>125GeV e-</a:t>
              </a:r>
              <a:endParaRPr lang="ja-JP" altLang="en-US" sz="1200" dirty="0"/>
            </a:p>
          </p:txBody>
        </p:sp>
        <p:sp>
          <p:nvSpPr>
            <p:cNvPr id="8" name="テキスト ボックス 7"/>
            <p:cNvSpPr txBox="1"/>
            <p:nvPr/>
          </p:nvSpPr>
          <p:spPr>
            <a:xfrm rot="21109349">
              <a:off x="8317971" y="3957276"/>
              <a:ext cx="8707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/>
                <a:t>125GeV e+</a:t>
              </a:r>
              <a:endParaRPr lang="ja-JP" altLang="en-US" sz="1200" dirty="0"/>
            </a:p>
          </p:txBody>
        </p:sp>
        <p:sp>
          <p:nvSpPr>
            <p:cNvPr id="9" name="正方形/長方形 8"/>
            <p:cNvSpPr/>
            <p:nvPr/>
          </p:nvSpPr>
          <p:spPr>
            <a:xfrm rot="418467">
              <a:off x="2995369" y="4258092"/>
              <a:ext cx="3336932" cy="194622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30000"/>
              </a:schemeClr>
            </a:solidFill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正方形/長方形 9"/>
            <p:cNvSpPr/>
            <p:nvPr/>
          </p:nvSpPr>
          <p:spPr>
            <a:xfrm rot="21199294">
              <a:off x="6495737" y="4269773"/>
              <a:ext cx="3336932" cy="194622"/>
            </a:xfrm>
            <a:prstGeom prst="rect">
              <a:avLst/>
            </a:prstGeom>
            <a:solidFill>
              <a:schemeClr val="tx2">
                <a:lumMod val="40000"/>
                <a:lumOff val="60000"/>
                <a:alpha val="30000"/>
              </a:schemeClr>
            </a:solidFill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11" name="テキスト ボックス 10"/>
          <p:cNvSpPr txBox="1"/>
          <p:nvPr/>
        </p:nvSpPr>
        <p:spPr>
          <a:xfrm>
            <a:off x="1586239" y="2868220"/>
            <a:ext cx="1202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solidFill>
                  <a:srgbClr val="000000"/>
                </a:solidFill>
              </a:rPr>
              <a:t>Option</a:t>
            </a:r>
            <a:r>
              <a:rPr lang="ja-JP" altLang="en-US" b="1" dirty="0">
                <a:solidFill>
                  <a:srgbClr val="000000"/>
                </a:solidFill>
              </a:rPr>
              <a:t> </a:t>
            </a:r>
            <a:r>
              <a:rPr lang="en-US" altLang="ja-JP" b="1" dirty="0">
                <a:solidFill>
                  <a:srgbClr val="000000"/>
                </a:solidFill>
              </a:rPr>
              <a:t>D: </a:t>
            </a:r>
          </a:p>
        </p:txBody>
      </p:sp>
      <p:grpSp>
        <p:nvGrpSpPr>
          <p:cNvPr id="22" name="グループ化 48"/>
          <p:cNvGrpSpPr/>
          <p:nvPr/>
        </p:nvGrpSpPr>
        <p:grpSpPr>
          <a:xfrm>
            <a:off x="2981900" y="1097238"/>
            <a:ext cx="6777567" cy="569373"/>
            <a:chOff x="1194577" y="4257820"/>
            <a:chExt cx="7857782" cy="623136"/>
          </a:xfrm>
        </p:grpSpPr>
        <p:sp>
          <p:nvSpPr>
            <p:cNvPr id="23" name="正方形/長方形 22"/>
            <p:cNvSpPr/>
            <p:nvPr/>
          </p:nvSpPr>
          <p:spPr>
            <a:xfrm rot="21199294">
              <a:off x="5192829" y="4576645"/>
              <a:ext cx="3859530" cy="187434"/>
            </a:xfrm>
            <a:prstGeom prst="rect">
              <a:avLst/>
            </a:prstGeom>
            <a:solidFill>
              <a:schemeClr val="tx2">
                <a:lumMod val="40000"/>
                <a:lumOff val="60000"/>
                <a:alpha val="30000"/>
              </a:schemeClr>
            </a:solidFill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" name="正方形/長方形 23"/>
            <p:cNvSpPr/>
            <p:nvPr/>
          </p:nvSpPr>
          <p:spPr>
            <a:xfrm rot="410029">
              <a:off x="1194577" y="4579945"/>
              <a:ext cx="3859530" cy="187434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30000"/>
              </a:schemeClr>
            </a:solidFill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25" name="直線コネクタ 24"/>
            <p:cNvCxnSpPr/>
            <p:nvPr/>
          </p:nvCxnSpPr>
          <p:spPr>
            <a:xfrm>
              <a:off x="1218078" y="4438901"/>
              <a:ext cx="3300264" cy="397221"/>
            </a:xfrm>
            <a:prstGeom prst="line">
              <a:avLst/>
            </a:prstGeom>
            <a:ln w="635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/>
            <p:cNvCxnSpPr/>
            <p:nvPr/>
          </p:nvCxnSpPr>
          <p:spPr>
            <a:xfrm flipV="1">
              <a:off x="5720563" y="4438901"/>
              <a:ext cx="3311713" cy="397222"/>
            </a:xfrm>
            <a:prstGeom prst="line">
              <a:avLst/>
            </a:prstGeom>
            <a:ln w="63500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円/楕円 26"/>
            <p:cNvSpPr/>
            <p:nvPr/>
          </p:nvSpPr>
          <p:spPr>
            <a:xfrm>
              <a:off x="4993945" y="4633306"/>
              <a:ext cx="247650" cy="247650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テキスト ボックス 27"/>
            <p:cNvSpPr txBox="1"/>
            <p:nvPr/>
          </p:nvSpPr>
          <p:spPr>
            <a:xfrm rot="395487">
              <a:off x="2969362" y="4391216"/>
              <a:ext cx="1012000" cy="3031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/>
                <a:t>250 </a:t>
              </a:r>
              <a:r>
                <a:rPr lang="en-US" altLang="ja-JP" sz="1200" dirty="0" err="1"/>
                <a:t>GeV</a:t>
              </a:r>
              <a:r>
                <a:rPr lang="en-US" altLang="ja-JP" sz="1200" dirty="0"/>
                <a:t> e-</a:t>
              </a:r>
              <a:endParaRPr lang="ja-JP" altLang="en-US" sz="1200" dirty="0"/>
            </a:p>
          </p:txBody>
        </p:sp>
        <p:sp>
          <p:nvSpPr>
            <p:cNvPr id="29" name="テキスト ボックス 28"/>
            <p:cNvSpPr txBox="1"/>
            <p:nvPr/>
          </p:nvSpPr>
          <p:spPr>
            <a:xfrm rot="21109349">
              <a:off x="7312399" y="4257820"/>
              <a:ext cx="1046702" cy="3031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/>
                <a:t>250 </a:t>
              </a:r>
              <a:r>
                <a:rPr lang="en-US" altLang="ja-JP" sz="1200" dirty="0" err="1"/>
                <a:t>GeV</a:t>
              </a:r>
              <a:r>
                <a:rPr lang="en-US" altLang="ja-JP" sz="1200" dirty="0"/>
                <a:t> e+</a:t>
              </a:r>
              <a:endParaRPr lang="ja-JP" altLang="en-US" sz="1200" dirty="0"/>
            </a:p>
          </p:txBody>
        </p:sp>
      </p:grpSp>
      <p:sp>
        <p:nvSpPr>
          <p:cNvPr id="30" name="テキスト ボックス 29"/>
          <p:cNvSpPr txBox="1"/>
          <p:nvPr/>
        </p:nvSpPr>
        <p:spPr>
          <a:xfrm>
            <a:off x="1613509" y="2250397"/>
            <a:ext cx="1185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solidFill>
                  <a:srgbClr val="000000"/>
                </a:solidFill>
              </a:rPr>
              <a:t>Option</a:t>
            </a:r>
            <a:r>
              <a:rPr lang="ja-JP" altLang="en-US" b="1" dirty="0">
                <a:solidFill>
                  <a:srgbClr val="000000"/>
                </a:solidFill>
              </a:rPr>
              <a:t> </a:t>
            </a:r>
            <a:r>
              <a:rPr lang="en-US" altLang="ja-JP" b="1" dirty="0">
                <a:solidFill>
                  <a:srgbClr val="000000"/>
                </a:solidFill>
              </a:rPr>
              <a:t>C: </a:t>
            </a:r>
          </a:p>
        </p:txBody>
      </p:sp>
      <p:grpSp>
        <p:nvGrpSpPr>
          <p:cNvPr id="61" name="図形グループ 60"/>
          <p:cNvGrpSpPr/>
          <p:nvPr/>
        </p:nvGrpSpPr>
        <p:grpSpPr>
          <a:xfrm>
            <a:off x="4201549" y="2107896"/>
            <a:ext cx="4279691" cy="601001"/>
            <a:chOff x="4190539" y="2097519"/>
            <a:chExt cx="4279691" cy="601001"/>
          </a:xfrm>
        </p:grpSpPr>
        <p:sp>
          <p:nvSpPr>
            <p:cNvPr id="32" name="正方形/長方形 31"/>
            <p:cNvSpPr/>
            <p:nvPr/>
          </p:nvSpPr>
          <p:spPr>
            <a:xfrm rot="410029">
              <a:off x="4190539" y="2484941"/>
              <a:ext cx="2122574" cy="199805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30000"/>
              </a:schemeClr>
            </a:solidFill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" name="正方形/長方形 32"/>
            <p:cNvSpPr/>
            <p:nvPr/>
          </p:nvSpPr>
          <p:spPr>
            <a:xfrm rot="21199294">
              <a:off x="6442422" y="2496143"/>
              <a:ext cx="2027808" cy="202377"/>
            </a:xfrm>
            <a:prstGeom prst="rect">
              <a:avLst/>
            </a:prstGeom>
            <a:solidFill>
              <a:schemeClr val="tx2">
                <a:lumMod val="40000"/>
                <a:lumOff val="60000"/>
                <a:alpha val="30000"/>
              </a:schemeClr>
            </a:solidFill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34" name="直線コネクタ 33"/>
            <p:cNvCxnSpPr/>
            <p:nvPr/>
          </p:nvCxnSpPr>
          <p:spPr>
            <a:xfrm>
              <a:off x="4220701" y="2456156"/>
              <a:ext cx="1418469" cy="187293"/>
            </a:xfrm>
            <a:prstGeom prst="line">
              <a:avLst/>
            </a:prstGeom>
            <a:ln w="635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/>
            <p:cNvCxnSpPr/>
            <p:nvPr/>
          </p:nvCxnSpPr>
          <p:spPr>
            <a:xfrm flipV="1">
              <a:off x="6886469" y="2461392"/>
              <a:ext cx="1552983" cy="210523"/>
            </a:xfrm>
            <a:prstGeom prst="line">
              <a:avLst/>
            </a:prstGeom>
            <a:ln w="63500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円/楕円 35"/>
            <p:cNvSpPr/>
            <p:nvPr/>
          </p:nvSpPr>
          <p:spPr>
            <a:xfrm>
              <a:off x="6264238" y="2471922"/>
              <a:ext cx="214093" cy="226285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" name="テキスト ボックス 36"/>
            <p:cNvSpPr txBox="1"/>
            <p:nvPr/>
          </p:nvSpPr>
          <p:spPr>
            <a:xfrm rot="395487">
              <a:off x="4227444" y="2097519"/>
              <a:ext cx="8402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/>
                <a:t>125GeV e-</a:t>
              </a:r>
              <a:endParaRPr lang="ja-JP" altLang="en-US" sz="1200" dirty="0"/>
            </a:p>
          </p:txBody>
        </p:sp>
        <p:sp>
          <p:nvSpPr>
            <p:cNvPr id="38" name="テキスト ボックス 37"/>
            <p:cNvSpPr txBox="1"/>
            <p:nvPr/>
          </p:nvSpPr>
          <p:spPr>
            <a:xfrm rot="21109349">
              <a:off x="7479955" y="2128831"/>
              <a:ext cx="8707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/>
                <a:t>125GeV e+</a:t>
              </a:r>
              <a:endParaRPr lang="ja-JP" altLang="en-US" sz="1200" dirty="0"/>
            </a:p>
          </p:txBody>
        </p:sp>
      </p:grpSp>
      <p:grpSp>
        <p:nvGrpSpPr>
          <p:cNvPr id="67" name="図形グループ 66"/>
          <p:cNvGrpSpPr/>
          <p:nvPr/>
        </p:nvGrpSpPr>
        <p:grpSpPr>
          <a:xfrm>
            <a:off x="3034942" y="5499542"/>
            <a:ext cx="6793803" cy="648207"/>
            <a:chOff x="3023932" y="5013677"/>
            <a:chExt cx="6793803" cy="648207"/>
          </a:xfrm>
        </p:grpSpPr>
        <p:sp>
          <p:nvSpPr>
            <p:cNvPr id="43" name="正方形/長方形 42"/>
            <p:cNvSpPr/>
            <p:nvPr/>
          </p:nvSpPr>
          <p:spPr>
            <a:xfrm rot="21199294">
              <a:off x="6480803" y="5345904"/>
              <a:ext cx="3336932" cy="194622"/>
            </a:xfrm>
            <a:prstGeom prst="rect">
              <a:avLst/>
            </a:prstGeom>
            <a:solidFill>
              <a:schemeClr val="tx2">
                <a:lumMod val="40000"/>
                <a:lumOff val="60000"/>
                <a:alpha val="30000"/>
              </a:schemeClr>
            </a:solidFill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" name="正方形/長方形 43"/>
            <p:cNvSpPr/>
            <p:nvPr/>
          </p:nvSpPr>
          <p:spPr>
            <a:xfrm rot="410029">
              <a:off x="3023932" y="5349330"/>
              <a:ext cx="3336932" cy="194622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30000"/>
              </a:schemeClr>
            </a:solidFill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45" name="直線コネクタ 44"/>
            <p:cNvCxnSpPr/>
            <p:nvPr/>
          </p:nvCxnSpPr>
          <p:spPr>
            <a:xfrm>
              <a:off x="3064868" y="5238415"/>
              <a:ext cx="2784650" cy="339064"/>
            </a:xfrm>
            <a:prstGeom prst="line">
              <a:avLst/>
            </a:prstGeom>
            <a:ln w="63500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コネクタ 45"/>
            <p:cNvCxnSpPr/>
            <p:nvPr/>
          </p:nvCxnSpPr>
          <p:spPr>
            <a:xfrm flipV="1">
              <a:off x="6997700" y="5244664"/>
              <a:ext cx="2773589" cy="332815"/>
            </a:xfrm>
            <a:prstGeom prst="line">
              <a:avLst/>
            </a:prstGeom>
            <a:ln w="63500">
              <a:solidFill>
                <a:srgbClr val="0070C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円/楕円 46"/>
            <p:cNvSpPr/>
            <p:nvPr/>
          </p:nvSpPr>
          <p:spPr>
            <a:xfrm>
              <a:off x="6308849" y="5404737"/>
              <a:ext cx="214117" cy="257147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" name="テキスト ボックス 47"/>
            <p:cNvSpPr txBox="1"/>
            <p:nvPr/>
          </p:nvSpPr>
          <p:spPr>
            <a:xfrm rot="395487">
              <a:off x="3249949" y="5013677"/>
              <a:ext cx="17096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/>
                <a:t>125GeV e-    sparse linac</a:t>
              </a:r>
              <a:endParaRPr lang="ja-JP" altLang="en-US" sz="1200" dirty="0"/>
            </a:p>
          </p:txBody>
        </p:sp>
        <p:sp>
          <p:nvSpPr>
            <p:cNvPr id="49" name="テキスト ボックス 48"/>
            <p:cNvSpPr txBox="1"/>
            <p:nvPr/>
          </p:nvSpPr>
          <p:spPr>
            <a:xfrm rot="21109349">
              <a:off x="7331914" y="5099915"/>
              <a:ext cx="174015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/>
                <a:t>125GeV e+    sparse linac</a:t>
              </a:r>
              <a:endParaRPr lang="ja-JP" altLang="en-US" sz="1200" dirty="0"/>
            </a:p>
          </p:txBody>
        </p:sp>
      </p:grpSp>
      <p:sp>
        <p:nvSpPr>
          <p:cNvPr id="50" name="テキスト ボックス 49"/>
          <p:cNvSpPr txBox="1"/>
          <p:nvPr/>
        </p:nvSpPr>
        <p:spPr>
          <a:xfrm>
            <a:off x="1609147" y="5531119"/>
            <a:ext cx="1185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solidFill>
                  <a:srgbClr val="000000"/>
                </a:solidFill>
              </a:rPr>
              <a:t>Option</a:t>
            </a:r>
            <a:r>
              <a:rPr lang="ja-JP" altLang="en-US" b="1" dirty="0">
                <a:solidFill>
                  <a:srgbClr val="000000"/>
                </a:solidFill>
              </a:rPr>
              <a:t> </a:t>
            </a:r>
            <a:r>
              <a:rPr lang="en-US" altLang="ja-JP" b="1" dirty="0">
                <a:solidFill>
                  <a:srgbClr val="000000"/>
                </a:solidFill>
              </a:rPr>
              <a:t>F: </a:t>
            </a: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1622571" y="4860858"/>
            <a:ext cx="1185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solidFill>
                  <a:srgbClr val="000000"/>
                </a:solidFill>
              </a:rPr>
              <a:t>Option</a:t>
            </a:r>
            <a:r>
              <a:rPr lang="ja-JP" altLang="en-US" b="1" dirty="0">
                <a:solidFill>
                  <a:srgbClr val="000000"/>
                </a:solidFill>
              </a:rPr>
              <a:t> </a:t>
            </a:r>
            <a:r>
              <a:rPr lang="en-US" altLang="ja-JP" b="1" dirty="0">
                <a:solidFill>
                  <a:srgbClr val="000000"/>
                </a:solidFill>
              </a:rPr>
              <a:t>E: </a:t>
            </a: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1574455" y="1131162"/>
            <a:ext cx="1185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solidFill>
                  <a:srgbClr val="000000"/>
                </a:solidFill>
              </a:rPr>
              <a:t>TDR: </a:t>
            </a:r>
          </a:p>
        </p:txBody>
      </p:sp>
      <p:grpSp>
        <p:nvGrpSpPr>
          <p:cNvPr id="64" name="図形グループ 63"/>
          <p:cNvGrpSpPr/>
          <p:nvPr/>
        </p:nvGrpSpPr>
        <p:grpSpPr>
          <a:xfrm>
            <a:off x="2917140" y="2805712"/>
            <a:ext cx="8544853" cy="747070"/>
            <a:chOff x="2906130" y="3197671"/>
            <a:chExt cx="8544853" cy="747070"/>
          </a:xfrm>
        </p:grpSpPr>
        <p:sp>
          <p:nvSpPr>
            <p:cNvPr id="13" name="正方形/長方形 12"/>
            <p:cNvSpPr/>
            <p:nvPr/>
          </p:nvSpPr>
          <p:spPr>
            <a:xfrm rot="410029">
              <a:off x="4205269" y="3521796"/>
              <a:ext cx="2136328" cy="197618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30000"/>
              </a:schemeClr>
            </a:solidFill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正方形/長方形 13"/>
            <p:cNvSpPr/>
            <p:nvPr/>
          </p:nvSpPr>
          <p:spPr>
            <a:xfrm rot="21199294">
              <a:off x="6469352" y="3535838"/>
              <a:ext cx="2031234" cy="183383"/>
            </a:xfrm>
            <a:prstGeom prst="rect">
              <a:avLst/>
            </a:prstGeom>
            <a:solidFill>
              <a:schemeClr val="tx2">
                <a:lumMod val="40000"/>
                <a:lumOff val="60000"/>
                <a:alpha val="30000"/>
              </a:schemeClr>
            </a:solidFill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15" name="直線コネクタ 14"/>
            <p:cNvCxnSpPr/>
            <p:nvPr/>
          </p:nvCxnSpPr>
          <p:spPr>
            <a:xfrm>
              <a:off x="4220701" y="3498012"/>
              <a:ext cx="1418469" cy="184309"/>
            </a:xfrm>
            <a:prstGeom prst="line">
              <a:avLst/>
            </a:prstGeom>
            <a:ln w="635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/>
            <p:cNvCxnSpPr>
              <a:endCxn id="14" idx="3"/>
            </p:cNvCxnSpPr>
            <p:nvPr/>
          </p:nvCxnSpPr>
          <p:spPr>
            <a:xfrm flipV="1">
              <a:off x="6851451" y="3509417"/>
              <a:ext cx="1642244" cy="188671"/>
            </a:xfrm>
            <a:prstGeom prst="line">
              <a:avLst/>
            </a:prstGeom>
            <a:ln w="63500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円/楕円 16"/>
            <p:cNvSpPr/>
            <p:nvPr/>
          </p:nvSpPr>
          <p:spPr>
            <a:xfrm>
              <a:off x="6292283" y="3498095"/>
              <a:ext cx="214094" cy="226285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" name="テキスト ボックス 17"/>
            <p:cNvSpPr txBox="1"/>
            <p:nvPr/>
          </p:nvSpPr>
          <p:spPr>
            <a:xfrm rot="395487">
              <a:off x="4351921" y="3197671"/>
              <a:ext cx="8402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/>
                <a:t>125GeV e-</a:t>
              </a:r>
              <a:endParaRPr lang="ja-JP" altLang="en-US" sz="1200" dirty="0"/>
            </a:p>
          </p:txBody>
        </p:sp>
        <p:sp>
          <p:nvSpPr>
            <p:cNvPr id="19" name="テキスト ボックス 18"/>
            <p:cNvSpPr txBox="1"/>
            <p:nvPr/>
          </p:nvSpPr>
          <p:spPr>
            <a:xfrm rot="21109349">
              <a:off x="7728827" y="3207922"/>
              <a:ext cx="8707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/>
                <a:t>125GeV e+</a:t>
              </a:r>
              <a:endParaRPr lang="ja-JP" altLang="en-US" sz="1200" dirty="0"/>
            </a:p>
          </p:txBody>
        </p:sp>
        <p:sp>
          <p:nvSpPr>
            <p:cNvPr id="20" name="正方形/長方形 19"/>
            <p:cNvSpPr/>
            <p:nvPr/>
          </p:nvSpPr>
          <p:spPr>
            <a:xfrm rot="410029">
              <a:off x="3002944" y="3316516"/>
              <a:ext cx="1207454" cy="190514"/>
            </a:xfrm>
            <a:prstGeom prst="rect">
              <a:avLst/>
            </a:prstGeom>
            <a:solidFill>
              <a:schemeClr val="bg1">
                <a:lumMod val="85000"/>
                <a:alpha val="30000"/>
              </a:schemeClr>
            </a:solidFill>
            <a:ln w="12700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" name="正方形/長方形 20"/>
            <p:cNvSpPr/>
            <p:nvPr/>
          </p:nvSpPr>
          <p:spPr>
            <a:xfrm rot="21199294">
              <a:off x="8509329" y="3338652"/>
              <a:ext cx="1303435" cy="161526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30000"/>
              </a:schemeClr>
            </a:solidFill>
            <a:ln w="6350" cmpd="sng">
              <a:solidFill>
                <a:srgbClr val="A6A6A6"/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" name="テキスト ボックス 38"/>
            <p:cNvSpPr txBox="1"/>
            <p:nvPr/>
          </p:nvSpPr>
          <p:spPr>
            <a:xfrm>
              <a:off x="8797693" y="3474150"/>
              <a:ext cx="265329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100" dirty="0"/>
                <a:t>Simple tunnel (no center wall, no facilities) </a:t>
              </a:r>
            </a:p>
          </p:txBody>
        </p:sp>
        <p:sp>
          <p:nvSpPr>
            <p:cNvPr id="53" name="テキスト ボックス 52"/>
            <p:cNvSpPr txBox="1"/>
            <p:nvPr/>
          </p:nvSpPr>
          <p:spPr>
            <a:xfrm>
              <a:off x="2906130" y="3513854"/>
              <a:ext cx="1866217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100" dirty="0"/>
                <a:t>Simple tunnel</a:t>
              </a:r>
            </a:p>
            <a:p>
              <a:r>
                <a:rPr lang="en-US" altLang="ja-JP" sz="1100" dirty="0"/>
                <a:t>(no center wall, no facilities)  </a:t>
              </a:r>
            </a:p>
          </p:txBody>
        </p:sp>
      </p:grpSp>
      <p:sp>
        <p:nvSpPr>
          <p:cNvPr id="55" name="テキスト ボックス 54"/>
          <p:cNvSpPr txBox="1"/>
          <p:nvPr/>
        </p:nvSpPr>
        <p:spPr>
          <a:xfrm>
            <a:off x="830260" y="5128756"/>
            <a:ext cx="1941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solidFill>
                  <a:schemeClr val="accent6">
                    <a:lumMod val="75000"/>
                  </a:schemeClr>
                </a:solidFill>
              </a:rPr>
              <a:t>350GeV Option</a:t>
            </a:r>
            <a:r>
              <a:rPr lang="ja-JP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altLang="ja-JP" b="1" dirty="0">
                <a:solidFill>
                  <a:schemeClr val="accent6">
                    <a:lumMod val="75000"/>
                  </a:schemeClr>
                </a:solidFill>
              </a:rPr>
              <a:t>E’: </a:t>
            </a: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793313" y="5830134"/>
            <a:ext cx="2233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solidFill>
                  <a:schemeClr val="accent6">
                    <a:lumMod val="75000"/>
                  </a:schemeClr>
                </a:solidFill>
              </a:rPr>
              <a:t>350GeV Option</a:t>
            </a:r>
            <a:r>
              <a:rPr lang="ja-JP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altLang="ja-JP" b="1" dirty="0">
                <a:solidFill>
                  <a:schemeClr val="accent6">
                    <a:lumMod val="75000"/>
                  </a:schemeClr>
                </a:solidFill>
              </a:rPr>
              <a:t>F’: 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876669" y="677039"/>
            <a:ext cx="2766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u="sng">
                <a:solidFill>
                  <a:schemeClr val="accent6">
                    <a:lumMod val="50000"/>
                  </a:schemeClr>
                </a:solidFill>
              </a:rPr>
              <a:t>350GeV option were added</a:t>
            </a:r>
            <a:endParaRPr kumimoji="1" lang="ja-JP" altLang="en-US" u="sng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266392" y="1131162"/>
            <a:ext cx="1185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solidFill>
                  <a:srgbClr val="000000"/>
                </a:solidFill>
              </a:rPr>
              <a:t>500GeV</a:t>
            </a: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200592" y="2229451"/>
            <a:ext cx="1185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solidFill>
                  <a:srgbClr val="000000"/>
                </a:solidFill>
              </a:rPr>
              <a:t>250 GeV</a:t>
            </a:r>
          </a:p>
        </p:txBody>
      </p:sp>
      <p:sp>
        <p:nvSpPr>
          <p:cNvPr id="12" name="スライド番号プレースホルダー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/>
              <a:t>3</a:t>
            </a:fld>
            <a:endParaRPr kumimoji="1" lang="uk-UA" altLang="ja-JP"/>
          </a:p>
        </p:txBody>
      </p:sp>
      <p:cxnSp>
        <p:nvCxnSpPr>
          <p:cNvPr id="40" name="直線コネクタ 39"/>
          <p:cNvCxnSpPr/>
          <p:nvPr/>
        </p:nvCxnSpPr>
        <p:spPr>
          <a:xfrm flipV="1">
            <a:off x="2019300" y="2006600"/>
            <a:ext cx="9105900" cy="25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/>
          <p:cNvCxnSpPr/>
          <p:nvPr/>
        </p:nvCxnSpPr>
        <p:spPr>
          <a:xfrm flipV="1">
            <a:off x="2019300" y="4546310"/>
            <a:ext cx="9105900" cy="2540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10476789" y="5013277"/>
            <a:ext cx="157985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less important</a:t>
            </a:r>
          </a:p>
          <a:p>
            <a:r>
              <a:rPr lang="en-US" altLang="ja-JP"/>
              <a:t>for staging,</a:t>
            </a:r>
          </a:p>
          <a:p>
            <a:r>
              <a:rPr kumimoji="1" lang="en-US" altLang="ja-JP">
                <a:solidFill>
                  <a:srgbClr val="FF0000"/>
                </a:solidFill>
              </a:rPr>
              <a:t>cost reduction </a:t>
            </a:r>
          </a:p>
          <a:p>
            <a:r>
              <a:rPr kumimoji="1" lang="en-US" altLang="ja-JP">
                <a:solidFill>
                  <a:srgbClr val="FF0000"/>
                </a:solidFill>
              </a:rPr>
              <a:t>effect are less</a:t>
            </a:r>
            <a:r>
              <a:rPr kumimoji="1" lang="en-US" altLang="ja-JP"/>
              <a:t>.</a:t>
            </a:r>
            <a:endParaRPr kumimoji="1" lang="ja-JP" altLang="en-US"/>
          </a:p>
        </p:txBody>
      </p:sp>
      <p:cxnSp>
        <p:nvCxnSpPr>
          <p:cNvPr id="42" name="直線矢印コネクタ 41"/>
          <p:cNvCxnSpPr/>
          <p:nvPr/>
        </p:nvCxnSpPr>
        <p:spPr>
          <a:xfrm>
            <a:off x="10250424" y="4548229"/>
            <a:ext cx="0" cy="17434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" name="図形グループ 65"/>
          <p:cNvGrpSpPr/>
          <p:nvPr/>
        </p:nvGrpSpPr>
        <p:grpSpPr>
          <a:xfrm>
            <a:off x="2917140" y="3534179"/>
            <a:ext cx="8544853" cy="747070"/>
            <a:chOff x="2906130" y="3197671"/>
            <a:chExt cx="8544853" cy="747070"/>
          </a:xfrm>
        </p:grpSpPr>
        <p:sp>
          <p:nvSpPr>
            <p:cNvPr id="68" name="正方形/長方形 67"/>
            <p:cNvSpPr/>
            <p:nvPr/>
          </p:nvSpPr>
          <p:spPr>
            <a:xfrm rot="410029">
              <a:off x="4205269" y="3521796"/>
              <a:ext cx="2136328" cy="197618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30000"/>
              </a:schemeClr>
            </a:solidFill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9" name="正方形/長方形 68"/>
            <p:cNvSpPr/>
            <p:nvPr/>
          </p:nvSpPr>
          <p:spPr>
            <a:xfrm rot="21199294">
              <a:off x="6469352" y="3535838"/>
              <a:ext cx="2031234" cy="183383"/>
            </a:xfrm>
            <a:prstGeom prst="rect">
              <a:avLst/>
            </a:prstGeom>
            <a:solidFill>
              <a:schemeClr val="tx2">
                <a:lumMod val="40000"/>
                <a:lumOff val="60000"/>
                <a:alpha val="30000"/>
              </a:schemeClr>
            </a:solidFill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70" name="直線コネクタ 69"/>
            <p:cNvCxnSpPr/>
            <p:nvPr/>
          </p:nvCxnSpPr>
          <p:spPr>
            <a:xfrm>
              <a:off x="4220701" y="3498012"/>
              <a:ext cx="1418469" cy="184309"/>
            </a:xfrm>
            <a:prstGeom prst="line">
              <a:avLst/>
            </a:prstGeom>
            <a:ln w="635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線コネクタ 70"/>
            <p:cNvCxnSpPr>
              <a:endCxn id="69" idx="3"/>
            </p:cNvCxnSpPr>
            <p:nvPr/>
          </p:nvCxnSpPr>
          <p:spPr>
            <a:xfrm flipV="1">
              <a:off x="6851451" y="3509417"/>
              <a:ext cx="1642244" cy="188671"/>
            </a:xfrm>
            <a:prstGeom prst="line">
              <a:avLst/>
            </a:prstGeom>
            <a:ln w="63500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円/楕円 71"/>
            <p:cNvSpPr/>
            <p:nvPr/>
          </p:nvSpPr>
          <p:spPr>
            <a:xfrm>
              <a:off x="6292283" y="3498095"/>
              <a:ext cx="214094" cy="226285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3" name="テキスト ボックス 72"/>
            <p:cNvSpPr txBox="1"/>
            <p:nvPr/>
          </p:nvSpPr>
          <p:spPr>
            <a:xfrm rot="395487">
              <a:off x="4351921" y="3197671"/>
              <a:ext cx="8402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/>
                <a:t>125GeV e-</a:t>
              </a:r>
              <a:endParaRPr lang="ja-JP" altLang="en-US" sz="1200" dirty="0"/>
            </a:p>
          </p:txBody>
        </p:sp>
        <p:sp>
          <p:nvSpPr>
            <p:cNvPr id="74" name="テキスト ボックス 73"/>
            <p:cNvSpPr txBox="1"/>
            <p:nvPr/>
          </p:nvSpPr>
          <p:spPr>
            <a:xfrm rot="21109349">
              <a:off x="7728827" y="3207922"/>
              <a:ext cx="8707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/>
                <a:t>125GeV e+</a:t>
              </a:r>
              <a:endParaRPr lang="ja-JP" altLang="en-US" sz="1200" dirty="0"/>
            </a:p>
          </p:txBody>
        </p:sp>
        <p:sp>
          <p:nvSpPr>
            <p:cNvPr id="75" name="正方形/長方形 74"/>
            <p:cNvSpPr/>
            <p:nvPr/>
          </p:nvSpPr>
          <p:spPr>
            <a:xfrm rot="410029">
              <a:off x="3577058" y="3350794"/>
              <a:ext cx="630914" cy="196858"/>
            </a:xfrm>
            <a:prstGeom prst="rect">
              <a:avLst/>
            </a:prstGeom>
            <a:solidFill>
              <a:schemeClr val="bg1">
                <a:lumMod val="85000"/>
                <a:alpha val="30000"/>
              </a:schemeClr>
            </a:solidFill>
            <a:ln w="12700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6" name="正方形/長方形 75"/>
            <p:cNvSpPr/>
            <p:nvPr/>
          </p:nvSpPr>
          <p:spPr>
            <a:xfrm rot="21199294">
              <a:off x="8512481" y="3374645"/>
              <a:ext cx="683393" cy="179556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30000"/>
              </a:schemeClr>
            </a:solidFill>
            <a:ln w="6350" cmpd="sng">
              <a:solidFill>
                <a:srgbClr val="A6A6A6"/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7" name="テキスト ボックス 76"/>
            <p:cNvSpPr txBox="1"/>
            <p:nvPr/>
          </p:nvSpPr>
          <p:spPr>
            <a:xfrm>
              <a:off x="8797693" y="3510186"/>
              <a:ext cx="265329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100" dirty="0"/>
                <a:t>Simple tunnel (no center wall, no facilities) </a:t>
              </a:r>
            </a:p>
          </p:txBody>
        </p:sp>
        <p:sp>
          <p:nvSpPr>
            <p:cNvPr id="78" name="テキスト ボックス 77"/>
            <p:cNvSpPr txBox="1"/>
            <p:nvPr/>
          </p:nvSpPr>
          <p:spPr>
            <a:xfrm>
              <a:off x="2906130" y="3513854"/>
              <a:ext cx="1866217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100" dirty="0"/>
                <a:t>Simple tunnel</a:t>
              </a:r>
            </a:p>
            <a:p>
              <a:r>
                <a:rPr lang="en-US" altLang="ja-JP" sz="1100" dirty="0"/>
                <a:t>(no center wall, no facilities)  </a:t>
              </a:r>
            </a:p>
          </p:txBody>
        </p:sp>
      </p:grpSp>
      <p:sp>
        <p:nvSpPr>
          <p:cNvPr id="79" name="テキスト ボックス 78"/>
          <p:cNvSpPr txBox="1"/>
          <p:nvPr/>
        </p:nvSpPr>
        <p:spPr>
          <a:xfrm>
            <a:off x="714222" y="3601520"/>
            <a:ext cx="2074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solidFill>
                  <a:schemeClr val="accent6">
                    <a:lumMod val="75000"/>
                  </a:schemeClr>
                </a:solidFill>
              </a:rPr>
              <a:t>350GeV Option</a:t>
            </a:r>
            <a:r>
              <a:rPr lang="ja-JP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altLang="ja-JP" b="1" dirty="0">
                <a:solidFill>
                  <a:schemeClr val="accent6">
                    <a:lumMod val="75000"/>
                  </a:schemeClr>
                </a:solidFill>
              </a:rPr>
              <a:t>D’: </a:t>
            </a:r>
          </a:p>
        </p:txBody>
      </p:sp>
      <p:sp>
        <p:nvSpPr>
          <p:cNvPr id="41" name="下矢印 40"/>
          <p:cNvSpPr/>
          <p:nvPr/>
        </p:nvSpPr>
        <p:spPr>
          <a:xfrm>
            <a:off x="5860528" y="1865365"/>
            <a:ext cx="964526" cy="4847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10250424" y="2242743"/>
            <a:ext cx="1545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20.5km tunnel</a:t>
            </a:r>
            <a:endParaRPr kumimoji="1" lang="ja-JP" altLang="en-US"/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10250424" y="1067704"/>
            <a:ext cx="185057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33.5</a:t>
            </a:r>
            <a:r>
              <a:rPr kumimoji="1" lang="en-US" altLang="ja-JP"/>
              <a:t>km tunnel</a:t>
            </a:r>
          </a:p>
          <a:p>
            <a:r>
              <a:rPr lang="en-US" altLang="ja-JP" sz="1200"/>
              <a:t>collision timing considered</a:t>
            </a:r>
            <a:endParaRPr kumimoji="1" lang="ja-JP" altLang="en-US" sz="1200"/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10250424" y="2752163"/>
            <a:ext cx="1545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33</a:t>
            </a:r>
            <a:r>
              <a:rPr kumimoji="1" lang="en-US" altLang="ja-JP"/>
              <a:t>.5km tunnel</a:t>
            </a:r>
            <a:endParaRPr kumimoji="1" lang="ja-JP" altLang="en-US"/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10250424" y="3550503"/>
            <a:ext cx="1545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27</a:t>
            </a:r>
            <a:r>
              <a:rPr kumimoji="1" lang="en-US" altLang="ja-JP"/>
              <a:t>.0km tunnel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447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4320369" y="2780734"/>
            <a:ext cx="35371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/>
              <a:t>ILC staging    Unit Cost </a:t>
            </a:r>
            <a:endParaRPr lang="ja-JP" altLang="en-US" sz="2800" b="1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/>
              <a:t>30</a:t>
            </a:fld>
            <a:endParaRPr kumimoji="1" lang="uk-UA" altLang="ja-JP"/>
          </a:p>
        </p:txBody>
      </p:sp>
    </p:spTree>
    <p:extLst>
      <p:ext uri="{BB962C8B-B14F-4D97-AF65-F5344CB8AC3E}">
        <p14:creationId xmlns:p14="http://schemas.microsoft.com/office/powerpoint/2010/main" val="76758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4577609" y="2635063"/>
            <a:ext cx="29729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/>
              <a:t>Details of calculations</a:t>
            </a:r>
            <a:endParaRPr lang="ja-JP" altLang="en-US" sz="2400" b="1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294184" y="3786554"/>
            <a:ext cx="4663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“TDR_Value_Matrix-ay170119” = cost reference</a:t>
            </a:r>
            <a:endParaRPr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294185" y="4267201"/>
            <a:ext cx="56800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geometry of RTML beam line = from “geom-pLET-tape.csv”</a:t>
            </a:r>
          </a:p>
          <a:p>
            <a:r>
              <a:rPr lang="en-US" altLang="ja-JP"/>
              <a:t>   </a:t>
            </a:r>
            <a:r>
              <a:rPr lang="ja-JP" altLang="en-US"/>
              <a:t>　　　　　　　　　　　　</a:t>
            </a:r>
            <a:r>
              <a:rPr lang="en-US" altLang="ja-JP"/>
              <a:t>consider “eLET”,  the same as “pLET”</a:t>
            </a:r>
            <a:endParaRPr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489528" y="5281301"/>
            <a:ext cx="6501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pLET=positron :DR exit - RTML - turn around - BC - Main Linac - BDS</a:t>
            </a:r>
            <a:endParaRPr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489528" y="5715712"/>
            <a:ext cx="640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eLET=electron :DR exit - RTML - turn around - BC - Main Linac - BDS</a:t>
            </a:r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295544" y="1945237"/>
            <a:ext cx="35371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/>
              <a:t>ILC staging    Unit Cost </a:t>
            </a:r>
            <a:endParaRPr lang="ja-JP" altLang="en-US" sz="2800" b="1"/>
          </a:p>
        </p:txBody>
      </p:sp>
    </p:spTree>
    <p:extLst>
      <p:ext uri="{BB962C8B-B14F-4D97-AF65-F5344CB8AC3E}">
        <p14:creationId xmlns:p14="http://schemas.microsoft.com/office/powerpoint/2010/main" val="20579641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/>
              <a:t>32</a:t>
            </a:fld>
            <a:endParaRPr kumimoji="1" lang="uk-UA" altLang="ja-JP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900" y="0"/>
            <a:ext cx="9957383" cy="6858000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5230368" y="0"/>
            <a:ext cx="4358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>
                <a:solidFill>
                  <a:srgbClr val="FF0000"/>
                </a:solidFill>
              </a:rPr>
              <a:t>すみません。コスト情報は開示できません。</a:t>
            </a:r>
            <a:endParaRPr kumimoji="1" lang="ja-JP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33859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/>
              <a:t>33</a:t>
            </a:fld>
            <a:endParaRPr kumimoji="1" lang="uk-UA" altLang="ja-JP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0" y="0"/>
            <a:ext cx="9758008" cy="6858000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5230368" y="0"/>
            <a:ext cx="4358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>
                <a:solidFill>
                  <a:srgbClr val="FF0000"/>
                </a:solidFill>
              </a:rPr>
              <a:t>すみません。コスト情報は開示できません。</a:t>
            </a:r>
            <a:endParaRPr kumimoji="1" lang="ja-JP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1415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/>
              <a:t>34</a:t>
            </a:fld>
            <a:endParaRPr kumimoji="1" lang="uk-UA" altLang="ja-JP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3200" y="0"/>
            <a:ext cx="9228187" cy="6858000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5230368" y="0"/>
            <a:ext cx="4358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>
                <a:solidFill>
                  <a:srgbClr val="FF0000"/>
                </a:solidFill>
              </a:rPr>
              <a:t>すみません。コスト情報は開示できません。</a:t>
            </a:r>
            <a:endParaRPr kumimoji="1" lang="ja-JP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71130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/>
              <a:t>35</a:t>
            </a:fld>
            <a:endParaRPr kumimoji="1" lang="uk-UA" altLang="ja-JP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600" y="0"/>
            <a:ext cx="9689630" cy="6858000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5230368" y="0"/>
            <a:ext cx="4358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>
                <a:solidFill>
                  <a:srgbClr val="FF0000"/>
                </a:solidFill>
              </a:rPr>
              <a:t>すみません。コスト情報は開示できません。</a:t>
            </a:r>
            <a:endParaRPr kumimoji="1" lang="ja-JP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3315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/>
              <a:t>36</a:t>
            </a:fld>
            <a:endParaRPr kumimoji="1" lang="uk-UA" altLang="ja-JP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600" y="0"/>
            <a:ext cx="9190315" cy="6858000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5230368" y="0"/>
            <a:ext cx="4358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>
                <a:solidFill>
                  <a:srgbClr val="FF0000"/>
                </a:solidFill>
              </a:rPr>
              <a:t>すみません。コスト情報は開示できません。</a:t>
            </a:r>
            <a:endParaRPr kumimoji="1" lang="ja-JP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19533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/>
              <a:t>37</a:t>
            </a:fld>
            <a:endParaRPr kumimoji="1" lang="uk-UA" altLang="ja-JP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9100" y="0"/>
            <a:ext cx="8813341" cy="6858000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7833114" y="640080"/>
            <a:ext cx="4358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>
                <a:solidFill>
                  <a:srgbClr val="FF0000"/>
                </a:solidFill>
              </a:rPr>
              <a:t>すみません。コスト情報は開示できません。</a:t>
            </a:r>
            <a:endParaRPr kumimoji="1" lang="ja-JP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61458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/>
              <a:t>38</a:t>
            </a:fld>
            <a:endParaRPr kumimoji="1" lang="uk-UA" altLang="ja-JP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900" y="0"/>
            <a:ext cx="9711418" cy="6858000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7909560" y="0"/>
            <a:ext cx="4358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>
                <a:solidFill>
                  <a:srgbClr val="FF0000"/>
                </a:solidFill>
              </a:rPr>
              <a:t>すみません。コスト情報は開示できません。</a:t>
            </a:r>
            <a:endParaRPr kumimoji="1" lang="ja-JP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24408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515697" y="2680150"/>
            <a:ext cx="47352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/>
              <a:t>Summary of WG2 : CFS staging</a:t>
            </a:r>
            <a:endParaRPr lang="ja-JP" altLang="en-US" sz="2800" b="1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/>
              <a:t>39</a:t>
            </a:fld>
            <a:endParaRPr kumimoji="1" lang="uk-UA" altLang="ja-JP"/>
          </a:p>
        </p:txBody>
      </p:sp>
    </p:spTree>
    <p:extLst>
      <p:ext uri="{BB962C8B-B14F-4D97-AF65-F5344CB8AC3E}">
        <p14:creationId xmlns:p14="http://schemas.microsoft.com/office/powerpoint/2010/main" val="1064779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5480325" y="1015502"/>
            <a:ext cx="1014765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/>
              <a:t>TDR</a:t>
            </a:r>
            <a:r>
              <a:rPr lang="en-US" altLang="ja-JP" b="1"/>
              <a:t> cost</a:t>
            </a:r>
            <a:endParaRPr kumimoji="1" lang="ja-JP" altLang="en-US" b="1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555150" y="1761031"/>
            <a:ext cx="4865114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/>
              <a:t>Subtract cost reduction of </a:t>
            </a:r>
          </a:p>
          <a:p>
            <a:r>
              <a:rPr kumimoji="1" lang="en-US" altLang="ja-JP" b="1"/>
              <a:t>2014-2016 TDR cost reduction </a:t>
            </a:r>
            <a:r>
              <a:rPr lang="en-US" altLang="ja-JP" b="1"/>
              <a:t>and design change</a:t>
            </a:r>
            <a:endParaRPr kumimoji="1" lang="ja-JP" altLang="en-US" b="1"/>
          </a:p>
        </p:txBody>
      </p:sp>
      <p:cxnSp>
        <p:nvCxnSpPr>
          <p:cNvPr id="6" name="直線矢印コネクタ 5"/>
          <p:cNvCxnSpPr>
            <a:stCxn id="3" idx="2"/>
            <a:endCxn id="4" idx="0"/>
          </p:cNvCxnSpPr>
          <p:nvPr/>
        </p:nvCxnSpPr>
        <p:spPr>
          <a:xfrm flipH="1">
            <a:off x="5987707" y="1384834"/>
            <a:ext cx="1" cy="3761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3704518" y="2850761"/>
            <a:ext cx="4566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/>
              <a:t>Subtract cost reduction of each staging option</a:t>
            </a:r>
            <a:endParaRPr kumimoji="1" lang="ja-JP" altLang="en-US" b="1"/>
          </a:p>
        </p:txBody>
      </p:sp>
      <p:cxnSp>
        <p:nvCxnSpPr>
          <p:cNvPr id="10" name="直線矢印コネクタ 9"/>
          <p:cNvCxnSpPr>
            <a:stCxn id="4" idx="2"/>
            <a:endCxn id="9" idx="0"/>
          </p:cNvCxnSpPr>
          <p:nvPr/>
        </p:nvCxnSpPr>
        <p:spPr>
          <a:xfrm>
            <a:off x="5987707" y="2407362"/>
            <a:ext cx="0" cy="4433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426858" y="4942459"/>
            <a:ext cx="11121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/>
              <a:t>Subtract cost reduction by change of 31.5MV/m to 35MV/m,  assuming success of 35MV/m Q</a:t>
            </a:r>
            <a:r>
              <a:rPr kumimoji="1" lang="en-US" altLang="ja-JP" b="1" baseline="-25000"/>
              <a:t>0</a:t>
            </a:r>
            <a:r>
              <a:rPr kumimoji="1" lang="en-US" altLang="ja-JP" b="1"/>
              <a:t>=1.6x10</a:t>
            </a:r>
            <a:r>
              <a:rPr kumimoji="1" lang="en-US" altLang="ja-JP" b="1" baseline="30000"/>
              <a:t>10</a:t>
            </a:r>
            <a:r>
              <a:rPr kumimoji="1" lang="en-US" altLang="ja-JP" b="1"/>
              <a:t> SRF</a:t>
            </a:r>
            <a:r>
              <a:rPr lang="en-US" altLang="ja-JP" b="1"/>
              <a:t> HG,HQ</a:t>
            </a:r>
            <a:endParaRPr kumimoji="1" lang="ja-JP" altLang="en-US" b="1"/>
          </a:p>
        </p:txBody>
      </p:sp>
      <p:cxnSp>
        <p:nvCxnSpPr>
          <p:cNvPr id="14" name="直線矢印コネクタ 13"/>
          <p:cNvCxnSpPr>
            <a:stCxn id="9" idx="2"/>
            <a:endCxn id="12" idx="0"/>
          </p:cNvCxnSpPr>
          <p:nvPr/>
        </p:nvCxnSpPr>
        <p:spPr>
          <a:xfrm>
            <a:off x="5987707" y="3220093"/>
            <a:ext cx="1" cy="5826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3918487" y="6064185"/>
            <a:ext cx="413844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/>
              <a:t>Estimation of cost for each staging option</a:t>
            </a:r>
            <a:endParaRPr kumimoji="1" lang="ja-JP" altLang="en-US" b="1"/>
          </a:p>
        </p:txBody>
      </p:sp>
      <p:cxnSp>
        <p:nvCxnSpPr>
          <p:cNvPr id="25" name="直線矢印コネクタ 24"/>
          <p:cNvCxnSpPr>
            <a:stCxn id="13" idx="2"/>
            <a:endCxn id="18" idx="0"/>
          </p:cNvCxnSpPr>
          <p:nvPr/>
        </p:nvCxnSpPr>
        <p:spPr>
          <a:xfrm>
            <a:off x="5987708" y="5311791"/>
            <a:ext cx="0" cy="7523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/>
          <p:cNvSpPr txBox="1"/>
          <p:nvPr/>
        </p:nvSpPr>
        <p:spPr>
          <a:xfrm>
            <a:off x="3464705" y="278331"/>
            <a:ext cx="52958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/>
              <a:t>How to estimate the cost of each option</a:t>
            </a:r>
            <a:endParaRPr kumimoji="1" lang="ja-JP" altLang="en-US" sz="2400" b="1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918487" y="3802774"/>
            <a:ext cx="413844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/>
              <a:t>Estimation of cost for each staging option</a:t>
            </a:r>
            <a:endParaRPr kumimoji="1" lang="ja-JP" altLang="en-US" b="1"/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5992059" y="4190065"/>
            <a:ext cx="0" cy="7523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151335" y="2435262"/>
            <a:ext cx="3123804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/>
              <a:t>Decide working assumptions,</a:t>
            </a:r>
          </a:p>
          <a:p>
            <a:r>
              <a:rPr lang="en-US" altLang="ja-JP" b="1"/>
              <a:t>and cryomodule configuration,</a:t>
            </a:r>
          </a:p>
          <a:p>
            <a:r>
              <a:rPr kumimoji="1" lang="en-US" altLang="ja-JP" b="1"/>
              <a:t>tunnel configuration. </a:t>
            </a:r>
          </a:p>
          <a:p>
            <a:r>
              <a:rPr lang="en-US" altLang="ja-JP" b="1"/>
              <a:t>cost estimation conditions.</a:t>
            </a:r>
            <a:endParaRPr kumimoji="1" lang="ja-JP" altLang="en-US" b="1"/>
          </a:p>
        </p:txBody>
      </p:sp>
      <p:sp>
        <p:nvSpPr>
          <p:cNvPr id="2" name="右矢印 1"/>
          <p:cNvSpPr/>
          <p:nvPr/>
        </p:nvSpPr>
        <p:spPr>
          <a:xfrm>
            <a:off x="3358025" y="2974467"/>
            <a:ext cx="274599" cy="184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8396541" y="3802774"/>
            <a:ext cx="2162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>
                <a:solidFill>
                  <a:srgbClr val="FF0000"/>
                </a:solidFill>
              </a:rPr>
              <a:t>in case of 31.5MV/m</a:t>
            </a:r>
            <a:endParaRPr kumimoji="1" lang="ja-JP" altLang="en-US" b="1">
              <a:solidFill>
                <a:srgbClr val="FF0000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8550443" y="6064185"/>
            <a:ext cx="1984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>
                <a:solidFill>
                  <a:srgbClr val="FF0000"/>
                </a:solidFill>
              </a:rPr>
              <a:t>in case of </a:t>
            </a:r>
            <a:r>
              <a:rPr kumimoji="1" lang="en-US" altLang="ja-JP" b="1">
                <a:solidFill>
                  <a:srgbClr val="FF0000"/>
                </a:solidFill>
              </a:rPr>
              <a:t>35MV/m</a:t>
            </a:r>
            <a:endParaRPr kumimoji="1" lang="ja-JP" altLang="en-US" b="1">
              <a:solidFill>
                <a:srgbClr val="FF0000"/>
              </a:solidFill>
            </a:endParaRPr>
          </a:p>
        </p:txBody>
      </p:sp>
      <p:sp>
        <p:nvSpPr>
          <p:cNvPr id="19" name="スライド番号プレースホルダー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/>
              <a:t>4</a:t>
            </a:fld>
            <a:endParaRPr kumimoji="1" lang="uk-UA" altLang="ja-JP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8650026" y="1899530"/>
            <a:ext cx="188359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b="1"/>
              <a:t>TDR</a:t>
            </a:r>
            <a:r>
              <a:rPr lang="en-US" altLang="ja-JP" b="1"/>
              <a:t>-updated cost</a:t>
            </a:r>
            <a:endParaRPr kumimoji="1" lang="ja-JP" altLang="en-US" b="1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8550443" y="3496798"/>
            <a:ext cx="175625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b="1"/>
              <a:t>each option</a:t>
            </a:r>
            <a:r>
              <a:rPr lang="en-US" altLang="ja-JP" b="1"/>
              <a:t> cost</a:t>
            </a:r>
            <a:endParaRPr kumimoji="1" lang="ja-JP" altLang="en-US" b="1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8396541" y="5706018"/>
            <a:ext cx="370229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b="1"/>
              <a:t>each option</a:t>
            </a:r>
            <a:r>
              <a:rPr lang="en-US" altLang="ja-JP" b="1"/>
              <a:t> cost with HG HQ success</a:t>
            </a:r>
            <a:endParaRPr kumimoji="1" lang="ja-JP" altLang="en-US" b="1"/>
          </a:p>
        </p:txBody>
      </p:sp>
      <p:sp>
        <p:nvSpPr>
          <p:cNvPr id="7" name="角丸四角形 6"/>
          <p:cNvSpPr/>
          <p:nvPr/>
        </p:nvSpPr>
        <p:spPr>
          <a:xfrm>
            <a:off x="151335" y="4517136"/>
            <a:ext cx="11947502" cy="2204339"/>
          </a:xfrm>
          <a:prstGeom prst="round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26792" y="1761031"/>
            <a:ext cx="11192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>
                <a:latin typeface="Helvetica" charset="0"/>
                <a:ea typeface="Helvetica" charset="0"/>
                <a:cs typeface="Helvetica" charset="0"/>
              </a:rPr>
              <a:t>WG2</a:t>
            </a:r>
            <a:endParaRPr kumimoji="1" lang="ja-JP" altLang="en-US" sz="3200" b="1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08142" y="5346474"/>
            <a:ext cx="11192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>
                <a:latin typeface="Helvetica" charset="0"/>
                <a:ea typeface="Helvetica" charset="0"/>
                <a:cs typeface="Helvetica" charset="0"/>
              </a:rPr>
              <a:t>WG3</a:t>
            </a:r>
            <a:endParaRPr kumimoji="1" lang="ja-JP" altLang="en-US" sz="3200" b="1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349228" y="5500243"/>
            <a:ext cx="2486963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>
                <a:solidFill>
                  <a:srgbClr val="FF0000"/>
                </a:solidFill>
              </a:rPr>
              <a:t>decrease of RF unit,</a:t>
            </a:r>
          </a:p>
          <a:p>
            <a:r>
              <a:rPr kumimoji="1" lang="en-US" altLang="ja-JP" sz="1400" b="1">
                <a:solidFill>
                  <a:srgbClr val="FF0000"/>
                </a:solidFill>
              </a:rPr>
              <a:t>Nb material cost reduction, </a:t>
            </a:r>
          </a:p>
          <a:p>
            <a:r>
              <a:rPr kumimoji="1" lang="en-US" altLang="ja-JP" sz="1400" b="1">
                <a:solidFill>
                  <a:srgbClr val="FF0000"/>
                </a:solidFill>
              </a:rPr>
              <a:t>surface process cost-reduction,</a:t>
            </a:r>
          </a:p>
          <a:p>
            <a:r>
              <a:rPr lang="en-US" altLang="ja-JP" sz="1400" b="1">
                <a:solidFill>
                  <a:srgbClr val="FF0000"/>
                </a:solidFill>
              </a:rPr>
              <a:t>cryogenics cost reduction,</a:t>
            </a:r>
            <a:endParaRPr kumimoji="1" lang="en-US" altLang="ja-JP" sz="1400" b="1">
              <a:solidFill>
                <a:srgbClr val="FF0000"/>
              </a:solidFill>
            </a:endParaRPr>
          </a:p>
          <a:p>
            <a:r>
              <a:rPr lang="en-US" altLang="ja-JP" sz="1400" b="1">
                <a:solidFill>
                  <a:srgbClr val="FF0000"/>
                </a:solidFill>
              </a:rPr>
              <a:t>HLRF cost-increase, etc</a:t>
            </a:r>
            <a:endParaRPr kumimoji="1" lang="ja-JP" altLang="en-US" sz="1400" b="1">
              <a:solidFill>
                <a:srgbClr val="FF0000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08142" y="5879519"/>
            <a:ext cx="1033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>
                <a:solidFill>
                  <a:srgbClr val="FF0000"/>
                </a:solidFill>
              </a:rPr>
              <a:t>35MV/m</a:t>
            </a:r>
            <a:endParaRPr kumimoji="1" lang="ja-JP" altLang="en-US" b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832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/>
              <a:t>40</a:t>
            </a:fld>
            <a:endParaRPr kumimoji="1" lang="uk-UA" altLang="ja-JP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58619" y="1042416"/>
            <a:ext cx="1004954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latin typeface="Helvetica" charset="0"/>
                <a:ea typeface="Helvetica" charset="0"/>
                <a:cs typeface="Helvetica" charset="0"/>
              </a:rPr>
              <a:t>(1) We </a:t>
            </a:r>
            <a:r>
              <a:rPr lang="en-US" altLang="ja-JP" sz="2400" b="1">
                <a:latin typeface="Helvetica" charset="0"/>
                <a:ea typeface="Helvetica" charset="0"/>
                <a:cs typeface="Helvetica" charset="0"/>
              </a:rPr>
              <a:t> examined the conditions to be considered for the staging,</a:t>
            </a:r>
          </a:p>
          <a:p>
            <a:r>
              <a:rPr kumimoji="1" lang="en-US" altLang="ja-JP" sz="2400" b="1">
                <a:latin typeface="Helvetica" charset="0"/>
                <a:ea typeface="Helvetica" charset="0"/>
                <a:cs typeface="Helvetica" charset="0"/>
              </a:rPr>
              <a:t>      such as, collision timing condition, energy margin, </a:t>
            </a:r>
          </a:p>
          <a:p>
            <a:r>
              <a:rPr lang="en-US" altLang="ja-JP" sz="2400" b="1">
                <a:latin typeface="Helvetica" charset="0"/>
                <a:ea typeface="Helvetica" charset="0"/>
                <a:cs typeface="Helvetica" charset="0"/>
              </a:rPr>
              <a:t>                  cryoline length, </a:t>
            </a:r>
            <a:r>
              <a:rPr kumimoji="1" lang="en-US" altLang="ja-JP" sz="2400" b="1">
                <a:latin typeface="Helvetica" charset="0"/>
                <a:ea typeface="Helvetica" charset="0"/>
                <a:cs typeface="Helvetica" charset="0"/>
              </a:rPr>
              <a:t>undulator length, access point intervals, </a:t>
            </a:r>
          </a:p>
          <a:p>
            <a:r>
              <a:rPr lang="en-US" altLang="ja-JP" sz="2400" b="1">
                <a:latin typeface="Helvetica" charset="0"/>
                <a:ea typeface="Helvetica" charset="0"/>
                <a:cs typeface="Helvetica" charset="0"/>
              </a:rPr>
              <a:t>                  RF unit arrangement, </a:t>
            </a:r>
            <a:r>
              <a:rPr kumimoji="1" lang="en-US" altLang="ja-JP" sz="2400" b="1">
                <a:latin typeface="Helvetica" charset="0"/>
                <a:ea typeface="Helvetica" charset="0"/>
                <a:cs typeface="Helvetica" charset="0"/>
              </a:rPr>
              <a:t>etc.</a:t>
            </a:r>
            <a:endParaRPr kumimoji="1" lang="ja-JP" altLang="en-US" sz="2400" b="1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58619" y="2755155"/>
            <a:ext cx="98501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latin typeface="Helvetica" charset="0"/>
                <a:ea typeface="Helvetica" charset="0"/>
                <a:cs typeface="Helvetica" charset="0"/>
              </a:rPr>
              <a:t>(2) </a:t>
            </a:r>
            <a:r>
              <a:rPr lang="en-US" altLang="ja-JP" sz="2400" b="1">
                <a:latin typeface="Helvetica" charset="0"/>
                <a:ea typeface="Helvetica" charset="0"/>
                <a:cs typeface="Helvetica" charset="0"/>
              </a:rPr>
              <a:t>CFS configurations for option C, option D and D’ are proposed.</a:t>
            </a:r>
          </a:p>
          <a:p>
            <a:r>
              <a:rPr kumimoji="1" lang="en-US" altLang="ja-JP" sz="2400" b="1">
                <a:latin typeface="Helvetica" charset="0"/>
                <a:ea typeface="Helvetica" charset="0"/>
                <a:cs typeface="Helvetica" charset="0"/>
              </a:rPr>
              <a:t>     option E and F configurations are also proposed.</a:t>
            </a:r>
            <a:endParaRPr kumimoji="1" lang="ja-JP" altLang="en-US" sz="2400" b="1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58619" y="3955553"/>
            <a:ext cx="68162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latin typeface="Helvetica" charset="0"/>
                <a:ea typeface="Helvetica" charset="0"/>
                <a:cs typeface="Helvetica" charset="0"/>
              </a:rPr>
              <a:t>(3) </a:t>
            </a:r>
            <a:r>
              <a:rPr lang="en-US" altLang="ja-JP" sz="2400" b="1">
                <a:latin typeface="Helvetica" charset="0"/>
                <a:ea typeface="Helvetica" charset="0"/>
                <a:cs typeface="Helvetica" charset="0"/>
              </a:rPr>
              <a:t>Cost estimation conditions are examined. 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58619" y="4786619"/>
            <a:ext cx="85443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latin typeface="Helvetica" charset="0"/>
                <a:ea typeface="Helvetica" charset="0"/>
                <a:cs typeface="Helvetica" charset="0"/>
              </a:rPr>
              <a:t>(4) Unit </a:t>
            </a:r>
            <a:r>
              <a:rPr lang="en-US" altLang="ja-JP" sz="2400" b="1">
                <a:latin typeface="Helvetica" charset="0"/>
                <a:ea typeface="Helvetica" charset="0"/>
                <a:cs typeface="Helvetica" charset="0"/>
              </a:rPr>
              <a:t>Cost estimation &amp; cost reductions are examined. </a:t>
            </a:r>
          </a:p>
          <a:p>
            <a:r>
              <a:rPr kumimoji="1" lang="en-US" altLang="ja-JP" sz="2400" b="1">
                <a:latin typeface="Helvetica" charset="0"/>
                <a:ea typeface="Helvetica" charset="0"/>
                <a:cs typeface="Helvetica" charset="0"/>
              </a:rPr>
              <a:t>      The calculation is under cross-checking.</a:t>
            </a:r>
          </a:p>
          <a:p>
            <a:r>
              <a:rPr lang="en-US" altLang="ja-JP" sz="2400" b="1">
                <a:latin typeface="Helvetica" charset="0"/>
                <a:ea typeface="Helvetica" charset="0"/>
                <a:cs typeface="Helvetica" charset="0"/>
              </a:rPr>
              <a:t>      Reduction of common part is under discussion.</a:t>
            </a:r>
            <a:endParaRPr kumimoji="1" lang="ja-JP" altLang="en-US" sz="2400" b="1"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90558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/>
              <a:t>41</a:t>
            </a:fld>
            <a:endParaRPr kumimoji="1" lang="uk-UA" altLang="ja-JP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202936" y="2907792"/>
            <a:ext cx="16514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/>
              <a:t>End of Slide</a:t>
            </a:r>
            <a:endParaRPr kumimoji="1" lang="ja-JP" altLang="en-US" sz="2400"/>
          </a:p>
        </p:txBody>
      </p:sp>
    </p:spTree>
    <p:extLst>
      <p:ext uri="{BB962C8B-B14F-4D97-AF65-F5344CB8AC3E}">
        <p14:creationId xmlns:p14="http://schemas.microsoft.com/office/powerpoint/2010/main" val="4200221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232" y="4068643"/>
            <a:ext cx="7033233" cy="2789357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4114234" y="299447"/>
            <a:ext cx="3747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/>
              <a:t>Working assumption (1)</a:t>
            </a:r>
            <a:endParaRPr kumimoji="1" lang="ja-JP" altLang="en-US" sz="2800" b="1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/>
              <a:t>5</a:t>
            </a:fld>
            <a:endParaRPr kumimoji="1" lang="uk-UA" altLang="ja-JP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91395" y="954819"/>
            <a:ext cx="10298525" cy="267765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2400" b="1"/>
              <a:t>(1)  </a:t>
            </a:r>
            <a:r>
              <a:rPr lang="en-US" altLang="ja-JP" sz="2400" b="1">
                <a:solidFill>
                  <a:srgbClr val="FF0000"/>
                </a:solidFill>
              </a:rPr>
              <a:t>Considering collision timing adjustment, condition must keep in any option</a:t>
            </a:r>
            <a:r>
              <a:rPr lang="en-US" altLang="ja-JP" sz="2400" b="1"/>
              <a:t>,</a:t>
            </a:r>
          </a:p>
          <a:p>
            <a:r>
              <a:rPr kumimoji="1" lang="en-US" altLang="ja-JP" sz="2400" b="1"/>
              <a:t>       option C = remove length between PM+10 and PM+12, </a:t>
            </a:r>
          </a:p>
          <a:p>
            <a:r>
              <a:rPr lang="en-US" altLang="ja-JP" sz="2400" b="1"/>
              <a:t>                          </a:t>
            </a:r>
            <a:r>
              <a:rPr kumimoji="1" lang="en-US" altLang="ja-JP" sz="2400" b="1"/>
              <a:t>and remove TDR timing adjustment,</a:t>
            </a:r>
          </a:p>
          <a:p>
            <a:r>
              <a:rPr lang="en-US" altLang="ja-JP" sz="2400" b="1"/>
              <a:t>                          and adjust to </a:t>
            </a:r>
            <a:r>
              <a:rPr lang="en-US" altLang="ja-JP" sz="2400" b="1">
                <a:solidFill>
                  <a:srgbClr val="FF0000"/>
                </a:solidFill>
              </a:rPr>
              <a:t>n=6</a:t>
            </a:r>
          </a:p>
          <a:p>
            <a:endParaRPr kumimoji="1" lang="en-US" altLang="ja-JP" sz="2400" b="1">
              <a:solidFill>
                <a:srgbClr val="FF0000"/>
              </a:solidFill>
            </a:endParaRPr>
          </a:p>
          <a:p>
            <a:r>
              <a:rPr lang="en-US" altLang="ja-JP" sz="2400" b="1"/>
              <a:t>       option D = adjust to </a:t>
            </a:r>
            <a:r>
              <a:rPr lang="en-US" altLang="ja-JP" sz="2400" b="1">
                <a:solidFill>
                  <a:srgbClr val="FF0000"/>
                </a:solidFill>
              </a:rPr>
              <a:t>n=10,</a:t>
            </a:r>
            <a:r>
              <a:rPr lang="en-US" altLang="ja-JP" sz="2400" b="1"/>
              <a:t>  it is option C + simple tunnel of 6477m (total).</a:t>
            </a:r>
          </a:p>
          <a:p>
            <a:r>
              <a:rPr kumimoji="1" lang="en-US" altLang="ja-JP" sz="2400" b="1"/>
              <a:t>       option D’ =adjust to </a:t>
            </a:r>
            <a:r>
              <a:rPr kumimoji="1" lang="en-US" altLang="ja-JP" sz="2400" b="1">
                <a:solidFill>
                  <a:srgbClr val="FF0000"/>
                </a:solidFill>
              </a:rPr>
              <a:t>n=8,</a:t>
            </a:r>
            <a:r>
              <a:rPr kumimoji="1" lang="en-US" altLang="ja-JP" sz="2400" b="1"/>
              <a:t>   it is option C + </a:t>
            </a:r>
            <a:r>
              <a:rPr lang="en-US" altLang="ja-JP" sz="2400" b="1"/>
              <a:t>simple tunnel of 3238m (total).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949" y="4176723"/>
            <a:ext cx="3477435" cy="231829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866492" y="3770163"/>
            <a:ext cx="8176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I</a:t>
            </a:r>
            <a:r>
              <a:rPr kumimoji="1" lang="en-US" altLang="ja-JP"/>
              <a:t>n </a:t>
            </a:r>
            <a:r>
              <a:rPr kumimoji="1" lang="en-US" altLang="ja-JP" b="1">
                <a:solidFill>
                  <a:srgbClr val="FF0000"/>
                </a:solidFill>
              </a:rPr>
              <a:t>TDR(Ecm=500GeV)</a:t>
            </a:r>
            <a:r>
              <a:rPr kumimoji="1" lang="en-US" altLang="ja-JP"/>
              <a:t>, this equation is not satisfied as follows ( additional 294m exist);</a:t>
            </a:r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917425" y="4536160"/>
            <a:ext cx="333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Change Request is to adopt </a:t>
            </a:r>
            <a:r>
              <a:rPr kumimoji="1" lang="en-US" altLang="ja-JP" b="1">
                <a:solidFill>
                  <a:srgbClr val="FF0000"/>
                </a:solidFill>
              </a:rPr>
              <a:t>n=10</a:t>
            </a:r>
            <a:r>
              <a:rPr kumimoji="1" lang="en-US" altLang="ja-JP"/>
              <a:t>;</a:t>
            </a:r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917425" y="5302157"/>
            <a:ext cx="28797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with</a:t>
            </a:r>
            <a:r>
              <a:rPr kumimoji="1" lang="en-US" altLang="ja-JP"/>
              <a:t> putting </a:t>
            </a:r>
            <a:r>
              <a:rPr kumimoji="1" lang="en-US" altLang="ja-JP">
                <a:solidFill>
                  <a:srgbClr val="FF0000"/>
                </a:solidFill>
              </a:rPr>
              <a:t>1473m space </a:t>
            </a:r>
          </a:p>
          <a:p>
            <a:r>
              <a:rPr kumimoji="1" lang="en-US" altLang="ja-JP"/>
              <a:t>in both LINAC (updated TDR)</a:t>
            </a:r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216355" y="4371570"/>
            <a:ext cx="21238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/>
              <a:t>collision condition</a:t>
            </a:r>
            <a:endParaRPr kumimoji="1" lang="ja-JP" altLang="en-US" sz="2000" b="1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9982200" y="4445118"/>
            <a:ext cx="20120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/>
              <a:t>C</a:t>
            </a:r>
            <a:r>
              <a:rPr kumimoji="1" lang="en-US" altLang="ja-JP" sz="2400" b="1" baseline="-25000"/>
              <a:t>DR</a:t>
            </a:r>
            <a:r>
              <a:rPr kumimoji="1" lang="en-US" altLang="ja-JP" sz="2400" b="1"/>
              <a:t>=3238.68m</a:t>
            </a:r>
            <a:endParaRPr kumimoji="1" lang="ja-JP" altLang="en-US" sz="2400" b="1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337104" y="4834796"/>
            <a:ext cx="2669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(L</a:t>
            </a:r>
            <a:r>
              <a:rPr kumimoji="1" lang="en-US" altLang="ja-JP" baseline="-25000"/>
              <a:t>1</a:t>
            </a:r>
            <a:r>
              <a:rPr kumimoji="1" lang="en-US" altLang="ja-JP"/>
              <a:t> + L</a:t>
            </a:r>
            <a:r>
              <a:rPr kumimoji="1" lang="en-US" altLang="ja-JP" baseline="-25000"/>
              <a:t>2</a:t>
            </a:r>
            <a:r>
              <a:rPr kumimoji="1" lang="en-US" altLang="ja-JP"/>
              <a:t> + L</a:t>
            </a:r>
            <a:r>
              <a:rPr kumimoji="1" lang="en-US" altLang="ja-JP" baseline="-25000"/>
              <a:t>3</a:t>
            </a:r>
            <a:r>
              <a:rPr kumimoji="1" lang="en-US" altLang="ja-JP"/>
              <a:t>’) - L</a:t>
            </a:r>
            <a:r>
              <a:rPr kumimoji="1" lang="en-US" altLang="ja-JP" baseline="-25000"/>
              <a:t>4</a:t>
            </a:r>
            <a:r>
              <a:rPr kumimoji="1" lang="en-US" altLang="ja-JP"/>
              <a:t> = 10 x C</a:t>
            </a:r>
            <a:r>
              <a:rPr kumimoji="1" lang="en-US" altLang="ja-JP" baseline="-25000"/>
              <a:t>DR</a:t>
            </a:r>
            <a:endParaRPr kumimoji="1" lang="ja-JP" altLang="en-US" baseline="-2500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187736" y="4690677"/>
            <a:ext cx="347082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2400" b="1" dirty="0"/>
              <a:t>( L</a:t>
            </a:r>
            <a:r>
              <a:rPr lang="en-US" altLang="ja-JP" sz="2400" b="1" baseline="-10000" dirty="0"/>
              <a:t>1</a:t>
            </a:r>
            <a:r>
              <a:rPr lang="en-US" altLang="ja-JP" sz="2400" b="1" dirty="0"/>
              <a:t> + L</a:t>
            </a:r>
            <a:r>
              <a:rPr lang="en-US" altLang="ja-JP" sz="2400" b="1" baseline="-10000" dirty="0"/>
              <a:t>2</a:t>
            </a:r>
            <a:r>
              <a:rPr lang="en-US" altLang="ja-JP" sz="2400" b="1" dirty="0"/>
              <a:t> + L</a:t>
            </a:r>
            <a:r>
              <a:rPr lang="en-US" altLang="ja-JP" sz="2400" b="1" baseline="-10000" dirty="0"/>
              <a:t>3</a:t>
            </a:r>
            <a:r>
              <a:rPr lang="en-US" altLang="ja-JP" sz="2400" b="1" dirty="0"/>
              <a:t> ) – L</a:t>
            </a:r>
            <a:r>
              <a:rPr lang="en-US" altLang="ja-JP" sz="2400" b="1" baseline="-10000" dirty="0"/>
              <a:t>4</a:t>
            </a:r>
            <a:r>
              <a:rPr lang="en-US" altLang="ja-JP" sz="2400" b="1" dirty="0"/>
              <a:t> = n x C</a:t>
            </a:r>
            <a:r>
              <a:rPr lang="en-US" altLang="ja-JP" sz="2400" b="1" baseline="-10000" dirty="0"/>
              <a:t>DR</a:t>
            </a:r>
            <a:endParaRPr lang="ja-JP" altLang="en-US" sz="2400" b="1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0049848" y="4840354"/>
            <a:ext cx="14078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/>
              <a:t>n=integer</a:t>
            </a:r>
            <a:endParaRPr kumimoji="1" lang="ja-JP" altLang="en-US" sz="2400" b="1"/>
          </a:p>
        </p:txBody>
      </p:sp>
      <p:cxnSp>
        <p:nvCxnSpPr>
          <p:cNvPr id="5" name="直線コネクタ 4"/>
          <p:cNvCxnSpPr/>
          <p:nvPr/>
        </p:nvCxnSpPr>
        <p:spPr>
          <a:xfrm>
            <a:off x="4191495" y="4408552"/>
            <a:ext cx="76345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/>
          <p:cNvSpPr txBox="1"/>
          <p:nvPr/>
        </p:nvSpPr>
        <p:spPr>
          <a:xfrm>
            <a:off x="6447331" y="6063742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e</a:t>
            </a:r>
            <a:r>
              <a:rPr kumimoji="1" lang="en-US" altLang="ja-JP" baseline="30000"/>
              <a:t>+</a:t>
            </a:r>
            <a:endParaRPr kumimoji="1" lang="ja-JP" altLang="en-US" baseline="30000"/>
          </a:p>
        </p:txBody>
      </p:sp>
    </p:spTree>
    <p:extLst>
      <p:ext uri="{BB962C8B-B14F-4D97-AF65-F5344CB8AC3E}">
        <p14:creationId xmlns:p14="http://schemas.microsoft.com/office/powerpoint/2010/main" val="180999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0" y="0"/>
            <a:ext cx="12192000" cy="750148"/>
          </a:xfrm>
          <a:prstGeom prst="rect">
            <a:avLst/>
          </a:prstGeom>
          <a:solidFill>
            <a:srgbClr val="3B78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DEBA4-771F-304F-8A7B-32F2D802C432}" type="slidenum">
              <a:rPr lang="en-US" altLang="ja-JP" smtClean="0"/>
              <a:pPr/>
              <a:t>6</a:t>
            </a:fld>
            <a:endParaRPr lang="en-US" altLang="ja-JP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009844" y="115152"/>
            <a:ext cx="603723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ja-JP" altLang="en-US" sz="2800" b="1" i="1" dirty="0">
                <a:solidFill>
                  <a:schemeClr val="bg1"/>
                </a:solidFill>
                <a:latin typeface="Helvetica" charset="0"/>
                <a:cs typeface="Helvetica" charset="0"/>
              </a:rPr>
              <a:t>ダンピングリングへのビーム入射・出射</a:t>
            </a:r>
            <a:endParaRPr lang="en-US" altLang="ja-JP" sz="2800" b="1" i="1" dirty="0">
              <a:solidFill>
                <a:schemeClr val="bg1"/>
              </a:solidFill>
              <a:latin typeface="Helvetica" charset="0"/>
              <a:cs typeface="Helvetica" charset="0"/>
            </a:endParaRPr>
          </a:p>
        </p:txBody>
      </p:sp>
      <p:pic>
        <p:nvPicPr>
          <p:cNvPr id="17" name="図 16" descr="ILC2011_01color_110716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6200" y="1311585"/>
            <a:ext cx="9144000" cy="3233619"/>
          </a:xfrm>
          <a:prstGeom prst="rect">
            <a:avLst/>
          </a:prstGeom>
        </p:spPr>
      </p:pic>
      <p:cxnSp>
        <p:nvCxnSpPr>
          <p:cNvPr id="18" name="直線矢印コネクタ 17"/>
          <p:cNvCxnSpPr>
            <a:cxnSpLocks noChangeShapeType="1"/>
          </p:cNvCxnSpPr>
          <p:nvPr/>
        </p:nvCxnSpPr>
        <p:spPr bwMode="auto">
          <a:xfrm rot="10800000" flipV="1">
            <a:off x="6901904" y="3263366"/>
            <a:ext cx="533400" cy="76200"/>
          </a:xfrm>
          <a:prstGeom prst="straightConnector1">
            <a:avLst/>
          </a:prstGeom>
          <a:noFill/>
          <a:ln w="25400">
            <a:solidFill>
              <a:schemeClr val="accent5">
                <a:lumMod val="50000"/>
              </a:schemeClr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19" name="フリーフォーム 18"/>
          <p:cNvSpPr/>
          <p:nvPr/>
        </p:nvSpPr>
        <p:spPr>
          <a:xfrm>
            <a:off x="5317729" y="2975334"/>
            <a:ext cx="504056" cy="144016"/>
          </a:xfrm>
          <a:custGeom>
            <a:avLst/>
            <a:gdLst>
              <a:gd name="connsiteX0" fmla="*/ 727011 w 727011"/>
              <a:gd name="connsiteY0" fmla="*/ 0 h 570542"/>
              <a:gd name="connsiteX1" fmla="*/ 625781 w 727011"/>
              <a:gd name="connsiteY1" fmla="*/ 18405 h 570542"/>
              <a:gd name="connsiteX2" fmla="*/ 570565 w 727011"/>
              <a:gd name="connsiteY2" fmla="*/ 64416 h 570542"/>
              <a:gd name="connsiteX3" fmla="*/ 506147 w 727011"/>
              <a:gd name="connsiteY3" fmla="*/ 174843 h 570542"/>
              <a:gd name="connsiteX4" fmla="*/ 432525 w 727011"/>
              <a:gd name="connsiteY4" fmla="*/ 331282 h 570542"/>
              <a:gd name="connsiteX5" fmla="*/ 322093 w 727011"/>
              <a:gd name="connsiteY5" fmla="*/ 460114 h 570542"/>
              <a:gd name="connsiteX6" fmla="*/ 174851 w 727011"/>
              <a:gd name="connsiteY6" fmla="*/ 533732 h 570542"/>
              <a:gd name="connsiteX7" fmla="*/ 0 w 727011"/>
              <a:gd name="connsiteY7" fmla="*/ 570542 h 570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27011" h="570542">
                <a:moveTo>
                  <a:pt x="727011" y="0"/>
                </a:moveTo>
                <a:cubicBezTo>
                  <a:pt x="689433" y="3834"/>
                  <a:pt x="651855" y="7669"/>
                  <a:pt x="625781" y="18405"/>
                </a:cubicBezTo>
                <a:cubicBezTo>
                  <a:pt x="599707" y="29141"/>
                  <a:pt x="590504" y="38343"/>
                  <a:pt x="570565" y="64416"/>
                </a:cubicBezTo>
                <a:cubicBezTo>
                  <a:pt x="550626" y="90489"/>
                  <a:pt x="529154" y="130365"/>
                  <a:pt x="506147" y="174843"/>
                </a:cubicBezTo>
                <a:cubicBezTo>
                  <a:pt x="483140" y="219321"/>
                  <a:pt x="463201" y="283737"/>
                  <a:pt x="432525" y="331282"/>
                </a:cubicBezTo>
                <a:cubicBezTo>
                  <a:pt x="401849" y="378827"/>
                  <a:pt x="365039" y="426372"/>
                  <a:pt x="322093" y="460114"/>
                </a:cubicBezTo>
                <a:cubicBezTo>
                  <a:pt x="279147" y="493856"/>
                  <a:pt x="228533" y="515327"/>
                  <a:pt x="174851" y="533732"/>
                </a:cubicBezTo>
                <a:cubicBezTo>
                  <a:pt x="121169" y="552137"/>
                  <a:pt x="60584" y="561339"/>
                  <a:pt x="0" y="570542"/>
                </a:cubicBezTo>
              </a:path>
            </a:pathLst>
          </a:custGeom>
          <a:ln w="28575">
            <a:solidFill>
              <a:schemeClr val="accent5">
                <a:lumMod val="50000"/>
              </a:schemeClr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ja-JP" altLang="en-US">
              <a:cs typeface="ＭＳ Ｐゴシック" pitchFamily="-60" charset="-128"/>
            </a:endParaRPr>
          </a:p>
        </p:txBody>
      </p:sp>
      <p:sp>
        <p:nvSpPr>
          <p:cNvPr id="20" name="円/楕円 19"/>
          <p:cNvSpPr/>
          <p:nvPr/>
        </p:nvSpPr>
        <p:spPr>
          <a:xfrm>
            <a:off x="7405960" y="3191358"/>
            <a:ext cx="76200" cy="762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ja-JP" altLang="en-US">
              <a:solidFill>
                <a:srgbClr val="FFFFFF"/>
              </a:solidFill>
              <a:cs typeface="ＭＳ Ｐゴシック" pitchFamily="-60" charset="-128"/>
            </a:endParaRPr>
          </a:p>
        </p:txBody>
      </p:sp>
      <p:sp>
        <p:nvSpPr>
          <p:cNvPr id="21" name="フリーフォーム 20"/>
          <p:cNvSpPr/>
          <p:nvPr/>
        </p:nvSpPr>
        <p:spPr>
          <a:xfrm>
            <a:off x="6397848" y="3047342"/>
            <a:ext cx="504056" cy="288032"/>
          </a:xfrm>
          <a:custGeom>
            <a:avLst/>
            <a:gdLst>
              <a:gd name="connsiteX0" fmla="*/ 694267 w 694267"/>
              <a:gd name="connsiteY0" fmla="*/ 457200 h 457200"/>
              <a:gd name="connsiteX1" fmla="*/ 499534 w 694267"/>
              <a:gd name="connsiteY1" fmla="*/ 448733 h 457200"/>
              <a:gd name="connsiteX2" fmla="*/ 381000 w 694267"/>
              <a:gd name="connsiteY2" fmla="*/ 431800 h 457200"/>
              <a:gd name="connsiteX3" fmla="*/ 296334 w 694267"/>
              <a:gd name="connsiteY3" fmla="*/ 389467 h 457200"/>
              <a:gd name="connsiteX4" fmla="*/ 211667 w 694267"/>
              <a:gd name="connsiteY4" fmla="*/ 304800 h 457200"/>
              <a:gd name="connsiteX5" fmla="*/ 76200 w 694267"/>
              <a:gd name="connsiteY5" fmla="*/ 143933 h 457200"/>
              <a:gd name="connsiteX6" fmla="*/ 0 w 694267"/>
              <a:gd name="connsiteY6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94267" h="457200">
                <a:moveTo>
                  <a:pt x="694267" y="457200"/>
                </a:moveTo>
                <a:cubicBezTo>
                  <a:pt x="623006" y="455083"/>
                  <a:pt x="551745" y="452966"/>
                  <a:pt x="499534" y="448733"/>
                </a:cubicBezTo>
                <a:cubicBezTo>
                  <a:pt x="447323" y="444500"/>
                  <a:pt x="414867" y="441678"/>
                  <a:pt x="381000" y="431800"/>
                </a:cubicBezTo>
                <a:cubicBezTo>
                  <a:pt x="347133" y="421922"/>
                  <a:pt x="324556" y="410634"/>
                  <a:pt x="296334" y="389467"/>
                </a:cubicBezTo>
                <a:cubicBezTo>
                  <a:pt x="268112" y="368300"/>
                  <a:pt x="248356" y="345722"/>
                  <a:pt x="211667" y="304800"/>
                </a:cubicBezTo>
                <a:cubicBezTo>
                  <a:pt x="174978" y="263878"/>
                  <a:pt x="111478" y="194733"/>
                  <a:pt x="76200" y="143933"/>
                </a:cubicBezTo>
                <a:cubicBezTo>
                  <a:pt x="40922" y="93133"/>
                  <a:pt x="20461" y="46566"/>
                  <a:pt x="0" y="0"/>
                </a:cubicBezTo>
              </a:path>
            </a:pathLst>
          </a:custGeom>
          <a:ln w="28575">
            <a:solidFill>
              <a:schemeClr val="accent5">
                <a:lumMod val="50000"/>
              </a:schemeClr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ja-JP" altLang="en-US">
              <a:cs typeface="ＭＳ Ｐゴシック" pitchFamily="-60" charset="-128"/>
            </a:endParaRPr>
          </a:p>
        </p:txBody>
      </p:sp>
      <p:sp>
        <p:nvSpPr>
          <p:cNvPr id="22" name="フリーフォーム 21"/>
          <p:cNvSpPr/>
          <p:nvPr/>
        </p:nvSpPr>
        <p:spPr>
          <a:xfrm>
            <a:off x="5389737" y="2111238"/>
            <a:ext cx="555501" cy="360040"/>
          </a:xfrm>
          <a:custGeom>
            <a:avLst/>
            <a:gdLst>
              <a:gd name="connsiteX0" fmla="*/ 0 w 770466"/>
              <a:gd name="connsiteY0" fmla="*/ 508000 h 508000"/>
              <a:gd name="connsiteX1" fmla="*/ 101600 w 770466"/>
              <a:gd name="connsiteY1" fmla="*/ 338666 h 508000"/>
              <a:gd name="connsiteX2" fmla="*/ 186266 w 770466"/>
              <a:gd name="connsiteY2" fmla="*/ 220133 h 508000"/>
              <a:gd name="connsiteX3" fmla="*/ 287866 w 770466"/>
              <a:gd name="connsiteY3" fmla="*/ 127000 h 508000"/>
              <a:gd name="connsiteX4" fmla="*/ 372533 w 770466"/>
              <a:gd name="connsiteY4" fmla="*/ 76200 h 508000"/>
              <a:gd name="connsiteX5" fmla="*/ 482600 w 770466"/>
              <a:gd name="connsiteY5" fmla="*/ 25400 h 508000"/>
              <a:gd name="connsiteX6" fmla="*/ 601133 w 770466"/>
              <a:gd name="connsiteY6" fmla="*/ 8466 h 508000"/>
              <a:gd name="connsiteX7" fmla="*/ 770466 w 770466"/>
              <a:gd name="connsiteY7" fmla="*/ 0 h 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0466" h="508000">
                <a:moveTo>
                  <a:pt x="0" y="508000"/>
                </a:moveTo>
                <a:cubicBezTo>
                  <a:pt x="35278" y="447322"/>
                  <a:pt x="70556" y="386644"/>
                  <a:pt x="101600" y="338666"/>
                </a:cubicBezTo>
                <a:cubicBezTo>
                  <a:pt x="132644" y="290688"/>
                  <a:pt x="155222" y="255411"/>
                  <a:pt x="186266" y="220133"/>
                </a:cubicBezTo>
                <a:cubicBezTo>
                  <a:pt x="217310" y="184855"/>
                  <a:pt x="256822" y="150989"/>
                  <a:pt x="287866" y="127000"/>
                </a:cubicBezTo>
                <a:cubicBezTo>
                  <a:pt x="318910" y="103011"/>
                  <a:pt x="340077" y="93133"/>
                  <a:pt x="372533" y="76200"/>
                </a:cubicBezTo>
                <a:cubicBezTo>
                  <a:pt x="404989" y="59267"/>
                  <a:pt x="444500" y="36689"/>
                  <a:pt x="482600" y="25400"/>
                </a:cubicBezTo>
                <a:cubicBezTo>
                  <a:pt x="520700" y="14111"/>
                  <a:pt x="553155" y="12699"/>
                  <a:pt x="601133" y="8466"/>
                </a:cubicBezTo>
                <a:cubicBezTo>
                  <a:pt x="649111" y="4233"/>
                  <a:pt x="709788" y="2116"/>
                  <a:pt x="770466" y="0"/>
                </a:cubicBezTo>
              </a:path>
            </a:pathLst>
          </a:custGeom>
          <a:ln w="28575">
            <a:solidFill>
              <a:schemeClr val="accent5">
                <a:lumMod val="50000"/>
              </a:schemeClr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ja-JP" altLang="en-US">
              <a:cs typeface="ＭＳ Ｐゴシック" pitchFamily="-60" charset="-128"/>
            </a:endParaRPr>
          </a:p>
        </p:txBody>
      </p:sp>
      <p:sp>
        <p:nvSpPr>
          <p:cNvPr id="23" name="フリーフォーム 22"/>
          <p:cNvSpPr/>
          <p:nvPr/>
        </p:nvSpPr>
        <p:spPr>
          <a:xfrm>
            <a:off x="6253833" y="2111238"/>
            <a:ext cx="576064" cy="360040"/>
          </a:xfrm>
          <a:custGeom>
            <a:avLst/>
            <a:gdLst>
              <a:gd name="connsiteX0" fmla="*/ 0 w 753534"/>
              <a:gd name="connsiteY0" fmla="*/ 2822 h 536222"/>
              <a:gd name="connsiteX1" fmla="*/ 143934 w 753534"/>
              <a:gd name="connsiteY1" fmla="*/ 2822 h 536222"/>
              <a:gd name="connsiteX2" fmla="*/ 287867 w 753534"/>
              <a:gd name="connsiteY2" fmla="*/ 19755 h 536222"/>
              <a:gd name="connsiteX3" fmla="*/ 406400 w 753534"/>
              <a:gd name="connsiteY3" fmla="*/ 70555 h 536222"/>
              <a:gd name="connsiteX4" fmla="*/ 533400 w 753534"/>
              <a:gd name="connsiteY4" fmla="*/ 163688 h 536222"/>
              <a:gd name="connsiteX5" fmla="*/ 635000 w 753534"/>
              <a:gd name="connsiteY5" fmla="*/ 282222 h 536222"/>
              <a:gd name="connsiteX6" fmla="*/ 719667 w 753534"/>
              <a:gd name="connsiteY6" fmla="*/ 434622 h 536222"/>
              <a:gd name="connsiteX7" fmla="*/ 753534 w 753534"/>
              <a:gd name="connsiteY7" fmla="*/ 536222 h 536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53534" h="536222">
                <a:moveTo>
                  <a:pt x="0" y="2822"/>
                </a:moveTo>
                <a:cubicBezTo>
                  <a:pt x="47978" y="1411"/>
                  <a:pt x="95956" y="0"/>
                  <a:pt x="143934" y="2822"/>
                </a:cubicBezTo>
                <a:cubicBezTo>
                  <a:pt x="191912" y="5644"/>
                  <a:pt x="244123" y="8466"/>
                  <a:pt x="287867" y="19755"/>
                </a:cubicBezTo>
                <a:cubicBezTo>
                  <a:pt x="331611" y="31044"/>
                  <a:pt x="365478" y="46566"/>
                  <a:pt x="406400" y="70555"/>
                </a:cubicBezTo>
                <a:cubicBezTo>
                  <a:pt x="447322" y="94544"/>
                  <a:pt x="495300" y="128410"/>
                  <a:pt x="533400" y="163688"/>
                </a:cubicBezTo>
                <a:cubicBezTo>
                  <a:pt x="571500" y="198966"/>
                  <a:pt x="603956" y="237066"/>
                  <a:pt x="635000" y="282222"/>
                </a:cubicBezTo>
                <a:cubicBezTo>
                  <a:pt x="666044" y="327378"/>
                  <a:pt x="699911" y="392289"/>
                  <a:pt x="719667" y="434622"/>
                </a:cubicBezTo>
                <a:cubicBezTo>
                  <a:pt x="739423" y="476955"/>
                  <a:pt x="746478" y="506588"/>
                  <a:pt x="753534" y="536222"/>
                </a:cubicBezTo>
              </a:path>
            </a:pathLst>
          </a:custGeom>
          <a:ln w="28575">
            <a:solidFill>
              <a:schemeClr val="accent5">
                <a:lumMod val="50000"/>
              </a:schemeClr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ja-JP" altLang="en-US">
              <a:cs typeface="ＭＳ Ｐゴシック" pitchFamily="-60" charset="-128"/>
            </a:endParaRPr>
          </a:p>
        </p:txBody>
      </p:sp>
      <p:sp>
        <p:nvSpPr>
          <p:cNvPr id="24" name="フリーフォーム 23"/>
          <p:cNvSpPr/>
          <p:nvPr/>
        </p:nvSpPr>
        <p:spPr>
          <a:xfrm rot="540000" flipV="1">
            <a:off x="1598943" y="2437377"/>
            <a:ext cx="515938" cy="365125"/>
          </a:xfrm>
          <a:custGeom>
            <a:avLst/>
            <a:gdLst>
              <a:gd name="connsiteX0" fmla="*/ 517173 w 517173"/>
              <a:gd name="connsiteY0" fmla="*/ 261055 h 364066"/>
              <a:gd name="connsiteX1" fmla="*/ 381706 w 517173"/>
              <a:gd name="connsiteY1" fmla="*/ 244122 h 364066"/>
              <a:gd name="connsiteX2" fmla="*/ 335139 w 517173"/>
              <a:gd name="connsiteY2" fmla="*/ 252589 h 364066"/>
              <a:gd name="connsiteX3" fmla="*/ 305506 w 517173"/>
              <a:gd name="connsiteY3" fmla="*/ 282222 h 364066"/>
              <a:gd name="connsiteX4" fmla="*/ 280106 w 517173"/>
              <a:gd name="connsiteY4" fmla="*/ 320322 h 364066"/>
              <a:gd name="connsiteX5" fmla="*/ 233539 w 517173"/>
              <a:gd name="connsiteY5" fmla="*/ 354189 h 364066"/>
              <a:gd name="connsiteX6" fmla="*/ 170039 w 517173"/>
              <a:gd name="connsiteY6" fmla="*/ 362655 h 364066"/>
              <a:gd name="connsiteX7" fmla="*/ 93839 w 517173"/>
              <a:gd name="connsiteY7" fmla="*/ 345722 h 364066"/>
              <a:gd name="connsiteX8" fmla="*/ 34573 w 517173"/>
              <a:gd name="connsiteY8" fmla="*/ 299155 h 364066"/>
              <a:gd name="connsiteX9" fmla="*/ 4939 w 517173"/>
              <a:gd name="connsiteY9" fmla="*/ 239889 h 364066"/>
              <a:gd name="connsiteX10" fmla="*/ 4939 w 517173"/>
              <a:gd name="connsiteY10" fmla="*/ 172155 h 364066"/>
              <a:gd name="connsiteX11" fmla="*/ 21873 w 517173"/>
              <a:gd name="connsiteY11" fmla="*/ 112889 h 364066"/>
              <a:gd name="connsiteX12" fmla="*/ 51506 w 517173"/>
              <a:gd name="connsiteY12" fmla="*/ 70555 h 364066"/>
              <a:gd name="connsiteX13" fmla="*/ 106539 w 517173"/>
              <a:gd name="connsiteY13" fmla="*/ 32455 h 364066"/>
              <a:gd name="connsiteX14" fmla="*/ 208139 w 517173"/>
              <a:gd name="connsiteY14" fmla="*/ 7055 h 364066"/>
              <a:gd name="connsiteX15" fmla="*/ 322439 w 517173"/>
              <a:gd name="connsiteY15" fmla="*/ 2822 h 364066"/>
              <a:gd name="connsiteX16" fmla="*/ 491773 w 517173"/>
              <a:gd name="connsiteY16" fmla="*/ 23989 h 364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17173" h="364066">
                <a:moveTo>
                  <a:pt x="517173" y="261055"/>
                </a:moveTo>
                <a:cubicBezTo>
                  <a:pt x="464609" y="253294"/>
                  <a:pt x="412045" y="245533"/>
                  <a:pt x="381706" y="244122"/>
                </a:cubicBezTo>
                <a:cubicBezTo>
                  <a:pt x="351367" y="242711"/>
                  <a:pt x="347839" y="246239"/>
                  <a:pt x="335139" y="252589"/>
                </a:cubicBezTo>
                <a:cubicBezTo>
                  <a:pt x="322439" y="258939"/>
                  <a:pt x="314678" y="270933"/>
                  <a:pt x="305506" y="282222"/>
                </a:cubicBezTo>
                <a:cubicBezTo>
                  <a:pt x="296334" y="293511"/>
                  <a:pt x="292100" y="308328"/>
                  <a:pt x="280106" y="320322"/>
                </a:cubicBezTo>
                <a:cubicBezTo>
                  <a:pt x="268112" y="332316"/>
                  <a:pt x="251884" y="347134"/>
                  <a:pt x="233539" y="354189"/>
                </a:cubicBezTo>
                <a:cubicBezTo>
                  <a:pt x="215195" y="361245"/>
                  <a:pt x="193322" y="364066"/>
                  <a:pt x="170039" y="362655"/>
                </a:cubicBezTo>
                <a:cubicBezTo>
                  <a:pt x="146756" y="361244"/>
                  <a:pt x="116417" y="356305"/>
                  <a:pt x="93839" y="345722"/>
                </a:cubicBezTo>
                <a:cubicBezTo>
                  <a:pt x="71261" y="335139"/>
                  <a:pt x="49390" y="316794"/>
                  <a:pt x="34573" y="299155"/>
                </a:cubicBezTo>
                <a:cubicBezTo>
                  <a:pt x="19756" y="281516"/>
                  <a:pt x="9878" y="261056"/>
                  <a:pt x="4939" y="239889"/>
                </a:cubicBezTo>
                <a:cubicBezTo>
                  <a:pt x="0" y="218722"/>
                  <a:pt x="2117" y="193322"/>
                  <a:pt x="4939" y="172155"/>
                </a:cubicBezTo>
                <a:cubicBezTo>
                  <a:pt x="7761" y="150988"/>
                  <a:pt x="14112" y="129822"/>
                  <a:pt x="21873" y="112889"/>
                </a:cubicBezTo>
                <a:cubicBezTo>
                  <a:pt x="29634" y="95956"/>
                  <a:pt x="37395" y="83961"/>
                  <a:pt x="51506" y="70555"/>
                </a:cubicBezTo>
                <a:cubicBezTo>
                  <a:pt x="65617" y="57149"/>
                  <a:pt x="80434" y="43038"/>
                  <a:pt x="106539" y="32455"/>
                </a:cubicBezTo>
                <a:cubicBezTo>
                  <a:pt x="132644" y="21872"/>
                  <a:pt x="172156" y="11994"/>
                  <a:pt x="208139" y="7055"/>
                </a:cubicBezTo>
                <a:cubicBezTo>
                  <a:pt x="244122" y="2116"/>
                  <a:pt x="275167" y="0"/>
                  <a:pt x="322439" y="2822"/>
                </a:cubicBezTo>
                <a:cubicBezTo>
                  <a:pt x="369711" y="5644"/>
                  <a:pt x="430742" y="14816"/>
                  <a:pt x="491773" y="23989"/>
                </a:cubicBezTo>
              </a:path>
            </a:pathLst>
          </a:custGeom>
          <a:ln>
            <a:solidFill>
              <a:schemeClr val="accent5">
                <a:lumMod val="50000"/>
              </a:schemeClr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ja-JP" altLang="en-US">
              <a:cs typeface="ＭＳ Ｐゴシック" pitchFamily="-60" charset="-128"/>
            </a:endParaRPr>
          </a:p>
        </p:txBody>
      </p:sp>
      <p:sp>
        <p:nvSpPr>
          <p:cNvPr id="25" name="フリーフォーム 24"/>
          <p:cNvSpPr/>
          <p:nvPr/>
        </p:nvSpPr>
        <p:spPr>
          <a:xfrm rot="180000">
            <a:off x="4516735" y="3213870"/>
            <a:ext cx="864096" cy="144016"/>
          </a:xfrm>
          <a:custGeom>
            <a:avLst/>
            <a:gdLst>
              <a:gd name="connsiteX0" fmla="*/ 0 w 1227667"/>
              <a:gd name="connsiteY0" fmla="*/ 0 h 350661"/>
              <a:gd name="connsiteX1" fmla="*/ 165100 w 1227667"/>
              <a:gd name="connsiteY1" fmla="*/ 16933 h 350661"/>
              <a:gd name="connsiteX2" fmla="*/ 237067 w 1227667"/>
              <a:gd name="connsiteY2" fmla="*/ 29633 h 350661"/>
              <a:gd name="connsiteX3" fmla="*/ 296334 w 1227667"/>
              <a:gd name="connsiteY3" fmla="*/ 80433 h 350661"/>
              <a:gd name="connsiteX4" fmla="*/ 385234 w 1227667"/>
              <a:gd name="connsiteY4" fmla="*/ 249766 h 350661"/>
              <a:gd name="connsiteX5" fmla="*/ 461434 w 1227667"/>
              <a:gd name="connsiteY5" fmla="*/ 313266 h 350661"/>
              <a:gd name="connsiteX6" fmla="*/ 647700 w 1227667"/>
              <a:gd name="connsiteY6" fmla="*/ 342900 h 350661"/>
              <a:gd name="connsiteX7" fmla="*/ 745067 w 1227667"/>
              <a:gd name="connsiteY7" fmla="*/ 266700 h 350661"/>
              <a:gd name="connsiteX8" fmla="*/ 817034 w 1227667"/>
              <a:gd name="connsiteY8" fmla="*/ 165100 h 350661"/>
              <a:gd name="connsiteX9" fmla="*/ 876300 w 1227667"/>
              <a:gd name="connsiteY9" fmla="*/ 135466 h 350661"/>
              <a:gd name="connsiteX10" fmla="*/ 982134 w 1227667"/>
              <a:gd name="connsiteY10" fmla="*/ 139700 h 350661"/>
              <a:gd name="connsiteX11" fmla="*/ 1227667 w 1227667"/>
              <a:gd name="connsiteY11" fmla="*/ 169333 h 350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27667" h="350661">
                <a:moveTo>
                  <a:pt x="0" y="0"/>
                </a:moveTo>
                <a:lnTo>
                  <a:pt x="165100" y="16933"/>
                </a:lnTo>
                <a:cubicBezTo>
                  <a:pt x="204611" y="21872"/>
                  <a:pt x="215195" y="19050"/>
                  <a:pt x="237067" y="29633"/>
                </a:cubicBezTo>
                <a:cubicBezTo>
                  <a:pt x="258939" y="40216"/>
                  <a:pt x="271640" y="43744"/>
                  <a:pt x="296334" y="80433"/>
                </a:cubicBezTo>
                <a:cubicBezTo>
                  <a:pt x="321028" y="117122"/>
                  <a:pt x="357717" y="210961"/>
                  <a:pt x="385234" y="249766"/>
                </a:cubicBezTo>
                <a:cubicBezTo>
                  <a:pt x="412751" y="288572"/>
                  <a:pt x="417690" y="297744"/>
                  <a:pt x="461434" y="313266"/>
                </a:cubicBezTo>
                <a:cubicBezTo>
                  <a:pt x="505178" y="328788"/>
                  <a:pt x="600428" y="350661"/>
                  <a:pt x="647700" y="342900"/>
                </a:cubicBezTo>
                <a:cubicBezTo>
                  <a:pt x="694972" y="335139"/>
                  <a:pt x="716845" y="296333"/>
                  <a:pt x="745067" y="266700"/>
                </a:cubicBezTo>
                <a:cubicBezTo>
                  <a:pt x="773289" y="237067"/>
                  <a:pt x="795162" y="186972"/>
                  <a:pt x="817034" y="165100"/>
                </a:cubicBezTo>
                <a:cubicBezTo>
                  <a:pt x="838906" y="143228"/>
                  <a:pt x="848783" y="139699"/>
                  <a:pt x="876300" y="135466"/>
                </a:cubicBezTo>
                <a:cubicBezTo>
                  <a:pt x="903817" y="131233"/>
                  <a:pt x="923573" y="134056"/>
                  <a:pt x="982134" y="139700"/>
                </a:cubicBezTo>
                <a:cubicBezTo>
                  <a:pt x="1040695" y="145345"/>
                  <a:pt x="1134181" y="157339"/>
                  <a:pt x="1227667" y="169333"/>
                </a:cubicBezTo>
              </a:path>
            </a:pathLst>
          </a:custGeom>
          <a:ln>
            <a:solidFill>
              <a:schemeClr val="accent5">
                <a:lumMod val="50000"/>
              </a:schemeClr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ja-JP" altLang="en-US">
              <a:cs typeface="ＭＳ Ｐゴシック" pitchFamily="-60" charset="-128"/>
            </a:endParaRPr>
          </a:p>
        </p:txBody>
      </p:sp>
      <p:sp>
        <p:nvSpPr>
          <p:cNvPr id="26" name="フリーフォーム 25"/>
          <p:cNvSpPr/>
          <p:nvPr/>
        </p:nvSpPr>
        <p:spPr>
          <a:xfrm rot="780000" flipV="1">
            <a:off x="4902459" y="2934262"/>
            <a:ext cx="944508" cy="256799"/>
          </a:xfrm>
          <a:custGeom>
            <a:avLst/>
            <a:gdLst>
              <a:gd name="connsiteX0" fmla="*/ 0 w 1532467"/>
              <a:gd name="connsiteY0" fmla="*/ 0 h 715433"/>
              <a:gd name="connsiteX1" fmla="*/ 334433 w 1532467"/>
              <a:gd name="connsiteY1" fmla="*/ 42333 h 715433"/>
              <a:gd name="connsiteX2" fmla="*/ 660400 w 1532467"/>
              <a:gd name="connsiteY2" fmla="*/ 80433 h 715433"/>
              <a:gd name="connsiteX3" fmla="*/ 922867 w 1532467"/>
              <a:gd name="connsiteY3" fmla="*/ 110067 h 715433"/>
              <a:gd name="connsiteX4" fmla="*/ 1159933 w 1532467"/>
              <a:gd name="connsiteY4" fmla="*/ 139700 h 715433"/>
              <a:gd name="connsiteX5" fmla="*/ 1240367 w 1532467"/>
              <a:gd name="connsiteY5" fmla="*/ 160867 h 715433"/>
              <a:gd name="connsiteX6" fmla="*/ 1316567 w 1532467"/>
              <a:gd name="connsiteY6" fmla="*/ 190500 h 715433"/>
              <a:gd name="connsiteX7" fmla="*/ 1367367 w 1532467"/>
              <a:gd name="connsiteY7" fmla="*/ 270933 h 715433"/>
              <a:gd name="connsiteX8" fmla="*/ 1384300 w 1532467"/>
              <a:gd name="connsiteY8" fmla="*/ 364067 h 715433"/>
              <a:gd name="connsiteX9" fmla="*/ 1405467 w 1532467"/>
              <a:gd name="connsiteY9" fmla="*/ 495300 h 715433"/>
              <a:gd name="connsiteX10" fmla="*/ 1430867 w 1532467"/>
              <a:gd name="connsiteY10" fmla="*/ 579967 h 715433"/>
              <a:gd name="connsiteX11" fmla="*/ 1532467 w 1532467"/>
              <a:gd name="connsiteY11" fmla="*/ 715433 h 715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32467" h="715433">
                <a:moveTo>
                  <a:pt x="0" y="0"/>
                </a:moveTo>
                <a:lnTo>
                  <a:pt x="334433" y="42333"/>
                </a:lnTo>
                <a:lnTo>
                  <a:pt x="660400" y="80433"/>
                </a:lnTo>
                <a:lnTo>
                  <a:pt x="922867" y="110067"/>
                </a:lnTo>
                <a:cubicBezTo>
                  <a:pt x="1006123" y="119945"/>
                  <a:pt x="1107016" y="131233"/>
                  <a:pt x="1159933" y="139700"/>
                </a:cubicBezTo>
                <a:cubicBezTo>
                  <a:pt x="1212850" y="148167"/>
                  <a:pt x="1214261" y="152400"/>
                  <a:pt x="1240367" y="160867"/>
                </a:cubicBezTo>
                <a:cubicBezTo>
                  <a:pt x="1266473" y="169334"/>
                  <a:pt x="1295400" y="172156"/>
                  <a:pt x="1316567" y="190500"/>
                </a:cubicBezTo>
                <a:cubicBezTo>
                  <a:pt x="1337734" y="208844"/>
                  <a:pt x="1356078" y="242005"/>
                  <a:pt x="1367367" y="270933"/>
                </a:cubicBezTo>
                <a:cubicBezTo>
                  <a:pt x="1378656" y="299861"/>
                  <a:pt x="1377950" y="326673"/>
                  <a:pt x="1384300" y="364067"/>
                </a:cubicBezTo>
                <a:cubicBezTo>
                  <a:pt x="1390650" y="401461"/>
                  <a:pt x="1397706" y="459317"/>
                  <a:pt x="1405467" y="495300"/>
                </a:cubicBezTo>
                <a:cubicBezTo>
                  <a:pt x="1413228" y="531283"/>
                  <a:pt x="1409700" y="543278"/>
                  <a:pt x="1430867" y="579967"/>
                </a:cubicBezTo>
                <a:cubicBezTo>
                  <a:pt x="1452034" y="616656"/>
                  <a:pt x="1492250" y="666044"/>
                  <a:pt x="1532467" y="715433"/>
                </a:cubicBezTo>
              </a:path>
            </a:pathLst>
          </a:custGeom>
          <a:ln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ja-JP" altLang="en-US">
              <a:cs typeface="ＭＳ Ｐゴシック" pitchFamily="-60" charset="-128"/>
            </a:endParaRPr>
          </a:p>
        </p:txBody>
      </p:sp>
      <p:sp>
        <p:nvSpPr>
          <p:cNvPr id="27" name="フリーフォーム 26"/>
          <p:cNvSpPr/>
          <p:nvPr/>
        </p:nvSpPr>
        <p:spPr>
          <a:xfrm>
            <a:off x="6109816" y="2759311"/>
            <a:ext cx="648072" cy="248815"/>
          </a:xfrm>
          <a:custGeom>
            <a:avLst/>
            <a:gdLst>
              <a:gd name="connsiteX0" fmla="*/ 0 w 1092200"/>
              <a:gd name="connsiteY0" fmla="*/ 503767 h 513645"/>
              <a:gd name="connsiteX1" fmla="*/ 270933 w 1092200"/>
              <a:gd name="connsiteY1" fmla="*/ 512234 h 513645"/>
              <a:gd name="connsiteX2" fmla="*/ 457200 w 1092200"/>
              <a:gd name="connsiteY2" fmla="*/ 512234 h 513645"/>
              <a:gd name="connsiteX3" fmla="*/ 579967 w 1092200"/>
              <a:gd name="connsiteY3" fmla="*/ 508000 h 513645"/>
              <a:gd name="connsiteX4" fmla="*/ 664633 w 1092200"/>
              <a:gd name="connsiteY4" fmla="*/ 486834 h 513645"/>
              <a:gd name="connsiteX5" fmla="*/ 749300 w 1092200"/>
              <a:gd name="connsiteY5" fmla="*/ 448734 h 513645"/>
              <a:gd name="connsiteX6" fmla="*/ 867833 w 1092200"/>
              <a:gd name="connsiteY6" fmla="*/ 376767 h 513645"/>
              <a:gd name="connsiteX7" fmla="*/ 956733 w 1092200"/>
              <a:gd name="connsiteY7" fmla="*/ 266700 h 513645"/>
              <a:gd name="connsiteX8" fmla="*/ 1028700 w 1092200"/>
              <a:gd name="connsiteY8" fmla="*/ 148167 h 513645"/>
              <a:gd name="connsiteX9" fmla="*/ 1092200 w 1092200"/>
              <a:gd name="connsiteY9" fmla="*/ 0 h 513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92200" h="513645">
                <a:moveTo>
                  <a:pt x="0" y="503767"/>
                </a:moveTo>
                <a:lnTo>
                  <a:pt x="270933" y="512234"/>
                </a:lnTo>
                <a:cubicBezTo>
                  <a:pt x="347133" y="513645"/>
                  <a:pt x="405694" y="512940"/>
                  <a:pt x="457200" y="512234"/>
                </a:cubicBezTo>
                <a:cubicBezTo>
                  <a:pt x="508706" y="511528"/>
                  <a:pt x="545395" y="512233"/>
                  <a:pt x="579967" y="508000"/>
                </a:cubicBezTo>
                <a:cubicBezTo>
                  <a:pt x="614539" y="503767"/>
                  <a:pt x="636411" y="496712"/>
                  <a:pt x="664633" y="486834"/>
                </a:cubicBezTo>
                <a:cubicBezTo>
                  <a:pt x="692855" y="476956"/>
                  <a:pt x="715433" y="467079"/>
                  <a:pt x="749300" y="448734"/>
                </a:cubicBezTo>
                <a:cubicBezTo>
                  <a:pt x="783167" y="430389"/>
                  <a:pt x="833261" y="407106"/>
                  <a:pt x="867833" y="376767"/>
                </a:cubicBezTo>
                <a:cubicBezTo>
                  <a:pt x="902405" y="346428"/>
                  <a:pt x="929922" y="304800"/>
                  <a:pt x="956733" y="266700"/>
                </a:cubicBezTo>
                <a:cubicBezTo>
                  <a:pt x="983544" y="228600"/>
                  <a:pt x="1006122" y="192617"/>
                  <a:pt x="1028700" y="148167"/>
                </a:cubicBezTo>
                <a:cubicBezTo>
                  <a:pt x="1051278" y="103717"/>
                  <a:pt x="1071739" y="51858"/>
                  <a:pt x="1092200" y="0"/>
                </a:cubicBezTo>
              </a:path>
            </a:pathLst>
          </a:custGeom>
          <a:ln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ja-JP" altLang="en-US">
              <a:cs typeface="ＭＳ Ｐゴシック" pitchFamily="-60" charset="-128"/>
            </a:endParaRPr>
          </a:p>
        </p:txBody>
      </p:sp>
      <p:sp>
        <p:nvSpPr>
          <p:cNvPr id="28" name="フリーフォーム 27"/>
          <p:cNvSpPr/>
          <p:nvPr/>
        </p:nvSpPr>
        <p:spPr>
          <a:xfrm>
            <a:off x="6253832" y="2183247"/>
            <a:ext cx="504056" cy="288032"/>
          </a:xfrm>
          <a:custGeom>
            <a:avLst/>
            <a:gdLst>
              <a:gd name="connsiteX0" fmla="*/ 867834 w 867834"/>
              <a:gd name="connsiteY0" fmla="*/ 567267 h 567267"/>
              <a:gd name="connsiteX1" fmla="*/ 808567 w 867834"/>
              <a:gd name="connsiteY1" fmla="*/ 419100 h 567267"/>
              <a:gd name="connsiteX2" fmla="*/ 745067 w 867834"/>
              <a:gd name="connsiteY2" fmla="*/ 300567 h 567267"/>
              <a:gd name="connsiteX3" fmla="*/ 660400 w 867834"/>
              <a:gd name="connsiteY3" fmla="*/ 203200 h 567267"/>
              <a:gd name="connsiteX4" fmla="*/ 596900 w 867834"/>
              <a:gd name="connsiteY4" fmla="*/ 148167 h 567267"/>
              <a:gd name="connsiteX5" fmla="*/ 520700 w 867834"/>
              <a:gd name="connsiteY5" fmla="*/ 93134 h 567267"/>
              <a:gd name="connsiteX6" fmla="*/ 452967 w 867834"/>
              <a:gd name="connsiteY6" fmla="*/ 59267 h 567267"/>
              <a:gd name="connsiteX7" fmla="*/ 364067 w 867834"/>
              <a:gd name="connsiteY7" fmla="*/ 29634 h 567267"/>
              <a:gd name="connsiteX8" fmla="*/ 232834 w 867834"/>
              <a:gd name="connsiteY8" fmla="*/ 8467 h 567267"/>
              <a:gd name="connsiteX9" fmla="*/ 122767 w 867834"/>
              <a:gd name="connsiteY9" fmla="*/ 4234 h 567267"/>
              <a:gd name="connsiteX10" fmla="*/ 0 w 867834"/>
              <a:gd name="connsiteY10" fmla="*/ 0 h 567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67834" h="567267">
                <a:moveTo>
                  <a:pt x="867834" y="567267"/>
                </a:moveTo>
                <a:cubicBezTo>
                  <a:pt x="848431" y="515408"/>
                  <a:pt x="829028" y="463550"/>
                  <a:pt x="808567" y="419100"/>
                </a:cubicBezTo>
                <a:cubicBezTo>
                  <a:pt x="788106" y="374650"/>
                  <a:pt x="769761" y="336550"/>
                  <a:pt x="745067" y="300567"/>
                </a:cubicBezTo>
                <a:cubicBezTo>
                  <a:pt x="720373" y="264584"/>
                  <a:pt x="685095" y="228600"/>
                  <a:pt x="660400" y="203200"/>
                </a:cubicBezTo>
                <a:cubicBezTo>
                  <a:pt x="635705" y="177800"/>
                  <a:pt x="620183" y="166511"/>
                  <a:pt x="596900" y="148167"/>
                </a:cubicBezTo>
                <a:cubicBezTo>
                  <a:pt x="573617" y="129823"/>
                  <a:pt x="544689" y="107951"/>
                  <a:pt x="520700" y="93134"/>
                </a:cubicBezTo>
                <a:cubicBezTo>
                  <a:pt x="496711" y="78317"/>
                  <a:pt x="479072" y="69850"/>
                  <a:pt x="452967" y="59267"/>
                </a:cubicBezTo>
                <a:cubicBezTo>
                  <a:pt x="426862" y="48684"/>
                  <a:pt x="400756" y="38101"/>
                  <a:pt x="364067" y="29634"/>
                </a:cubicBezTo>
                <a:cubicBezTo>
                  <a:pt x="327378" y="21167"/>
                  <a:pt x="273051" y="12700"/>
                  <a:pt x="232834" y="8467"/>
                </a:cubicBezTo>
                <a:cubicBezTo>
                  <a:pt x="192617" y="4234"/>
                  <a:pt x="122767" y="4234"/>
                  <a:pt x="122767" y="4234"/>
                </a:cubicBezTo>
                <a:lnTo>
                  <a:pt x="0" y="0"/>
                </a:lnTo>
              </a:path>
            </a:pathLst>
          </a:custGeom>
          <a:ln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ja-JP" altLang="en-US">
              <a:cs typeface="ＭＳ Ｐゴシック" pitchFamily="-60" charset="-128"/>
            </a:endParaRPr>
          </a:p>
        </p:txBody>
      </p:sp>
      <p:sp>
        <p:nvSpPr>
          <p:cNvPr id="29" name="フリーフォーム 28"/>
          <p:cNvSpPr/>
          <p:nvPr/>
        </p:nvSpPr>
        <p:spPr>
          <a:xfrm>
            <a:off x="5461744" y="2183246"/>
            <a:ext cx="432048" cy="360040"/>
          </a:xfrm>
          <a:custGeom>
            <a:avLst/>
            <a:gdLst>
              <a:gd name="connsiteX0" fmla="*/ 800100 w 800100"/>
              <a:gd name="connsiteY0" fmla="*/ 2117 h 590551"/>
              <a:gd name="connsiteX1" fmla="*/ 694267 w 800100"/>
              <a:gd name="connsiteY1" fmla="*/ 2117 h 590551"/>
              <a:gd name="connsiteX2" fmla="*/ 592667 w 800100"/>
              <a:gd name="connsiteY2" fmla="*/ 14817 h 590551"/>
              <a:gd name="connsiteX3" fmla="*/ 465667 w 800100"/>
              <a:gd name="connsiteY3" fmla="*/ 48684 h 590551"/>
              <a:gd name="connsiteX4" fmla="*/ 381000 w 800100"/>
              <a:gd name="connsiteY4" fmla="*/ 95251 h 590551"/>
              <a:gd name="connsiteX5" fmla="*/ 254000 w 800100"/>
              <a:gd name="connsiteY5" fmla="*/ 192617 h 590551"/>
              <a:gd name="connsiteX6" fmla="*/ 118534 w 800100"/>
              <a:gd name="connsiteY6" fmla="*/ 349251 h 590551"/>
              <a:gd name="connsiteX7" fmla="*/ 38100 w 800100"/>
              <a:gd name="connsiteY7" fmla="*/ 476251 h 590551"/>
              <a:gd name="connsiteX8" fmla="*/ 0 w 800100"/>
              <a:gd name="connsiteY8" fmla="*/ 590551 h 590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0100" h="590551">
                <a:moveTo>
                  <a:pt x="800100" y="2117"/>
                </a:moveTo>
                <a:cubicBezTo>
                  <a:pt x="764469" y="1058"/>
                  <a:pt x="728839" y="0"/>
                  <a:pt x="694267" y="2117"/>
                </a:cubicBezTo>
                <a:cubicBezTo>
                  <a:pt x="659695" y="4234"/>
                  <a:pt x="630767" y="7056"/>
                  <a:pt x="592667" y="14817"/>
                </a:cubicBezTo>
                <a:cubicBezTo>
                  <a:pt x="554567" y="22578"/>
                  <a:pt x="500945" y="35278"/>
                  <a:pt x="465667" y="48684"/>
                </a:cubicBezTo>
                <a:cubicBezTo>
                  <a:pt x="430389" y="62090"/>
                  <a:pt x="416278" y="71262"/>
                  <a:pt x="381000" y="95251"/>
                </a:cubicBezTo>
                <a:cubicBezTo>
                  <a:pt x="345722" y="119240"/>
                  <a:pt x="297744" y="150284"/>
                  <a:pt x="254000" y="192617"/>
                </a:cubicBezTo>
                <a:cubicBezTo>
                  <a:pt x="210256" y="234950"/>
                  <a:pt x="154517" y="301979"/>
                  <a:pt x="118534" y="349251"/>
                </a:cubicBezTo>
                <a:cubicBezTo>
                  <a:pt x="82551" y="396523"/>
                  <a:pt x="57856" y="436034"/>
                  <a:pt x="38100" y="476251"/>
                </a:cubicBezTo>
                <a:cubicBezTo>
                  <a:pt x="18344" y="516468"/>
                  <a:pt x="9172" y="553509"/>
                  <a:pt x="0" y="590551"/>
                </a:cubicBezTo>
              </a:path>
            </a:pathLst>
          </a:custGeom>
          <a:ln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ja-JP" altLang="en-US">
              <a:cs typeface="ＭＳ Ｐゴシック" pitchFamily="-60" charset="-128"/>
            </a:endParaRPr>
          </a:p>
        </p:txBody>
      </p:sp>
      <p:sp>
        <p:nvSpPr>
          <p:cNvPr id="30" name="フリーフォーム 29"/>
          <p:cNvSpPr/>
          <p:nvPr/>
        </p:nvSpPr>
        <p:spPr>
          <a:xfrm rot="20760000" flipV="1">
            <a:off x="6626100" y="2869333"/>
            <a:ext cx="936104" cy="216024"/>
          </a:xfrm>
          <a:custGeom>
            <a:avLst/>
            <a:gdLst>
              <a:gd name="connsiteX0" fmla="*/ 0 w 952500"/>
              <a:gd name="connsiteY0" fmla="*/ 190500 h 190500"/>
              <a:gd name="connsiteX1" fmla="*/ 55033 w 952500"/>
              <a:gd name="connsiteY1" fmla="*/ 118533 h 190500"/>
              <a:gd name="connsiteX2" fmla="*/ 105833 w 952500"/>
              <a:gd name="connsiteY2" fmla="*/ 97366 h 190500"/>
              <a:gd name="connsiteX3" fmla="*/ 198967 w 952500"/>
              <a:gd name="connsiteY3" fmla="*/ 80433 h 190500"/>
              <a:gd name="connsiteX4" fmla="*/ 355600 w 952500"/>
              <a:gd name="connsiteY4" fmla="*/ 63500 h 190500"/>
              <a:gd name="connsiteX5" fmla="*/ 673100 w 952500"/>
              <a:gd name="connsiteY5" fmla="*/ 29633 h 190500"/>
              <a:gd name="connsiteX6" fmla="*/ 952500 w 952500"/>
              <a:gd name="connsiteY6" fmla="*/ 0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52500" h="190500">
                <a:moveTo>
                  <a:pt x="0" y="190500"/>
                </a:moveTo>
                <a:cubicBezTo>
                  <a:pt x="18697" y="162277"/>
                  <a:pt x="37394" y="134055"/>
                  <a:pt x="55033" y="118533"/>
                </a:cubicBezTo>
                <a:cubicBezTo>
                  <a:pt x="72672" y="103011"/>
                  <a:pt x="81844" y="103716"/>
                  <a:pt x="105833" y="97366"/>
                </a:cubicBezTo>
                <a:cubicBezTo>
                  <a:pt x="129822" y="91016"/>
                  <a:pt x="157339" y="86077"/>
                  <a:pt x="198967" y="80433"/>
                </a:cubicBezTo>
                <a:cubicBezTo>
                  <a:pt x="240595" y="74789"/>
                  <a:pt x="355600" y="63500"/>
                  <a:pt x="355600" y="63500"/>
                </a:cubicBezTo>
                <a:lnTo>
                  <a:pt x="673100" y="29633"/>
                </a:lnTo>
                <a:lnTo>
                  <a:pt x="952500" y="0"/>
                </a:lnTo>
              </a:path>
            </a:pathLst>
          </a:custGeom>
          <a:ln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ja-JP" altLang="en-US">
              <a:cs typeface="ＭＳ Ｐゴシック" pitchFamily="-60" charset="-128"/>
            </a:endParaRPr>
          </a:p>
        </p:txBody>
      </p:sp>
      <p:sp>
        <p:nvSpPr>
          <p:cNvPr id="31" name="フリーフォーム 30"/>
          <p:cNvSpPr/>
          <p:nvPr/>
        </p:nvSpPr>
        <p:spPr>
          <a:xfrm rot="20820000" flipV="1">
            <a:off x="9738737" y="2561257"/>
            <a:ext cx="839787" cy="349250"/>
          </a:xfrm>
          <a:custGeom>
            <a:avLst/>
            <a:gdLst>
              <a:gd name="connsiteX0" fmla="*/ 283633 w 839611"/>
              <a:gd name="connsiteY0" fmla="*/ 325967 h 349250"/>
              <a:gd name="connsiteX1" fmla="*/ 368300 w 839611"/>
              <a:gd name="connsiteY1" fmla="*/ 313267 h 349250"/>
              <a:gd name="connsiteX2" fmla="*/ 440266 w 839611"/>
              <a:gd name="connsiteY2" fmla="*/ 304800 h 349250"/>
              <a:gd name="connsiteX3" fmla="*/ 503766 w 839611"/>
              <a:gd name="connsiteY3" fmla="*/ 300567 h 349250"/>
              <a:gd name="connsiteX4" fmla="*/ 567266 w 839611"/>
              <a:gd name="connsiteY4" fmla="*/ 309033 h 349250"/>
              <a:gd name="connsiteX5" fmla="*/ 626533 w 839611"/>
              <a:gd name="connsiteY5" fmla="*/ 334433 h 349250"/>
              <a:gd name="connsiteX6" fmla="*/ 673100 w 839611"/>
              <a:gd name="connsiteY6" fmla="*/ 347133 h 349250"/>
              <a:gd name="connsiteX7" fmla="*/ 732366 w 839611"/>
              <a:gd name="connsiteY7" fmla="*/ 342900 h 349250"/>
              <a:gd name="connsiteX8" fmla="*/ 791633 w 839611"/>
              <a:gd name="connsiteY8" fmla="*/ 309033 h 349250"/>
              <a:gd name="connsiteX9" fmla="*/ 821266 w 839611"/>
              <a:gd name="connsiteY9" fmla="*/ 262467 h 349250"/>
              <a:gd name="connsiteX10" fmla="*/ 838200 w 839611"/>
              <a:gd name="connsiteY10" fmla="*/ 198967 h 349250"/>
              <a:gd name="connsiteX11" fmla="*/ 829733 w 839611"/>
              <a:gd name="connsiteY11" fmla="*/ 131233 h 349250"/>
              <a:gd name="connsiteX12" fmla="*/ 804333 w 839611"/>
              <a:gd name="connsiteY12" fmla="*/ 93133 h 349250"/>
              <a:gd name="connsiteX13" fmla="*/ 762000 w 839611"/>
              <a:gd name="connsiteY13" fmla="*/ 55033 h 349250"/>
              <a:gd name="connsiteX14" fmla="*/ 685800 w 839611"/>
              <a:gd name="connsiteY14" fmla="*/ 12700 h 349250"/>
              <a:gd name="connsiteX15" fmla="*/ 592666 w 839611"/>
              <a:gd name="connsiteY15" fmla="*/ 4233 h 349250"/>
              <a:gd name="connsiteX16" fmla="*/ 478366 w 839611"/>
              <a:gd name="connsiteY16" fmla="*/ 4233 h 349250"/>
              <a:gd name="connsiteX17" fmla="*/ 287866 w 839611"/>
              <a:gd name="connsiteY17" fmla="*/ 29633 h 349250"/>
              <a:gd name="connsiteX18" fmla="*/ 0 w 839611"/>
              <a:gd name="connsiteY18" fmla="*/ 63500 h 34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839611" h="349250">
                <a:moveTo>
                  <a:pt x="283633" y="325967"/>
                </a:moveTo>
                <a:lnTo>
                  <a:pt x="368300" y="313267"/>
                </a:lnTo>
                <a:cubicBezTo>
                  <a:pt x="394405" y="309739"/>
                  <a:pt x="417688" y="306917"/>
                  <a:pt x="440266" y="304800"/>
                </a:cubicBezTo>
                <a:cubicBezTo>
                  <a:pt x="462844" y="302683"/>
                  <a:pt x="482599" y="299862"/>
                  <a:pt x="503766" y="300567"/>
                </a:cubicBezTo>
                <a:cubicBezTo>
                  <a:pt x="524933" y="301273"/>
                  <a:pt x="546805" y="303389"/>
                  <a:pt x="567266" y="309033"/>
                </a:cubicBezTo>
                <a:cubicBezTo>
                  <a:pt x="587727" y="314677"/>
                  <a:pt x="608894" y="328083"/>
                  <a:pt x="626533" y="334433"/>
                </a:cubicBezTo>
                <a:cubicBezTo>
                  <a:pt x="644172" y="340783"/>
                  <a:pt x="655461" y="345722"/>
                  <a:pt x="673100" y="347133"/>
                </a:cubicBezTo>
                <a:cubicBezTo>
                  <a:pt x="690739" y="348544"/>
                  <a:pt x="712611" y="349250"/>
                  <a:pt x="732366" y="342900"/>
                </a:cubicBezTo>
                <a:cubicBezTo>
                  <a:pt x="752121" y="336550"/>
                  <a:pt x="776816" y="322439"/>
                  <a:pt x="791633" y="309033"/>
                </a:cubicBezTo>
                <a:cubicBezTo>
                  <a:pt x="806450" y="295628"/>
                  <a:pt x="813505" y="280811"/>
                  <a:pt x="821266" y="262467"/>
                </a:cubicBezTo>
                <a:cubicBezTo>
                  <a:pt x="829027" y="244123"/>
                  <a:pt x="836789" y="220839"/>
                  <a:pt x="838200" y="198967"/>
                </a:cubicBezTo>
                <a:cubicBezTo>
                  <a:pt x="839611" y="177095"/>
                  <a:pt x="835378" y="148872"/>
                  <a:pt x="829733" y="131233"/>
                </a:cubicBezTo>
                <a:cubicBezTo>
                  <a:pt x="824088" y="113594"/>
                  <a:pt x="815622" y="105833"/>
                  <a:pt x="804333" y="93133"/>
                </a:cubicBezTo>
                <a:cubicBezTo>
                  <a:pt x="793044" y="80433"/>
                  <a:pt x="781756" y="68439"/>
                  <a:pt x="762000" y="55033"/>
                </a:cubicBezTo>
                <a:cubicBezTo>
                  <a:pt x="742244" y="41627"/>
                  <a:pt x="714022" y="21167"/>
                  <a:pt x="685800" y="12700"/>
                </a:cubicBezTo>
                <a:cubicBezTo>
                  <a:pt x="657578" y="4233"/>
                  <a:pt x="627238" y="5644"/>
                  <a:pt x="592666" y="4233"/>
                </a:cubicBezTo>
                <a:cubicBezTo>
                  <a:pt x="558094" y="2822"/>
                  <a:pt x="529166" y="0"/>
                  <a:pt x="478366" y="4233"/>
                </a:cubicBezTo>
                <a:cubicBezTo>
                  <a:pt x="427566" y="8466"/>
                  <a:pt x="287866" y="29633"/>
                  <a:pt x="287866" y="29633"/>
                </a:cubicBezTo>
                <a:lnTo>
                  <a:pt x="0" y="63500"/>
                </a:lnTo>
              </a:path>
            </a:pathLst>
          </a:custGeom>
          <a:ln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ja-JP" altLang="en-US">
              <a:cs typeface="ＭＳ Ｐゴシック" pitchFamily="-60" charset="-128"/>
            </a:endParaRPr>
          </a:p>
        </p:txBody>
      </p:sp>
      <p:sp>
        <p:nvSpPr>
          <p:cNvPr id="32" name="フリーフォーム 31"/>
          <p:cNvSpPr/>
          <p:nvPr/>
        </p:nvSpPr>
        <p:spPr>
          <a:xfrm>
            <a:off x="7549977" y="3047343"/>
            <a:ext cx="1744663" cy="193675"/>
          </a:xfrm>
          <a:custGeom>
            <a:avLst/>
            <a:gdLst>
              <a:gd name="connsiteX0" fmla="*/ 1744133 w 1744133"/>
              <a:gd name="connsiteY0" fmla="*/ 0 h 194734"/>
              <a:gd name="connsiteX1" fmla="*/ 1621367 w 1744133"/>
              <a:gd name="connsiteY1" fmla="*/ 12700 h 194734"/>
              <a:gd name="connsiteX2" fmla="*/ 1439333 w 1744133"/>
              <a:gd name="connsiteY2" fmla="*/ 33867 h 194734"/>
              <a:gd name="connsiteX3" fmla="*/ 1244600 w 1744133"/>
              <a:gd name="connsiteY3" fmla="*/ 55034 h 194734"/>
              <a:gd name="connsiteX4" fmla="*/ 1079500 w 1744133"/>
              <a:gd name="connsiteY4" fmla="*/ 71967 h 194734"/>
              <a:gd name="connsiteX5" fmla="*/ 872067 w 1744133"/>
              <a:gd name="connsiteY5" fmla="*/ 97367 h 194734"/>
              <a:gd name="connsiteX6" fmla="*/ 643467 w 1744133"/>
              <a:gd name="connsiteY6" fmla="*/ 122767 h 194734"/>
              <a:gd name="connsiteX7" fmla="*/ 211667 w 1744133"/>
              <a:gd name="connsiteY7" fmla="*/ 173567 h 194734"/>
              <a:gd name="connsiteX8" fmla="*/ 0 w 1744133"/>
              <a:gd name="connsiteY8" fmla="*/ 194734 h 19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44133" h="194734">
                <a:moveTo>
                  <a:pt x="1744133" y="0"/>
                </a:moveTo>
                <a:lnTo>
                  <a:pt x="1621367" y="12700"/>
                </a:lnTo>
                <a:lnTo>
                  <a:pt x="1439333" y="33867"/>
                </a:lnTo>
                <a:lnTo>
                  <a:pt x="1244600" y="55034"/>
                </a:lnTo>
                <a:lnTo>
                  <a:pt x="1079500" y="71967"/>
                </a:lnTo>
                <a:lnTo>
                  <a:pt x="872067" y="97367"/>
                </a:lnTo>
                <a:lnTo>
                  <a:pt x="643467" y="122767"/>
                </a:lnTo>
                <a:lnTo>
                  <a:pt x="211667" y="173567"/>
                </a:lnTo>
                <a:cubicBezTo>
                  <a:pt x="104423" y="185561"/>
                  <a:pt x="52211" y="190147"/>
                  <a:pt x="0" y="194734"/>
                </a:cubicBezTo>
              </a:path>
            </a:pathLst>
          </a:custGeom>
          <a:ln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ja-JP" altLang="en-US">
              <a:cs typeface="ＭＳ Ｐゴシック" pitchFamily="-60" charset="-128"/>
            </a:endParaRPr>
          </a:p>
        </p:txBody>
      </p:sp>
      <p:sp>
        <p:nvSpPr>
          <p:cNvPr id="33" name="フリーフォーム 32"/>
          <p:cNvSpPr/>
          <p:nvPr/>
        </p:nvSpPr>
        <p:spPr>
          <a:xfrm>
            <a:off x="6181825" y="3335374"/>
            <a:ext cx="587375" cy="72008"/>
          </a:xfrm>
          <a:custGeom>
            <a:avLst/>
            <a:gdLst>
              <a:gd name="connsiteX0" fmla="*/ 588434 w 588434"/>
              <a:gd name="connsiteY0" fmla="*/ 0 h 71967"/>
              <a:gd name="connsiteX1" fmla="*/ 461434 w 588434"/>
              <a:gd name="connsiteY1" fmla="*/ 16933 h 71967"/>
              <a:gd name="connsiteX2" fmla="*/ 461434 w 588434"/>
              <a:gd name="connsiteY2" fmla="*/ 16933 h 71967"/>
              <a:gd name="connsiteX3" fmla="*/ 313267 w 588434"/>
              <a:gd name="connsiteY3" fmla="*/ 33867 h 71967"/>
              <a:gd name="connsiteX4" fmla="*/ 152400 w 588434"/>
              <a:gd name="connsiteY4" fmla="*/ 55033 h 71967"/>
              <a:gd name="connsiteX5" fmla="*/ 0 w 588434"/>
              <a:gd name="connsiteY5" fmla="*/ 71967 h 71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8434" h="71967">
                <a:moveTo>
                  <a:pt x="588434" y="0"/>
                </a:moveTo>
                <a:lnTo>
                  <a:pt x="461434" y="16933"/>
                </a:lnTo>
                <a:lnTo>
                  <a:pt x="461434" y="16933"/>
                </a:lnTo>
                <a:lnTo>
                  <a:pt x="313267" y="33867"/>
                </a:lnTo>
                <a:lnTo>
                  <a:pt x="152400" y="55033"/>
                </a:lnTo>
                <a:cubicBezTo>
                  <a:pt x="100189" y="61383"/>
                  <a:pt x="50094" y="66675"/>
                  <a:pt x="0" y="71967"/>
                </a:cubicBezTo>
              </a:path>
            </a:pathLst>
          </a:custGeom>
          <a:ln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ja-JP" altLang="en-US">
              <a:cs typeface="ＭＳ Ｐゴシック" pitchFamily="-60" charset="-128"/>
            </a:endParaRPr>
          </a:p>
        </p:txBody>
      </p:sp>
      <p:sp>
        <p:nvSpPr>
          <p:cNvPr id="34" name="フリーフォーム 33"/>
          <p:cNvSpPr/>
          <p:nvPr/>
        </p:nvSpPr>
        <p:spPr>
          <a:xfrm>
            <a:off x="5389736" y="3335375"/>
            <a:ext cx="614362" cy="80963"/>
          </a:xfrm>
          <a:custGeom>
            <a:avLst/>
            <a:gdLst>
              <a:gd name="connsiteX0" fmla="*/ 0 w 613833"/>
              <a:gd name="connsiteY0" fmla="*/ 0 h 80433"/>
              <a:gd name="connsiteX1" fmla="*/ 118533 w 613833"/>
              <a:gd name="connsiteY1" fmla="*/ 16933 h 80433"/>
              <a:gd name="connsiteX2" fmla="*/ 237066 w 613833"/>
              <a:gd name="connsiteY2" fmla="*/ 33867 h 80433"/>
              <a:gd name="connsiteX3" fmla="*/ 465666 w 613833"/>
              <a:gd name="connsiteY3" fmla="*/ 63500 h 80433"/>
              <a:gd name="connsiteX4" fmla="*/ 563033 w 613833"/>
              <a:gd name="connsiteY4" fmla="*/ 76200 h 80433"/>
              <a:gd name="connsiteX5" fmla="*/ 613833 w 613833"/>
              <a:gd name="connsiteY5" fmla="*/ 80433 h 80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3833" h="80433">
                <a:moveTo>
                  <a:pt x="0" y="0"/>
                </a:moveTo>
                <a:lnTo>
                  <a:pt x="118533" y="16933"/>
                </a:lnTo>
                <a:lnTo>
                  <a:pt x="237066" y="33867"/>
                </a:lnTo>
                <a:lnTo>
                  <a:pt x="465666" y="63500"/>
                </a:lnTo>
                <a:lnTo>
                  <a:pt x="563033" y="76200"/>
                </a:lnTo>
                <a:cubicBezTo>
                  <a:pt x="587727" y="79022"/>
                  <a:pt x="600780" y="79727"/>
                  <a:pt x="613833" y="80433"/>
                </a:cubicBezTo>
              </a:path>
            </a:pathLst>
          </a:custGeom>
          <a:ln>
            <a:solidFill>
              <a:schemeClr val="accent5">
                <a:lumMod val="50000"/>
              </a:schemeClr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ja-JP" altLang="en-US">
              <a:cs typeface="ＭＳ Ｐゴシック" pitchFamily="-60" charset="-128"/>
            </a:endParaRPr>
          </a:p>
        </p:txBody>
      </p:sp>
      <p:sp>
        <p:nvSpPr>
          <p:cNvPr id="35" name="TextBox 33"/>
          <p:cNvSpPr txBox="1">
            <a:spLocks noChangeArrowheads="1"/>
          </p:cNvSpPr>
          <p:nvPr/>
        </p:nvSpPr>
        <p:spPr bwMode="auto">
          <a:xfrm>
            <a:off x="7248129" y="3399817"/>
            <a:ext cx="966931" cy="276999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ja-JP" altLang="en-US" sz="1200" b="1" dirty="0">
                <a:latin typeface="Calibri" pitchFamily="7" charset="0"/>
              </a:rPr>
              <a:t>偏極電子源</a:t>
            </a:r>
          </a:p>
        </p:txBody>
      </p:sp>
      <p:sp>
        <p:nvSpPr>
          <p:cNvPr id="36" name="TextBox 34"/>
          <p:cNvSpPr txBox="1">
            <a:spLocks noChangeArrowheads="1"/>
          </p:cNvSpPr>
          <p:nvPr/>
        </p:nvSpPr>
        <p:spPr bwMode="auto">
          <a:xfrm>
            <a:off x="3178300" y="1759020"/>
            <a:ext cx="319991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600" b="1" dirty="0">
                <a:latin typeface="Calibri" pitchFamily="7" charset="0"/>
              </a:rPr>
              <a:t>5GeV </a:t>
            </a:r>
            <a:r>
              <a:rPr lang="ja-JP" altLang="en-US" sz="1600" b="1" dirty="0">
                <a:latin typeface="Calibri" pitchFamily="7" charset="0"/>
              </a:rPr>
              <a:t>電子ダンピングリング</a:t>
            </a:r>
            <a:r>
              <a:rPr lang="en-US" altLang="ja-JP" sz="1600" b="1" dirty="0">
                <a:latin typeface="Calibri" pitchFamily="7" charset="0"/>
              </a:rPr>
              <a:t>(3.2km)</a:t>
            </a:r>
            <a:endParaRPr lang="ja-JP" altLang="en-US" sz="1600" b="1" dirty="0">
              <a:latin typeface="Calibri" pitchFamily="7" charset="0"/>
            </a:endParaRPr>
          </a:p>
        </p:txBody>
      </p:sp>
      <p:sp>
        <p:nvSpPr>
          <p:cNvPr id="37" name="TextBox 35"/>
          <p:cNvSpPr txBox="1">
            <a:spLocks noChangeArrowheads="1"/>
          </p:cNvSpPr>
          <p:nvPr/>
        </p:nvSpPr>
        <p:spPr bwMode="auto">
          <a:xfrm>
            <a:off x="1573313" y="2111239"/>
            <a:ext cx="74892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ja-JP" altLang="en-US" sz="1200" b="1" dirty="0">
                <a:latin typeface="Calibri" pitchFamily="7" charset="0"/>
              </a:rPr>
              <a:t>ターン部</a:t>
            </a:r>
          </a:p>
        </p:txBody>
      </p:sp>
      <p:sp>
        <p:nvSpPr>
          <p:cNvPr id="38" name="TextBox 36"/>
          <p:cNvSpPr txBox="1">
            <a:spLocks noChangeArrowheads="1"/>
          </p:cNvSpPr>
          <p:nvPr/>
        </p:nvSpPr>
        <p:spPr bwMode="auto">
          <a:xfrm>
            <a:off x="9919078" y="2247689"/>
            <a:ext cx="74892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ja-JP" altLang="en-US" sz="1200" b="1" dirty="0">
                <a:latin typeface="Calibri" pitchFamily="7" charset="0"/>
              </a:rPr>
              <a:t>ターン部</a:t>
            </a:r>
          </a:p>
        </p:txBody>
      </p:sp>
      <p:sp>
        <p:nvSpPr>
          <p:cNvPr id="39" name="TextBox 37"/>
          <p:cNvSpPr txBox="1">
            <a:spLocks noChangeArrowheads="1"/>
          </p:cNvSpPr>
          <p:nvPr/>
        </p:nvSpPr>
        <p:spPr bwMode="auto">
          <a:xfrm>
            <a:off x="1524000" y="2967769"/>
            <a:ext cx="108234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ja-JP" altLang="en-US" sz="1200" b="1" dirty="0">
                <a:latin typeface="Calibri" pitchFamily="7" charset="0"/>
              </a:rPr>
              <a:t>バンチ圧縮部</a:t>
            </a:r>
          </a:p>
        </p:txBody>
      </p:sp>
      <p:sp>
        <p:nvSpPr>
          <p:cNvPr id="40" name="TextBox 38"/>
          <p:cNvSpPr txBox="1">
            <a:spLocks noChangeArrowheads="1"/>
          </p:cNvSpPr>
          <p:nvPr/>
        </p:nvSpPr>
        <p:spPr bwMode="auto">
          <a:xfrm>
            <a:off x="3863752" y="3327809"/>
            <a:ext cx="112082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ja-JP" altLang="en-US" sz="1200" b="1" dirty="0">
                <a:latin typeface="Calibri" pitchFamily="7" charset="0"/>
              </a:rPr>
              <a:t>陽電子生成部</a:t>
            </a:r>
          </a:p>
        </p:txBody>
      </p:sp>
      <p:sp>
        <p:nvSpPr>
          <p:cNvPr id="41" name="TextBox 39"/>
          <p:cNvSpPr txBox="1">
            <a:spLocks noChangeArrowheads="1"/>
          </p:cNvSpPr>
          <p:nvPr/>
        </p:nvSpPr>
        <p:spPr bwMode="auto">
          <a:xfrm>
            <a:off x="6311428" y="1778628"/>
            <a:ext cx="340509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600" b="1" dirty="0">
                <a:latin typeface="Calibri" pitchFamily="7" charset="0"/>
              </a:rPr>
              <a:t>5GeV </a:t>
            </a:r>
            <a:r>
              <a:rPr lang="ja-JP" altLang="en-US" sz="1600" b="1" dirty="0">
                <a:latin typeface="Calibri" pitchFamily="7" charset="0"/>
              </a:rPr>
              <a:t>陽電子ダンピングリング</a:t>
            </a:r>
            <a:r>
              <a:rPr lang="en-US" altLang="ja-JP" sz="1600" b="1" dirty="0">
                <a:latin typeface="Calibri" pitchFamily="7" charset="0"/>
              </a:rPr>
              <a:t>(3.2km)</a:t>
            </a:r>
            <a:endParaRPr lang="ja-JP" altLang="en-US" sz="1600" b="1" dirty="0">
              <a:latin typeface="Calibri" pitchFamily="7" charset="0"/>
            </a:endParaRPr>
          </a:p>
        </p:txBody>
      </p:sp>
      <p:sp>
        <p:nvSpPr>
          <p:cNvPr id="42" name="TextBox 40"/>
          <p:cNvSpPr txBox="1">
            <a:spLocks noChangeArrowheads="1"/>
          </p:cNvSpPr>
          <p:nvPr/>
        </p:nvSpPr>
        <p:spPr bwMode="auto">
          <a:xfrm>
            <a:off x="9408368" y="2967769"/>
            <a:ext cx="108234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ja-JP" altLang="en-US" sz="1200" b="1" dirty="0">
                <a:latin typeface="Calibri" pitchFamily="7" charset="0"/>
              </a:rPr>
              <a:t>バンチ圧縮部</a:t>
            </a:r>
          </a:p>
        </p:txBody>
      </p:sp>
      <p:sp>
        <p:nvSpPr>
          <p:cNvPr id="43" name="TextBox 41"/>
          <p:cNvSpPr txBox="1">
            <a:spLocks noChangeArrowheads="1"/>
          </p:cNvSpPr>
          <p:nvPr/>
        </p:nvSpPr>
        <p:spPr bwMode="auto">
          <a:xfrm>
            <a:off x="5749776" y="2975335"/>
            <a:ext cx="84087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200" b="1" dirty="0">
                <a:latin typeface="Calibri" pitchFamily="7" charset="0"/>
              </a:rPr>
              <a:t>final focus</a:t>
            </a:r>
            <a:endParaRPr lang="ja-JP" altLang="en-US" sz="1200" b="1" dirty="0">
              <a:latin typeface="Calibri" pitchFamily="7" charset="0"/>
            </a:endParaRPr>
          </a:p>
        </p:txBody>
      </p:sp>
      <p:sp>
        <p:nvSpPr>
          <p:cNvPr id="44" name="TextBox 42"/>
          <p:cNvSpPr txBox="1">
            <a:spLocks noChangeArrowheads="1"/>
          </p:cNvSpPr>
          <p:nvPr/>
        </p:nvSpPr>
        <p:spPr bwMode="auto">
          <a:xfrm>
            <a:off x="5807969" y="3543833"/>
            <a:ext cx="72327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ja-JP" altLang="en-US" sz="1400" b="1" dirty="0">
                <a:latin typeface="Calibri" pitchFamily="7" charset="0"/>
              </a:rPr>
              <a:t>衝突点</a:t>
            </a:r>
          </a:p>
        </p:txBody>
      </p:sp>
      <p:cxnSp>
        <p:nvCxnSpPr>
          <p:cNvPr id="45" name="直線コネクタ 44"/>
          <p:cNvCxnSpPr/>
          <p:nvPr/>
        </p:nvCxnSpPr>
        <p:spPr>
          <a:xfrm>
            <a:off x="1726728" y="4996867"/>
            <a:ext cx="4584700" cy="1587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/>
          <p:cNvCxnSpPr/>
          <p:nvPr/>
        </p:nvCxnSpPr>
        <p:spPr>
          <a:xfrm>
            <a:off x="5549428" y="5589003"/>
            <a:ext cx="944562" cy="1588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直線コネクタ 46"/>
          <p:cNvCxnSpPr>
            <a:cxnSpLocks noChangeShapeType="1"/>
          </p:cNvCxnSpPr>
          <p:nvPr/>
        </p:nvCxnSpPr>
        <p:spPr bwMode="auto">
          <a:xfrm rot="5400000" flipH="1" flipV="1">
            <a:off x="1576710" y="4846848"/>
            <a:ext cx="301625" cy="1587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48" name="直線コネクタ 47"/>
          <p:cNvCxnSpPr>
            <a:cxnSpLocks noChangeShapeType="1"/>
          </p:cNvCxnSpPr>
          <p:nvPr/>
        </p:nvCxnSpPr>
        <p:spPr bwMode="auto">
          <a:xfrm rot="5400000" flipH="1" flipV="1">
            <a:off x="1727522" y="4846847"/>
            <a:ext cx="301625" cy="1588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49" name="直線コネクタ 48"/>
          <p:cNvCxnSpPr>
            <a:cxnSpLocks noChangeShapeType="1"/>
          </p:cNvCxnSpPr>
          <p:nvPr/>
        </p:nvCxnSpPr>
        <p:spPr bwMode="auto">
          <a:xfrm rot="5400000" flipH="1" flipV="1">
            <a:off x="1878335" y="4846848"/>
            <a:ext cx="301625" cy="1587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50" name="直線コネクタ 49"/>
          <p:cNvCxnSpPr>
            <a:cxnSpLocks noChangeShapeType="1"/>
          </p:cNvCxnSpPr>
          <p:nvPr/>
        </p:nvCxnSpPr>
        <p:spPr bwMode="auto">
          <a:xfrm rot="5400000" flipH="1" flipV="1">
            <a:off x="2029147" y="4846847"/>
            <a:ext cx="301625" cy="1588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51" name="直線コネクタ 50"/>
          <p:cNvCxnSpPr>
            <a:cxnSpLocks noChangeShapeType="1"/>
          </p:cNvCxnSpPr>
          <p:nvPr/>
        </p:nvCxnSpPr>
        <p:spPr bwMode="auto">
          <a:xfrm rot="5400000" flipH="1" flipV="1">
            <a:off x="2179960" y="4846848"/>
            <a:ext cx="301625" cy="1587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52" name="直線コネクタ 51"/>
          <p:cNvCxnSpPr>
            <a:cxnSpLocks noChangeShapeType="1"/>
          </p:cNvCxnSpPr>
          <p:nvPr/>
        </p:nvCxnSpPr>
        <p:spPr bwMode="auto">
          <a:xfrm rot="5400000" flipH="1" flipV="1">
            <a:off x="2330772" y="4846847"/>
            <a:ext cx="301625" cy="1588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53" name="直線コネクタ 52"/>
          <p:cNvCxnSpPr>
            <a:cxnSpLocks noChangeShapeType="1"/>
          </p:cNvCxnSpPr>
          <p:nvPr/>
        </p:nvCxnSpPr>
        <p:spPr bwMode="auto">
          <a:xfrm rot="5400000" flipH="1" flipV="1">
            <a:off x="2481585" y="4846848"/>
            <a:ext cx="301625" cy="1587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54" name="直線コネクタ 53"/>
          <p:cNvCxnSpPr>
            <a:cxnSpLocks noChangeShapeType="1"/>
          </p:cNvCxnSpPr>
          <p:nvPr/>
        </p:nvCxnSpPr>
        <p:spPr bwMode="auto">
          <a:xfrm rot="5400000" flipH="1" flipV="1">
            <a:off x="2632397" y="4846847"/>
            <a:ext cx="301625" cy="1588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55" name="直線コネクタ 54"/>
          <p:cNvCxnSpPr>
            <a:cxnSpLocks noChangeShapeType="1"/>
          </p:cNvCxnSpPr>
          <p:nvPr/>
        </p:nvCxnSpPr>
        <p:spPr bwMode="auto">
          <a:xfrm rot="5400000" flipH="1" flipV="1">
            <a:off x="2783210" y="4846848"/>
            <a:ext cx="301625" cy="1587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56" name="直線コネクタ 55"/>
          <p:cNvCxnSpPr>
            <a:cxnSpLocks noChangeShapeType="1"/>
          </p:cNvCxnSpPr>
          <p:nvPr/>
        </p:nvCxnSpPr>
        <p:spPr bwMode="auto">
          <a:xfrm rot="5400000" flipH="1" flipV="1">
            <a:off x="4927922" y="4846847"/>
            <a:ext cx="301625" cy="1588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57" name="直線コネクタ 56"/>
          <p:cNvCxnSpPr>
            <a:cxnSpLocks noChangeShapeType="1"/>
          </p:cNvCxnSpPr>
          <p:nvPr/>
        </p:nvCxnSpPr>
        <p:spPr bwMode="auto">
          <a:xfrm rot="5400000" flipH="1" flipV="1">
            <a:off x="5078735" y="4846848"/>
            <a:ext cx="301625" cy="1587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58" name="直線コネクタ 57"/>
          <p:cNvCxnSpPr>
            <a:cxnSpLocks noChangeShapeType="1"/>
          </p:cNvCxnSpPr>
          <p:nvPr/>
        </p:nvCxnSpPr>
        <p:spPr bwMode="auto">
          <a:xfrm rot="5400000" flipH="1" flipV="1">
            <a:off x="5229547" y="4846847"/>
            <a:ext cx="301625" cy="1588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59" name="直線コネクタ 58"/>
          <p:cNvCxnSpPr>
            <a:cxnSpLocks noChangeShapeType="1"/>
          </p:cNvCxnSpPr>
          <p:nvPr/>
        </p:nvCxnSpPr>
        <p:spPr bwMode="auto">
          <a:xfrm rot="5400000" flipH="1" flipV="1">
            <a:off x="5380360" y="4846848"/>
            <a:ext cx="301625" cy="1587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60" name="直線コネクタ 59"/>
          <p:cNvCxnSpPr>
            <a:cxnSpLocks noChangeShapeType="1"/>
          </p:cNvCxnSpPr>
          <p:nvPr/>
        </p:nvCxnSpPr>
        <p:spPr bwMode="auto">
          <a:xfrm rot="5400000" flipH="1" flipV="1">
            <a:off x="5531172" y="4846847"/>
            <a:ext cx="301625" cy="1588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61" name="直線コネクタ 60"/>
          <p:cNvCxnSpPr>
            <a:cxnSpLocks noChangeShapeType="1"/>
          </p:cNvCxnSpPr>
          <p:nvPr/>
        </p:nvCxnSpPr>
        <p:spPr bwMode="auto">
          <a:xfrm rot="5400000" flipH="1" flipV="1">
            <a:off x="5681985" y="4846848"/>
            <a:ext cx="301625" cy="1587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62" name="直線コネクタ 61"/>
          <p:cNvCxnSpPr>
            <a:cxnSpLocks noChangeShapeType="1"/>
          </p:cNvCxnSpPr>
          <p:nvPr/>
        </p:nvCxnSpPr>
        <p:spPr bwMode="auto">
          <a:xfrm rot="5400000" flipH="1" flipV="1">
            <a:off x="5832797" y="4846847"/>
            <a:ext cx="301625" cy="1588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63" name="直線コネクタ 62"/>
          <p:cNvCxnSpPr>
            <a:cxnSpLocks noChangeShapeType="1"/>
          </p:cNvCxnSpPr>
          <p:nvPr/>
        </p:nvCxnSpPr>
        <p:spPr bwMode="auto">
          <a:xfrm rot="5400000" flipH="1" flipV="1">
            <a:off x="5983610" y="4846848"/>
            <a:ext cx="301625" cy="1587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64" name="直線コネクタ 63"/>
          <p:cNvCxnSpPr>
            <a:cxnSpLocks noChangeShapeType="1"/>
          </p:cNvCxnSpPr>
          <p:nvPr/>
        </p:nvCxnSpPr>
        <p:spPr bwMode="auto">
          <a:xfrm rot="5400000" flipH="1" flipV="1">
            <a:off x="6134422" y="4846847"/>
            <a:ext cx="301625" cy="1588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65" name="直線コネクタ 64"/>
          <p:cNvCxnSpPr>
            <a:cxnSpLocks noChangeShapeType="1"/>
          </p:cNvCxnSpPr>
          <p:nvPr/>
        </p:nvCxnSpPr>
        <p:spPr bwMode="auto">
          <a:xfrm rot="5400000" flipH="1" flipV="1">
            <a:off x="5398616" y="5438192"/>
            <a:ext cx="303213" cy="1587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66" name="直線コネクタ 65"/>
          <p:cNvCxnSpPr>
            <a:cxnSpLocks noChangeShapeType="1"/>
          </p:cNvCxnSpPr>
          <p:nvPr/>
        </p:nvCxnSpPr>
        <p:spPr bwMode="auto">
          <a:xfrm rot="5400000" flipH="1" flipV="1">
            <a:off x="5422428" y="5438191"/>
            <a:ext cx="303213" cy="1588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67" name="直線コネクタ 66"/>
          <p:cNvCxnSpPr>
            <a:cxnSpLocks noChangeShapeType="1"/>
          </p:cNvCxnSpPr>
          <p:nvPr/>
        </p:nvCxnSpPr>
        <p:spPr bwMode="auto">
          <a:xfrm rot="5400000" flipH="1" flipV="1">
            <a:off x="5446241" y="5438192"/>
            <a:ext cx="303213" cy="1587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68" name="直線コネクタ 67"/>
          <p:cNvCxnSpPr>
            <a:cxnSpLocks noChangeShapeType="1"/>
          </p:cNvCxnSpPr>
          <p:nvPr/>
        </p:nvCxnSpPr>
        <p:spPr bwMode="auto">
          <a:xfrm rot="5400000" flipH="1" flipV="1">
            <a:off x="5468466" y="5438192"/>
            <a:ext cx="303213" cy="1587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69" name="直線コネクタ 68"/>
          <p:cNvCxnSpPr>
            <a:cxnSpLocks noChangeShapeType="1"/>
          </p:cNvCxnSpPr>
          <p:nvPr/>
        </p:nvCxnSpPr>
        <p:spPr bwMode="auto">
          <a:xfrm rot="5400000" flipH="1" flipV="1">
            <a:off x="5492278" y="5438191"/>
            <a:ext cx="303213" cy="1588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70" name="直線コネクタ 69"/>
          <p:cNvCxnSpPr>
            <a:cxnSpLocks noChangeShapeType="1"/>
          </p:cNvCxnSpPr>
          <p:nvPr/>
        </p:nvCxnSpPr>
        <p:spPr bwMode="auto">
          <a:xfrm rot="5400000" flipH="1" flipV="1">
            <a:off x="5514503" y="5438191"/>
            <a:ext cx="303213" cy="1588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71" name="直線コネクタ 70"/>
          <p:cNvCxnSpPr>
            <a:cxnSpLocks noChangeShapeType="1"/>
          </p:cNvCxnSpPr>
          <p:nvPr/>
        </p:nvCxnSpPr>
        <p:spPr bwMode="auto">
          <a:xfrm rot="5400000" flipH="1" flipV="1">
            <a:off x="5538316" y="5438192"/>
            <a:ext cx="303213" cy="1587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72" name="直線コネクタ 71"/>
          <p:cNvCxnSpPr>
            <a:cxnSpLocks noChangeShapeType="1"/>
          </p:cNvCxnSpPr>
          <p:nvPr/>
        </p:nvCxnSpPr>
        <p:spPr bwMode="auto">
          <a:xfrm rot="5400000" flipH="1" flipV="1">
            <a:off x="5560541" y="5438192"/>
            <a:ext cx="303213" cy="1587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73" name="直線コネクタ 72"/>
          <p:cNvCxnSpPr>
            <a:cxnSpLocks noChangeShapeType="1"/>
          </p:cNvCxnSpPr>
          <p:nvPr/>
        </p:nvCxnSpPr>
        <p:spPr bwMode="auto">
          <a:xfrm rot="5400000" flipH="1" flipV="1">
            <a:off x="5584353" y="5438191"/>
            <a:ext cx="303213" cy="1588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74" name="直線コネクタ 73"/>
          <p:cNvCxnSpPr>
            <a:cxnSpLocks noChangeShapeType="1"/>
          </p:cNvCxnSpPr>
          <p:nvPr/>
        </p:nvCxnSpPr>
        <p:spPr bwMode="auto">
          <a:xfrm rot="5400000" flipH="1" flipV="1">
            <a:off x="5606578" y="5438191"/>
            <a:ext cx="303213" cy="1588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75" name="直線コネクタ 74"/>
          <p:cNvCxnSpPr>
            <a:cxnSpLocks noChangeShapeType="1"/>
          </p:cNvCxnSpPr>
          <p:nvPr/>
        </p:nvCxnSpPr>
        <p:spPr bwMode="auto">
          <a:xfrm rot="5400000" flipH="1" flipV="1">
            <a:off x="5630391" y="5438192"/>
            <a:ext cx="303213" cy="1587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76" name="直線コネクタ 75"/>
          <p:cNvCxnSpPr>
            <a:cxnSpLocks noChangeShapeType="1"/>
          </p:cNvCxnSpPr>
          <p:nvPr/>
        </p:nvCxnSpPr>
        <p:spPr bwMode="auto">
          <a:xfrm rot="5400000" flipH="1" flipV="1">
            <a:off x="5654203" y="5438191"/>
            <a:ext cx="303213" cy="1588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77" name="直線コネクタ 76"/>
          <p:cNvCxnSpPr>
            <a:cxnSpLocks noChangeShapeType="1"/>
          </p:cNvCxnSpPr>
          <p:nvPr/>
        </p:nvCxnSpPr>
        <p:spPr bwMode="auto">
          <a:xfrm rot="5400000" flipH="1" flipV="1">
            <a:off x="5676428" y="5438191"/>
            <a:ext cx="303213" cy="1588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78" name="直線コネクタ 77"/>
          <p:cNvCxnSpPr>
            <a:cxnSpLocks noChangeShapeType="1"/>
          </p:cNvCxnSpPr>
          <p:nvPr/>
        </p:nvCxnSpPr>
        <p:spPr bwMode="auto">
          <a:xfrm rot="5400000" flipH="1" flipV="1">
            <a:off x="5700241" y="5438192"/>
            <a:ext cx="303213" cy="1587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79" name="直線コネクタ 78"/>
          <p:cNvCxnSpPr>
            <a:cxnSpLocks noChangeShapeType="1"/>
          </p:cNvCxnSpPr>
          <p:nvPr/>
        </p:nvCxnSpPr>
        <p:spPr bwMode="auto">
          <a:xfrm rot="5400000" flipH="1" flipV="1">
            <a:off x="5722466" y="5438192"/>
            <a:ext cx="303213" cy="1587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80" name="直線コネクタ 79"/>
          <p:cNvCxnSpPr>
            <a:cxnSpLocks noChangeShapeType="1"/>
          </p:cNvCxnSpPr>
          <p:nvPr/>
        </p:nvCxnSpPr>
        <p:spPr bwMode="auto">
          <a:xfrm rot="5400000" flipH="1" flipV="1">
            <a:off x="5746278" y="5438191"/>
            <a:ext cx="303213" cy="1588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81" name="直線コネクタ 80"/>
          <p:cNvCxnSpPr>
            <a:cxnSpLocks noChangeShapeType="1"/>
          </p:cNvCxnSpPr>
          <p:nvPr/>
        </p:nvCxnSpPr>
        <p:spPr bwMode="auto">
          <a:xfrm rot="5400000" flipH="1" flipV="1">
            <a:off x="5768503" y="5438191"/>
            <a:ext cx="303213" cy="1588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82" name="直線コネクタ 81"/>
          <p:cNvCxnSpPr>
            <a:cxnSpLocks noChangeShapeType="1"/>
          </p:cNvCxnSpPr>
          <p:nvPr/>
        </p:nvCxnSpPr>
        <p:spPr bwMode="auto">
          <a:xfrm rot="5400000" flipH="1" flipV="1">
            <a:off x="5792316" y="5438192"/>
            <a:ext cx="303213" cy="1587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83" name="直線コネクタ 82"/>
          <p:cNvCxnSpPr>
            <a:cxnSpLocks noChangeShapeType="1"/>
          </p:cNvCxnSpPr>
          <p:nvPr/>
        </p:nvCxnSpPr>
        <p:spPr bwMode="auto">
          <a:xfrm rot="5400000" flipH="1" flipV="1">
            <a:off x="5814541" y="5438192"/>
            <a:ext cx="303213" cy="1587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84" name="直線コネクタ 83"/>
          <p:cNvCxnSpPr>
            <a:cxnSpLocks noChangeShapeType="1"/>
          </p:cNvCxnSpPr>
          <p:nvPr/>
        </p:nvCxnSpPr>
        <p:spPr bwMode="auto">
          <a:xfrm rot="5400000" flipH="1" flipV="1">
            <a:off x="5838353" y="5438191"/>
            <a:ext cx="303213" cy="1588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85" name="直線コネクタ 84"/>
          <p:cNvCxnSpPr>
            <a:cxnSpLocks noChangeShapeType="1"/>
          </p:cNvCxnSpPr>
          <p:nvPr/>
        </p:nvCxnSpPr>
        <p:spPr bwMode="auto">
          <a:xfrm rot="5400000" flipH="1" flipV="1">
            <a:off x="5860578" y="5438191"/>
            <a:ext cx="303213" cy="1588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86" name="直線コネクタ 85"/>
          <p:cNvCxnSpPr>
            <a:cxnSpLocks noChangeShapeType="1"/>
          </p:cNvCxnSpPr>
          <p:nvPr/>
        </p:nvCxnSpPr>
        <p:spPr bwMode="auto">
          <a:xfrm rot="5400000" flipH="1" flipV="1">
            <a:off x="5884391" y="5438192"/>
            <a:ext cx="303213" cy="1587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87" name="直線コネクタ 86"/>
          <p:cNvCxnSpPr>
            <a:cxnSpLocks noChangeShapeType="1"/>
          </p:cNvCxnSpPr>
          <p:nvPr/>
        </p:nvCxnSpPr>
        <p:spPr bwMode="auto">
          <a:xfrm rot="5400000" flipH="1" flipV="1">
            <a:off x="5908203" y="5438191"/>
            <a:ext cx="303213" cy="1588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88" name="直線コネクタ 87"/>
          <p:cNvCxnSpPr>
            <a:cxnSpLocks noChangeShapeType="1"/>
          </p:cNvCxnSpPr>
          <p:nvPr/>
        </p:nvCxnSpPr>
        <p:spPr bwMode="auto">
          <a:xfrm rot="5400000" flipH="1" flipV="1">
            <a:off x="5930428" y="5438191"/>
            <a:ext cx="303213" cy="1588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89" name="直線コネクタ 88"/>
          <p:cNvCxnSpPr>
            <a:cxnSpLocks noChangeShapeType="1"/>
          </p:cNvCxnSpPr>
          <p:nvPr/>
        </p:nvCxnSpPr>
        <p:spPr bwMode="auto">
          <a:xfrm rot="5400000" flipH="1" flipV="1">
            <a:off x="5954241" y="5438192"/>
            <a:ext cx="303213" cy="1587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90" name="直線コネクタ 89"/>
          <p:cNvCxnSpPr>
            <a:cxnSpLocks noChangeShapeType="1"/>
          </p:cNvCxnSpPr>
          <p:nvPr/>
        </p:nvCxnSpPr>
        <p:spPr bwMode="auto">
          <a:xfrm rot="5400000" flipH="1" flipV="1">
            <a:off x="5976466" y="5438192"/>
            <a:ext cx="303213" cy="1587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91" name="直線コネクタ 90"/>
          <p:cNvCxnSpPr>
            <a:cxnSpLocks noChangeShapeType="1"/>
          </p:cNvCxnSpPr>
          <p:nvPr/>
        </p:nvCxnSpPr>
        <p:spPr bwMode="auto">
          <a:xfrm rot="5400000" flipH="1" flipV="1">
            <a:off x="6000278" y="5438191"/>
            <a:ext cx="303213" cy="1588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92" name="直線コネクタ 91"/>
          <p:cNvCxnSpPr>
            <a:cxnSpLocks noChangeShapeType="1"/>
          </p:cNvCxnSpPr>
          <p:nvPr/>
        </p:nvCxnSpPr>
        <p:spPr bwMode="auto">
          <a:xfrm rot="5400000" flipH="1" flipV="1">
            <a:off x="6022503" y="5438191"/>
            <a:ext cx="303213" cy="1588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93" name="直線コネクタ 92"/>
          <p:cNvCxnSpPr>
            <a:cxnSpLocks noChangeShapeType="1"/>
          </p:cNvCxnSpPr>
          <p:nvPr/>
        </p:nvCxnSpPr>
        <p:spPr bwMode="auto">
          <a:xfrm rot="5400000" flipH="1" flipV="1">
            <a:off x="6046316" y="5438192"/>
            <a:ext cx="303213" cy="1587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94" name="直線コネクタ 93"/>
          <p:cNvCxnSpPr>
            <a:cxnSpLocks noChangeShapeType="1"/>
          </p:cNvCxnSpPr>
          <p:nvPr/>
        </p:nvCxnSpPr>
        <p:spPr bwMode="auto">
          <a:xfrm rot="5400000" flipH="1" flipV="1">
            <a:off x="6068541" y="5438192"/>
            <a:ext cx="303213" cy="1587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95" name="直線コネクタ 94"/>
          <p:cNvCxnSpPr>
            <a:cxnSpLocks noChangeShapeType="1"/>
          </p:cNvCxnSpPr>
          <p:nvPr/>
        </p:nvCxnSpPr>
        <p:spPr bwMode="auto">
          <a:xfrm rot="5400000" flipH="1" flipV="1">
            <a:off x="6092353" y="5438191"/>
            <a:ext cx="303213" cy="1588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96" name="直線コネクタ 95"/>
          <p:cNvCxnSpPr>
            <a:cxnSpLocks noChangeShapeType="1"/>
          </p:cNvCxnSpPr>
          <p:nvPr/>
        </p:nvCxnSpPr>
        <p:spPr bwMode="auto">
          <a:xfrm rot="5400000" flipH="1" flipV="1">
            <a:off x="6116166" y="5438192"/>
            <a:ext cx="303213" cy="1587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97" name="直線コネクタ 96"/>
          <p:cNvCxnSpPr>
            <a:cxnSpLocks noChangeShapeType="1"/>
          </p:cNvCxnSpPr>
          <p:nvPr/>
        </p:nvCxnSpPr>
        <p:spPr bwMode="auto">
          <a:xfrm rot="5400000" flipH="1" flipV="1">
            <a:off x="6138391" y="5438192"/>
            <a:ext cx="303213" cy="1587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98" name="直線コネクタ 97"/>
          <p:cNvCxnSpPr>
            <a:cxnSpLocks noChangeShapeType="1"/>
          </p:cNvCxnSpPr>
          <p:nvPr/>
        </p:nvCxnSpPr>
        <p:spPr bwMode="auto">
          <a:xfrm rot="5400000" flipH="1" flipV="1">
            <a:off x="6162203" y="5438191"/>
            <a:ext cx="303213" cy="1588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99" name="直線コネクタ 98"/>
          <p:cNvCxnSpPr>
            <a:cxnSpLocks noChangeShapeType="1"/>
          </p:cNvCxnSpPr>
          <p:nvPr/>
        </p:nvCxnSpPr>
        <p:spPr bwMode="auto">
          <a:xfrm rot="5400000" flipH="1" flipV="1">
            <a:off x="6184428" y="5438191"/>
            <a:ext cx="303213" cy="1588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100" name="直線コネクタ 99"/>
          <p:cNvCxnSpPr>
            <a:cxnSpLocks noChangeShapeType="1"/>
          </p:cNvCxnSpPr>
          <p:nvPr/>
        </p:nvCxnSpPr>
        <p:spPr bwMode="auto">
          <a:xfrm rot="5400000" flipH="1" flipV="1">
            <a:off x="6208241" y="5438192"/>
            <a:ext cx="303213" cy="1587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101" name="直線コネクタ 100"/>
          <p:cNvCxnSpPr>
            <a:cxnSpLocks noChangeShapeType="1"/>
          </p:cNvCxnSpPr>
          <p:nvPr/>
        </p:nvCxnSpPr>
        <p:spPr bwMode="auto">
          <a:xfrm rot="5400000" flipH="1" flipV="1">
            <a:off x="6230466" y="5438192"/>
            <a:ext cx="303213" cy="1587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102" name="直線コネクタ 101"/>
          <p:cNvCxnSpPr>
            <a:cxnSpLocks noChangeShapeType="1"/>
          </p:cNvCxnSpPr>
          <p:nvPr/>
        </p:nvCxnSpPr>
        <p:spPr bwMode="auto">
          <a:xfrm rot="5400000" flipH="1" flipV="1">
            <a:off x="6254278" y="5438191"/>
            <a:ext cx="303213" cy="1588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103" name="直線コネクタ 102"/>
          <p:cNvCxnSpPr>
            <a:cxnSpLocks noChangeShapeType="1"/>
          </p:cNvCxnSpPr>
          <p:nvPr/>
        </p:nvCxnSpPr>
        <p:spPr bwMode="auto">
          <a:xfrm rot="5400000" flipH="1" flipV="1">
            <a:off x="6276503" y="5438191"/>
            <a:ext cx="303213" cy="1588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104" name="直線コネクタ 103"/>
          <p:cNvCxnSpPr>
            <a:cxnSpLocks noChangeShapeType="1"/>
          </p:cNvCxnSpPr>
          <p:nvPr/>
        </p:nvCxnSpPr>
        <p:spPr bwMode="auto">
          <a:xfrm rot="5400000" flipH="1" flipV="1">
            <a:off x="6300316" y="5438192"/>
            <a:ext cx="303213" cy="1587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105" name="直線コネクタ 104"/>
          <p:cNvCxnSpPr>
            <a:cxnSpLocks noChangeShapeType="1"/>
          </p:cNvCxnSpPr>
          <p:nvPr/>
        </p:nvCxnSpPr>
        <p:spPr bwMode="auto">
          <a:xfrm rot="5400000" flipH="1" flipV="1">
            <a:off x="6324128" y="5438191"/>
            <a:ext cx="303213" cy="1588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106" name="直線コネクタ 105"/>
          <p:cNvCxnSpPr>
            <a:cxnSpLocks noChangeShapeType="1"/>
          </p:cNvCxnSpPr>
          <p:nvPr/>
        </p:nvCxnSpPr>
        <p:spPr bwMode="auto">
          <a:xfrm rot="5400000" flipH="1" flipV="1">
            <a:off x="6346353" y="5438191"/>
            <a:ext cx="303213" cy="1588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107" name="直線コネクタ 106"/>
          <p:cNvCxnSpPr/>
          <p:nvPr/>
        </p:nvCxnSpPr>
        <p:spPr>
          <a:xfrm>
            <a:off x="5892328" y="6208128"/>
            <a:ext cx="4584700" cy="1588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直線コネクタ 107"/>
          <p:cNvCxnSpPr>
            <a:cxnSpLocks noChangeShapeType="1"/>
          </p:cNvCxnSpPr>
          <p:nvPr/>
        </p:nvCxnSpPr>
        <p:spPr bwMode="auto">
          <a:xfrm rot="5400000" flipH="1" flipV="1">
            <a:off x="5740722" y="6058110"/>
            <a:ext cx="301625" cy="1588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109" name="直線コネクタ 108"/>
          <p:cNvCxnSpPr>
            <a:cxnSpLocks noChangeShapeType="1"/>
          </p:cNvCxnSpPr>
          <p:nvPr/>
        </p:nvCxnSpPr>
        <p:spPr bwMode="auto">
          <a:xfrm rot="5400000" flipH="1" flipV="1">
            <a:off x="5891535" y="6058111"/>
            <a:ext cx="301625" cy="1587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110" name="直線コネクタ 109"/>
          <p:cNvCxnSpPr>
            <a:cxnSpLocks noChangeShapeType="1"/>
          </p:cNvCxnSpPr>
          <p:nvPr/>
        </p:nvCxnSpPr>
        <p:spPr bwMode="auto">
          <a:xfrm rot="5400000" flipH="1" flipV="1">
            <a:off x="6042347" y="6058110"/>
            <a:ext cx="301625" cy="1588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111" name="直線コネクタ 110"/>
          <p:cNvCxnSpPr>
            <a:cxnSpLocks noChangeShapeType="1"/>
          </p:cNvCxnSpPr>
          <p:nvPr/>
        </p:nvCxnSpPr>
        <p:spPr bwMode="auto">
          <a:xfrm rot="5400000" flipH="1" flipV="1">
            <a:off x="6193160" y="6058111"/>
            <a:ext cx="301625" cy="1587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112" name="直線コネクタ 111"/>
          <p:cNvCxnSpPr>
            <a:cxnSpLocks noChangeShapeType="1"/>
          </p:cNvCxnSpPr>
          <p:nvPr/>
        </p:nvCxnSpPr>
        <p:spPr bwMode="auto">
          <a:xfrm rot="5400000" flipH="1" flipV="1">
            <a:off x="6343972" y="6058110"/>
            <a:ext cx="301625" cy="1588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113" name="直線コネクタ 112"/>
          <p:cNvCxnSpPr>
            <a:cxnSpLocks noChangeShapeType="1"/>
          </p:cNvCxnSpPr>
          <p:nvPr/>
        </p:nvCxnSpPr>
        <p:spPr bwMode="auto">
          <a:xfrm rot="5400000" flipH="1" flipV="1">
            <a:off x="6494785" y="6058111"/>
            <a:ext cx="301625" cy="1587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114" name="直線コネクタ 113"/>
          <p:cNvCxnSpPr>
            <a:cxnSpLocks noChangeShapeType="1"/>
          </p:cNvCxnSpPr>
          <p:nvPr/>
        </p:nvCxnSpPr>
        <p:spPr bwMode="auto">
          <a:xfrm rot="5400000" flipH="1" flipV="1">
            <a:off x="6645597" y="6058110"/>
            <a:ext cx="301625" cy="1588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115" name="直線コネクタ 114"/>
          <p:cNvCxnSpPr>
            <a:cxnSpLocks noChangeShapeType="1"/>
          </p:cNvCxnSpPr>
          <p:nvPr/>
        </p:nvCxnSpPr>
        <p:spPr bwMode="auto">
          <a:xfrm rot="5400000" flipH="1" flipV="1">
            <a:off x="6796410" y="6058111"/>
            <a:ext cx="301625" cy="1587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116" name="直線コネクタ 115"/>
          <p:cNvCxnSpPr>
            <a:cxnSpLocks noChangeShapeType="1"/>
          </p:cNvCxnSpPr>
          <p:nvPr/>
        </p:nvCxnSpPr>
        <p:spPr bwMode="auto">
          <a:xfrm rot="5400000" flipH="1" flipV="1">
            <a:off x="6947222" y="6058110"/>
            <a:ext cx="301625" cy="1588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117" name="直線コネクタ 116"/>
          <p:cNvCxnSpPr>
            <a:cxnSpLocks noChangeShapeType="1"/>
          </p:cNvCxnSpPr>
          <p:nvPr/>
        </p:nvCxnSpPr>
        <p:spPr bwMode="auto">
          <a:xfrm rot="5400000" flipH="1" flipV="1">
            <a:off x="9091935" y="6058111"/>
            <a:ext cx="301625" cy="1587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118" name="直線コネクタ 117"/>
          <p:cNvCxnSpPr>
            <a:cxnSpLocks noChangeShapeType="1"/>
          </p:cNvCxnSpPr>
          <p:nvPr/>
        </p:nvCxnSpPr>
        <p:spPr bwMode="auto">
          <a:xfrm rot="5400000" flipH="1" flipV="1">
            <a:off x="9242747" y="6058110"/>
            <a:ext cx="301625" cy="1588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119" name="直線コネクタ 118"/>
          <p:cNvCxnSpPr>
            <a:cxnSpLocks noChangeShapeType="1"/>
          </p:cNvCxnSpPr>
          <p:nvPr/>
        </p:nvCxnSpPr>
        <p:spPr bwMode="auto">
          <a:xfrm rot="5400000" flipH="1" flipV="1">
            <a:off x="9393560" y="6058111"/>
            <a:ext cx="301625" cy="1587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120" name="直線コネクタ 119"/>
          <p:cNvCxnSpPr>
            <a:cxnSpLocks noChangeShapeType="1"/>
          </p:cNvCxnSpPr>
          <p:nvPr/>
        </p:nvCxnSpPr>
        <p:spPr bwMode="auto">
          <a:xfrm rot="5400000" flipH="1" flipV="1">
            <a:off x="9544372" y="6058110"/>
            <a:ext cx="301625" cy="1588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121" name="直線コネクタ 120"/>
          <p:cNvCxnSpPr>
            <a:cxnSpLocks noChangeShapeType="1"/>
          </p:cNvCxnSpPr>
          <p:nvPr/>
        </p:nvCxnSpPr>
        <p:spPr bwMode="auto">
          <a:xfrm rot="5400000" flipH="1" flipV="1">
            <a:off x="9695185" y="6058111"/>
            <a:ext cx="301625" cy="1587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122" name="直線コネクタ 121"/>
          <p:cNvCxnSpPr>
            <a:cxnSpLocks noChangeShapeType="1"/>
          </p:cNvCxnSpPr>
          <p:nvPr/>
        </p:nvCxnSpPr>
        <p:spPr bwMode="auto">
          <a:xfrm rot="5400000" flipH="1" flipV="1">
            <a:off x="9845997" y="6058110"/>
            <a:ext cx="301625" cy="1588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123" name="直線コネクタ 122"/>
          <p:cNvCxnSpPr>
            <a:cxnSpLocks noChangeShapeType="1"/>
          </p:cNvCxnSpPr>
          <p:nvPr/>
        </p:nvCxnSpPr>
        <p:spPr bwMode="auto">
          <a:xfrm rot="5400000" flipH="1" flipV="1">
            <a:off x="9996810" y="6058111"/>
            <a:ext cx="301625" cy="1587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124" name="直線コネクタ 123"/>
          <p:cNvCxnSpPr>
            <a:cxnSpLocks noChangeShapeType="1"/>
          </p:cNvCxnSpPr>
          <p:nvPr/>
        </p:nvCxnSpPr>
        <p:spPr bwMode="auto">
          <a:xfrm rot="5400000" flipH="1" flipV="1">
            <a:off x="10147622" y="6058110"/>
            <a:ext cx="301625" cy="1588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125" name="直線コネクタ 124"/>
          <p:cNvCxnSpPr>
            <a:cxnSpLocks noChangeShapeType="1"/>
          </p:cNvCxnSpPr>
          <p:nvPr/>
        </p:nvCxnSpPr>
        <p:spPr bwMode="auto">
          <a:xfrm rot="5400000" flipH="1" flipV="1">
            <a:off x="10298435" y="6058111"/>
            <a:ext cx="301625" cy="1587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126" name="直線矢印コネクタ 125"/>
          <p:cNvCxnSpPr/>
          <p:nvPr/>
        </p:nvCxnSpPr>
        <p:spPr>
          <a:xfrm>
            <a:off x="1726728" y="4998454"/>
            <a:ext cx="3740150" cy="288925"/>
          </a:xfrm>
          <a:prstGeom prst="straightConnector1">
            <a:avLst/>
          </a:prstGeom>
          <a:ln>
            <a:tailEnd type="stealt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7" name="直線矢印コネクタ 135"/>
          <p:cNvCxnSpPr>
            <a:cxnSpLocks noChangeShapeType="1"/>
          </p:cNvCxnSpPr>
          <p:nvPr/>
        </p:nvCxnSpPr>
        <p:spPr bwMode="auto">
          <a:xfrm rot="16200000" flipH="1">
            <a:off x="6258247" y="5051635"/>
            <a:ext cx="288925" cy="182562"/>
          </a:xfrm>
          <a:prstGeom prst="straightConnector1">
            <a:avLst/>
          </a:prstGeom>
          <a:noFill/>
          <a:ln w="9525">
            <a:solidFill>
              <a:srgbClr val="98B954"/>
            </a:solidFill>
            <a:round/>
            <a:headEnd/>
            <a:tailEnd type="stealth" w="med" len="med"/>
          </a:ln>
        </p:spPr>
      </p:cxnSp>
      <p:cxnSp>
        <p:nvCxnSpPr>
          <p:cNvPr id="128" name="直線矢印コネクタ 127"/>
          <p:cNvCxnSpPr/>
          <p:nvPr/>
        </p:nvCxnSpPr>
        <p:spPr>
          <a:xfrm>
            <a:off x="5551016" y="5590591"/>
            <a:ext cx="322263" cy="317500"/>
          </a:xfrm>
          <a:prstGeom prst="straightConnector1">
            <a:avLst/>
          </a:prstGeom>
          <a:ln>
            <a:tailEnd type="stealt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9" name="直線矢印コネクタ 128"/>
          <p:cNvCxnSpPr/>
          <p:nvPr/>
        </p:nvCxnSpPr>
        <p:spPr>
          <a:xfrm>
            <a:off x="6498753" y="5589003"/>
            <a:ext cx="3949700" cy="319088"/>
          </a:xfrm>
          <a:prstGeom prst="straightConnector1">
            <a:avLst/>
          </a:prstGeom>
          <a:ln>
            <a:tailEnd type="stealt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30" name="TextBox 140"/>
          <p:cNvSpPr txBox="1">
            <a:spLocks noChangeArrowheads="1"/>
          </p:cNvSpPr>
          <p:nvPr/>
        </p:nvSpPr>
        <p:spPr bwMode="auto">
          <a:xfrm>
            <a:off x="2523323" y="5194431"/>
            <a:ext cx="232981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000" dirty="0">
                <a:latin typeface="Calibri" pitchFamily="7" charset="0"/>
              </a:rPr>
              <a:t>injection with compressed bunch spacing</a:t>
            </a:r>
            <a:endParaRPr lang="ja-JP" altLang="en-US" sz="1000" dirty="0">
              <a:latin typeface="Calibri" pitchFamily="7" charset="0"/>
            </a:endParaRPr>
          </a:p>
        </p:txBody>
      </p:sp>
      <p:sp>
        <p:nvSpPr>
          <p:cNvPr id="131" name="TextBox 141"/>
          <p:cNvSpPr txBox="1">
            <a:spLocks noChangeArrowheads="1"/>
          </p:cNvSpPr>
          <p:nvPr/>
        </p:nvSpPr>
        <p:spPr bwMode="auto">
          <a:xfrm>
            <a:off x="8532341" y="5563604"/>
            <a:ext cx="199587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000" dirty="0">
                <a:latin typeface="Calibri" pitchFamily="7" charset="0"/>
              </a:rPr>
              <a:t>extraction with long bunch spacing</a:t>
            </a:r>
            <a:endParaRPr lang="ja-JP" altLang="en-US" sz="1000" dirty="0">
              <a:latin typeface="Calibri" pitchFamily="7" charset="0"/>
            </a:endParaRPr>
          </a:p>
        </p:txBody>
      </p:sp>
      <p:sp>
        <p:nvSpPr>
          <p:cNvPr id="132" name="TextBox 142"/>
          <p:cNvSpPr txBox="1">
            <a:spLocks noChangeArrowheads="1"/>
          </p:cNvSpPr>
          <p:nvPr/>
        </p:nvSpPr>
        <p:spPr bwMode="auto">
          <a:xfrm>
            <a:off x="6615502" y="5200017"/>
            <a:ext cx="405249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400" b="1" dirty="0">
                <a:latin typeface="Calibri" pitchFamily="7" charset="0"/>
              </a:rPr>
              <a:t>In damping ring </a:t>
            </a:r>
            <a:r>
              <a:rPr lang="ja-JP" altLang="en-US" sz="1400" b="1" dirty="0">
                <a:latin typeface="Calibri" pitchFamily="7" charset="0"/>
              </a:rPr>
              <a:t>（</a:t>
            </a:r>
            <a:r>
              <a:rPr lang="en-US" altLang="ja-JP" sz="1400" b="1" dirty="0">
                <a:latin typeface="Calibri" pitchFamily="7" charset="0"/>
              </a:rPr>
              <a:t>6ns bunch spacing</a:t>
            </a:r>
            <a:r>
              <a:rPr lang="ja-JP" altLang="en-US" sz="1400" b="1" dirty="0">
                <a:latin typeface="Calibri" pitchFamily="7" charset="0"/>
              </a:rPr>
              <a:t>）</a:t>
            </a:r>
            <a:r>
              <a:rPr lang="en-US" altLang="ja-JP" sz="1400" b="1" dirty="0">
                <a:latin typeface="Calibri" pitchFamily="7" charset="0"/>
              </a:rPr>
              <a:t> : 2.3km length</a:t>
            </a:r>
            <a:endParaRPr lang="ja-JP" altLang="en-US" sz="1400" b="1" dirty="0">
              <a:latin typeface="Calibri" pitchFamily="7" charset="0"/>
            </a:endParaRPr>
          </a:p>
        </p:txBody>
      </p:sp>
      <p:sp>
        <p:nvSpPr>
          <p:cNvPr id="133" name="TextBox 143"/>
          <p:cNvSpPr txBox="1">
            <a:spLocks noChangeArrowheads="1"/>
          </p:cNvSpPr>
          <p:nvPr/>
        </p:nvSpPr>
        <p:spPr bwMode="auto">
          <a:xfrm>
            <a:off x="6476528" y="4696829"/>
            <a:ext cx="234746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000" dirty="0">
                <a:latin typeface="Calibri" pitchFamily="7" charset="0"/>
              </a:rPr>
              <a:t>beam generation </a:t>
            </a:r>
            <a:r>
              <a:rPr lang="ja-JP" altLang="en-US" sz="1000" dirty="0">
                <a:latin typeface="Calibri" pitchFamily="7" charset="0"/>
              </a:rPr>
              <a:t>（</a:t>
            </a:r>
            <a:r>
              <a:rPr lang="en-US" altLang="ja-JP" sz="1000" dirty="0">
                <a:latin typeface="Calibri" pitchFamily="7" charset="0"/>
              </a:rPr>
              <a:t>560 ns bunch spacing</a:t>
            </a:r>
            <a:r>
              <a:rPr lang="ja-JP" altLang="en-US" sz="1000" dirty="0">
                <a:latin typeface="Calibri" pitchFamily="7" charset="0"/>
              </a:rPr>
              <a:t>）</a:t>
            </a:r>
          </a:p>
        </p:txBody>
      </p:sp>
      <p:sp>
        <p:nvSpPr>
          <p:cNvPr id="134" name="TextBox 144"/>
          <p:cNvSpPr txBox="1">
            <a:spLocks noChangeArrowheads="1"/>
          </p:cNvSpPr>
          <p:nvPr/>
        </p:nvSpPr>
        <p:spPr bwMode="auto">
          <a:xfrm>
            <a:off x="4306524" y="5963653"/>
            <a:ext cx="156675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000" dirty="0">
                <a:latin typeface="Calibri" pitchFamily="7" charset="0"/>
              </a:rPr>
              <a:t>beam acceleration in </a:t>
            </a:r>
            <a:r>
              <a:rPr lang="en-US" altLang="ja-JP" sz="1000" dirty="0" err="1">
                <a:latin typeface="Calibri" pitchFamily="7" charset="0"/>
              </a:rPr>
              <a:t>Linac</a:t>
            </a:r>
            <a:endParaRPr lang="en-US" altLang="ja-JP" sz="1000" dirty="0">
              <a:latin typeface="Calibri" pitchFamily="7" charset="0"/>
            </a:endParaRPr>
          </a:p>
          <a:p>
            <a:r>
              <a:rPr lang="ja-JP" altLang="en-US" sz="1000" dirty="0">
                <a:latin typeface="Calibri" pitchFamily="7" charset="0"/>
              </a:rPr>
              <a:t>（</a:t>
            </a:r>
            <a:r>
              <a:rPr lang="en-US" altLang="ja-JP" sz="1000" dirty="0">
                <a:latin typeface="Calibri" pitchFamily="7" charset="0"/>
              </a:rPr>
              <a:t>560 ns bunch spacing</a:t>
            </a:r>
            <a:r>
              <a:rPr lang="ja-JP" altLang="en-US" sz="1000" dirty="0">
                <a:latin typeface="Calibri" pitchFamily="7" charset="0"/>
              </a:rPr>
              <a:t>）</a:t>
            </a:r>
          </a:p>
        </p:txBody>
      </p:sp>
      <p:sp>
        <p:nvSpPr>
          <p:cNvPr id="135" name="TextBox 145"/>
          <p:cNvSpPr txBox="1">
            <a:spLocks noChangeArrowheads="1"/>
          </p:cNvSpPr>
          <p:nvPr/>
        </p:nvSpPr>
        <p:spPr bwMode="auto">
          <a:xfrm>
            <a:off x="2639616" y="4263912"/>
            <a:ext cx="285693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b="1" dirty="0">
                <a:latin typeface="Calibri" pitchFamily="7" charset="0"/>
              </a:rPr>
              <a:t>1312 bunch  (220km length)</a:t>
            </a:r>
            <a:endParaRPr lang="ja-JP" altLang="en-US" b="1" dirty="0">
              <a:latin typeface="Calibri" pitchFamily="7" charset="0"/>
            </a:endParaRPr>
          </a:p>
        </p:txBody>
      </p:sp>
      <p:cxnSp>
        <p:nvCxnSpPr>
          <p:cNvPr id="136" name="直線矢印コネクタ 135"/>
          <p:cNvCxnSpPr/>
          <p:nvPr/>
        </p:nvCxnSpPr>
        <p:spPr>
          <a:xfrm>
            <a:off x="1760065" y="4928603"/>
            <a:ext cx="4470400" cy="1588"/>
          </a:xfrm>
          <a:prstGeom prst="straightConnector1">
            <a:avLst/>
          </a:prstGeom>
          <a:ln>
            <a:headEnd type="stealth" w="med" len="med"/>
            <a:tailEnd type="stealth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37" name="TextBox 1"/>
          <p:cNvSpPr txBox="1">
            <a:spLocks noChangeArrowheads="1"/>
          </p:cNvSpPr>
          <p:nvPr/>
        </p:nvSpPr>
        <p:spPr bwMode="auto">
          <a:xfrm>
            <a:off x="4153490" y="1080751"/>
            <a:ext cx="41793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400" b="1" dirty="0">
                <a:latin typeface="Helvetica"/>
                <a:cs typeface="Helvetica"/>
              </a:rPr>
              <a:t>ILC</a:t>
            </a:r>
            <a:r>
              <a:rPr lang="ja-JP" altLang="en-US" sz="2400" b="1" dirty="0">
                <a:latin typeface="Helvetica"/>
                <a:cs typeface="Helvetica"/>
              </a:rPr>
              <a:t>のビーム加速のシーケンス</a:t>
            </a:r>
            <a:endParaRPr lang="en-US" altLang="ja-JP" sz="2400" b="1" dirty="0">
              <a:latin typeface="Helvetica"/>
              <a:cs typeface="Helvetica"/>
            </a:endParaRPr>
          </a:p>
        </p:txBody>
      </p:sp>
      <p:cxnSp>
        <p:nvCxnSpPr>
          <p:cNvPr id="138" name="直線矢印コネクタ 137"/>
          <p:cNvCxnSpPr>
            <a:cxnSpLocks noChangeShapeType="1"/>
          </p:cNvCxnSpPr>
          <p:nvPr/>
        </p:nvCxnSpPr>
        <p:spPr bwMode="auto">
          <a:xfrm flipH="1" flipV="1">
            <a:off x="3373512" y="2831318"/>
            <a:ext cx="1656184" cy="216024"/>
          </a:xfrm>
          <a:prstGeom prst="straightConnector1">
            <a:avLst/>
          </a:prstGeom>
          <a:noFill/>
          <a:ln w="25400">
            <a:solidFill>
              <a:schemeClr val="accent5">
                <a:lumMod val="50000"/>
              </a:schemeClr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139" name="フリーフォーム 138"/>
          <p:cNvSpPr/>
          <p:nvPr/>
        </p:nvSpPr>
        <p:spPr>
          <a:xfrm>
            <a:off x="2437408" y="2903326"/>
            <a:ext cx="1872208" cy="216024"/>
          </a:xfrm>
          <a:custGeom>
            <a:avLst/>
            <a:gdLst>
              <a:gd name="connsiteX0" fmla="*/ 0 w 613833"/>
              <a:gd name="connsiteY0" fmla="*/ 0 h 80433"/>
              <a:gd name="connsiteX1" fmla="*/ 118533 w 613833"/>
              <a:gd name="connsiteY1" fmla="*/ 16933 h 80433"/>
              <a:gd name="connsiteX2" fmla="*/ 237066 w 613833"/>
              <a:gd name="connsiteY2" fmla="*/ 33867 h 80433"/>
              <a:gd name="connsiteX3" fmla="*/ 465666 w 613833"/>
              <a:gd name="connsiteY3" fmla="*/ 63500 h 80433"/>
              <a:gd name="connsiteX4" fmla="*/ 563033 w 613833"/>
              <a:gd name="connsiteY4" fmla="*/ 76200 h 80433"/>
              <a:gd name="connsiteX5" fmla="*/ 613833 w 613833"/>
              <a:gd name="connsiteY5" fmla="*/ 80433 h 80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3833" h="80433">
                <a:moveTo>
                  <a:pt x="0" y="0"/>
                </a:moveTo>
                <a:lnTo>
                  <a:pt x="118533" y="16933"/>
                </a:lnTo>
                <a:lnTo>
                  <a:pt x="237066" y="33867"/>
                </a:lnTo>
                <a:lnTo>
                  <a:pt x="465666" y="63500"/>
                </a:lnTo>
                <a:lnTo>
                  <a:pt x="563033" y="76200"/>
                </a:lnTo>
                <a:cubicBezTo>
                  <a:pt x="587727" y="79022"/>
                  <a:pt x="600780" y="79727"/>
                  <a:pt x="613833" y="80433"/>
                </a:cubicBezTo>
              </a:path>
            </a:pathLst>
          </a:custGeom>
          <a:ln>
            <a:solidFill>
              <a:schemeClr val="accent5">
                <a:lumMod val="50000"/>
              </a:schemeClr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ja-JP" altLang="en-US">
              <a:cs typeface="ＭＳ Ｐゴシック" pitchFamily="-60" charset="-128"/>
            </a:endParaRPr>
          </a:p>
        </p:txBody>
      </p:sp>
      <p:sp>
        <p:nvSpPr>
          <p:cNvPr id="140" name="TextBox 145"/>
          <p:cNvSpPr txBox="1">
            <a:spLocks noChangeArrowheads="1"/>
          </p:cNvSpPr>
          <p:nvPr/>
        </p:nvSpPr>
        <p:spPr bwMode="auto">
          <a:xfrm>
            <a:off x="6960096" y="6352144"/>
            <a:ext cx="285693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b="1" dirty="0">
                <a:latin typeface="Calibri" pitchFamily="7" charset="0"/>
              </a:rPr>
              <a:t>1312 bunch  (220km length)</a:t>
            </a:r>
            <a:endParaRPr lang="ja-JP" altLang="en-US" b="1" dirty="0">
              <a:latin typeface="Calibri" pitchFamily="7" charset="0"/>
            </a:endParaRPr>
          </a:p>
        </p:txBody>
      </p:sp>
      <p:sp>
        <p:nvSpPr>
          <p:cNvPr id="141" name="テキスト ボックス 140"/>
          <p:cNvSpPr txBox="1"/>
          <p:nvPr/>
        </p:nvSpPr>
        <p:spPr>
          <a:xfrm>
            <a:off x="1703513" y="4047888"/>
            <a:ext cx="2621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/>
              <a:t>1ms</a:t>
            </a:r>
            <a:r>
              <a:rPr lang="ja-JP" altLang="en-US" sz="1600" dirty="0"/>
              <a:t>のビームトレインの中は</a:t>
            </a:r>
          </a:p>
        </p:txBody>
      </p:sp>
      <p:sp>
        <p:nvSpPr>
          <p:cNvPr id="142" name="TextBox 37"/>
          <p:cNvSpPr txBox="1">
            <a:spLocks noChangeArrowheads="1"/>
          </p:cNvSpPr>
          <p:nvPr/>
        </p:nvSpPr>
        <p:spPr bwMode="auto">
          <a:xfrm>
            <a:off x="2711625" y="3183793"/>
            <a:ext cx="96693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ja-JP" altLang="en-US" sz="1200" b="1" dirty="0">
                <a:latin typeface="Calibri" pitchFamily="7" charset="0"/>
              </a:rPr>
              <a:t>電子加速部</a:t>
            </a:r>
          </a:p>
        </p:txBody>
      </p:sp>
      <p:sp>
        <p:nvSpPr>
          <p:cNvPr id="143" name="TextBox 37"/>
          <p:cNvSpPr txBox="1">
            <a:spLocks noChangeArrowheads="1"/>
          </p:cNvSpPr>
          <p:nvPr/>
        </p:nvSpPr>
        <p:spPr bwMode="auto">
          <a:xfrm>
            <a:off x="8544272" y="3183793"/>
            <a:ext cx="112082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ja-JP" altLang="en-US" sz="1200" b="1" dirty="0">
                <a:latin typeface="Calibri" pitchFamily="7" charset="0"/>
              </a:rPr>
              <a:t>陽電子加速部</a:t>
            </a:r>
          </a:p>
        </p:txBody>
      </p:sp>
      <p:sp>
        <p:nvSpPr>
          <p:cNvPr id="144" name="テキスト ボックス 143"/>
          <p:cNvSpPr txBox="1"/>
          <p:nvPr/>
        </p:nvSpPr>
        <p:spPr>
          <a:xfrm>
            <a:off x="5447928" y="4263913"/>
            <a:ext cx="24842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solidFill>
                  <a:srgbClr val="FF0000"/>
                </a:solidFill>
              </a:rPr>
              <a:t>ー＞実に長いバンチトレイン！</a:t>
            </a:r>
          </a:p>
        </p:txBody>
      </p:sp>
      <p:sp>
        <p:nvSpPr>
          <p:cNvPr id="145" name="テキスト ボックス 144"/>
          <p:cNvSpPr txBox="1"/>
          <p:nvPr/>
        </p:nvSpPr>
        <p:spPr>
          <a:xfrm>
            <a:off x="4439817" y="4983993"/>
            <a:ext cx="16139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solidFill>
                  <a:srgbClr val="FF0000"/>
                </a:solidFill>
              </a:rPr>
              <a:t>バンチトレイン圧縮</a:t>
            </a:r>
          </a:p>
        </p:txBody>
      </p:sp>
      <p:sp>
        <p:nvSpPr>
          <p:cNvPr id="146" name="テキスト ボックス 145"/>
          <p:cNvSpPr txBox="1"/>
          <p:nvPr/>
        </p:nvSpPr>
        <p:spPr>
          <a:xfrm>
            <a:off x="6023993" y="5632065"/>
            <a:ext cx="16139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solidFill>
                  <a:srgbClr val="FF0000"/>
                </a:solidFill>
              </a:rPr>
              <a:t>バンチトレイン拡張</a:t>
            </a:r>
          </a:p>
        </p:txBody>
      </p:sp>
    </p:spTree>
    <p:extLst>
      <p:ext uri="{BB962C8B-B14F-4D97-AF65-F5344CB8AC3E}">
        <p14:creationId xmlns:p14="http://schemas.microsoft.com/office/powerpoint/2010/main" val="489780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8610600" y="6027166"/>
            <a:ext cx="2743200" cy="365125"/>
          </a:xfrm>
        </p:spPr>
        <p:txBody>
          <a:bodyPr/>
          <a:lstStyle/>
          <a:p>
            <a:fld id="{A3E96A33-1008-D64F-B1E1-789B382C4A24}" type="slidenum">
              <a:rPr lang="uk-UA"/>
              <a:t>7</a:t>
            </a:fld>
            <a:endParaRPr kumimoji="1" lang="uk-UA" altLang="ja-JP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339205" y="405206"/>
            <a:ext cx="91987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/>
              <a:t>I</a:t>
            </a:r>
            <a:r>
              <a:rPr kumimoji="1" lang="en-US" altLang="ja-JP" sz="2000" b="1"/>
              <a:t>n </a:t>
            </a:r>
            <a:r>
              <a:rPr kumimoji="1" lang="en-US" altLang="ja-JP" sz="2000" b="1">
                <a:solidFill>
                  <a:srgbClr val="FF0000"/>
                </a:solidFill>
              </a:rPr>
              <a:t>Option-C(Ecm=250GeV)</a:t>
            </a:r>
            <a:r>
              <a:rPr kumimoji="1" lang="en-US" altLang="ja-JP" sz="2000" b="1"/>
              <a:t>, required Linac length become half, then we can adopt </a:t>
            </a:r>
            <a:r>
              <a:rPr kumimoji="1" lang="en-US" altLang="ja-JP" sz="2000" b="1">
                <a:solidFill>
                  <a:srgbClr val="FF0000"/>
                </a:solidFill>
              </a:rPr>
              <a:t>n=6</a:t>
            </a:r>
            <a:endParaRPr kumimoji="1" lang="ja-JP" altLang="en-US" sz="2000" b="1">
              <a:solidFill>
                <a:srgbClr val="FF0000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380928" y="3482598"/>
            <a:ext cx="6043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/>
              <a:t>( -1367.74m - 4907.8m - 202.02m) x 2 = -12955.12m = - 4 x C</a:t>
            </a:r>
            <a:r>
              <a:rPr kumimoji="1" lang="en-US" altLang="ja-JP" b="1" baseline="-25000"/>
              <a:t>DR</a:t>
            </a:r>
            <a:endParaRPr kumimoji="1" lang="ja-JP" altLang="en-US" b="1" baseline="-25000"/>
          </a:p>
        </p:txBody>
      </p:sp>
      <p:pic>
        <p:nvPicPr>
          <p:cNvPr id="22" name="図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974" y="1118020"/>
            <a:ext cx="4617720" cy="1544822"/>
          </a:xfrm>
          <a:prstGeom prst="rect">
            <a:avLst/>
          </a:prstGeom>
        </p:spPr>
      </p:pic>
      <p:cxnSp>
        <p:nvCxnSpPr>
          <p:cNvPr id="24" name="直線コネクタ 23"/>
          <p:cNvCxnSpPr/>
          <p:nvPr/>
        </p:nvCxnSpPr>
        <p:spPr>
          <a:xfrm flipH="1">
            <a:off x="4343400" y="2231136"/>
            <a:ext cx="233362" cy="4317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 flipH="1">
            <a:off x="4446555" y="2231136"/>
            <a:ext cx="233362" cy="4317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 flipH="1">
            <a:off x="4880035" y="2231136"/>
            <a:ext cx="233362" cy="4317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 flipH="1">
            <a:off x="4983190" y="2231136"/>
            <a:ext cx="233362" cy="4317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/>
          <p:cNvSpPr txBox="1"/>
          <p:nvPr/>
        </p:nvSpPr>
        <p:spPr>
          <a:xfrm>
            <a:off x="5290093" y="2979100"/>
            <a:ext cx="3266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/>
              <a:t>remove L </a:t>
            </a:r>
            <a:r>
              <a:rPr kumimoji="1" lang="en-US" altLang="ja-JP" b="1" baseline="-25000"/>
              <a:t>(PM+10 – PM+12) </a:t>
            </a:r>
            <a:r>
              <a:rPr kumimoji="1" lang="en-US" altLang="ja-JP" b="1"/>
              <a:t>= 4907.8m</a:t>
            </a:r>
            <a:endParaRPr kumimoji="1" lang="ja-JP" altLang="en-US" b="1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2129281" y="2738173"/>
            <a:ext cx="20876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/>
              <a:t>remove 1367.74m</a:t>
            </a:r>
          </a:p>
          <a:p>
            <a:r>
              <a:rPr lang="en-US" altLang="ja-JP" b="1"/>
              <a:t>at BDS entrance</a:t>
            </a:r>
          </a:p>
          <a:p>
            <a:r>
              <a:rPr lang="en-US" altLang="ja-JP" b="1"/>
              <a:t>(timing adjustment)</a:t>
            </a:r>
          </a:p>
        </p:txBody>
      </p:sp>
      <p:sp>
        <p:nvSpPr>
          <p:cNvPr id="30" name="曲折矢印 29"/>
          <p:cNvSpPr/>
          <p:nvPr/>
        </p:nvSpPr>
        <p:spPr>
          <a:xfrm flipV="1">
            <a:off x="4880035" y="2669608"/>
            <a:ext cx="427233" cy="603697"/>
          </a:xfrm>
          <a:prstGeom prst="ben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>
              <a:solidFill>
                <a:schemeClr val="tx1"/>
              </a:solidFill>
            </a:endParaRPr>
          </a:p>
        </p:txBody>
      </p:sp>
      <p:sp>
        <p:nvSpPr>
          <p:cNvPr id="31" name="曲折矢印 30"/>
          <p:cNvSpPr/>
          <p:nvPr/>
        </p:nvSpPr>
        <p:spPr>
          <a:xfrm flipH="1" flipV="1">
            <a:off x="4019322" y="2678637"/>
            <a:ext cx="427233" cy="342212"/>
          </a:xfrm>
          <a:prstGeom prst="ben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>
              <a:solidFill>
                <a:schemeClr val="tx1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5765609" y="2666307"/>
            <a:ext cx="3784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/>
              <a:t>remove</a:t>
            </a:r>
            <a:r>
              <a:rPr kumimoji="1" lang="en-US" altLang="ja-JP" b="1"/>
              <a:t> 202.02m at end of Linac area.</a:t>
            </a:r>
            <a:endParaRPr kumimoji="1" lang="ja-JP" altLang="en-US" b="1"/>
          </a:p>
        </p:txBody>
      </p:sp>
      <p:sp>
        <p:nvSpPr>
          <p:cNvPr id="34" name="正方形/長方形 33"/>
          <p:cNvSpPr/>
          <p:nvPr/>
        </p:nvSpPr>
        <p:spPr>
          <a:xfrm>
            <a:off x="3032940" y="3952741"/>
            <a:ext cx="73445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/>
              <a:t>L</a:t>
            </a:r>
            <a:r>
              <a:rPr lang="en-US" altLang="ja-JP" b="1" baseline="-25000"/>
              <a:t>3</a:t>
            </a:r>
            <a:r>
              <a:rPr lang="en-US" altLang="ja-JP" b="1"/>
              <a:t> is shortened by 4 x C</a:t>
            </a:r>
            <a:r>
              <a:rPr lang="en-US" altLang="ja-JP" b="1" baseline="-25000"/>
              <a:t>DR</a:t>
            </a:r>
            <a:r>
              <a:rPr lang="en-US" altLang="ja-JP" b="1"/>
              <a:t> ,  it means LINAC length is shortened by 6477.56m</a:t>
            </a:r>
            <a:endParaRPr lang="ja-JP" altLang="en-US" b="1"/>
          </a:p>
        </p:txBody>
      </p:sp>
      <p:cxnSp>
        <p:nvCxnSpPr>
          <p:cNvPr id="36" name="直線コネクタ 35"/>
          <p:cNvCxnSpPr/>
          <p:nvPr/>
        </p:nvCxnSpPr>
        <p:spPr>
          <a:xfrm flipH="1">
            <a:off x="5215315" y="2200656"/>
            <a:ext cx="233362" cy="4317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>
          <a:xfrm flipH="1">
            <a:off x="5318470" y="2200656"/>
            <a:ext cx="233362" cy="4317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図 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43424"/>
            <a:ext cx="12192000" cy="1485392"/>
          </a:xfrm>
          <a:prstGeom prst="rect">
            <a:avLst/>
          </a:prstGeom>
        </p:spPr>
      </p:pic>
      <p:sp>
        <p:nvSpPr>
          <p:cNvPr id="39" name="テキスト ボックス 38"/>
          <p:cNvSpPr txBox="1"/>
          <p:nvPr/>
        </p:nvSpPr>
        <p:spPr>
          <a:xfrm>
            <a:off x="4669933" y="5205172"/>
            <a:ext cx="68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PM-8</a:t>
            </a:r>
            <a:endParaRPr kumimoji="1" lang="ja-JP" altLang="en-US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3042301" y="5205172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PM-10</a:t>
            </a:r>
            <a:endParaRPr kumimoji="1" lang="ja-JP" altLang="en-US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329325" y="5205172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PM-12</a:t>
            </a:r>
            <a:endParaRPr kumimoji="1" lang="ja-JP" altLang="en-US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6776427" y="5205172"/>
            <a:ext cx="732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PM+8</a:t>
            </a:r>
            <a:endParaRPr kumimoji="1" lang="ja-JP" altLang="en-US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8374342" y="5205172"/>
            <a:ext cx="84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PM+10</a:t>
            </a:r>
            <a:endParaRPr kumimoji="1" lang="ja-JP" altLang="en-US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10089277" y="5205172"/>
            <a:ext cx="84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PM+12</a:t>
            </a:r>
            <a:endParaRPr kumimoji="1" lang="ja-JP" altLang="en-US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1134741" y="5205172"/>
            <a:ext cx="84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PM+13</a:t>
            </a:r>
            <a:endParaRPr kumimoji="1" lang="ja-JP" altLang="en-US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217568" y="5205172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PM-13</a:t>
            </a:r>
            <a:endParaRPr kumimoji="1" lang="ja-JP" altLang="en-US"/>
          </a:p>
        </p:txBody>
      </p:sp>
      <p:cxnSp>
        <p:nvCxnSpPr>
          <p:cNvPr id="47" name="直線矢印コネクタ 46"/>
          <p:cNvCxnSpPr/>
          <p:nvPr/>
        </p:nvCxnSpPr>
        <p:spPr>
          <a:xfrm>
            <a:off x="8825899" y="5068520"/>
            <a:ext cx="1631550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/>
          <p:cNvCxnSpPr/>
          <p:nvPr/>
        </p:nvCxnSpPr>
        <p:spPr>
          <a:xfrm>
            <a:off x="1680056" y="5068520"/>
            <a:ext cx="1631550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テキスト ボックス 48"/>
          <p:cNvSpPr txBox="1"/>
          <p:nvPr/>
        </p:nvSpPr>
        <p:spPr>
          <a:xfrm>
            <a:off x="9224255" y="4635492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rgbClr val="FF0000"/>
                </a:solidFill>
              </a:rPr>
              <a:t>4907.8m</a:t>
            </a:r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2021125" y="4635492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rgbClr val="FF0000"/>
                </a:solidFill>
              </a:rPr>
              <a:t>4907.8m</a:t>
            </a:r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5882880" y="6039798"/>
            <a:ext cx="70403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b="1"/>
              <a:t>TDR</a:t>
            </a:r>
            <a:endParaRPr kumimoji="1" lang="ja-JP" altLang="en-US" sz="2400" b="1"/>
          </a:p>
        </p:txBody>
      </p:sp>
      <p:cxnSp>
        <p:nvCxnSpPr>
          <p:cNvPr id="54" name="直線矢印コネクタ 53"/>
          <p:cNvCxnSpPr/>
          <p:nvPr/>
        </p:nvCxnSpPr>
        <p:spPr>
          <a:xfrm>
            <a:off x="3382387" y="5068520"/>
            <a:ext cx="16315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矢印コネクタ 54"/>
          <p:cNvCxnSpPr/>
          <p:nvPr/>
        </p:nvCxnSpPr>
        <p:spPr>
          <a:xfrm flipV="1">
            <a:off x="5084718" y="5064202"/>
            <a:ext cx="1177003" cy="863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矢印コネクタ 55"/>
          <p:cNvCxnSpPr/>
          <p:nvPr/>
        </p:nvCxnSpPr>
        <p:spPr>
          <a:xfrm flipV="1">
            <a:off x="6276004" y="5067953"/>
            <a:ext cx="889925" cy="113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6"/>
          <p:cNvCxnSpPr/>
          <p:nvPr/>
        </p:nvCxnSpPr>
        <p:spPr>
          <a:xfrm>
            <a:off x="7200482" y="5068520"/>
            <a:ext cx="16315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テキスト ボックス 64"/>
          <p:cNvSpPr txBox="1"/>
          <p:nvPr/>
        </p:nvSpPr>
        <p:spPr>
          <a:xfrm>
            <a:off x="3723375" y="4644115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4911.6m</a:t>
            </a:r>
            <a:endParaRPr kumimoji="1" lang="ja-JP" altLang="en-US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5155080" y="4635492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34</a:t>
            </a:r>
            <a:r>
              <a:rPr kumimoji="1" lang="en-US" altLang="ja-JP"/>
              <a:t>13.8m</a:t>
            </a:r>
            <a:endParaRPr kumimoji="1" lang="ja-JP" altLang="en-US"/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6236806" y="4635492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2334</a:t>
            </a:r>
            <a:r>
              <a:rPr kumimoji="1" lang="en-US" altLang="ja-JP"/>
              <a:t>.9m</a:t>
            </a:r>
            <a:endParaRPr kumimoji="1" lang="ja-JP" altLang="en-US"/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7576366" y="4635492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4795.2m</a:t>
            </a:r>
            <a:endParaRPr kumimoji="1" lang="ja-JP" altLang="en-US"/>
          </a:p>
        </p:txBody>
      </p:sp>
      <p:cxnSp>
        <p:nvCxnSpPr>
          <p:cNvPr id="70" name="直線矢印コネクタ 69"/>
          <p:cNvCxnSpPr/>
          <p:nvPr/>
        </p:nvCxnSpPr>
        <p:spPr>
          <a:xfrm flipV="1">
            <a:off x="4576762" y="5093616"/>
            <a:ext cx="639092" cy="11770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テキスト ボックス 70"/>
          <p:cNvSpPr txBox="1"/>
          <p:nvPr/>
        </p:nvSpPr>
        <p:spPr>
          <a:xfrm>
            <a:off x="3375711" y="5978336"/>
            <a:ext cx="15576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/>
              <a:t>put </a:t>
            </a:r>
            <a:r>
              <a:rPr kumimoji="1" lang="en-US" altLang="ja-JP" sz="1400">
                <a:solidFill>
                  <a:srgbClr val="FF0000"/>
                </a:solidFill>
              </a:rPr>
              <a:t>1473m</a:t>
            </a:r>
          </a:p>
          <a:p>
            <a:r>
              <a:rPr lang="en-US" altLang="ja-JP" sz="1400"/>
              <a:t>by change Request</a:t>
            </a:r>
            <a:endParaRPr kumimoji="1" lang="ja-JP" altLang="en-US" sz="1400"/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7623914" y="5986978"/>
            <a:ext cx="15576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/>
              <a:t>put </a:t>
            </a:r>
            <a:r>
              <a:rPr kumimoji="1" lang="en-US" altLang="ja-JP" sz="1400">
                <a:solidFill>
                  <a:srgbClr val="FF0000"/>
                </a:solidFill>
              </a:rPr>
              <a:t>1473m</a:t>
            </a:r>
          </a:p>
          <a:p>
            <a:r>
              <a:rPr lang="en-US" altLang="ja-JP" sz="1400"/>
              <a:t>by change Request</a:t>
            </a:r>
            <a:endParaRPr kumimoji="1" lang="ja-JP" altLang="en-US" sz="1400"/>
          </a:p>
        </p:txBody>
      </p:sp>
      <p:cxnSp>
        <p:nvCxnSpPr>
          <p:cNvPr id="74" name="直線矢印コネクタ 73"/>
          <p:cNvCxnSpPr/>
          <p:nvPr/>
        </p:nvCxnSpPr>
        <p:spPr>
          <a:xfrm>
            <a:off x="10480994" y="5067181"/>
            <a:ext cx="734002" cy="5617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矢印コネクタ 74"/>
          <p:cNvCxnSpPr/>
          <p:nvPr/>
        </p:nvCxnSpPr>
        <p:spPr>
          <a:xfrm>
            <a:off x="11205520" y="5062278"/>
            <a:ext cx="428022" cy="490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テキスト ボックス 75"/>
          <p:cNvSpPr txBox="1"/>
          <p:nvPr/>
        </p:nvSpPr>
        <p:spPr>
          <a:xfrm>
            <a:off x="10397137" y="4633581"/>
            <a:ext cx="83708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rgbClr val="FF0000"/>
                </a:solidFill>
              </a:rPr>
              <a:t>1375</a:t>
            </a:r>
            <a:r>
              <a:rPr kumimoji="1" lang="en-US" altLang="ja-JP">
                <a:solidFill>
                  <a:srgbClr val="FF0000"/>
                </a:solidFill>
              </a:rPr>
              <a:t>m</a:t>
            </a:r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11147565" y="4621614"/>
            <a:ext cx="837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1264</a:t>
            </a:r>
            <a:r>
              <a:rPr kumimoji="1" lang="en-US" altLang="ja-JP"/>
              <a:t>m</a:t>
            </a:r>
            <a:endParaRPr kumimoji="1" lang="ja-JP" altLang="en-US"/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972396" y="4622583"/>
            <a:ext cx="837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rgbClr val="FF0000"/>
                </a:solidFill>
              </a:rPr>
              <a:t>1375</a:t>
            </a:r>
            <a:r>
              <a:rPr kumimoji="1" lang="en-US" altLang="ja-JP">
                <a:solidFill>
                  <a:srgbClr val="FF0000"/>
                </a:solidFill>
              </a:rPr>
              <a:t>m</a:t>
            </a:r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280475" y="4616228"/>
            <a:ext cx="837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1264</a:t>
            </a:r>
            <a:r>
              <a:rPr kumimoji="1" lang="en-US" altLang="ja-JP"/>
              <a:t>m</a:t>
            </a:r>
            <a:endParaRPr kumimoji="1" lang="ja-JP" altLang="en-US"/>
          </a:p>
        </p:txBody>
      </p:sp>
      <p:cxnSp>
        <p:nvCxnSpPr>
          <p:cNvPr id="80" name="直線矢印コネクタ 79"/>
          <p:cNvCxnSpPr/>
          <p:nvPr/>
        </p:nvCxnSpPr>
        <p:spPr>
          <a:xfrm>
            <a:off x="1022597" y="5062278"/>
            <a:ext cx="625081" cy="730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線矢印コネクタ 80"/>
          <p:cNvCxnSpPr/>
          <p:nvPr/>
        </p:nvCxnSpPr>
        <p:spPr>
          <a:xfrm flipV="1">
            <a:off x="513713" y="5062395"/>
            <a:ext cx="498196" cy="353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矢印コネクタ 81"/>
          <p:cNvCxnSpPr/>
          <p:nvPr/>
        </p:nvCxnSpPr>
        <p:spPr>
          <a:xfrm flipH="1" flipV="1">
            <a:off x="6992351" y="5093616"/>
            <a:ext cx="631563" cy="11463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6544533" y="6184013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n=10</a:t>
            </a:r>
            <a:endParaRPr kumimoji="1" lang="ja-JP" altLang="en-US"/>
          </a:p>
        </p:txBody>
      </p:sp>
      <p:sp>
        <p:nvSpPr>
          <p:cNvPr id="3" name="曲折矢印 2"/>
          <p:cNvSpPr/>
          <p:nvPr/>
        </p:nvSpPr>
        <p:spPr>
          <a:xfrm>
            <a:off x="5303328" y="1251547"/>
            <a:ext cx="374752" cy="833022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8" name="曲折矢印 57"/>
          <p:cNvSpPr/>
          <p:nvPr/>
        </p:nvSpPr>
        <p:spPr>
          <a:xfrm flipV="1">
            <a:off x="5260670" y="2631449"/>
            <a:ext cx="427233" cy="307705"/>
          </a:xfrm>
          <a:prstGeom prst="ben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>
              <a:solidFill>
                <a:schemeClr val="tx1"/>
              </a:solidFill>
            </a:endParaRPr>
          </a:p>
        </p:txBody>
      </p:sp>
      <p:sp>
        <p:nvSpPr>
          <p:cNvPr id="59" name="正方形/長方形 58"/>
          <p:cNvSpPr/>
          <p:nvPr/>
        </p:nvSpPr>
        <p:spPr>
          <a:xfrm>
            <a:off x="5811465" y="907480"/>
            <a:ext cx="5416098" cy="156966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altLang="ja-JP" sz="2400" b="1"/>
              <a:t>Shortning the e</a:t>
            </a:r>
            <a:r>
              <a:rPr lang="en-US" altLang="ja-JP" sz="2400" b="1" baseline="30000"/>
              <a:t>+</a:t>
            </a:r>
            <a:r>
              <a:rPr lang="en-US" altLang="ja-JP" sz="2400" b="1"/>
              <a:t> LINAC length is possible </a:t>
            </a:r>
          </a:p>
          <a:p>
            <a:r>
              <a:rPr lang="en-US" altLang="ja-JP" sz="2400" b="1"/>
              <a:t>         as a unit of C</a:t>
            </a:r>
            <a:r>
              <a:rPr lang="en-US" altLang="ja-JP" sz="2400" b="1" baseline="-25000"/>
              <a:t>DR </a:t>
            </a:r>
            <a:r>
              <a:rPr lang="en-US" altLang="ja-JP" sz="2400" b="1"/>
              <a:t>/2 = 1619.34m.</a:t>
            </a:r>
          </a:p>
          <a:p>
            <a:r>
              <a:rPr lang="en-US" altLang="ja-JP" sz="2400" b="1"/>
              <a:t>Keep the same length of e</a:t>
            </a:r>
            <a:r>
              <a:rPr lang="en-US" altLang="ja-JP" sz="2400" b="1" baseline="30000"/>
              <a:t>-</a:t>
            </a:r>
            <a:r>
              <a:rPr lang="en-US" altLang="ja-JP" sz="2400" b="1"/>
              <a:t> LINAC </a:t>
            </a:r>
          </a:p>
          <a:p>
            <a:r>
              <a:rPr lang="en-US" altLang="ja-JP" sz="2400" b="1"/>
              <a:t>         for the symmetric collision energy.</a:t>
            </a:r>
            <a:endParaRPr lang="ja-JP" altLang="en-US" sz="2400" b="1"/>
          </a:p>
        </p:txBody>
      </p:sp>
    </p:spTree>
    <p:extLst>
      <p:ext uri="{BB962C8B-B14F-4D97-AF65-F5344CB8AC3E}">
        <p14:creationId xmlns:p14="http://schemas.microsoft.com/office/powerpoint/2010/main" val="36073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4114234" y="299447"/>
            <a:ext cx="3747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/>
              <a:t>Working assumption (2)</a:t>
            </a:r>
            <a:endParaRPr kumimoji="1" lang="ja-JP" altLang="en-US" sz="2800" b="1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/>
              <a:t>8</a:t>
            </a:fld>
            <a:endParaRPr kumimoji="1" lang="uk-UA" altLang="ja-JP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19624" y="822667"/>
            <a:ext cx="97874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/>
              <a:t>(2) Keep Energy Reach Margin enough safe to reach target energy (250GeV).</a:t>
            </a:r>
            <a:endParaRPr kumimoji="1" lang="ja-JP" altLang="en-US" sz="2400" b="1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280160" y="1543467"/>
            <a:ext cx="8896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/>
              <a:t>(1) Module margin : margin to reach the target energy of the target experiment (0% in TDR)</a:t>
            </a:r>
            <a:endParaRPr kumimoji="1" lang="ja-JP" altLang="en-US" b="1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80159" y="2241748"/>
            <a:ext cx="9029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/>
              <a:t>(2) Availability margin : margin to compensate cryomodule trip (1.5% in TDR, ~3 RF unit trip )</a:t>
            </a:r>
            <a:endParaRPr kumimoji="1" lang="ja-JP" altLang="en-US" b="1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280158" y="2940029"/>
            <a:ext cx="7781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/>
              <a:t>(3) Space margin : cryomodule space to be installed more cryomodule in future.</a:t>
            </a:r>
            <a:endParaRPr kumimoji="1" lang="ja-JP" altLang="en-US" b="1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408260" y="3355755"/>
            <a:ext cx="6669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>
                <a:solidFill>
                  <a:srgbClr val="FF0000"/>
                </a:solidFill>
              </a:rPr>
              <a:t>*Anytime 0.5% is required in the operation with cavity phase offset.</a:t>
            </a:r>
            <a:endParaRPr kumimoji="1" lang="ja-JP" altLang="en-US" b="1">
              <a:solidFill>
                <a:srgbClr val="FF0000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824539" y="2594993"/>
            <a:ext cx="5166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>
                <a:solidFill>
                  <a:srgbClr val="FF0000"/>
                </a:solidFill>
              </a:rPr>
              <a:t>3 RF unit margin correspond to 3% for Ecm=250GeV </a:t>
            </a:r>
            <a:endParaRPr kumimoji="1" lang="ja-JP" altLang="en-US" b="1">
              <a:solidFill>
                <a:srgbClr val="FF0000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824539" y="1872416"/>
            <a:ext cx="5132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>
                <a:solidFill>
                  <a:srgbClr val="FF0000"/>
                </a:solidFill>
              </a:rPr>
              <a:t>2.5% module margin(3.1GeV each) for Ecm=250GeV</a:t>
            </a:r>
            <a:endParaRPr kumimoji="1" lang="ja-JP" altLang="en-US" b="1">
              <a:solidFill>
                <a:srgbClr val="FF000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868700" y="3771026"/>
            <a:ext cx="623856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/>
              <a:t>Total margin:  1.5%+ 0.5% = 2% for TDR Ecm=500GeV</a:t>
            </a:r>
          </a:p>
          <a:p>
            <a:r>
              <a:rPr lang="en-US" altLang="ja-JP" b="1"/>
              <a:t>                         </a:t>
            </a:r>
            <a:r>
              <a:rPr lang="en-US" altLang="ja-JP" b="1">
                <a:solidFill>
                  <a:srgbClr val="FF0000"/>
                </a:solidFill>
              </a:rPr>
              <a:t>2.5% + 3% + 0.5% = 6% for Ecm=250GeV, Option C</a:t>
            </a:r>
            <a:endParaRPr kumimoji="1" lang="ja-JP" altLang="en-US" b="1">
              <a:solidFill>
                <a:srgbClr val="FF000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19624" y="4599920"/>
            <a:ext cx="1151751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/>
              <a:t>(3)  In case of HG,HQ R&amp;D success;</a:t>
            </a:r>
          </a:p>
          <a:p>
            <a:r>
              <a:rPr lang="en-US" altLang="ja-JP" sz="2400" b="1"/>
              <a:t>         </a:t>
            </a:r>
            <a:r>
              <a:rPr kumimoji="1" lang="en-US" altLang="ja-JP" sz="2400" b="1"/>
              <a:t>HG HQ upgrade :from 31.5MV/m Q0=1E10  </a:t>
            </a:r>
            <a:r>
              <a:rPr kumimoji="1" lang="en-US" altLang="ja-JP" sz="2400" b="1">
                <a:sym typeface="Wingdings"/>
              </a:rPr>
              <a:t>  35MV/m Q0=1.6E10   by N-infusion.</a:t>
            </a:r>
            <a:endParaRPr kumimoji="1" lang="ja-JP" altLang="en-US" sz="2400" b="1">
              <a:sym typeface="Wingdings"/>
            </a:endParaRPr>
          </a:p>
          <a:p>
            <a:r>
              <a:rPr lang="en-US" altLang="ja-JP" sz="2400" b="1">
                <a:sym typeface="Wingdings"/>
              </a:rPr>
              <a:t>        Same RF unit configuration, but increase of klystron output to 11MW, 1.75ms.</a:t>
            </a:r>
          </a:p>
          <a:p>
            <a:r>
              <a:rPr lang="en-US" altLang="ja-JP" sz="2400" b="1">
                <a:sym typeface="Wingdings"/>
              </a:rPr>
              <a:t>        Consider decrease of number of RF unit for 35MV/m. </a:t>
            </a:r>
          </a:p>
          <a:p>
            <a:r>
              <a:rPr lang="en-US" altLang="ja-JP" sz="2400" b="1">
                <a:sym typeface="Wingdings"/>
              </a:rPr>
              <a:t>        </a:t>
            </a:r>
            <a:r>
              <a:rPr lang="en-US" altLang="ja-JP" sz="2400" b="1">
                <a:solidFill>
                  <a:srgbClr val="FF0000"/>
                </a:solidFill>
                <a:sym typeface="Wingdings"/>
              </a:rPr>
              <a:t>The length of tunnel is kept the same as 31.5MV/m.</a:t>
            </a:r>
            <a:r>
              <a:rPr lang="ja-JP" altLang="en-US" sz="2400" b="1">
                <a:sym typeface="Wingdings"/>
              </a:rPr>
              <a:t>　</a:t>
            </a:r>
            <a:endParaRPr kumimoji="1" lang="ja-JP" altLang="en-US" sz="2400" b="1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128882" y="1190948"/>
            <a:ext cx="7633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>
                <a:solidFill>
                  <a:srgbClr val="7030A0"/>
                </a:solidFill>
              </a:rPr>
              <a:t>for enough positron production and meaningful energy reach of Higgs physics</a:t>
            </a:r>
            <a:endParaRPr kumimoji="1" lang="ja-JP" altLang="en-US" b="1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527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4114234" y="299447"/>
            <a:ext cx="3747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/>
              <a:t>Working assumption (3)</a:t>
            </a:r>
            <a:endParaRPr kumimoji="1" lang="ja-JP" altLang="en-US" sz="2800" b="1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/>
              <a:t>9</a:t>
            </a:fld>
            <a:endParaRPr kumimoji="1" lang="uk-UA" altLang="ja-JP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837908" y="2591552"/>
            <a:ext cx="101112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/>
              <a:t>(6)</a:t>
            </a:r>
            <a:r>
              <a:rPr lang="en-US" altLang="ja-JP" sz="2400" b="1"/>
              <a:t>  Adopt CR0009 and CR0014 for cryogenics. The access hall is re-considered </a:t>
            </a:r>
          </a:p>
          <a:p>
            <a:r>
              <a:rPr lang="en-US" altLang="ja-JP" sz="2400" b="1"/>
              <a:t>       with this design change. Angle cross with Linac tunnel and access tunnel </a:t>
            </a:r>
          </a:p>
          <a:p>
            <a:r>
              <a:rPr lang="en-US" altLang="ja-JP" sz="2400" b="1"/>
              <a:t>       for cryomodule carry in, is considered.</a:t>
            </a:r>
            <a:endParaRPr kumimoji="1" lang="ja-JP" altLang="en-US" sz="2400" b="1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837908" y="4343253"/>
            <a:ext cx="75557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/>
              <a:t>(8) Two Vertical shaft access to detector hall is assumed.</a:t>
            </a:r>
            <a:r>
              <a:rPr lang="ja-JP" altLang="en-US" sz="2400" b="1">
                <a:sym typeface="Wingdings"/>
              </a:rPr>
              <a:t>　</a:t>
            </a:r>
            <a:endParaRPr kumimoji="1" lang="ja-JP" altLang="en-US" sz="2400" b="1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837908" y="5488862"/>
            <a:ext cx="105891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/>
              <a:t>(10) Number of beam dump and power of them proposed by Yokoya are adopted.</a:t>
            </a:r>
            <a:endParaRPr kumimoji="1" lang="ja-JP" altLang="en-US" sz="2400" b="1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837908" y="3791881"/>
            <a:ext cx="99038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/>
              <a:t>(7)  Linac central shield wall is 1.5m thick. Total width of Linac tunnel is 9.5m.</a:t>
            </a:r>
            <a:endParaRPr kumimoji="1" lang="ja-JP" altLang="en-US" sz="2400" b="1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837908" y="1331503"/>
            <a:ext cx="107988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/>
              <a:t>(5) Maximum cryo-line length of one cryogenics is 2.5km+/-10%, the same as TDR.</a:t>
            </a:r>
            <a:endParaRPr kumimoji="1" lang="ja-JP" altLang="en-US" sz="2400" b="1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837908" y="4860659"/>
            <a:ext cx="112909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/>
              <a:t>(9) Design change of positron side BDS tunnel and injector-linac position are adopted.</a:t>
            </a:r>
            <a:r>
              <a:rPr lang="ja-JP" altLang="en-US" sz="2400" b="1">
                <a:sym typeface="Wingdings"/>
              </a:rPr>
              <a:t>　</a:t>
            </a:r>
            <a:endParaRPr kumimoji="1" lang="ja-JP" altLang="en-US" sz="2400" b="1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837908" y="828244"/>
            <a:ext cx="69915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/>
              <a:t>(4) Only 5Hz Linac operation is considered (not 10Hz).</a:t>
            </a:r>
            <a:endParaRPr kumimoji="1" lang="ja-JP" altLang="en-US" sz="2400" b="1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849596" y="1798881"/>
            <a:ext cx="90995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>
                <a:solidFill>
                  <a:srgbClr val="7030A0"/>
                </a:solidFill>
              </a:rPr>
              <a:t>This determines the interval of the access point, such as PM+/-8, PM+/-10, PM+/-12</a:t>
            </a:r>
            <a:endParaRPr kumimoji="1" lang="ja-JP" altLang="en-US" sz="2000" b="1">
              <a:solidFill>
                <a:srgbClr val="7030A0"/>
              </a:solidFill>
            </a:endParaRPr>
          </a:p>
        </p:txBody>
      </p:sp>
      <p:sp>
        <p:nvSpPr>
          <p:cNvPr id="3" name="右矢印 2"/>
          <p:cNvSpPr/>
          <p:nvPr/>
        </p:nvSpPr>
        <p:spPr>
          <a:xfrm>
            <a:off x="246888" y="1331503"/>
            <a:ext cx="521208" cy="466344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162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22974</TotalTime>
  <Words>3062</Words>
  <Application>Microsoft Macintosh PowerPoint</Application>
  <PresentationFormat>ワイド画面</PresentationFormat>
  <Paragraphs>891</Paragraphs>
  <Slides>41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41</vt:i4>
      </vt:variant>
    </vt:vector>
  </HeadingPairs>
  <TitlesOfParts>
    <vt:vector size="48" baseType="lpstr">
      <vt:lpstr>Calibri</vt:lpstr>
      <vt:lpstr>Calibri Light</vt:lpstr>
      <vt:lpstr>Helvetica</vt:lpstr>
      <vt:lpstr>ＭＳ Ｐゴシック</vt:lpstr>
      <vt:lpstr>Wingdings</vt:lpstr>
      <vt:lpstr>Arial</vt:lpstr>
      <vt:lpstr>ホワイト</vt:lpstr>
      <vt:lpstr>PowerPoint プレゼンテーション</vt:lpstr>
      <vt:lpstr>Summary of Staging Consideration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大学共同利用機関法人 高エネルギー加速器研究機構</dc:creator>
  <cp:lastModifiedBy>大学共同利用機関法人 高エネルギー加速器研究機構</cp:lastModifiedBy>
  <cp:revision>323</cp:revision>
  <cp:lastPrinted>2017-05-31T03:42:47Z</cp:lastPrinted>
  <dcterms:created xsi:type="dcterms:W3CDTF">2016-12-25T04:35:19Z</dcterms:created>
  <dcterms:modified xsi:type="dcterms:W3CDTF">2017-07-21T23:15:25Z</dcterms:modified>
</cp:coreProperties>
</file>