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0"/>
  </p:notesMasterIdLst>
  <p:sldIdLst>
    <p:sldId id="256" r:id="rId3"/>
    <p:sldId id="258" r:id="rId4"/>
    <p:sldId id="268" r:id="rId5"/>
    <p:sldId id="270" r:id="rId6"/>
    <p:sldId id="279" r:id="rId7"/>
    <p:sldId id="278" r:id="rId8"/>
    <p:sldId id="269" r:id="rId9"/>
    <p:sldId id="272" r:id="rId10"/>
    <p:sldId id="281" r:id="rId11"/>
    <p:sldId id="259" r:id="rId12"/>
    <p:sldId id="273" r:id="rId13"/>
    <p:sldId id="257" r:id="rId14"/>
    <p:sldId id="282" r:id="rId15"/>
    <p:sldId id="271" r:id="rId16"/>
    <p:sldId id="260" r:id="rId17"/>
    <p:sldId id="261" r:id="rId18"/>
    <p:sldId id="262" r:id="rId19"/>
    <p:sldId id="263" r:id="rId20"/>
    <p:sldId id="264" r:id="rId21"/>
    <p:sldId id="265" r:id="rId22"/>
    <p:sldId id="266" r:id="rId23"/>
    <p:sldId id="267" r:id="rId24"/>
    <p:sldId id="274" r:id="rId25"/>
    <p:sldId id="275" r:id="rId26"/>
    <p:sldId id="277" r:id="rId27"/>
    <p:sldId id="283" r:id="rId28"/>
    <p:sldId id="28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DAC4D77-5917-4A73-B93F-3788A0DB346E}">
          <p14:sldIdLst>
            <p14:sldId id="256"/>
            <p14:sldId id="258"/>
            <p14:sldId id="268"/>
            <p14:sldId id="270"/>
            <p14:sldId id="279"/>
            <p14:sldId id="278"/>
            <p14:sldId id="269"/>
            <p14:sldId id="272"/>
            <p14:sldId id="281"/>
            <p14:sldId id="259"/>
            <p14:sldId id="273"/>
            <p14:sldId id="257"/>
            <p14:sldId id="282"/>
            <p14:sldId id="271"/>
          </p14:sldIdLst>
        </p14:section>
        <p14:section name="Cutouts" id="{32617EEA-EBC1-40EC-A9B9-3C9BDB2F608F}">
          <p14:sldIdLst>
            <p14:sldId id="260"/>
            <p14:sldId id="261"/>
            <p14:sldId id="262"/>
            <p14:sldId id="263"/>
            <p14:sldId id="264"/>
            <p14:sldId id="265"/>
            <p14:sldId id="266"/>
            <p14:sldId id="267"/>
          </p14:sldIdLst>
        </p14:section>
        <p14:section name="ClosingSection" id="{2E964D64-A960-4A07-915B-D63369CEA08F}">
          <p14:sldIdLst>
            <p14:sldId id="274"/>
            <p14:sldId id="275"/>
            <p14:sldId id="277"/>
            <p14:sldId id="283"/>
            <p14:sldId id="28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57769" autoAdjust="0"/>
  </p:normalViewPr>
  <p:slideViewPr>
    <p:cSldViewPr snapToGrid="0">
      <p:cViewPr varScale="1">
        <p:scale>
          <a:sx n="38" d="100"/>
          <a:sy n="38" d="100"/>
        </p:scale>
        <p:origin x="22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BAACFC-2265-467C-8651-540236778C02}" type="datetimeFigureOut">
              <a:rPr lang="en-US" smtClean="0"/>
              <a:t>6/21/2017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24C8EE-E0E0-4DC1-B90F-E7FA21C1AB77}" type="slidenum">
              <a:rPr lang="en-US" smtClean="0"/>
              <a:t>‹#›</a:t>
            </a:fld>
            <a:endParaRPr lang="en-US"/>
          </a:p>
        </p:txBody>
      </p:sp>
    </p:spTree>
    <p:extLst>
      <p:ext uri="{BB962C8B-B14F-4D97-AF65-F5344CB8AC3E}">
        <p14:creationId xmlns:p14="http://schemas.microsoft.com/office/powerpoint/2010/main" val="3665291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everybody. My name is Ben Smithers, and today I’ll be talking a bit about what I’ve been working on lately with Bruce. Specifically, a FLUKA model for predicting the leakage current in the </a:t>
            </a:r>
            <a:r>
              <a:rPr lang="en-US" dirty="0" err="1"/>
              <a:t>SiD’s</a:t>
            </a:r>
            <a:r>
              <a:rPr lang="en-US" dirty="0"/>
              <a:t> Beamline Calorimeter, or </a:t>
            </a:r>
            <a:r>
              <a:rPr lang="en-US" dirty="0" err="1"/>
              <a:t>Beamcal</a:t>
            </a:r>
            <a:r>
              <a:rPr lang="en-US" dirty="0"/>
              <a:t>. </a:t>
            </a:r>
          </a:p>
        </p:txBody>
      </p:sp>
      <p:sp>
        <p:nvSpPr>
          <p:cNvPr id="4" name="Slide Number Placeholder 3"/>
          <p:cNvSpPr>
            <a:spLocks noGrp="1"/>
          </p:cNvSpPr>
          <p:nvPr>
            <p:ph type="sldNum" sz="quarter" idx="10"/>
          </p:nvPr>
        </p:nvSpPr>
        <p:spPr/>
        <p:txBody>
          <a:bodyPr/>
          <a:lstStyle/>
          <a:p>
            <a:fld id="{2D24C8EE-E0E0-4DC1-B90F-E7FA21C1AB77}" type="slidenum">
              <a:rPr lang="en-US" smtClean="0"/>
              <a:t>1</a:t>
            </a:fld>
            <a:endParaRPr lang="en-US"/>
          </a:p>
        </p:txBody>
      </p:sp>
    </p:spTree>
    <p:extLst>
      <p:ext uri="{BB962C8B-B14F-4D97-AF65-F5344CB8AC3E}">
        <p14:creationId xmlns:p14="http://schemas.microsoft.com/office/powerpoint/2010/main" val="109912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NIEL spectrum, covering everything from absolutely miniscule energies up to 20 MeV. </a:t>
            </a:r>
          </a:p>
        </p:txBody>
      </p:sp>
      <p:sp>
        <p:nvSpPr>
          <p:cNvPr id="4" name="Slide Number Placeholder 3"/>
          <p:cNvSpPr>
            <a:spLocks noGrp="1"/>
          </p:cNvSpPr>
          <p:nvPr>
            <p:ph type="sldNum" sz="quarter" idx="10"/>
          </p:nvPr>
        </p:nvSpPr>
        <p:spPr/>
        <p:txBody>
          <a:bodyPr/>
          <a:lstStyle/>
          <a:p>
            <a:fld id="{2D24C8EE-E0E0-4DC1-B90F-E7FA21C1AB77}" type="slidenum">
              <a:rPr lang="en-US" smtClean="0"/>
              <a:t>10</a:t>
            </a:fld>
            <a:endParaRPr lang="en-US"/>
          </a:p>
        </p:txBody>
      </p:sp>
    </p:spTree>
    <p:extLst>
      <p:ext uri="{BB962C8B-B14F-4D97-AF65-F5344CB8AC3E}">
        <p14:creationId xmlns:p14="http://schemas.microsoft.com/office/powerpoint/2010/main" val="3868640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is the energy distribution of neutrons in the T506 detector. The vast majority of neutrons are right within the range covered by the NIEL data. It’s sharply peaked at around 1 MeV.</a:t>
            </a:r>
          </a:p>
          <a:p>
            <a:r>
              <a:rPr lang="en-US" dirty="0"/>
              <a:t>For a 3 micron thick detector, we calculated the total number of </a:t>
            </a:r>
            <a:r>
              <a:rPr lang="en-US" dirty="0" err="1"/>
              <a:t>Rands</a:t>
            </a:r>
            <a:r>
              <a:rPr lang="en-US" dirty="0"/>
              <a:t> per primary coming through the detector in the simulation. It came out to be 4.63 </a:t>
            </a:r>
            <a:r>
              <a:rPr lang="en-US" dirty="0" err="1"/>
              <a:t>milli</a:t>
            </a:r>
            <a:r>
              <a:rPr lang="en-US" dirty="0"/>
              <a:t> </a:t>
            </a:r>
            <a:r>
              <a:rPr lang="en-US" dirty="0" err="1"/>
              <a:t>Rands</a:t>
            </a:r>
            <a:r>
              <a:rPr lang="en-US" dirty="0"/>
              <a:t> per primary.</a:t>
            </a:r>
          </a:p>
        </p:txBody>
      </p:sp>
      <p:sp>
        <p:nvSpPr>
          <p:cNvPr id="4" name="Slide Number Placeholder 3"/>
          <p:cNvSpPr>
            <a:spLocks noGrp="1"/>
          </p:cNvSpPr>
          <p:nvPr>
            <p:ph type="sldNum" sz="quarter" idx="10"/>
          </p:nvPr>
        </p:nvSpPr>
        <p:spPr/>
        <p:txBody>
          <a:bodyPr/>
          <a:lstStyle/>
          <a:p>
            <a:fld id="{2D24C8EE-E0E0-4DC1-B90F-E7FA21C1AB77}" type="slidenum">
              <a:rPr lang="en-US" smtClean="0"/>
              <a:t>11</a:t>
            </a:fld>
            <a:endParaRPr lang="en-US"/>
          </a:p>
        </p:txBody>
      </p:sp>
    </p:spTree>
    <p:extLst>
      <p:ext uri="{BB962C8B-B14F-4D97-AF65-F5344CB8AC3E}">
        <p14:creationId xmlns:p14="http://schemas.microsoft.com/office/powerpoint/2010/main" val="2860712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experiment, a total of 50.9 micro coulombs were deposited on the detector. Working backwards, we find this to be the result of ten to the fourteenth primaries. Meaning, the total dosage the detector sustained would be 1.47 Tera </a:t>
            </a:r>
            <a:r>
              <a:rPr lang="en-US" dirty="0" err="1"/>
              <a:t>Rands</a:t>
            </a:r>
            <a:r>
              <a:rPr lang="en-US" dirty="0"/>
              <a:t>.</a:t>
            </a:r>
          </a:p>
        </p:txBody>
      </p:sp>
      <p:sp>
        <p:nvSpPr>
          <p:cNvPr id="4" name="Slide Number Placeholder 3"/>
          <p:cNvSpPr>
            <a:spLocks noGrp="1"/>
          </p:cNvSpPr>
          <p:nvPr>
            <p:ph type="sldNum" sz="quarter" idx="10"/>
          </p:nvPr>
        </p:nvSpPr>
        <p:spPr/>
        <p:txBody>
          <a:bodyPr/>
          <a:lstStyle/>
          <a:p>
            <a:fld id="{2D24C8EE-E0E0-4DC1-B90F-E7FA21C1AB77}" type="slidenum">
              <a:rPr lang="en-US" smtClean="0"/>
              <a:t>12</a:t>
            </a:fld>
            <a:endParaRPr lang="en-US"/>
          </a:p>
        </p:txBody>
      </p:sp>
    </p:spTree>
    <p:extLst>
      <p:ext uri="{BB962C8B-B14F-4D97-AF65-F5344CB8AC3E}">
        <p14:creationId xmlns:p14="http://schemas.microsoft.com/office/powerpoint/2010/main" val="1519839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using the same methods as prior studies, we got a model to predict the power draw in the </a:t>
            </a:r>
            <a:r>
              <a:rPr lang="en-US" dirty="0" err="1"/>
              <a:t>BeamCal</a:t>
            </a:r>
            <a:r>
              <a:rPr lang="en-US" dirty="0"/>
              <a:t>- assuming that the current is linearly dependent on dose and by using the T506 again as a benchmark for the power draw.</a:t>
            </a:r>
          </a:p>
        </p:txBody>
      </p:sp>
      <p:sp>
        <p:nvSpPr>
          <p:cNvPr id="4" name="Slide Number Placeholder 3"/>
          <p:cNvSpPr>
            <a:spLocks noGrp="1"/>
          </p:cNvSpPr>
          <p:nvPr>
            <p:ph type="sldNum" sz="quarter" idx="10"/>
          </p:nvPr>
        </p:nvSpPr>
        <p:spPr/>
        <p:txBody>
          <a:bodyPr/>
          <a:lstStyle/>
          <a:p>
            <a:fld id="{2D24C8EE-E0E0-4DC1-B90F-E7FA21C1AB77}" type="slidenum">
              <a:rPr lang="en-US" smtClean="0"/>
              <a:t>13</a:t>
            </a:fld>
            <a:endParaRPr lang="en-US"/>
          </a:p>
        </p:txBody>
      </p:sp>
    </p:spTree>
    <p:extLst>
      <p:ext uri="{BB962C8B-B14F-4D97-AF65-F5344CB8AC3E}">
        <p14:creationId xmlns:p14="http://schemas.microsoft.com/office/powerpoint/2010/main" val="3029067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Proceeding into the simulations of the </a:t>
            </a:r>
            <a:r>
              <a:rPr lang="en-US" dirty="0" err="1"/>
              <a:t>Beamcal</a:t>
            </a:r>
            <a:r>
              <a:rPr lang="en-US" dirty="0"/>
              <a:t>, I would like to note that the geometric parameters of the </a:t>
            </a:r>
            <a:r>
              <a:rPr lang="en-US" dirty="0" err="1"/>
              <a:t>beamcal</a:t>
            </a:r>
            <a:r>
              <a:rPr lang="en-US" dirty="0"/>
              <a:t> were acquired from the ILC detailed baseline description. Additionally, we sourced our primaries from a Guinea Pig simulation of a bunch crossing.</a:t>
            </a:r>
          </a:p>
          <a:p>
            <a:endParaRPr lang="en-US" dirty="0"/>
          </a:p>
          <a:p>
            <a:r>
              <a:rPr lang="en-US" dirty="0"/>
              <a:t>After running the FLUKA simulations, I produced several cutouts of the resulting fluences of electrons and positrons, and neutrons, at various layers in the </a:t>
            </a:r>
            <a:r>
              <a:rPr lang="en-US" dirty="0" err="1"/>
              <a:t>BeamCal</a:t>
            </a:r>
            <a:r>
              <a:rPr lang="en-US" dirty="0"/>
              <a:t>. It gives a good idea of what is going on inside the </a:t>
            </a:r>
            <a:r>
              <a:rPr lang="en-US" dirty="0" err="1"/>
              <a:t>BeamCal</a:t>
            </a:r>
            <a:r>
              <a:rPr lang="en-US" dirty="0"/>
              <a:t>. I also used the raw data to find the layers of highest fluence. Layer 8 saw the highest electron positron fluence and 12 saw the highest neutron fluence. </a:t>
            </a:r>
          </a:p>
        </p:txBody>
      </p:sp>
      <p:sp>
        <p:nvSpPr>
          <p:cNvPr id="4" name="Slide Number Placeholder 3"/>
          <p:cNvSpPr>
            <a:spLocks noGrp="1"/>
          </p:cNvSpPr>
          <p:nvPr>
            <p:ph type="sldNum" sz="quarter" idx="10"/>
          </p:nvPr>
        </p:nvSpPr>
        <p:spPr/>
        <p:txBody>
          <a:bodyPr/>
          <a:lstStyle/>
          <a:p>
            <a:fld id="{2D24C8EE-E0E0-4DC1-B90F-E7FA21C1AB77}" type="slidenum">
              <a:rPr lang="en-US" smtClean="0"/>
              <a:t>14</a:t>
            </a:fld>
            <a:endParaRPr lang="en-US"/>
          </a:p>
        </p:txBody>
      </p:sp>
    </p:spTree>
    <p:extLst>
      <p:ext uri="{BB962C8B-B14F-4D97-AF65-F5344CB8AC3E}">
        <p14:creationId xmlns:p14="http://schemas.microsoft.com/office/powerpoint/2010/main" val="3811393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moment I’ve mainly been focusing on the region maximizing neutron fluence. There, I calculated 1.025 </a:t>
            </a:r>
            <a:r>
              <a:rPr lang="en-US" dirty="0" err="1"/>
              <a:t>milli</a:t>
            </a:r>
            <a:r>
              <a:rPr lang="en-US" dirty="0"/>
              <a:t> </a:t>
            </a:r>
            <a:r>
              <a:rPr lang="en-US" dirty="0" err="1"/>
              <a:t>Rands</a:t>
            </a:r>
            <a:r>
              <a:rPr lang="en-US" dirty="0"/>
              <a:t> per primary. By multiplying this by the number of primaries in a bunch and then the bunch crossing rate, I got the Rand rate. And from there is a short step to the number of </a:t>
            </a:r>
            <a:r>
              <a:rPr lang="en-US" dirty="0" err="1"/>
              <a:t>Rands</a:t>
            </a:r>
            <a:r>
              <a:rPr lang="en-US" dirty="0"/>
              <a:t> in a Snow Mass year, or 3.153 Terra </a:t>
            </a:r>
            <a:r>
              <a:rPr lang="en-US" dirty="0" err="1"/>
              <a:t>Rands</a:t>
            </a:r>
            <a:r>
              <a:rPr lang="en-US" dirty="0"/>
              <a:t>. </a:t>
            </a:r>
          </a:p>
        </p:txBody>
      </p:sp>
      <p:sp>
        <p:nvSpPr>
          <p:cNvPr id="4" name="Slide Number Placeholder 3"/>
          <p:cNvSpPr>
            <a:spLocks noGrp="1"/>
          </p:cNvSpPr>
          <p:nvPr>
            <p:ph type="sldNum" sz="quarter" idx="10"/>
          </p:nvPr>
        </p:nvSpPr>
        <p:spPr/>
        <p:txBody>
          <a:bodyPr/>
          <a:lstStyle/>
          <a:p>
            <a:fld id="{2D24C8EE-E0E0-4DC1-B90F-E7FA21C1AB77}" type="slidenum">
              <a:rPr lang="en-US" smtClean="0"/>
              <a:t>23</a:t>
            </a:fld>
            <a:endParaRPr lang="en-US"/>
          </a:p>
        </p:txBody>
      </p:sp>
    </p:spTree>
    <p:extLst>
      <p:ext uri="{BB962C8B-B14F-4D97-AF65-F5344CB8AC3E}">
        <p14:creationId xmlns:p14="http://schemas.microsoft.com/office/powerpoint/2010/main" val="591274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comparing this dosage to the T506 benchmark, I can predict the power draw expected by pixels in the area scored in FLUKA. Which, at an operating temperature of -7.5 </a:t>
            </a:r>
            <a:r>
              <a:rPr lang="en-US" dirty="0" err="1"/>
              <a:t>Celcius</a:t>
            </a:r>
            <a:r>
              <a:rPr lang="en-US" dirty="0"/>
              <a:t>, would be 2.63 </a:t>
            </a:r>
            <a:r>
              <a:rPr lang="en-US" dirty="0" err="1"/>
              <a:t>milli</a:t>
            </a:r>
            <a:r>
              <a:rPr lang="en-US" dirty="0"/>
              <a:t> Watts. </a:t>
            </a:r>
          </a:p>
        </p:txBody>
      </p:sp>
      <p:sp>
        <p:nvSpPr>
          <p:cNvPr id="4" name="Slide Number Placeholder 3"/>
          <p:cNvSpPr>
            <a:spLocks noGrp="1"/>
          </p:cNvSpPr>
          <p:nvPr>
            <p:ph type="sldNum" sz="quarter" idx="10"/>
          </p:nvPr>
        </p:nvSpPr>
        <p:spPr/>
        <p:txBody>
          <a:bodyPr/>
          <a:lstStyle/>
          <a:p>
            <a:fld id="{2D24C8EE-E0E0-4DC1-B90F-E7FA21C1AB77}" type="slidenum">
              <a:rPr lang="en-US" smtClean="0"/>
              <a:t>24</a:t>
            </a:fld>
            <a:endParaRPr lang="en-US"/>
          </a:p>
        </p:txBody>
      </p:sp>
    </p:spTree>
    <p:extLst>
      <p:ext uri="{BB962C8B-B14F-4D97-AF65-F5344CB8AC3E}">
        <p14:creationId xmlns:p14="http://schemas.microsoft.com/office/powerpoint/2010/main" val="3928042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significant quantity though. After 10 Snow Mass years, </a:t>
            </a:r>
            <a:r>
              <a:rPr lang="en-US" dirty="0" err="1"/>
              <a:t>Dohtwheel</a:t>
            </a:r>
            <a:r>
              <a:rPr lang="en-US" dirty="0"/>
              <a:t> predicted that if we attribute damage to electro magnetic ionization there would only be a 1.9 </a:t>
            </a:r>
            <a:r>
              <a:rPr lang="en-US" dirty="0" err="1"/>
              <a:t>milli</a:t>
            </a:r>
            <a:r>
              <a:rPr lang="en-US" dirty="0"/>
              <a:t> Watt power draw at that temperature. </a:t>
            </a:r>
            <a:r>
              <a:rPr lang="en-US" dirty="0" err="1"/>
              <a:t>Consqequently</a:t>
            </a:r>
            <a:r>
              <a:rPr lang="en-US" dirty="0"/>
              <a:t>, after only one such year there should only be a 0.2 </a:t>
            </a:r>
            <a:r>
              <a:rPr lang="en-US" dirty="0" err="1"/>
              <a:t>milli</a:t>
            </a:r>
            <a:r>
              <a:rPr lang="en-US" dirty="0"/>
              <a:t> Watt power draw. </a:t>
            </a:r>
          </a:p>
          <a:p>
            <a:endParaRPr lang="en-US" dirty="0"/>
          </a:p>
          <a:p>
            <a:r>
              <a:rPr lang="en-US" dirty="0"/>
              <a:t>This significant difference between the wattages ( or really the rand-to-rad ratios </a:t>
            </a:r>
            <a:r>
              <a:rPr lang="en-US"/>
              <a:t>) is actively </a:t>
            </a:r>
            <a:r>
              <a:rPr lang="en-US" dirty="0"/>
              <a:t>being investigated. </a:t>
            </a:r>
          </a:p>
          <a:p>
            <a:endParaRPr lang="en-US" dirty="0"/>
          </a:p>
          <a:p>
            <a:r>
              <a:rPr lang="en-US" dirty="0"/>
              <a:t>At the moment, we think that one possible cause is the difference in the shapes of the neutron sources of the T506 and </a:t>
            </a:r>
            <a:r>
              <a:rPr lang="en-US" dirty="0" err="1"/>
              <a:t>Beamcal</a:t>
            </a:r>
            <a:r>
              <a:rPr lang="en-US" dirty="0"/>
              <a:t>. In the t506 arrangement, all of the neutrons scored come from the narrow region beam in front of the beam and beam resultant showers. As a result the T506 neutron field would be more ballistic at the scoring plane, and so the neutron path lengths would be shorter.</a:t>
            </a:r>
          </a:p>
          <a:p>
            <a:endParaRPr lang="en-US" dirty="0"/>
          </a:p>
          <a:p>
            <a:r>
              <a:rPr lang="en-US" dirty="0"/>
              <a:t>Another possibility is that the T506 scoring plane is not at neutron maximum. </a:t>
            </a:r>
          </a:p>
          <a:p>
            <a:endParaRPr lang="en-US" dirty="0"/>
          </a:p>
          <a:p>
            <a:endParaRPr lang="en-US" dirty="0"/>
          </a:p>
        </p:txBody>
      </p:sp>
      <p:sp>
        <p:nvSpPr>
          <p:cNvPr id="4" name="Slide Number Placeholder 3"/>
          <p:cNvSpPr>
            <a:spLocks noGrp="1"/>
          </p:cNvSpPr>
          <p:nvPr>
            <p:ph type="sldNum" sz="quarter" idx="10"/>
          </p:nvPr>
        </p:nvSpPr>
        <p:spPr/>
        <p:txBody>
          <a:bodyPr/>
          <a:lstStyle/>
          <a:p>
            <a:fld id="{2D24C8EE-E0E0-4DC1-B90F-E7FA21C1AB77}" type="slidenum">
              <a:rPr lang="en-US" smtClean="0"/>
              <a:t>25</a:t>
            </a:fld>
            <a:endParaRPr lang="en-US"/>
          </a:p>
        </p:txBody>
      </p:sp>
    </p:spTree>
    <p:extLst>
      <p:ext uri="{BB962C8B-B14F-4D97-AF65-F5344CB8AC3E}">
        <p14:creationId xmlns:p14="http://schemas.microsoft.com/office/powerpoint/2010/main" val="1699974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as a quick reminder, the </a:t>
            </a:r>
            <a:r>
              <a:rPr lang="en-US" dirty="0" err="1"/>
              <a:t>BeamCal</a:t>
            </a:r>
            <a:r>
              <a:rPr lang="en-US" dirty="0"/>
              <a:t> is one of the </a:t>
            </a:r>
            <a:r>
              <a:rPr lang="en-US" dirty="0" err="1"/>
              <a:t>SiD’s</a:t>
            </a:r>
            <a:r>
              <a:rPr lang="en-US" dirty="0"/>
              <a:t> forward detectors. It’s just </a:t>
            </a:r>
            <a:r>
              <a:rPr lang="en-US" dirty="0" err="1"/>
              <a:t>aftet</a:t>
            </a:r>
            <a:r>
              <a:rPr lang="en-US" dirty="0"/>
              <a:t> the </a:t>
            </a:r>
            <a:r>
              <a:rPr lang="en-US" dirty="0" err="1"/>
              <a:t>LumiCal</a:t>
            </a:r>
            <a:r>
              <a:rPr lang="en-US" dirty="0"/>
              <a:t>, and rests about three meters away from the interaction point. It accepts lightly scattered </a:t>
            </a:r>
            <a:r>
              <a:rPr lang="en-US" dirty="0" err="1"/>
              <a:t>em</a:t>
            </a:r>
            <a:r>
              <a:rPr lang="en-US" dirty="0"/>
              <a:t> particles.</a:t>
            </a:r>
          </a:p>
          <a:p>
            <a:endParaRPr lang="en-US" dirty="0"/>
          </a:p>
          <a:p>
            <a:r>
              <a:rPr lang="en-US" dirty="0"/>
              <a:t>It’s fifty layers of Tungsten with electronic detectors sandwiched between each tungsten chunk.</a:t>
            </a:r>
          </a:p>
        </p:txBody>
      </p:sp>
      <p:sp>
        <p:nvSpPr>
          <p:cNvPr id="4" name="Slide Number Placeholder 3"/>
          <p:cNvSpPr>
            <a:spLocks noGrp="1"/>
          </p:cNvSpPr>
          <p:nvPr>
            <p:ph type="sldNum" sz="quarter" idx="10"/>
          </p:nvPr>
        </p:nvSpPr>
        <p:spPr/>
        <p:txBody>
          <a:bodyPr/>
          <a:lstStyle/>
          <a:p>
            <a:fld id="{2D24C8EE-E0E0-4DC1-B90F-E7FA21C1AB77}" type="slidenum">
              <a:rPr lang="en-US" smtClean="0"/>
              <a:t>2</a:t>
            </a:fld>
            <a:endParaRPr lang="en-US"/>
          </a:p>
        </p:txBody>
      </p:sp>
    </p:spTree>
    <p:extLst>
      <p:ext uri="{BB962C8B-B14F-4D97-AF65-F5344CB8AC3E}">
        <p14:creationId xmlns:p14="http://schemas.microsoft.com/office/powerpoint/2010/main" val="1748623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bulk of what I’ve been doing is based around the T506 experiment run at SLAC. The experiment comprised of firing a 13.3 GeV electron beam at a Tungsten Apparatus. Two tungsten plates were arranged such that a scoring plane (or p-type Silicon Detector) would sustain 270MRads of radiation, in addition to a mix of leptons, hadrons, and photons that would be realistically expected in the </a:t>
            </a:r>
            <a:r>
              <a:rPr lang="en-US" dirty="0" err="1"/>
              <a:t>BeamCal</a:t>
            </a:r>
            <a:r>
              <a:rPr lang="en-US" dirty="0"/>
              <a:t>. This gives an accurate environment to see how the detectors will be damaged in the </a:t>
            </a:r>
            <a:r>
              <a:rPr lang="en-US" dirty="0" err="1"/>
              <a:t>BeamCal</a:t>
            </a:r>
            <a:r>
              <a:rPr lang="en-US" dirty="0"/>
              <a:t>, and by </a:t>
            </a:r>
            <a:r>
              <a:rPr lang="en-US" dirty="0" err="1"/>
              <a:t>combininb</a:t>
            </a:r>
            <a:r>
              <a:rPr lang="en-US" dirty="0"/>
              <a:t> FLUKA simulations into the mix we can make estimates of the </a:t>
            </a:r>
            <a:r>
              <a:rPr lang="en-US" dirty="0" err="1"/>
              <a:t>BeamCal</a:t>
            </a:r>
            <a:r>
              <a:rPr lang="en-US" dirty="0"/>
              <a:t> power draw.</a:t>
            </a:r>
          </a:p>
        </p:txBody>
      </p:sp>
      <p:sp>
        <p:nvSpPr>
          <p:cNvPr id="4" name="Slide Number Placeholder 3"/>
          <p:cNvSpPr>
            <a:spLocks noGrp="1"/>
          </p:cNvSpPr>
          <p:nvPr>
            <p:ph type="sldNum" sz="quarter" idx="10"/>
          </p:nvPr>
        </p:nvSpPr>
        <p:spPr/>
        <p:txBody>
          <a:bodyPr/>
          <a:lstStyle/>
          <a:p>
            <a:fld id="{2D24C8EE-E0E0-4DC1-B90F-E7FA21C1AB77}" type="slidenum">
              <a:rPr lang="en-US" smtClean="0"/>
              <a:t>3</a:t>
            </a:fld>
            <a:endParaRPr lang="en-US"/>
          </a:p>
        </p:txBody>
      </p:sp>
    </p:spTree>
    <p:extLst>
      <p:ext uri="{BB962C8B-B14F-4D97-AF65-F5344CB8AC3E}">
        <p14:creationId xmlns:p14="http://schemas.microsoft.com/office/powerpoint/2010/main" val="588668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Those simulations are only useful though since afterwards the current draw (or leakage current) of the detector was measured as a function of the operating temperature.</a:t>
            </a:r>
          </a:p>
        </p:txBody>
      </p:sp>
      <p:sp>
        <p:nvSpPr>
          <p:cNvPr id="4" name="Slide Number Placeholder 3"/>
          <p:cNvSpPr>
            <a:spLocks noGrp="1"/>
          </p:cNvSpPr>
          <p:nvPr>
            <p:ph type="sldNum" sz="quarter" idx="10"/>
          </p:nvPr>
        </p:nvSpPr>
        <p:spPr/>
        <p:txBody>
          <a:bodyPr/>
          <a:lstStyle/>
          <a:p>
            <a:fld id="{2D24C8EE-E0E0-4DC1-B90F-E7FA21C1AB77}" type="slidenum">
              <a:rPr lang="en-US" smtClean="0"/>
              <a:t>4</a:t>
            </a:fld>
            <a:endParaRPr lang="en-US"/>
          </a:p>
        </p:txBody>
      </p:sp>
    </p:spTree>
    <p:extLst>
      <p:ext uri="{BB962C8B-B14F-4D97-AF65-F5344CB8AC3E}">
        <p14:creationId xmlns:p14="http://schemas.microsoft.com/office/powerpoint/2010/main" val="992877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Prior study by Luc </a:t>
            </a:r>
            <a:r>
              <a:rPr lang="en-US" dirty="0" err="1"/>
              <a:t>d’Hauthuille</a:t>
            </a:r>
            <a:r>
              <a:rPr lang="en-US" dirty="0"/>
              <a:t> (</a:t>
            </a:r>
            <a:r>
              <a:rPr lang="en-US" dirty="0" err="1"/>
              <a:t>dohtwheel</a:t>
            </a:r>
            <a:r>
              <a:rPr lang="en-US" dirty="0"/>
              <a:t>) assumed that it was </a:t>
            </a:r>
            <a:r>
              <a:rPr lang="en-US" dirty="0" err="1"/>
              <a:t>e+e</a:t>
            </a:r>
            <a:r>
              <a:rPr lang="en-US" dirty="0"/>
              <a:t>- ionization that was responsible for detector damage. Although we now realize that this is an unrealistic prediction, a lot of groundwork was already laid for us. </a:t>
            </a:r>
          </a:p>
          <a:p>
            <a:r>
              <a:rPr lang="en-US" dirty="0" err="1"/>
              <a:t>Dohtwheel</a:t>
            </a:r>
            <a:r>
              <a:rPr lang="en-US" dirty="0"/>
              <a:t> used that the power draw of a </a:t>
            </a:r>
            <a:r>
              <a:rPr lang="en-US" dirty="0" err="1"/>
              <a:t>BeamCal</a:t>
            </a:r>
            <a:r>
              <a:rPr lang="en-US" dirty="0"/>
              <a:t> pixel would be proportional to the dosage said pixel sustained. Then, by using the T506 benchmark power draw, as well as the bias voltage and operating temperature, could predict the power draw. </a:t>
            </a:r>
          </a:p>
        </p:txBody>
      </p:sp>
      <p:sp>
        <p:nvSpPr>
          <p:cNvPr id="4" name="Slide Number Placeholder 3"/>
          <p:cNvSpPr>
            <a:spLocks noGrp="1"/>
          </p:cNvSpPr>
          <p:nvPr>
            <p:ph type="sldNum" sz="quarter" idx="10"/>
          </p:nvPr>
        </p:nvSpPr>
        <p:spPr/>
        <p:txBody>
          <a:bodyPr/>
          <a:lstStyle/>
          <a:p>
            <a:fld id="{2D24C8EE-E0E0-4DC1-B90F-E7FA21C1AB77}" type="slidenum">
              <a:rPr lang="en-US" smtClean="0"/>
              <a:t>5</a:t>
            </a:fld>
            <a:endParaRPr lang="en-US"/>
          </a:p>
        </p:txBody>
      </p:sp>
    </p:spTree>
    <p:extLst>
      <p:ext uri="{BB962C8B-B14F-4D97-AF65-F5344CB8AC3E}">
        <p14:creationId xmlns:p14="http://schemas.microsoft.com/office/powerpoint/2010/main" val="2980608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10 snow mass years, these are the power draws for both the </a:t>
            </a:r>
            <a:r>
              <a:rPr lang="en-US" dirty="0" err="1"/>
              <a:t>BeamCal</a:t>
            </a:r>
            <a:r>
              <a:rPr lang="en-US" dirty="0"/>
              <a:t> as a whole and most damaged pixels. Again though, this is likely an unrealistic model due to the interactions of neutrons in the Si detector. We now realize that the neutrons are more likely to be the cause of damage in the detector.</a:t>
            </a:r>
          </a:p>
        </p:txBody>
      </p:sp>
      <p:sp>
        <p:nvSpPr>
          <p:cNvPr id="4" name="Slide Number Placeholder 3"/>
          <p:cNvSpPr>
            <a:spLocks noGrp="1"/>
          </p:cNvSpPr>
          <p:nvPr>
            <p:ph type="sldNum" sz="quarter" idx="10"/>
          </p:nvPr>
        </p:nvSpPr>
        <p:spPr/>
        <p:txBody>
          <a:bodyPr/>
          <a:lstStyle/>
          <a:p>
            <a:fld id="{2D24C8EE-E0E0-4DC1-B90F-E7FA21C1AB77}" type="slidenum">
              <a:rPr lang="en-US" smtClean="0"/>
              <a:t>6</a:t>
            </a:fld>
            <a:endParaRPr lang="en-US"/>
          </a:p>
        </p:txBody>
      </p:sp>
    </p:spTree>
    <p:extLst>
      <p:ext uri="{BB962C8B-B14F-4D97-AF65-F5344CB8AC3E}">
        <p14:creationId xmlns:p14="http://schemas.microsoft.com/office/powerpoint/2010/main" val="4230608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simulate the effects of the neutrons we need FLUKA for its support of neutron production and transport. Especially in the 20MeV range that is the result of giant dipole resonance evaporation that produces the field.</a:t>
            </a:r>
          </a:p>
          <a:p>
            <a:endParaRPr lang="en-US" dirty="0"/>
          </a:p>
          <a:p>
            <a:r>
              <a:rPr lang="en-US" dirty="0"/>
              <a:t>First things first though, we need a way to quantify neutron damage. Since high energy neutrons cause different amounts of damage than low ones, we scale fluences into equivalent 1 MeV fluences using non ionizing energy loss of neutrons in silicon. Additionally we account for the extra distance of detector neutrons will pass through when approaching the detector from varying angles of incidence. </a:t>
            </a:r>
          </a:p>
          <a:p>
            <a:r>
              <a:rPr lang="en-US" dirty="0"/>
              <a:t>During simulations, the neutrons must then be binned in terms of energy and solid angle. </a:t>
            </a:r>
          </a:p>
          <a:p>
            <a:r>
              <a:rPr lang="en-US" dirty="0"/>
              <a:t>The electrons are also binned, just in Energy, as a sanity check.</a:t>
            </a:r>
          </a:p>
          <a:p>
            <a:endParaRPr lang="en-US" dirty="0"/>
          </a:p>
          <a:p>
            <a:endParaRPr lang="en-US" dirty="0"/>
          </a:p>
        </p:txBody>
      </p:sp>
      <p:sp>
        <p:nvSpPr>
          <p:cNvPr id="4" name="Slide Number Placeholder 3"/>
          <p:cNvSpPr>
            <a:spLocks noGrp="1"/>
          </p:cNvSpPr>
          <p:nvPr>
            <p:ph type="sldNum" sz="quarter" idx="10"/>
          </p:nvPr>
        </p:nvSpPr>
        <p:spPr/>
        <p:txBody>
          <a:bodyPr/>
          <a:lstStyle/>
          <a:p>
            <a:fld id="{2D24C8EE-E0E0-4DC1-B90F-E7FA21C1AB77}" type="slidenum">
              <a:rPr lang="en-US" smtClean="0"/>
              <a:t>7</a:t>
            </a:fld>
            <a:endParaRPr lang="en-US"/>
          </a:p>
        </p:txBody>
      </p:sp>
    </p:spTree>
    <p:extLst>
      <p:ext uri="{BB962C8B-B14F-4D97-AF65-F5344CB8AC3E}">
        <p14:creationId xmlns:p14="http://schemas.microsoft.com/office/powerpoint/2010/main" val="4176497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actually calculate the neutron damage, we start with our equation for the sum total fluence through the detector. This is the double differential fluence at each energy-angle bin, multiplied by the size of those bins, and then summed over all bins and normalized by the area A of the scoring plane in FLUKA. </a:t>
            </a:r>
          </a:p>
          <a:p>
            <a:endParaRPr lang="en-US" dirty="0"/>
          </a:p>
          <a:p>
            <a:r>
              <a:rPr lang="en-US" dirty="0"/>
              <a:t>Then we add a term to adjust for path length. A neutron approaching a detector of width (s) at an angle of incidence theta will have travel a distance of (s//</a:t>
            </a:r>
            <a:r>
              <a:rPr lang="en-US" dirty="0" err="1"/>
              <a:t>costheat</a:t>
            </a:r>
            <a:r>
              <a:rPr lang="en-US" dirty="0"/>
              <a:t>) through the detector. </a:t>
            </a:r>
          </a:p>
        </p:txBody>
      </p:sp>
      <p:sp>
        <p:nvSpPr>
          <p:cNvPr id="4" name="Slide Number Placeholder 3"/>
          <p:cNvSpPr>
            <a:spLocks noGrp="1"/>
          </p:cNvSpPr>
          <p:nvPr>
            <p:ph type="sldNum" sz="quarter" idx="10"/>
          </p:nvPr>
        </p:nvSpPr>
        <p:spPr/>
        <p:txBody>
          <a:bodyPr/>
          <a:lstStyle/>
          <a:p>
            <a:fld id="{2D24C8EE-E0E0-4DC1-B90F-E7FA21C1AB77}" type="slidenum">
              <a:rPr lang="en-US" smtClean="0"/>
              <a:t>8</a:t>
            </a:fld>
            <a:endParaRPr lang="en-US"/>
          </a:p>
        </p:txBody>
      </p:sp>
    </p:spTree>
    <p:extLst>
      <p:ext uri="{BB962C8B-B14F-4D97-AF65-F5344CB8AC3E}">
        <p14:creationId xmlns:p14="http://schemas.microsoft.com/office/powerpoint/2010/main" val="2672643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and most important step is to account for the difference in damage of neutrons of different energies. This is done by scaling each term by a ratio between a neutron of that energy’s NIEL and a 1MeV neutron’s NIEL. The result is a quantity of damage in units that we call “</a:t>
            </a:r>
            <a:r>
              <a:rPr lang="en-US" dirty="0" err="1"/>
              <a:t>Rands</a:t>
            </a:r>
            <a:r>
              <a:rPr lang="en-US" dirty="0"/>
              <a:t>.” A rand is defined as the energy deposition per unit area corresponding to the passage of a 1 MeV neutron through a 1 cm path length of detector. </a:t>
            </a:r>
          </a:p>
          <a:p>
            <a:r>
              <a:rPr lang="en-US" dirty="0"/>
              <a:t>Or put another way, 1 MeV Neutron –cm’s of damage /cm^2</a:t>
            </a:r>
          </a:p>
        </p:txBody>
      </p:sp>
      <p:sp>
        <p:nvSpPr>
          <p:cNvPr id="4" name="Slide Number Placeholder 3"/>
          <p:cNvSpPr>
            <a:spLocks noGrp="1"/>
          </p:cNvSpPr>
          <p:nvPr>
            <p:ph type="sldNum" sz="quarter" idx="10"/>
          </p:nvPr>
        </p:nvSpPr>
        <p:spPr/>
        <p:txBody>
          <a:bodyPr/>
          <a:lstStyle/>
          <a:p>
            <a:fld id="{2D24C8EE-E0E0-4DC1-B90F-E7FA21C1AB77}" type="slidenum">
              <a:rPr lang="en-US" smtClean="0"/>
              <a:t>9</a:t>
            </a:fld>
            <a:endParaRPr lang="en-US"/>
          </a:p>
        </p:txBody>
      </p:sp>
    </p:spTree>
    <p:extLst>
      <p:ext uri="{BB962C8B-B14F-4D97-AF65-F5344CB8AC3E}">
        <p14:creationId xmlns:p14="http://schemas.microsoft.com/office/powerpoint/2010/main" val="4241019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3294933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687620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3238268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099175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1755342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1015219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951364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A5FA9A-36C7-442E-9070-251D37F2B17C}" type="datetimeFigureOut">
              <a:rPr lang="en-US" smtClean="0"/>
              <a:t>6/21/2017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992678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5FA9A-36C7-442E-9070-251D37F2B17C}" type="datetimeFigureOut">
              <a:rPr lang="en-US" smtClean="0"/>
              <a:t>6/21/2017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437999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5FA9A-36C7-442E-9070-251D37F2B17C}" type="datetimeFigureOut">
              <a:rPr lang="en-US" smtClean="0"/>
              <a:t>6/21/2017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287801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4008214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39266426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658983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16158938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575649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A5FA9A-36C7-442E-9070-251D37F2B17C}" type="datetimeFigureOut">
              <a:rPr lang="en-US" smtClean="0"/>
              <a:t>6/21/2017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3328050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3475126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A5FA9A-36C7-442E-9070-251D37F2B17C}" type="datetimeFigureOut">
              <a:rPr lang="en-US" smtClean="0"/>
              <a:t>6/21/2017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752474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5FA9A-36C7-442E-9070-251D37F2B17C}" type="datetimeFigureOut">
              <a:rPr lang="en-US" smtClean="0"/>
              <a:t>6/21/2017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95614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A5FA9A-36C7-442E-9070-251D37F2B17C}" type="datetimeFigureOut">
              <a:rPr lang="en-US" smtClean="0"/>
              <a:t>6/21/2017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853292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2046211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A5FA9A-36C7-442E-9070-251D37F2B17C}" type="datetimeFigureOut">
              <a:rPr lang="en-US" smtClean="0"/>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B66BB3-74EA-4FB0-91D7-F3B18AC706E1}" type="slidenum">
              <a:rPr lang="en-US" smtClean="0"/>
              <a:t>‹#›</a:t>
            </a:fld>
            <a:endParaRPr lang="en-US"/>
          </a:p>
        </p:txBody>
      </p:sp>
    </p:spTree>
    <p:extLst>
      <p:ext uri="{BB962C8B-B14F-4D97-AF65-F5344CB8AC3E}">
        <p14:creationId xmlns:p14="http://schemas.microsoft.com/office/powerpoint/2010/main" val="87709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5FA9A-36C7-442E-9070-251D37F2B17C}" type="datetimeFigureOut">
              <a:rPr lang="en-US" smtClean="0"/>
              <a:t>6/21/2017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B66BB3-74EA-4FB0-91D7-F3B18AC706E1}" type="slidenum">
              <a:rPr lang="en-US" smtClean="0"/>
              <a:t>‹#›</a:t>
            </a:fld>
            <a:endParaRPr lang="en-US"/>
          </a:p>
        </p:txBody>
      </p:sp>
    </p:spTree>
    <p:extLst>
      <p:ext uri="{BB962C8B-B14F-4D97-AF65-F5344CB8AC3E}">
        <p14:creationId xmlns:p14="http://schemas.microsoft.com/office/powerpoint/2010/main" val="36993863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5FA9A-36C7-442E-9070-251D37F2B17C}" type="datetimeFigureOut">
              <a:rPr lang="en-US" smtClean="0"/>
              <a:t>6/21/2017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B66BB3-74EA-4FB0-91D7-F3B18AC706E1}" type="slidenum">
              <a:rPr lang="en-US" smtClean="0"/>
              <a:t>‹#›</a:t>
            </a:fld>
            <a:endParaRPr lang="en-US"/>
          </a:p>
        </p:txBody>
      </p:sp>
    </p:spTree>
    <p:extLst>
      <p:ext uri="{BB962C8B-B14F-4D97-AF65-F5344CB8AC3E}">
        <p14:creationId xmlns:p14="http://schemas.microsoft.com/office/powerpoint/2010/main" val="40973214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17" descr="2090270760017352283qYLAOo_ph"/>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1366" r="9633" b="-2"/>
          <a:stretch/>
        </p:blipFill>
        <p:spPr bwMode="auto">
          <a:xfrm>
            <a:off x="0" y="1"/>
            <a:ext cx="9143980" cy="68579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3861" y="532443"/>
            <a:ext cx="9144000" cy="2387600"/>
          </a:xfrm>
        </p:spPr>
        <p:txBody>
          <a:bodyPr>
            <a:normAutofit/>
          </a:bodyPr>
          <a:lstStyle/>
          <a:p>
            <a:r>
              <a:rPr lang="en-US" sz="4000" dirty="0">
                <a:solidFill>
                  <a:srgbClr val="FFFF00"/>
                </a:solidFill>
                <a:latin typeface="Comic Sans MS" panose="030F0702030302020204" pitchFamily="66" charset="0"/>
              </a:rPr>
              <a:t>A FLUKA Model of the </a:t>
            </a:r>
            <a:br>
              <a:rPr lang="en-US" sz="4000" dirty="0">
                <a:solidFill>
                  <a:srgbClr val="FFFF00"/>
                </a:solidFill>
                <a:latin typeface="Comic Sans MS" panose="030F0702030302020204" pitchFamily="66" charset="0"/>
              </a:rPr>
            </a:br>
            <a:r>
              <a:rPr lang="en-US" sz="4000" dirty="0">
                <a:solidFill>
                  <a:srgbClr val="FFFF00"/>
                </a:solidFill>
                <a:latin typeface="Comic Sans MS" panose="030F0702030302020204" pitchFamily="66" charset="0"/>
              </a:rPr>
              <a:t>ILC </a:t>
            </a:r>
            <a:r>
              <a:rPr lang="en-US" sz="4000" dirty="0" err="1">
                <a:solidFill>
                  <a:srgbClr val="FFFF00"/>
                </a:solidFill>
                <a:latin typeface="Comic Sans MS" panose="030F0702030302020204" pitchFamily="66" charset="0"/>
              </a:rPr>
              <a:t>BeamCal</a:t>
            </a:r>
            <a:endParaRPr lang="en-US" sz="4000" dirty="0">
              <a:solidFill>
                <a:srgbClr val="FFFF00"/>
              </a:solidFill>
              <a:latin typeface="Comic Sans MS" panose="030F0702030302020204" pitchFamily="66" charset="0"/>
            </a:endParaRPr>
          </a:p>
        </p:txBody>
      </p:sp>
      <p:sp>
        <p:nvSpPr>
          <p:cNvPr id="4" name="Subtitle 2"/>
          <p:cNvSpPr>
            <a:spLocks noGrp="1"/>
          </p:cNvSpPr>
          <p:nvPr>
            <p:ph type="subTitle" idx="1"/>
          </p:nvPr>
        </p:nvSpPr>
        <p:spPr>
          <a:xfrm>
            <a:off x="1146861" y="3640347"/>
            <a:ext cx="6858000" cy="2497348"/>
          </a:xfrm>
        </p:spPr>
        <p:txBody>
          <a:bodyPr>
            <a:normAutofit/>
          </a:bodyPr>
          <a:lstStyle/>
          <a:p>
            <a:r>
              <a:rPr lang="en-US" dirty="0" err="1">
                <a:solidFill>
                  <a:srgbClr val="FFFF00"/>
                </a:solidFill>
                <a:latin typeface="Comic Sans MS" panose="030F0702030302020204" pitchFamily="66" charset="0"/>
              </a:rPr>
              <a:t>SiD</a:t>
            </a:r>
            <a:r>
              <a:rPr lang="en-US" dirty="0">
                <a:solidFill>
                  <a:srgbClr val="FFFF00"/>
                </a:solidFill>
                <a:latin typeface="Comic Sans MS" panose="030F0702030302020204" pitchFamily="66" charset="0"/>
              </a:rPr>
              <a:t> Simulation Meeting</a:t>
            </a:r>
          </a:p>
          <a:p>
            <a:endParaRPr lang="en-US" dirty="0">
              <a:solidFill>
                <a:srgbClr val="FFFF00"/>
              </a:solidFill>
              <a:latin typeface="Comic Sans MS" panose="030F0702030302020204" pitchFamily="66" charset="0"/>
            </a:endParaRPr>
          </a:p>
          <a:p>
            <a:r>
              <a:rPr lang="en-US" dirty="0">
                <a:solidFill>
                  <a:srgbClr val="FFFF00"/>
                </a:solidFill>
                <a:latin typeface="Comic Sans MS" panose="030F0702030302020204" pitchFamily="66" charset="0"/>
              </a:rPr>
              <a:t>Benjamin Smithers</a:t>
            </a:r>
          </a:p>
          <a:p>
            <a:r>
              <a:rPr lang="en-US" dirty="0">
                <a:solidFill>
                  <a:srgbClr val="FFFF00"/>
                </a:solidFill>
                <a:latin typeface="Comic Sans MS" panose="030F0702030302020204" pitchFamily="66" charset="0"/>
              </a:rPr>
              <a:t>UC Santa Cruz</a:t>
            </a:r>
          </a:p>
          <a:p>
            <a:r>
              <a:rPr lang="en-US">
                <a:solidFill>
                  <a:srgbClr val="FFFF00"/>
                </a:solidFill>
                <a:latin typeface="Comic Sans MS" panose="030F0702030302020204" pitchFamily="66" charset="0"/>
              </a:rPr>
              <a:t>June 21 </a:t>
            </a:r>
            <a:r>
              <a:rPr lang="en-US" dirty="0">
                <a:solidFill>
                  <a:srgbClr val="FFFF00"/>
                </a:solidFill>
                <a:latin typeface="Comic Sans MS" panose="030F0702030302020204" pitchFamily="66" charset="0"/>
              </a:rPr>
              <a:t>2017</a:t>
            </a:r>
          </a:p>
        </p:txBody>
      </p:sp>
    </p:spTree>
    <p:extLst>
      <p:ext uri="{BB962C8B-B14F-4D97-AF65-F5344CB8AC3E}">
        <p14:creationId xmlns:p14="http://schemas.microsoft.com/office/powerpoint/2010/main" val="174700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9858" r="7570"/>
          <a:stretch/>
        </p:blipFill>
        <p:spPr>
          <a:xfrm>
            <a:off x="320203" y="850238"/>
            <a:ext cx="7874946" cy="5760005"/>
          </a:xfrm>
        </p:spPr>
      </p:pic>
      <p:sp>
        <p:nvSpPr>
          <p:cNvPr id="2" name="Title 1"/>
          <p:cNvSpPr>
            <a:spLocks noGrp="1"/>
          </p:cNvSpPr>
          <p:nvPr>
            <p:ph type="title"/>
          </p:nvPr>
        </p:nvSpPr>
        <p:spPr>
          <a:xfrm>
            <a:off x="1681938" y="248134"/>
            <a:ext cx="4014361" cy="723678"/>
          </a:xfrm>
          <a:solidFill>
            <a:schemeClr val="bg1"/>
          </a:solidFill>
        </p:spPr>
        <p:txBody>
          <a:bodyPr>
            <a:normAutofit/>
          </a:bodyPr>
          <a:lstStyle/>
          <a:p>
            <a:pPr algn="ctr"/>
            <a:r>
              <a:rPr lang="en-US" sz="4000" dirty="0"/>
              <a:t>Neutron NIEL in Si</a:t>
            </a:r>
          </a:p>
        </p:txBody>
      </p:sp>
      <p:sp>
        <p:nvSpPr>
          <p:cNvPr id="3" name="TextBox 2">
            <a:extLst>
              <a:ext uri="{FF2B5EF4-FFF2-40B4-BE49-F238E27FC236}">
                <a16:creationId xmlns:a16="http://schemas.microsoft.com/office/drawing/2014/main" id="{F45D573A-46C9-4593-A8EA-24E8AF7FACB0}"/>
              </a:ext>
            </a:extLst>
          </p:cNvPr>
          <p:cNvSpPr txBox="1"/>
          <p:nvPr/>
        </p:nvSpPr>
        <p:spPr>
          <a:xfrm>
            <a:off x="528642" y="6488668"/>
            <a:ext cx="3829050" cy="276999"/>
          </a:xfrm>
          <a:prstGeom prst="rect">
            <a:avLst/>
          </a:prstGeom>
          <a:noFill/>
        </p:spPr>
        <p:txBody>
          <a:bodyPr wrap="square" rtlCol="0">
            <a:spAutoFit/>
          </a:bodyPr>
          <a:lstStyle/>
          <a:p>
            <a:r>
              <a:rPr lang="en-US" sz="1200" dirty="0"/>
              <a:t>www.sr-niel.org</a:t>
            </a:r>
          </a:p>
        </p:txBody>
      </p:sp>
    </p:spTree>
    <p:extLst>
      <p:ext uri="{BB962C8B-B14F-4D97-AF65-F5344CB8AC3E}">
        <p14:creationId xmlns:p14="http://schemas.microsoft.com/office/powerpoint/2010/main" val="3510783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D1637-1487-4488-9B55-5AA6263E4116}"/>
              </a:ext>
            </a:extLst>
          </p:cNvPr>
          <p:cNvSpPr>
            <a:spLocks noGrp="1"/>
          </p:cNvSpPr>
          <p:nvPr>
            <p:ph type="title"/>
          </p:nvPr>
        </p:nvSpPr>
        <p:spPr>
          <a:xfrm>
            <a:off x="628650" y="365126"/>
            <a:ext cx="7886700" cy="863599"/>
          </a:xfrm>
        </p:spPr>
        <p:txBody>
          <a:bodyPr/>
          <a:lstStyle/>
          <a:p>
            <a:r>
              <a:rPr lang="en-US" dirty="0"/>
              <a:t>T506 Rand Calculation</a:t>
            </a:r>
          </a:p>
        </p:txBody>
      </p:sp>
      <p:pic>
        <p:nvPicPr>
          <p:cNvPr id="4" name="Picture 3">
            <a:extLst>
              <a:ext uri="{FF2B5EF4-FFF2-40B4-BE49-F238E27FC236}">
                <a16:creationId xmlns:a16="http://schemas.microsoft.com/office/drawing/2014/main" id="{41EC4EB8-95AB-4812-80EA-E8B14BD3B4F5}"/>
              </a:ext>
            </a:extLst>
          </p:cNvPr>
          <p:cNvPicPr>
            <a:picLocks noChangeAspect="1"/>
          </p:cNvPicPr>
          <p:nvPr/>
        </p:nvPicPr>
        <p:blipFill rotWithShape="1">
          <a:blip r:embed="rId3">
            <a:extLst>
              <a:ext uri="{28A0092B-C50C-407E-A947-70E740481C1C}">
                <a14:useLocalDpi xmlns:a14="http://schemas.microsoft.com/office/drawing/2010/main" val="0"/>
              </a:ext>
            </a:extLst>
          </a:blip>
          <a:srcRect l="2127" t="10588" r="8671" b="542"/>
          <a:stretch/>
        </p:blipFill>
        <p:spPr>
          <a:xfrm>
            <a:off x="471483" y="1393004"/>
            <a:ext cx="4886325" cy="3651201"/>
          </a:xfrm>
          <a:prstGeom prst="rect">
            <a:avLst/>
          </a:prstGeom>
        </p:spPr>
      </p:pic>
      <p:sp>
        <p:nvSpPr>
          <p:cNvPr id="3" name="TextBox 2">
            <a:extLst>
              <a:ext uri="{FF2B5EF4-FFF2-40B4-BE49-F238E27FC236}">
                <a16:creationId xmlns:a16="http://schemas.microsoft.com/office/drawing/2014/main" id="{2B234B74-0ECE-4B56-8EA8-A78617B90697}"/>
              </a:ext>
            </a:extLst>
          </p:cNvPr>
          <p:cNvSpPr txBox="1"/>
          <p:nvPr/>
        </p:nvSpPr>
        <p:spPr>
          <a:xfrm>
            <a:off x="5614986" y="1691984"/>
            <a:ext cx="3300414" cy="1384995"/>
          </a:xfrm>
          <a:prstGeom prst="rect">
            <a:avLst/>
          </a:prstGeom>
          <a:noFill/>
        </p:spPr>
        <p:txBody>
          <a:bodyPr wrap="square" rtlCol="0">
            <a:spAutoFit/>
          </a:bodyPr>
          <a:lstStyle/>
          <a:p>
            <a:pPr algn="ctr"/>
            <a:r>
              <a:rPr lang="en-US" sz="2800" dirty="0"/>
              <a:t>T506 Neutron Fluence (Integrated over Sold Angle)</a:t>
            </a:r>
          </a:p>
        </p:txBody>
      </p:sp>
      <p:sp>
        <p:nvSpPr>
          <p:cNvPr id="5" name="TextBox 4">
            <a:extLst>
              <a:ext uri="{FF2B5EF4-FFF2-40B4-BE49-F238E27FC236}">
                <a16:creationId xmlns:a16="http://schemas.microsoft.com/office/drawing/2014/main" id="{1DB791A4-16D2-4F95-A33D-D4A39966924F}"/>
              </a:ext>
            </a:extLst>
          </p:cNvPr>
          <p:cNvSpPr txBox="1"/>
          <p:nvPr/>
        </p:nvSpPr>
        <p:spPr>
          <a:xfrm>
            <a:off x="628650" y="5208484"/>
            <a:ext cx="7965280" cy="830997"/>
          </a:xfrm>
          <a:prstGeom prst="rect">
            <a:avLst/>
          </a:prstGeom>
          <a:noFill/>
        </p:spPr>
        <p:txBody>
          <a:bodyPr wrap="square" rtlCol="0">
            <a:spAutoFit/>
          </a:bodyPr>
          <a:lstStyle/>
          <a:p>
            <a:r>
              <a:rPr lang="en-US" sz="2400" dirty="0"/>
              <a:t>After taking path length and NIEL scaling into account, T506 simulation yields </a:t>
            </a:r>
            <a:r>
              <a:rPr lang="en-US" sz="2400" dirty="0">
                <a:solidFill>
                  <a:srgbClr val="FF0000"/>
                </a:solidFill>
              </a:rPr>
              <a:t>4.63 </a:t>
            </a:r>
            <a:r>
              <a:rPr lang="en-US" sz="2400" dirty="0" err="1">
                <a:solidFill>
                  <a:srgbClr val="FF0000"/>
                </a:solidFill>
              </a:rPr>
              <a:t>mRand</a:t>
            </a:r>
            <a:r>
              <a:rPr lang="en-US" sz="2400" dirty="0">
                <a:solidFill>
                  <a:srgbClr val="FF0000"/>
                </a:solidFill>
              </a:rPr>
              <a:t> </a:t>
            </a:r>
            <a:r>
              <a:rPr lang="en-US" sz="2400" dirty="0"/>
              <a:t>per 13.3 GeV primary.</a:t>
            </a:r>
            <a:endParaRPr lang="en-US" sz="2400" dirty="0">
              <a:solidFill>
                <a:srgbClr val="FF0000"/>
              </a:solidFill>
            </a:endParaRPr>
          </a:p>
        </p:txBody>
      </p:sp>
      <p:sp>
        <p:nvSpPr>
          <p:cNvPr id="6" name="TextBox 5">
            <a:extLst>
              <a:ext uri="{FF2B5EF4-FFF2-40B4-BE49-F238E27FC236}">
                <a16:creationId xmlns:a16="http://schemas.microsoft.com/office/drawing/2014/main" id="{3C5F0540-E07D-4181-8BE4-2EFAB615BD8D}"/>
              </a:ext>
            </a:extLst>
          </p:cNvPr>
          <p:cNvSpPr txBox="1"/>
          <p:nvPr/>
        </p:nvSpPr>
        <p:spPr>
          <a:xfrm>
            <a:off x="5500686" y="3360230"/>
            <a:ext cx="3529014" cy="954107"/>
          </a:xfrm>
          <a:prstGeom prst="rect">
            <a:avLst/>
          </a:prstGeom>
          <a:noFill/>
        </p:spPr>
        <p:txBody>
          <a:bodyPr wrap="square" rtlCol="0">
            <a:spAutoFit/>
          </a:bodyPr>
          <a:lstStyle/>
          <a:p>
            <a:pPr algn="ctr"/>
            <a:r>
              <a:rPr lang="en-US" sz="2800" dirty="0"/>
              <a:t>For 0.03cm scoring plane in T506 </a:t>
            </a:r>
            <a:r>
              <a:rPr lang="en-US" sz="2800" dirty="0" err="1"/>
              <a:t>Aparatus</a:t>
            </a:r>
            <a:endParaRPr lang="en-US" sz="2800" dirty="0"/>
          </a:p>
        </p:txBody>
      </p:sp>
    </p:spTree>
    <p:extLst>
      <p:ext uri="{BB962C8B-B14F-4D97-AF65-F5344CB8AC3E}">
        <p14:creationId xmlns:p14="http://schemas.microsoft.com/office/powerpoint/2010/main" val="4238495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T506 – 270 </a:t>
            </a:r>
            <a:r>
              <a:rPr lang="en-US" dirty="0" err="1"/>
              <a:t>Mrad</a:t>
            </a:r>
            <a:r>
              <a:rPr lang="en-US" dirty="0"/>
              <a:t> Run</a:t>
            </a:r>
          </a:p>
        </p:txBody>
      </p:sp>
      <p:graphicFrame>
        <p:nvGraphicFramePr>
          <p:cNvPr id="6" name="Content Placeholder 4"/>
          <p:cNvGraphicFramePr>
            <a:graphicFrameLocks/>
          </p:cNvGraphicFramePr>
          <p:nvPr>
            <p:extLst>
              <p:ext uri="{D42A27DB-BD31-4B8C-83A1-F6EECF244321}">
                <p14:modId xmlns:p14="http://schemas.microsoft.com/office/powerpoint/2010/main" val="2112936389"/>
              </p:ext>
            </p:extLst>
          </p:nvPr>
        </p:nvGraphicFramePr>
        <p:xfrm>
          <a:off x="1164126" y="4245234"/>
          <a:ext cx="6815748" cy="2106988"/>
        </p:xfrm>
        <a:graphic>
          <a:graphicData uri="http://schemas.openxmlformats.org/drawingml/2006/table">
            <a:tbl>
              <a:tblPr firstRow="1" bandRow="1">
                <a:tableStyleId>{073A0DAA-6AF3-43AB-8588-CEC1D06C72B9}</a:tableStyleId>
              </a:tblPr>
              <a:tblGrid>
                <a:gridCol w="2248955">
                  <a:extLst>
                    <a:ext uri="{9D8B030D-6E8A-4147-A177-3AD203B41FA5}">
                      <a16:colId xmlns:a16="http://schemas.microsoft.com/office/drawing/2014/main" val="631524840"/>
                    </a:ext>
                  </a:extLst>
                </a:gridCol>
                <a:gridCol w="2685811">
                  <a:extLst>
                    <a:ext uri="{9D8B030D-6E8A-4147-A177-3AD203B41FA5}">
                      <a16:colId xmlns:a16="http://schemas.microsoft.com/office/drawing/2014/main" val="2299833509"/>
                    </a:ext>
                  </a:extLst>
                </a:gridCol>
                <a:gridCol w="1880982">
                  <a:extLst>
                    <a:ext uri="{9D8B030D-6E8A-4147-A177-3AD203B41FA5}">
                      <a16:colId xmlns:a16="http://schemas.microsoft.com/office/drawing/2014/main" val="3977440356"/>
                    </a:ext>
                  </a:extLst>
                </a:gridCol>
              </a:tblGrid>
              <a:tr h="407597">
                <a:tc>
                  <a:txBody>
                    <a:bodyPr/>
                    <a:lstStyle/>
                    <a:p>
                      <a:r>
                        <a:rPr lang="en-US" dirty="0" err="1"/>
                        <a:t>Quantiy</a:t>
                      </a:r>
                      <a:endParaRPr lang="en-US" dirty="0"/>
                    </a:p>
                  </a:txBody>
                  <a:tcPr/>
                </a:tc>
                <a:tc>
                  <a:txBody>
                    <a:bodyPr/>
                    <a:lstStyle/>
                    <a:p>
                      <a:endParaRPr lang="en-US" dirty="0"/>
                    </a:p>
                  </a:txBody>
                  <a:tcPr/>
                </a:tc>
                <a:tc>
                  <a:txBody>
                    <a:bodyPr/>
                    <a:lstStyle/>
                    <a:p>
                      <a:r>
                        <a:rPr lang="en-US" dirty="0"/>
                        <a:t>Units</a:t>
                      </a:r>
                    </a:p>
                  </a:txBody>
                  <a:tcPr/>
                </a:tc>
                <a:extLst>
                  <a:ext uri="{0D108BD9-81ED-4DB2-BD59-A6C34878D82A}">
                    <a16:rowId xmlns:a16="http://schemas.microsoft.com/office/drawing/2014/main" val="800645519"/>
                  </a:ext>
                </a:extLst>
              </a:tr>
              <a:tr h="5184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Primaries</a:t>
                      </a:r>
                    </a:p>
                  </a:txBody>
                  <a:tcPr/>
                </a:tc>
                <a:tc>
                  <a:txBody>
                    <a:bodyPr/>
                    <a:lstStyle/>
                    <a:p>
                      <a:r>
                        <a:rPr lang="en-US" dirty="0"/>
                        <a:t>50.9  (3.181</a:t>
                      </a:r>
                      <a:r>
                        <a:rPr lang="en-US" baseline="0" dirty="0"/>
                        <a:t> x 10</a:t>
                      </a:r>
                      <a:r>
                        <a:rPr lang="en-US" baseline="30000" dirty="0"/>
                        <a:t>14 </a:t>
                      </a:r>
                      <a:r>
                        <a:rPr lang="en-US" baseline="0" dirty="0"/>
                        <a:t>)</a:t>
                      </a:r>
                      <a:endParaRPr lang="en-US" baseline="30000" dirty="0"/>
                    </a:p>
                  </a:txBody>
                  <a:tcPr/>
                </a:tc>
                <a:tc>
                  <a:txBody>
                    <a:bodyPr/>
                    <a:lstStyle/>
                    <a:p>
                      <a:r>
                        <a:rPr lang="el-GR" baseline="0" dirty="0"/>
                        <a:t>μ</a:t>
                      </a:r>
                      <a:r>
                        <a:rPr lang="en-US" baseline="0" dirty="0"/>
                        <a:t>C (particles)</a:t>
                      </a:r>
                      <a:endParaRPr lang="en-US" dirty="0"/>
                    </a:p>
                  </a:txBody>
                  <a:tcPr/>
                </a:tc>
                <a:extLst>
                  <a:ext uri="{0D108BD9-81ED-4DB2-BD59-A6C34878D82A}">
                    <a16:rowId xmlns:a16="http://schemas.microsoft.com/office/drawing/2014/main" val="711989541"/>
                  </a:ext>
                </a:extLst>
              </a:tr>
              <a:tr h="203799">
                <a:tc>
                  <a:txBody>
                    <a:bodyPr/>
                    <a:lstStyle/>
                    <a:p>
                      <a:r>
                        <a:rPr lang="en-US" dirty="0"/>
                        <a:t>Neutron Fluence</a:t>
                      </a:r>
                    </a:p>
                  </a:txBody>
                  <a:tcPr/>
                </a:tc>
                <a:tc>
                  <a:txBody>
                    <a:bodyPr/>
                    <a:lstStyle/>
                    <a:p>
                      <a:r>
                        <a:rPr lang="en-US" dirty="0"/>
                        <a:t>7.4 x </a:t>
                      </a:r>
                      <a:r>
                        <a:rPr lang="en-US" baseline="0" dirty="0"/>
                        <a:t>10</a:t>
                      </a:r>
                      <a:r>
                        <a:rPr lang="en-US" baseline="30000" dirty="0"/>
                        <a:t>13</a:t>
                      </a:r>
                      <a:endParaRPr lang="en-US" dirty="0"/>
                    </a:p>
                  </a:txBody>
                  <a:tcPr/>
                </a:tc>
                <a:tc>
                  <a:txBody>
                    <a:bodyPr/>
                    <a:lstStyle/>
                    <a:p>
                      <a:r>
                        <a:rPr lang="en-US" dirty="0"/>
                        <a:t>Neutrons/cm2</a:t>
                      </a:r>
                    </a:p>
                  </a:txBody>
                  <a:tcPr/>
                </a:tc>
                <a:extLst>
                  <a:ext uri="{0D108BD9-81ED-4DB2-BD59-A6C34878D82A}">
                    <a16:rowId xmlns:a16="http://schemas.microsoft.com/office/drawing/2014/main" val="1175639605"/>
                  </a:ext>
                </a:extLst>
              </a:tr>
              <a:tr h="407597">
                <a:tc>
                  <a:txBody>
                    <a:bodyPr/>
                    <a:lstStyle/>
                    <a:p>
                      <a:r>
                        <a:rPr lang="en-US" dirty="0"/>
                        <a:t>Rand Calculation</a:t>
                      </a:r>
                    </a:p>
                  </a:txBody>
                  <a:tcPr/>
                </a:tc>
                <a:tc>
                  <a:txBody>
                    <a:bodyPr/>
                    <a:lstStyle/>
                    <a:p>
                      <a:r>
                        <a:rPr lang="en-US" dirty="0"/>
                        <a:t>4.63</a:t>
                      </a:r>
                    </a:p>
                  </a:txBody>
                  <a:tcPr/>
                </a:tc>
                <a:tc>
                  <a:txBody>
                    <a:bodyPr/>
                    <a:lstStyle/>
                    <a:p>
                      <a:r>
                        <a:rPr lang="en-US" dirty="0" err="1"/>
                        <a:t>milli</a:t>
                      </a:r>
                      <a:r>
                        <a:rPr lang="en-US" dirty="0"/>
                        <a:t> Rand/</a:t>
                      </a:r>
                      <a:r>
                        <a:rPr lang="en-US" dirty="0" err="1"/>
                        <a:t>pr</a:t>
                      </a:r>
                      <a:endParaRPr lang="en-US" dirty="0"/>
                    </a:p>
                  </a:txBody>
                  <a:tcPr/>
                </a:tc>
                <a:extLst>
                  <a:ext uri="{0D108BD9-81ED-4DB2-BD59-A6C34878D82A}">
                    <a16:rowId xmlns:a16="http://schemas.microsoft.com/office/drawing/2014/main" val="3725839439"/>
                  </a:ext>
                </a:extLst>
              </a:tr>
              <a:tr h="407597">
                <a:tc>
                  <a:txBody>
                    <a:bodyPr/>
                    <a:lstStyle/>
                    <a:p>
                      <a:r>
                        <a:rPr lang="en-US" dirty="0"/>
                        <a:t>Total </a:t>
                      </a:r>
                      <a:r>
                        <a:rPr lang="en-US" dirty="0" err="1"/>
                        <a:t>Rands</a:t>
                      </a:r>
                      <a:endParaRPr lang="en-US" dirty="0"/>
                    </a:p>
                  </a:txBody>
                  <a:tcPr/>
                </a:tc>
                <a:tc>
                  <a:txBody>
                    <a:bodyPr/>
                    <a:lstStyle/>
                    <a:p>
                      <a:r>
                        <a:rPr lang="en-US" dirty="0"/>
                        <a:t>1.47</a:t>
                      </a:r>
                    </a:p>
                  </a:txBody>
                  <a:tcPr/>
                </a:tc>
                <a:tc>
                  <a:txBody>
                    <a:bodyPr/>
                    <a:lstStyle/>
                    <a:p>
                      <a:r>
                        <a:rPr lang="en-US" dirty="0"/>
                        <a:t>Tera-Rand</a:t>
                      </a:r>
                    </a:p>
                  </a:txBody>
                  <a:tcPr/>
                </a:tc>
                <a:extLst>
                  <a:ext uri="{0D108BD9-81ED-4DB2-BD59-A6C34878D82A}">
                    <a16:rowId xmlns:a16="http://schemas.microsoft.com/office/drawing/2014/main" val="3549172912"/>
                  </a:ext>
                </a:extLst>
              </a:tr>
            </a:tbl>
          </a:graphicData>
        </a:graphic>
      </p:graphicFrame>
      <p:sp>
        <p:nvSpPr>
          <p:cNvPr id="7" name="TextBox 6"/>
          <p:cNvSpPr txBox="1"/>
          <p:nvPr/>
        </p:nvSpPr>
        <p:spPr>
          <a:xfrm>
            <a:off x="433136" y="1690689"/>
            <a:ext cx="8510839"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a:t>The T506 run was characterized by 270 </a:t>
            </a:r>
            <a:r>
              <a:rPr lang="en-US" sz="2000" dirty="0" err="1"/>
              <a:t>Mrad</a:t>
            </a:r>
            <a:r>
              <a:rPr lang="en-US" sz="2000" dirty="0"/>
              <a:t> of electromagnetically induced radiation</a:t>
            </a:r>
          </a:p>
          <a:p>
            <a:pPr marL="285750" indent="-285750">
              <a:buFont typeface="Arial" panose="020B0604020202020204" pitchFamily="34" charset="0"/>
              <a:buChar char="•"/>
            </a:pPr>
            <a:r>
              <a:rPr lang="en-US" sz="2000" dirty="0"/>
              <a:t>This dose was accumulated by directing 50.9 </a:t>
            </a:r>
            <a:r>
              <a:rPr lang="el-GR" sz="2000" dirty="0"/>
              <a:t>μ</a:t>
            </a:r>
            <a:r>
              <a:rPr lang="en-US" sz="2000" dirty="0"/>
              <a:t>C of 13.3 GeV electrons into the T506 apparatus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We calculate no. of primaries from the charge collected</a:t>
            </a:r>
          </a:p>
          <a:p>
            <a:pPr marL="285750" indent="-285750">
              <a:buFont typeface="Arial" panose="020B0604020202020204" pitchFamily="34" charset="0"/>
              <a:buChar char="•"/>
            </a:pPr>
            <a:r>
              <a:rPr lang="en-US" sz="2000" dirty="0"/>
              <a:t>By the described method, we then calculate </a:t>
            </a:r>
            <a:r>
              <a:rPr lang="en-US" sz="2000" dirty="0" err="1"/>
              <a:t>Rands</a:t>
            </a:r>
            <a:r>
              <a:rPr lang="en-US" sz="2000" dirty="0"/>
              <a:t> from the Neutron Fluence</a:t>
            </a:r>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2069943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F5FA5-AE43-48E2-A1EE-7877419C6B7B}"/>
              </a:ext>
            </a:extLst>
          </p:cNvPr>
          <p:cNvSpPr>
            <a:spLocks noGrp="1"/>
          </p:cNvSpPr>
          <p:nvPr>
            <p:ph type="title"/>
          </p:nvPr>
        </p:nvSpPr>
        <p:spPr>
          <a:xfrm>
            <a:off x="642937" y="179785"/>
            <a:ext cx="7886700" cy="1325563"/>
          </a:xfrm>
        </p:spPr>
        <p:txBody>
          <a:bodyPr/>
          <a:lstStyle/>
          <a:p>
            <a:r>
              <a:rPr lang="en-US" dirty="0"/>
              <a:t>T506 Power Draw – 600 V bias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0AA5813-FFBA-4AAE-A350-919EB7ACCCB9}"/>
                  </a:ext>
                </a:extLst>
              </p:cNvPr>
              <p:cNvSpPr txBox="1"/>
              <p:nvPr/>
            </p:nvSpPr>
            <p:spPr>
              <a:xfrm>
                <a:off x="3188043" y="5288420"/>
                <a:ext cx="5955957" cy="712887"/>
              </a:xfrm>
              <a:prstGeom prst="rect">
                <a:avLst/>
              </a:prstGeom>
              <a:noFill/>
            </p:spPr>
            <p:txBody>
              <a:bodyPr wrap="square" rtlCol="0">
                <a:spAutoFit/>
              </a:bodyPr>
              <a:lstStyle/>
              <a:p>
                <a:r>
                  <a:rPr lang="en-US" sz="2800" dirty="0"/>
                  <a:t>P =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𝑅𝑎𝑛𝑑</m:t>
                        </m:r>
                      </m:num>
                      <m:den>
                        <m:r>
                          <a:rPr lang="en-US" sz="2800" b="0" i="1" smtClean="0">
                            <a:latin typeface="Cambria Math" panose="02040503050406030204" pitchFamily="18" charset="0"/>
                          </a:rPr>
                          <m:t>1.47 </m:t>
                        </m:r>
                        <m:r>
                          <a:rPr lang="en-US" sz="2800" b="0" i="1" smtClean="0">
                            <a:latin typeface="Cambria Math" panose="02040503050406030204" pitchFamily="18" charset="0"/>
                          </a:rPr>
                          <m:t>𝑇</m:t>
                        </m:r>
                        <m:r>
                          <a:rPr lang="en-US" sz="2800" b="0" i="1" smtClean="0">
                            <a:latin typeface="Cambria Math" panose="02040503050406030204" pitchFamily="18" charset="0"/>
                          </a:rPr>
                          <m:t>−</m:t>
                        </m:r>
                        <m:r>
                          <a:rPr lang="en-US" sz="2800" b="0" i="1" smtClean="0">
                            <a:latin typeface="Cambria Math" panose="02040503050406030204" pitchFamily="18" charset="0"/>
                          </a:rPr>
                          <m:t>𝑅𝑎𝑛𝑑</m:t>
                        </m:r>
                      </m:den>
                    </m:f>
                    <m:r>
                      <a:rPr lang="en-US" sz="2800" b="0" i="1" smtClean="0">
                        <a:latin typeface="Cambria Math" panose="02040503050406030204" pitchFamily="18" charset="0"/>
                      </a:rPr>
                      <m:t>×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600 </m:t>
                        </m:r>
                        <m:r>
                          <a:rPr lang="en-US" sz="2800" b="0" i="1" smtClean="0">
                            <a:latin typeface="Cambria Math" panose="02040503050406030204" pitchFamily="18" charset="0"/>
                          </a:rPr>
                          <m:t>𝑉</m:t>
                        </m:r>
                      </m:e>
                    </m:d>
                    <m:r>
                      <a:rPr lang="en-US" sz="2800" b="0" i="1" smtClean="0">
                        <a:latin typeface="Cambria Math" panose="02040503050406030204" pitchFamily="18" charset="0"/>
                      </a:rPr>
                      <m:t>×</m:t>
                    </m:r>
                    <m:r>
                      <a:rPr lang="en-US" sz="2800" b="0" i="1" smtClean="0">
                        <a:latin typeface="Cambria Math" panose="02040503050406030204" pitchFamily="18" charset="0"/>
                      </a:rPr>
                      <m:t>𝐼</m:t>
                    </m:r>
                    <m:r>
                      <a:rPr lang="en-US" sz="2800" b="0" i="1" smtClean="0">
                        <a:latin typeface="Cambria Math" panose="02040503050406030204" pitchFamily="18" charset="0"/>
                      </a:rPr>
                      <m:t>(</m:t>
                    </m:r>
                    <m:r>
                      <a:rPr lang="en-US" sz="2800" b="0" i="1" smtClean="0">
                        <a:latin typeface="Cambria Math" panose="02040503050406030204" pitchFamily="18" charset="0"/>
                      </a:rPr>
                      <m:t>𝑇</m:t>
                    </m:r>
                    <m:r>
                      <a:rPr lang="en-US" sz="2800" b="0" i="1" smtClean="0">
                        <a:latin typeface="Cambria Math" panose="02040503050406030204" pitchFamily="18" charset="0"/>
                      </a:rPr>
                      <m:t>)</m:t>
                    </m:r>
                  </m:oMath>
                </a14:m>
                <a:r>
                  <a:rPr lang="en-US" sz="2800" dirty="0"/>
                  <a:t> </a:t>
                </a:r>
              </a:p>
            </p:txBody>
          </p:sp>
        </mc:Choice>
        <mc:Fallback xmlns="">
          <p:sp>
            <p:nvSpPr>
              <p:cNvPr id="5" name="TextBox 4">
                <a:extLst>
                  <a:ext uri="{FF2B5EF4-FFF2-40B4-BE49-F238E27FC236}">
                    <a16:creationId xmlns:a16="http://schemas.microsoft.com/office/drawing/2014/main" id="{B0AA5813-FFBA-4AAE-A350-919EB7ACCCB9}"/>
                  </a:ext>
                </a:extLst>
              </p:cNvPr>
              <p:cNvSpPr txBox="1">
                <a:spLocks noRot="1" noChangeAspect="1" noMove="1" noResize="1" noEditPoints="1" noAdjustHandles="1" noChangeArrowheads="1" noChangeShapeType="1" noTextEdit="1"/>
              </p:cNvSpPr>
              <p:nvPr/>
            </p:nvSpPr>
            <p:spPr>
              <a:xfrm>
                <a:off x="3188043" y="5288420"/>
                <a:ext cx="5955957" cy="712887"/>
              </a:xfrm>
              <a:prstGeom prst="rect">
                <a:avLst/>
              </a:prstGeom>
              <a:blipFill>
                <a:blip r:embed="rId3"/>
                <a:stretch>
                  <a:fillRect l="-2149" b="-12069"/>
                </a:stretch>
              </a:blipFill>
            </p:spPr>
            <p:txBody>
              <a:bodyPr/>
              <a:lstStyle/>
              <a:p>
                <a:r>
                  <a:rPr lang="en-US">
                    <a:noFill/>
                  </a:rPr>
                  <a:t> </a:t>
                </a:r>
              </a:p>
            </p:txBody>
          </p:sp>
        </mc:Fallback>
      </mc:AlternateContent>
      <p:pic>
        <p:nvPicPr>
          <p:cNvPr id="6" name="Picture 3" descr="I_vs_T_600V.pdf">
            <a:extLst>
              <a:ext uri="{FF2B5EF4-FFF2-40B4-BE49-F238E27FC236}">
                <a16:creationId xmlns:a16="http://schemas.microsoft.com/office/drawing/2014/main" id="{BD4B3DD4-3C49-4AC0-83BD-FB4FE96CB7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9012" y="1281071"/>
            <a:ext cx="6265862" cy="3759785"/>
          </a:xfrm>
          <a:prstGeom prst="rect">
            <a:avLst/>
          </a:prstGeom>
          <a:solidFill>
            <a:schemeClr val="bg1"/>
          </a:solidFill>
          <a:ln>
            <a:noFill/>
          </a:ln>
        </p:spPr>
      </p:pic>
      <p:sp>
        <p:nvSpPr>
          <p:cNvPr id="8" name="TextBox 7">
            <a:extLst>
              <a:ext uri="{FF2B5EF4-FFF2-40B4-BE49-F238E27FC236}">
                <a16:creationId xmlns:a16="http://schemas.microsoft.com/office/drawing/2014/main" id="{FB9C45A4-EFC4-40A9-BA4B-7D96B30CCC38}"/>
              </a:ext>
            </a:extLst>
          </p:cNvPr>
          <p:cNvSpPr txBox="1"/>
          <p:nvPr/>
        </p:nvSpPr>
        <p:spPr>
          <a:xfrm>
            <a:off x="277809" y="5110335"/>
            <a:ext cx="3386144" cy="1200329"/>
          </a:xfrm>
          <a:prstGeom prst="rect">
            <a:avLst/>
          </a:prstGeom>
          <a:noFill/>
        </p:spPr>
        <p:txBody>
          <a:bodyPr wrap="square" rtlCol="0">
            <a:spAutoFit/>
          </a:bodyPr>
          <a:lstStyle/>
          <a:p>
            <a:r>
              <a:rPr lang="en-US" sz="2400" dirty="0"/>
              <a:t>Under assumption of linearly dependent current upon dose</a:t>
            </a:r>
          </a:p>
        </p:txBody>
      </p:sp>
      <p:sp>
        <p:nvSpPr>
          <p:cNvPr id="9" name="TextBox 8">
            <a:extLst>
              <a:ext uri="{FF2B5EF4-FFF2-40B4-BE49-F238E27FC236}">
                <a16:creationId xmlns:a16="http://schemas.microsoft.com/office/drawing/2014/main" id="{1B95068B-0C80-41DE-AD52-3D3C4E2EEBBE}"/>
              </a:ext>
            </a:extLst>
          </p:cNvPr>
          <p:cNvSpPr txBox="1"/>
          <p:nvPr/>
        </p:nvSpPr>
        <p:spPr>
          <a:xfrm>
            <a:off x="2043123" y="2083414"/>
            <a:ext cx="3957627" cy="523220"/>
          </a:xfrm>
          <a:prstGeom prst="rect">
            <a:avLst/>
          </a:prstGeom>
          <a:solidFill>
            <a:schemeClr val="bg1"/>
          </a:solidFill>
        </p:spPr>
        <p:txBody>
          <a:bodyPr wrap="square" rtlCol="0">
            <a:spAutoFit/>
          </a:bodyPr>
          <a:lstStyle/>
          <a:p>
            <a:pPr algn="ctr"/>
            <a:r>
              <a:rPr lang="en-US" sz="2800" dirty="0"/>
              <a:t>T506 Measurement</a:t>
            </a:r>
          </a:p>
        </p:txBody>
      </p:sp>
    </p:spTree>
    <p:extLst>
      <p:ext uri="{BB962C8B-B14F-4D97-AF65-F5344CB8AC3E}">
        <p14:creationId xmlns:p14="http://schemas.microsoft.com/office/powerpoint/2010/main" val="4133017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221F95-BB86-41DD-B178-B94EF4796B00}"/>
              </a:ext>
            </a:extLst>
          </p:cNvPr>
          <p:cNvPicPr>
            <a:picLocks noChangeAspect="1"/>
          </p:cNvPicPr>
          <p:nvPr/>
        </p:nvPicPr>
        <p:blipFill rotWithShape="1">
          <a:blip r:embed="rId3">
            <a:extLst>
              <a:ext uri="{28A0092B-C50C-407E-A947-70E740481C1C}">
                <a14:useLocalDpi xmlns:a14="http://schemas.microsoft.com/office/drawing/2010/main" val="0"/>
              </a:ext>
            </a:extLst>
          </a:blip>
          <a:srcRect l="37834" t="33842" r="34333" b="31991"/>
          <a:stretch/>
        </p:blipFill>
        <p:spPr>
          <a:xfrm>
            <a:off x="4778038" y="1825625"/>
            <a:ext cx="4437402" cy="4357687"/>
          </a:xfrm>
          <a:prstGeom prst="rect">
            <a:avLst/>
          </a:prstGeom>
        </p:spPr>
      </p:pic>
      <p:sp>
        <p:nvSpPr>
          <p:cNvPr id="2" name="Title 1"/>
          <p:cNvSpPr>
            <a:spLocks noGrp="1"/>
          </p:cNvSpPr>
          <p:nvPr>
            <p:ph type="title"/>
          </p:nvPr>
        </p:nvSpPr>
        <p:spPr/>
        <p:txBody>
          <a:bodyPr/>
          <a:lstStyle/>
          <a:p>
            <a:r>
              <a:rPr lang="en-US" dirty="0" err="1"/>
              <a:t>BeamCal</a:t>
            </a:r>
            <a:r>
              <a:rPr lang="en-US" dirty="0"/>
              <a:t> Simulation in </a:t>
            </a:r>
            <a:r>
              <a:rPr lang="en-US" dirty="0" err="1"/>
              <a:t>Fluka</a:t>
            </a:r>
            <a:endParaRPr lang="en-US" dirty="0"/>
          </a:p>
        </p:txBody>
      </p:sp>
      <p:sp>
        <p:nvSpPr>
          <p:cNvPr id="3" name="Content Placeholder 2"/>
          <p:cNvSpPr>
            <a:spLocks noGrp="1"/>
          </p:cNvSpPr>
          <p:nvPr>
            <p:ph idx="1"/>
          </p:nvPr>
        </p:nvSpPr>
        <p:spPr>
          <a:xfrm>
            <a:off x="628650" y="1825625"/>
            <a:ext cx="4471988" cy="4351338"/>
          </a:xfrm>
        </p:spPr>
        <p:txBody>
          <a:bodyPr/>
          <a:lstStyle/>
          <a:p>
            <a:r>
              <a:rPr lang="en-US" dirty="0"/>
              <a:t>Design parameters from detailed baseline description (DBD)</a:t>
            </a:r>
          </a:p>
          <a:p>
            <a:r>
              <a:rPr lang="en-US" dirty="0"/>
              <a:t>Primaries sourced from single Guinea Pig bunch crossing</a:t>
            </a:r>
          </a:p>
          <a:p>
            <a:pPr marL="0" indent="0">
              <a:buNone/>
            </a:pPr>
            <a:endParaRPr lang="en-US" dirty="0"/>
          </a:p>
        </p:txBody>
      </p:sp>
    </p:spTree>
    <p:extLst>
      <p:ext uri="{BB962C8B-B14F-4D97-AF65-F5344CB8AC3E}">
        <p14:creationId xmlns:p14="http://schemas.microsoft.com/office/powerpoint/2010/main" val="3611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7" cy="418444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1" cy="4165801"/>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2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8" name="TextBox 7"/>
          <p:cNvSpPr txBox="1"/>
          <p:nvPr/>
        </p:nvSpPr>
        <p:spPr>
          <a:xfrm>
            <a:off x="1832250" y="1388934"/>
            <a:ext cx="966220" cy="338554"/>
          </a:xfrm>
          <a:prstGeom prst="rect">
            <a:avLst/>
          </a:prstGeom>
          <a:noFill/>
        </p:spPr>
        <p:txBody>
          <a:bodyPr wrap="square" rtlCol="0">
            <a:spAutoFit/>
          </a:bodyPr>
          <a:lstStyle/>
          <a:p>
            <a:r>
              <a:rPr lang="en-US" sz="1600" dirty="0">
                <a:solidFill>
                  <a:schemeClr val="bg1"/>
                </a:solidFill>
              </a:rPr>
              <a:t>E+&amp;E-</a:t>
            </a:r>
          </a:p>
        </p:txBody>
      </p:sp>
    </p:spTree>
    <p:extLst>
      <p:ext uri="{BB962C8B-B14F-4D97-AF65-F5344CB8AC3E}">
        <p14:creationId xmlns:p14="http://schemas.microsoft.com/office/powerpoint/2010/main" val="159533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7"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1"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4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8" name="TextBox 7"/>
          <p:cNvSpPr txBox="1"/>
          <p:nvPr/>
        </p:nvSpPr>
        <p:spPr>
          <a:xfrm>
            <a:off x="1832250" y="1388934"/>
            <a:ext cx="966220" cy="338554"/>
          </a:xfrm>
          <a:prstGeom prst="rect">
            <a:avLst/>
          </a:prstGeom>
          <a:noFill/>
        </p:spPr>
        <p:txBody>
          <a:bodyPr wrap="square" rtlCol="0">
            <a:spAutoFit/>
          </a:bodyPr>
          <a:lstStyle/>
          <a:p>
            <a:r>
              <a:rPr lang="en-US" sz="1600" dirty="0">
                <a:solidFill>
                  <a:schemeClr val="bg1"/>
                </a:solidFill>
              </a:rPr>
              <a:t>E+&amp;E-</a:t>
            </a:r>
          </a:p>
        </p:txBody>
      </p:sp>
    </p:spTree>
    <p:extLst>
      <p:ext uri="{BB962C8B-B14F-4D97-AF65-F5344CB8AC3E}">
        <p14:creationId xmlns:p14="http://schemas.microsoft.com/office/powerpoint/2010/main" val="4235229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6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8" name="TextBox 7"/>
          <p:cNvSpPr txBox="1"/>
          <p:nvPr/>
        </p:nvSpPr>
        <p:spPr>
          <a:xfrm>
            <a:off x="1832250" y="1388934"/>
            <a:ext cx="966220" cy="338554"/>
          </a:xfrm>
          <a:prstGeom prst="rect">
            <a:avLst/>
          </a:prstGeom>
          <a:noFill/>
        </p:spPr>
        <p:txBody>
          <a:bodyPr wrap="square" rtlCol="0">
            <a:spAutoFit/>
          </a:bodyPr>
          <a:lstStyle/>
          <a:p>
            <a:r>
              <a:rPr lang="en-US" sz="1600" dirty="0">
                <a:solidFill>
                  <a:schemeClr val="bg1"/>
                </a:solidFill>
              </a:rPr>
              <a:t>E+&amp;E-</a:t>
            </a:r>
          </a:p>
        </p:txBody>
      </p:sp>
    </p:spTree>
    <p:extLst>
      <p:ext uri="{BB962C8B-B14F-4D97-AF65-F5344CB8AC3E}">
        <p14:creationId xmlns:p14="http://schemas.microsoft.com/office/powerpoint/2010/main" val="1863897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8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8" name="TextBox 7"/>
          <p:cNvSpPr txBox="1"/>
          <p:nvPr/>
        </p:nvSpPr>
        <p:spPr>
          <a:xfrm>
            <a:off x="1832250" y="1388934"/>
            <a:ext cx="966220" cy="338554"/>
          </a:xfrm>
          <a:prstGeom prst="rect">
            <a:avLst/>
          </a:prstGeom>
          <a:noFill/>
        </p:spPr>
        <p:txBody>
          <a:bodyPr wrap="square" rtlCol="0">
            <a:spAutoFit/>
          </a:bodyPr>
          <a:lstStyle/>
          <a:p>
            <a:r>
              <a:rPr lang="en-US" sz="1600" dirty="0">
                <a:solidFill>
                  <a:schemeClr val="bg1"/>
                </a:solidFill>
              </a:rPr>
              <a:t>E+&amp;E-</a:t>
            </a:r>
          </a:p>
        </p:txBody>
      </p:sp>
    </p:spTree>
    <p:extLst>
      <p:ext uri="{BB962C8B-B14F-4D97-AF65-F5344CB8AC3E}">
        <p14:creationId xmlns:p14="http://schemas.microsoft.com/office/powerpoint/2010/main" val="175395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10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8" name="TextBox 7"/>
          <p:cNvSpPr txBox="1"/>
          <p:nvPr/>
        </p:nvSpPr>
        <p:spPr>
          <a:xfrm>
            <a:off x="1832250" y="1388934"/>
            <a:ext cx="966220" cy="338554"/>
          </a:xfrm>
          <a:prstGeom prst="rect">
            <a:avLst/>
          </a:prstGeom>
          <a:noFill/>
        </p:spPr>
        <p:txBody>
          <a:bodyPr wrap="square" rtlCol="0">
            <a:spAutoFit/>
          </a:bodyPr>
          <a:lstStyle/>
          <a:p>
            <a:r>
              <a:rPr lang="en-US" sz="1600" dirty="0">
                <a:solidFill>
                  <a:schemeClr val="bg1"/>
                </a:solidFill>
              </a:rPr>
              <a:t>E+&amp;E-</a:t>
            </a:r>
          </a:p>
        </p:txBody>
      </p:sp>
    </p:spTree>
    <p:extLst>
      <p:ext uri="{BB962C8B-B14F-4D97-AF65-F5344CB8AC3E}">
        <p14:creationId xmlns:p14="http://schemas.microsoft.com/office/powerpoint/2010/main" val="1839570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The ILC </a:t>
            </a:r>
            <a:r>
              <a:rPr lang="en-US" sz="5400" dirty="0" err="1"/>
              <a:t>BeamCal</a:t>
            </a:r>
            <a:endParaRPr lang="en-US" sz="54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3184" y="1410836"/>
            <a:ext cx="6617631" cy="4256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78075" y="5140410"/>
            <a:ext cx="3632887" cy="830997"/>
          </a:xfrm>
          <a:prstGeom prst="rect">
            <a:avLst/>
          </a:prstGeom>
          <a:solidFill>
            <a:schemeClr val="accent5">
              <a:lumMod val="50000"/>
            </a:schemeClr>
          </a:solidFill>
        </p:spPr>
        <p:txBody>
          <a:bodyPr wrap="square" rtlCol="0">
            <a:spAutoFit/>
          </a:bodyPr>
          <a:lstStyle/>
          <a:p>
            <a:r>
              <a:rPr lang="en-US" sz="2400" dirty="0">
                <a:solidFill>
                  <a:schemeClr val="bg1"/>
                </a:solidFill>
              </a:rPr>
              <a:t>Accepts E+&amp;E- scattered between 5 and 50 </a:t>
            </a:r>
            <a:r>
              <a:rPr lang="en-US" sz="2400" dirty="0" err="1">
                <a:solidFill>
                  <a:schemeClr val="bg1"/>
                </a:solidFill>
              </a:rPr>
              <a:t>mRads</a:t>
            </a:r>
            <a:endParaRPr lang="en-US" sz="2400" dirty="0">
              <a:solidFill>
                <a:schemeClr val="bg1"/>
              </a:solidFill>
            </a:endParaRPr>
          </a:p>
        </p:txBody>
      </p:sp>
    </p:spTree>
    <p:extLst>
      <p:ext uri="{BB962C8B-B14F-4D97-AF65-F5344CB8AC3E}">
        <p14:creationId xmlns:p14="http://schemas.microsoft.com/office/powerpoint/2010/main" val="1220691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12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2" name="Rectangle 1"/>
          <p:cNvSpPr/>
          <p:nvPr/>
        </p:nvSpPr>
        <p:spPr>
          <a:xfrm>
            <a:off x="381965" y="1758868"/>
            <a:ext cx="3240911" cy="3218246"/>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4374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14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10" name="Rectangle 9"/>
          <p:cNvSpPr/>
          <p:nvPr/>
        </p:nvSpPr>
        <p:spPr>
          <a:xfrm>
            <a:off x="381965" y="1758868"/>
            <a:ext cx="3240911" cy="3218246"/>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5297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6" y="1248609"/>
            <a:ext cx="5579256" cy="41844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7004" y="1257931"/>
            <a:ext cx="5554400" cy="4165800"/>
          </a:xfrm>
          <a:prstGeom prst="rect">
            <a:avLst/>
          </a:prstGeom>
        </p:spPr>
      </p:pic>
      <p:sp>
        <p:nvSpPr>
          <p:cNvPr id="5" name="TextBox 4"/>
          <p:cNvSpPr txBox="1"/>
          <p:nvPr/>
        </p:nvSpPr>
        <p:spPr>
          <a:xfrm>
            <a:off x="1156195" y="321578"/>
            <a:ext cx="6689124" cy="523220"/>
          </a:xfrm>
          <a:prstGeom prst="rect">
            <a:avLst/>
          </a:prstGeom>
          <a:noFill/>
        </p:spPr>
        <p:txBody>
          <a:bodyPr wrap="square" rtlCol="0">
            <a:spAutoFit/>
          </a:bodyPr>
          <a:lstStyle/>
          <a:p>
            <a:r>
              <a:rPr lang="en-US" sz="2800" dirty="0">
                <a:solidFill>
                  <a:schemeClr val="bg1"/>
                </a:solidFill>
              </a:rPr>
              <a:t>Layer 16 Detector - </a:t>
            </a:r>
            <a:r>
              <a:rPr lang="en-US" sz="2800" dirty="0" err="1">
                <a:solidFill>
                  <a:schemeClr val="bg1"/>
                </a:solidFill>
              </a:rPr>
              <a:t>Fluence</a:t>
            </a:r>
            <a:endParaRPr lang="en-US" sz="2800" dirty="0">
              <a:solidFill>
                <a:schemeClr val="bg1"/>
              </a:solidFill>
            </a:endParaRPr>
          </a:p>
        </p:txBody>
      </p:sp>
      <p:sp>
        <p:nvSpPr>
          <p:cNvPr id="7" name="TextBox 6"/>
          <p:cNvSpPr txBox="1"/>
          <p:nvPr/>
        </p:nvSpPr>
        <p:spPr>
          <a:xfrm>
            <a:off x="6005033" y="1439913"/>
            <a:ext cx="966220" cy="338554"/>
          </a:xfrm>
          <a:prstGeom prst="rect">
            <a:avLst/>
          </a:prstGeom>
          <a:noFill/>
        </p:spPr>
        <p:txBody>
          <a:bodyPr wrap="square" rtlCol="0">
            <a:spAutoFit/>
          </a:bodyPr>
          <a:lstStyle/>
          <a:p>
            <a:r>
              <a:rPr lang="en-US" sz="1600" dirty="0">
                <a:solidFill>
                  <a:schemeClr val="bg1"/>
                </a:solidFill>
              </a:rPr>
              <a:t>Neutrons</a:t>
            </a:r>
          </a:p>
        </p:txBody>
      </p:sp>
      <p:sp>
        <p:nvSpPr>
          <p:cNvPr id="10" name="Rectangle 9"/>
          <p:cNvSpPr/>
          <p:nvPr/>
        </p:nvSpPr>
        <p:spPr>
          <a:xfrm>
            <a:off x="381965" y="1758868"/>
            <a:ext cx="3240911" cy="3218246"/>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1076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Beamcal</a:t>
            </a:r>
            <a:r>
              <a:rPr lang="en-US" dirty="0"/>
              <a:t> – Maximum Power Draw</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33858436"/>
              </p:ext>
            </p:extLst>
          </p:nvPr>
        </p:nvGraphicFramePr>
        <p:xfrm>
          <a:off x="4262187" y="1690689"/>
          <a:ext cx="4689307" cy="1222791"/>
        </p:xfrm>
        <a:graphic>
          <a:graphicData uri="http://schemas.openxmlformats.org/drawingml/2006/table">
            <a:tbl>
              <a:tblPr firstRow="1" bandRow="1">
                <a:tableStyleId>{073A0DAA-6AF3-43AB-8588-CEC1D06C72B9}</a:tableStyleId>
              </a:tblPr>
              <a:tblGrid>
                <a:gridCol w="1854056">
                  <a:extLst>
                    <a:ext uri="{9D8B030D-6E8A-4147-A177-3AD203B41FA5}">
                      <a16:colId xmlns:a16="http://schemas.microsoft.com/office/drawing/2014/main" val="631524840"/>
                    </a:ext>
                  </a:extLst>
                </a:gridCol>
                <a:gridCol w="1272148">
                  <a:extLst>
                    <a:ext uri="{9D8B030D-6E8A-4147-A177-3AD203B41FA5}">
                      <a16:colId xmlns:a16="http://schemas.microsoft.com/office/drawing/2014/main" val="2299833509"/>
                    </a:ext>
                  </a:extLst>
                </a:gridCol>
                <a:gridCol w="1563103">
                  <a:extLst>
                    <a:ext uri="{9D8B030D-6E8A-4147-A177-3AD203B41FA5}">
                      <a16:colId xmlns:a16="http://schemas.microsoft.com/office/drawing/2014/main" val="3977440356"/>
                    </a:ext>
                  </a:extLst>
                </a:gridCol>
              </a:tblGrid>
              <a:tr h="407597">
                <a:tc>
                  <a:txBody>
                    <a:bodyPr/>
                    <a:lstStyle/>
                    <a:p>
                      <a:r>
                        <a:rPr lang="en-US" dirty="0"/>
                        <a:t>Layer 12</a:t>
                      </a:r>
                    </a:p>
                  </a:txBody>
                  <a:tcPr/>
                </a:tc>
                <a:tc>
                  <a:txBody>
                    <a:bodyPr/>
                    <a:lstStyle/>
                    <a:p>
                      <a:endParaRPr lang="en-US" dirty="0"/>
                    </a:p>
                  </a:txBody>
                  <a:tcPr/>
                </a:tc>
                <a:tc>
                  <a:txBody>
                    <a:bodyPr/>
                    <a:lstStyle/>
                    <a:p>
                      <a:r>
                        <a:rPr lang="en-US" dirty="0"/>
                        <a:t>Units</a:t>
                      </a:r>
                    </a:p>
                  </a:txBody>
                  <a:tcPr/>
                </a:tc>
                <a:extLst>
                  <a:ext uri="{0D108BD9-81ED-4DB2-BD59-A6C34878D82A}">
                    <a16:rowId xmlns:a16="http://schemas.microsoft.com/office/drawing/2014/main" val="800645519"/>
                  </a:ext>
                </a:extLst>
              </a:tr>
              <a:tr h="4075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Neutron Fluence</a:t>
                      </a:r>
                    </a:p>
                  </a:txBody>
                  <a:tcPr/>
                </a:tc>
                <a:tc>
                  <a:txBody>
                    <a:bodyPr/>
                    <a:lstStyle/>
                    <a:p>
                      <a:r>
                        <a:rPr lang="en-US" dirty="0"/>
                        <a:t>0.0136</a:t>
                      </a:r>
                    </a:p>
                  </a:txBody>
                  <a:tcPr/>
                </a:tc>
                <a:tc>
                  <a:txBody>
                    <a:bodyPr/>
                    <a:lstStyle/>
                    <a:p>
                      <a:r>
                        <a:rPr lang="en-US" baseline="0" dirty="0"/>
                        <a:t> /</a:t>
                      </a:r>
                      <a:r>
                        <a:rPr lang="en-US" baseline="0" dirty="0" err="1"/>
                        <a:t>pr</a:t>
                      </a:r>
                      <a:r>
                        <a:rPr lang="en-US" baseline="0" dirty="0"/>
                        <a:t>/cm2</a:t>
                      </a:r>
                      <a:endParaRPr lang="en-US" dirty="0"/>
                    </a:p>
                  </a:txBody>
                  <a:tcPr/>
                </a:tc>
                <a:extLst>
                  <a:ext uri="{0D108BD9-81ED-4DB2-BD59-A6C34878D82A}">
                    <a16:rowId xmlns:a16="http://schemas.microsoft.com/office/drawing/2014/main" val="711989541"/>
                  </a:ext>
                </a:extLst>
              </a:tr>
              <a:tr h="407597">
                <a:tc>
                  <a:txBody>
                    <a:bodyPr/>
                    <a:lstStyle/>
                    <a:p>
                      <a:r>
                        <a:rPr lang="en-US" dirty="0"/>
                        <a:t>Bunch Crossing</a:t>
                      </a:r>
                    </a:p>
                  </a:txBody>
                  <a:tcPr/>
                </a:tc>
                <a:tc>
                  <a:txBody>
                    <a:bodyPr/>
                    <a:lstStyle/>
                    <a:p>
                      <a:r>
                        <a:rPr lang="en-US" dirty="0"/>
                        <a:t>46868</a:t>
                      </a:r>
                    </a:p>
                  </a:txBody>
                  <a:tcPr/>
                </a:tc>
                <a:tc>
                  <a:txBody>
                    <a:bodyPr/>
                    <a:lstStyle/>
                    <a:p>
                      <a:r>
                        <a:rPr lang="en-US" dirty="0"/>
                        <a:t>E+&amp;E-</a:t>
                      </a:r>
                    </a:p>
                  </a:txBody>
                  <a:tcPr/>
                </a:tc>
                <a:extLst>
                  <a:ext uri="{0D108BD9-81ED-4DB2-BD59-A6C34878D82A}">
                    <a16:rowId xmlns:a16="http://schemas.microsoft.com/office/drawing/2014/main" val="1743612956"/>
                  </a:ext>
                </a:extLst>
              </a:tr>
            </a:tbl>
          </a:graphicData>
        </a:graphic>
      </p:graphicFrame>
      <p:graphicFrame>
        <p:nvGraphicFramePr>
          <p:cNvPr id="6" name="Content Placeholder 4"/>
          <p:cNvGraphicFramePr>
            <a:graphicFrameLocks/>
          </p:cNvGraphicFramePr>
          <p:nvPr>
            <p:extLst>
              <p:ext uri="{D42A27DB-BD31-4B8C-83A1-F6EECF244321}">
                <p14:modId xmlns:p14="http://schemas.microsoft.com/office/powerpoint/2010/main" val="797222958"/>
              </p:ext>
            </p:extLst>
          </p:nvPr>
        </p:nvGraphicFramePr>
        <p:xfrm>
          <a:off x="4262187" y="3178595"/>
          <a:ext cx="4689307" cy="2037985"/>
        </p:xfrm>
        <a:graphic>
          <a:graphicData uri="http://schemas.openxmlformats.org/drawingml/2006/table">
            <a:tbl>
              <a:tblPr firstRow="1" bandRow="1">
                <a:tableStyleId>{073A0DAA-6AF3-43AB-8588-CEC1D06C72B9}</a:tableStyleId>
              </a:tblPr>
              <a:tblGrid>
                <a:gridCol w="1789696">
                  <a:extLst>
                    <a:ext uri="{9D8B030D-6E8A-4147-A177-3AD203B41FA5}">
                      <a16:colId xmlns:a16="http://schemas.microsoft.com/office/drawing/2014/main" val="631524840"/>
                    </a:ext>
                  </a:extLst>
                </a:gridCol>
                <a:gridCol w="1336509">
                  <a:extLst>
                    <a:ext uri="{9D8B030D-6E8A-4147-A177-3AD203B41FA5}">
                      <a16:colId xmlns:a16="http://schemas.microsoft.com/office/drawing/2014/main" val="2299833509"/>
                    </a:ext>
                  </a:extLst>
                </a:gridCol>
                <a:gridCol w="1563102">
                  <a:extLst>
                    <a:ext uri="{9D8B030D-6E8A-4147-A177-3AD203B41FA5}">
                      <a16:colId xmlns:a16="http://schemas.microsoft.com/office/drawing/2014/main" val="3977440356"/>
                    </a:ext>
                  </a:extLst>
                </a:gridCol>
              </a:tblGrid>
              <a:tr h="407597">
                <a:tc>
                  <a:txBody>
                    <a:bodyPr/>
                    <a:lstStyle/>
                    <a:p>
                      <a:r>
                        <a:rPr lang="en-US" dirty="0" err="1"/>
                        <a:t>Quantiy</a:t>
                      </a:r>
                      <a:endParaRPr lang="en-US" dirty="0"/>
                    </a:p>
                  </a:txBody>
                  <a:tcPr/>
                </a:tc>
                <a:tc>
                  <a:txBody>
                    <a:bodyPr/>
                    <a:lstStyle/>
                    <a:p>
                      <a:endParaRPr lang="en-US" dirty="0"/>
                    </a:p>
                  </a:txBody>
                  <a:tcPr/>
                </a:tc>
                <a:tc>
                  <a:txBody>
                    <a:bodyPr/>
                    <a:lstStyle/>
                    <a:p>
                      <a:r>
                        <a:rPr lang="en-US" dirty="0"/>
                        <a:t>Units</a:t>
                      </a:r>
                    </a:p>
                  </a:txBody>
                  <a:tcPr/>
                </a:tc>
                <a:extLst>
                  <a:ext uri="{0D108BD9-81ED-4DB2-BD59-A6C34878D82A}">
                    <a16:rowId xmlns:a16="http://schemas.microsoft.com/office/drawing/2014/main" val="800645519"/>
                  </a:ext>
                </a:extLst>
              </a:tr>
              <a:tr h="4075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Rand Calculation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0.001025</a:t>
                      </a:r>
                    </a:p>
                  </a:txBody>
                  <a:tcPr/>
                </a:tc>
                <a:tc>
                  <a:txBody>
                    <a:bodyPr/>
                    <a:lstStyle/>
                    <a:p>
                      <a:r>
                        <a:rPr lang="en-US" baseline="0" dirty="0"/>
                        <a:t>Rand/</a:t>
                      </a:r>
                      <a:r>
                        <a:rPr lang="en-US" baseline="0" dirty="0" err="1"/>
                        <a:t>pr</a:t>
                      </a:r>
                      <a:endParaRPr lang="en-US" dirty="0"/>
                    </a:p>
                  </a:txBody>
                  <a:tcPr/>
                </a:tc>
                <a:extLst>
                  <a:ext uri="{0D108BD9-81ED-4DB2-BD59-A6C34878D82A}">
                    <a16:rowId xmlns:a16="http://schemas.microsoft.com/office/drawing/2014/main" val="711989541"/>
                  </a:ext>
                </a:extLst>
              </a:tr>
              <a:tr h="407597">
                <a:tc>
                  <a:txBody>
                    <a:bodyPr/>
                    <a:lstStyle/>
                    <a:p>
                      <a:r>
                        <a:rPr lang="en-US" dirty="0"/>
                        <a:t>Total </a:t>
                      </a:r>
                      <a:r>
                        <a:rPr lang="en-US" dirty="0" err="1"/>
                        <a:t>Rands</a:t>
                      </a:r>
                      <a:endParaRPr lang="en-US" dirty="0"/>
                    </a:p>
                  </a:txBody>
                  <a:tcPr/>
                </a:tc>
                <a:tc>
                  <a:txBody>
                    <a:bodyPr/>
                    <a:lstStyle/>
                    <a:p>
                      <a:r>
                        <a:rPr lang="en-US" dirty="0"/>
                        <a:t>48.0619</a:t>
                      </a:r>
                    </a:p>
                  </a:txBody>
                  <a:tcPr/>
                </a:tc>
                <a:tc>
                  <a:txBody>
                    <a:bodyPr/>
                    <a:lstStyle/>
                    <a:p>
                      <a:r>
                        <a:rPr lang="en-US" dirty="0"/>
                        <a:t>Rand</a:t>
                      </a:r>
                    </a:p>
                  </a:txBody>
                  <a:tcPr/>
                </a:tc>
                <a:extLst>
                  <a:ext uri="{0D108BD9-81ED-4DB2-BD59-A6C34878D82A}">
                    <a16:rowId xmlns:a16="http://schemas.microsoft.com/office/drawing/2014/main" val="1743612956"/>
                  </a:ext>
                </a:extLst>
              </a:tr>
              <a:tr h="407597">
                <a:tc>
                  <a:txBody>
                    <a:bodyPr/>
                    <a:lstStyle/>
                    <a:p>
                      <a:r>
                        <a:rPr lang="en-US" dirty="0"/>
                        <a:t>Rand Rate</a:t>
                      </a:r>
                    </a:p>
                  </a:txBody>
                  <a:tcPr/>
                </a:tc>
                <a:tc>
                  <a:txBody>
                    <a:bodyPr/>
                    <a:lstStyle/>
                    <a:p>
                      <a:r>
                        <a:rPr lang="en-US" dirty="0"/>
                        <a:t>315.3</a:t>
                      </a:r>
                    </a:p>
                  </a:txBody>
                  <a:tcPr/>
                </a:tc>
                <a:tc>
                  <a:txBody>
                    <a:bodyPr/>
                    <a:lstStyle/>
                    <a:p>
                      <a:r>
                        <a:rPr lang="en-US" dirty="0" err="1"/>
                        <a:t>kRand</a:t>
                      </a:r>
                      <a:r>
                        <a:rPr lang="en-US" dirty="0"/>
                        <a:t>/s</a:t>
                      </a:r>
                    </a:p>
                  </a:txBody>
                  <a:tcPr/>
                </a:tc>
                <a:extLst>
                  <a:ext uri="{0D108BD9-81ED-4DB2-BD59-A6C34878D82A}">
                    <a16:rowId xmlns:a16="http://schemas.microsoft.com/office/drawing/2014/main" val="3725839439"/>
                  </a:ext>
                </a:extLst>
              </a:tr>
              <a:tr h="407597">
                <a:tc>
                  <a:txBody>
                    <a:bodyPr/>
                    <a:lstStyle/>
                    <a:p>
                      <a:r>
                        <a:rPr lang="en-US" dirty="0"/>
                        <a:t>Yearly Rand Rate</a:t>
                      </a:r>
                    </a:p>
                  </a:txBody>
                  <a:tcPr/>
                </a:tc>
                <a:tc>
                  <a:txBody>
                    <a:bodyPr/>
                    <a:lstStyle/>
                    <a:p>
                      <a:r>
                        <a:rPr lang="en-US" dirty="0"/>
                        <a:t>3.153</a:t>
                      </a:r>
                    </a:p>
                  </a:txBody>
                  <a:tcPr/>
                </a:tc>
                <a:tc>
                  <a:txBody>
                    <a:bodyPr/>
                    <a:lstStyle/>
                    <a:p>
                      <a:r>
                        <a:rPr lang="en-US" dirty="0" err="1"/>
                        <a:t>TRand</a:t>
                      </a:r>
                      <a:r>
                        <a:rPr lang="en-US" dirty="0"/>
                        <a:t>/</a:t>
                      </a:r>
                      <a:r>
                        <a:rPr lang="en-US" dirty="0" err="1"/>
                        <a:t>yr</a:t>
                      </a:r>
                      <a:endParaRPr lang="en-US" dirty="0"/>
                    </a:p>
                  </a:txBody>
                  <a:tcPr/>
                </a:tc>
                <a:extLst>
                  <a:ext uri="{0D108BD9-81ED-4DB2-BD59-A6C34878D82A}">
                    <a16:rowId xmlns:a16="http://schemas.microsoft.com/office/drawing/2014/main" val="4091812731"/>
                  </a:ext>
                </a:extLst>
              </a:tr>
            </a:tbl>
          </a:graphicData>
        </a:graphic>
      </p:graphicFrame>
      <p:sp>
        <p:nvSpPr>
          <p:cNvPr id="7" name="TextBox 6"/>
          <p:cNvSpPr txBox="1"/>
          <p:nvPr/>
        </p:nvSpPr>
        <p:spPr>
          <a:xfrm>
            <a:off x="433137" y="1690689"/>
            <a:ext cx="3741821"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Picked the pixel maximizing neutron fluence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p:txBody>
      </p:sp>
      <mc:AlternateContent xmlns:mc="http://schemas.openxmlformats.org/markup-compatibility/2006" xmlns:a14="http://schemas.microsoft.com/office/drawing/2010/main">
        <mc:Choice Requires="a14">
          <p:sp>
            <p:nvSpPr>
              <p:cNvPr id="8" name="TextBox 7"/>
              <p:cNvSpPr txBox="1"/>
              <p:nvPr/>
            </p:nvSpPr>
            <p:spPr>
              <a:xfrm>
                <a:off x="1367604" y="5578321"/>
                <a:ext cx="6408791" cy="712887"/>
              </a:xfrm>
              <a:prstGeom prst="rect">
                <a:avLst/>
              </a:prstGeom>
              <a:noFill/>
            </p:spPr>
            <p:txBody>
              <a:bodyPr wrap="square" rtlCol="0">
                <a:spAutoFit/>
              </a:bodyPr>
              <a:lstStyle/>
              <a:p>
                <a:r>
                  <a:rPr lang="en-US" sz="2800" dirty="0"/>
                  <a:t>P =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𝐵𝐶</m:t>
                        </m:r>
                        <m:r>
                          <a:rPr lang="en-US" sz="2800" b="0" i="1" smtClean="0">
                            <a:latin typeface="Cambria Math" panose="02040503050406030204" pitchFamily="18" charset="0"/>
                          </a:rPr>
                          <m:t> </m:t>
                        </m:r>
                        <m:r>
                          <a:rPr lang="en-US" sz="2800" b="0" i="1" smtClean="0">
                            <a:latin typeface="Cambria Math" panose="02040503050406030204" pitchFamily="18" charset="0"/>
                          </a:rPr>
                          <m:t>𝑅𝑎𝑛𝑑</m:t>
                        </m:r>
                      </m:num>
                      <m:den>
                        <m:r>
                          <a:rPr lang="en-US" sz="2800" b="0" i="1" smtClean="0">
                            <a:latin typeface="Cambria Math" panose="02040503050406030204" pitchFamily="18" charset="0"/>
                          </a:rPr>
                          <m:t>1.47 </m:t>
                        </m:r>
                        <m:r>
                          <a:rPr lang="en-US" sz="2800" b="0" i="1" smtClean="0">
                            <a:latin typeface="Cambria Math" panose="02040503050406030204" pitchFamily="18" charset="0"/>
                          </a:rPr>
                          <m:t>𝑇</m:t>
                        </m:r>
                        <m:r>
                          <a:rPr lang="en-US" sz="2800" b="0" i="1" smtClean="0">
                            <a:latin typeface="Cambria Math" panose="02040503050406030204" pitchFamily="18" charset="0"/>
                          </a:rPr>
                          <m:t>−</m:t>
                        </m:r>
                        <m:r>
                          <a:rPr lang="en-US" sz="2800" b="0" i="1" smtClean="0">
                            <a:latin typeface="Cambria Math" panose="02040503050406030204" pitchFamily="18" charset="0"/>
                          </a:rPr>
                          <m:t>𝑅𝑎𝑛𝑑</m:t>
                        </m:r>
                      </m:den>
                    </m:f>
                    <m:r>
                      <a:rPr lang="en-US" sz="2800" b="0" i="1" smtClean="0">
                        <a:latin typeface="Cambria Math" panose="02040503050406030204" pitchFamily="18" charset="0"/>
                      </a:rPr>
                      <m:t>×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600 </m:t>
                        </m:r>
                        <m:r>
                          <a:rPr lang="en-US" sz="2800" b="0" i="1" smtClean="0">
                            <a:latin typeface="Cambria Math" panose="02040503050406030204" pitchFamily="18" charset="0"/>
                          </a:rPr>
                          <m:t>𝑉</m:t>
                        </m:r>
                      </m:e>
                    </m:d>
                    <m:r>
                      <a:rPr lang="en-US" sz="2800" b="0" i="1" smtClean="0">
                        <a:latin typeface="Cambria Math" panose="02040503050406030204" pitchFamily="18" charset="0"/>
                      </a:rPr>
                      <m:t>×</m:t>
                    </m:r>
                    <m:r>
                      <a:rPr lang="en-US" sz="2800" b="0" i="1" smtClean="0">
                        <a:latin typeface="Cambria Math" panose="02040503050406030204" pitchFamily="18" charset="0"/>
                      </a:rPr>
                      <m:t>𝐼</m:t>
                    </m:r>
                    <m:r>
                      <a:rPr lang="en-US" sz="2800" b="0" i="1" smtClean="0">
                        <a:latin typeface="Cambria Math" panose="02040503050406030204" pitchFamily="18" charset="0"/>
                      </a:rPr>
                      <m:t>(</m:t>
                    </m:r>
                    <m:r>
                      <a:rPr lang="en-US" sz="2800" b="0" i="1" smtClean="0">
                        <a:latin typeface="Cambria Math" panose="02040503050406030204" pitchFamily="18" charset="0"/>
                      </a:rPr>
                      <m:t>𝑇</m:t>
                    </m:r>
                    <m:r>
                      <a:rPr lang="en-US" sz="2800" b="0" i="1" smtClean="0">
                        <a:latin typeface="Cambria Math" panose="02040503050406030204" pitchFamily="18" charset="0"/>
                      </a:rPr>
                      <m:t>)</m:t>
                    </m:r>
                  </m:oMath>
                </a14:m>
                <a:r>
                  <a:rPr lang="en-US" sz="2800" dirty="0"/>
                  <a:t> </a:t>
                </a:r>
              </a:p>
            </p:txBody>
          </p:sp>
        </mc:Choice>
        <mc:Fallback xmlns="">
          <p:sp>
            <p:nvSpPr>
              <p:cNvPr id="8" name="TextBox 7"/>
              <p:cNvSpPr txBox="1">
                <a:spLocks noRot="1" noChangeAspect="1" noMove="1" noResize="1" noEditPoints="1" noAdjustHandles="1" noChangeArrowheads="1" noChangeShapeType="1" noTextEdit="1"/>
              </p:cNvSpPr>
              <p:nvPr/>
            </p:nvSpPr>
            <p:spPr>
              <a:xfrm>
                <a:off x="1367604" y="5578321"/>
                <a:ext cx="6408791" cy="712887"/>
              </a:xfrm>
              <a:prstGeom prst="rect">
                <a:avLst/>
              </a:prstGeom>
              <a:blipFill>
                <a:blip r:embed="rId3"/>
                <a:stretch>
                  <a:fillRect l="-1901" b="-11111"/>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090E27BD-CD13-49EB-8FAB-96A3465B9C31}"/>
              </a:ext>
            </a:extLst>
          </p:cNvPr>
          <p:cNvSpPr txBox="1"/>
          <p:nvPr/>
        </p:nvSpPr>
        <p:spPr>
          <a:xfrm>
            <a:off x="1243013" y="4272217"/>
            <a:ext cx="2357437" cy="369332"/>
          </a:xfrm>
          <a:prstGeom prst="rect">
            <a:avLst/>
          </a:prstGeom>
          <a:solidFill>
            <a:schemeClr val="accent1">
              <a:lumMod val="60000"/>
              <a:lumOff val="40000"/>
            </a:schemeClr>
          </a:solidFill>
        </p:spPr>
        <p:txBody>
          <a:bodyPr wrap="square" rtlCol="0">
            <a:spAutoFit/>
          </a:bodyPr>
          <a:lstStyle/>
          <a:p>
            <a:pPr algn="ctr"/>
            <a:r>
              <a:rPr lang="en-US" dirty="0"/>
              <a:t>One bunch crossing</a:t>
            </a:r>
          </a:p>
        </p:txBody>
      </p:sp>
      <p:cxnSp>
        <p:nvCxnSpPr>
          <p:cNvPr id="9" name="Straight Arrow Connector 8">
            <a:extLst>
              <a:ext uri="{FF2B5EF4-FFF2-40B4-BE49-F238E27FC236}">
                <a16:creationId xmlns:a16="http://schemas.microsoft.com/office/drawing/2014/main" id="{131C70BE-0DAC-497A-88A7-72BE1823C495}"/>
              </a:ext>
            </a:extLst>
          </p:cNvPr>
          <p:cNvCxnSpPr>
            <a:cxnSpLocks/>
            <a:stCxn id="3" idx="3"/>
            <a:endCxn id="6" idx="1"/>
          </p:cNvCxnSpPr>
          <p:nvPr/>
        </p:nvCxnSpPr>
        <p:spPr>
          <a:xfrm flipV="1">
            <a:off x="3600450" y="4197587"/>
            <a:ext cx="661737" cy="259296"/>
          </a:xfrm>
          <a:prstGeom prst="straightConnector1">
            <a:avLst/>
          </a:prstGeom>
          <a:ln w="476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73341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BeamCal</a:t>
            </a:r>
            <a:endParaRPr lang="en-US" dirty="0"/>
          </a:p>
        </p:txBody>
      </p:sp>
      <p:sp>
        <p:nvSpPr>
          <p:cNvPr id="7" name="TextBox 6"/>
          <p:cNvSpPr txBox="1"/>
          <p:nvPr/>
        </p:nvSpPr>
        <p:spPr>
          <a:xfrm>
            <a:off x="433137" y="1690689"/>
            <a:ext cx="4480297" cy="2246769"/>
          </a:xfrm>
          <a:prstGeom prst="rect">
            <a:avLst/>
          </a:prstGeom>
          <a:noFill/>
        </p:spPr>
        <p:txBody>
          <a:bodyPr wrap="square" rtlCol="0">
            <a:spAutoFit/>
          </a:bodyPr>
          <a:lstStyle/>
          <a:p>
            <a:pPr marL="285750" indent="-285750">
              <a:buFont typeface="Arial" panose="020B0604020202020204" pitchFamily="34" charset="0"/>
              <a:buChar char="•"/>
            </a:pPr>
            <a:r>
              <a:rPr lang="en-US" sz="2400" dirty="0"/>
              <a:t>Snow Mass year of usage results                    	in 3.153 Tera-</a:t>
            </a:r>
            <a:r>
              <a:rPr lang="en-US" sz="2400" dirty="0" err="1"/>
              <a:t>Rands</a:t>
            </a:r>
            <a:endParaRPr lang="en-US" sz="2400" dirty="0"/>
          </a:p>
          <a:p>
            <a:pPr marL="742950" lvl="1"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At -7.5C, the power draw by a 1mm</a:t>
            </a:r>
            <a:r>
              <a:rPr lang="en-US" sz="2400" baseline="30000" dirty="0"/>
              <a:t>2</a:t>
            </a:r>
            <a:r>
              <a:rPr lang="en-US" sz="2400" dirty="0"/>
              <a:t> pixel is given by</a:t>
            </a:r>
          </a:p>
          <a:p>
            <a:pPr marL="285750" indent="-285750">
              <a:buFont typeface="Arial" panose="020B0604020202020204" pitchFamily="34" charset="0"/>
              <a:buChar char="•"/>
            </a:pPr>
            <a:endParaRPr lang="en-US" sz="2000" dirty="0"/>
          </a:p>
        </p:txBody>
      </p:sp>
      <mc:AlternateContent xmlns:mc="http://schemas.openxmlformats.org/markup-compatibility/2006" xmlns:a14="http://schemas.microsoft.com/office/drawing/2010/main">
        <mc:Choice Requires="a14">
          <p:sp>
            <p:nvSpPr>
              <p:cNvPr id="8" name="TextBox 7"/>
              <p:cNvSpPr txBox="1"/>
              <p:nvPr/>
            </p:nvSpPr>
            <p:spPr>
              <a:xfrm>
                <a:off x="628650" y="4550134"/>
                <a:ext cx="8243888" cy="712887"/>
              </a:xfrm>
              <a:prstGeom prst="rect">
                <a:avLst/>
              </a:prstGeom>
              <a:noFill/>
            </p:spPr>
            <p:txBody>
              <a:bodyPr wrap="square" rtlCol="0">
                <a:spAutoFit/>
              </a:bodyPr>
              <a:lstStyle/>
              <a:p>
                <a:r>
                  <a:rPr lang="en-US" sz="2800" dirty="0"/>
                  <a:t>P =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3.153 </m:t>
                        </m:r>
                        <m:r>
                          <a:rPr lang="en-US" sz="2800" b="0" i="1" smtClean="0">
                            <a:latin typeface="Cambria Math" panose="02040503050406030204" pitchFamily="18" charset="0"/>
                          </a:rPr>
                          <m:t>𝑇𝑅𝑎𝑛𝑑</m:t>
                        </m:r>
                      </m:num>
                      <m:den>
                        <m:r>
                          <a:rPr lang="en-US" sz="2800" b="0" i="1" smtClean="0">
                            <a:latin typeface="Cambria Math" panose="02040503050406030204" pitchFamily="18" charset="0"/>
                          </a:rPr>
                          <m:t>1.47 </m:t>
                        </m:r>
                        <m:r>
                          <a:rPr lang="en-US" sz="2800" b="0" i="1" smtClean="0">
                            <a:latin typeface="Cambria Math" panose="02040503050406030204" pitchFamily="18" charset="0"/>
                          </a:rPr>
                          <m:t>𝑇𝑅𝑎𝑛𝑑</m:t>
                        </m:r>
                      </m:den>
                    </m:f>
                    <m:r>
                      <a:rPr lang="en-US" sz="2800" b="0" i="1" smtClean="0">
                        <a:latin typeface="Cambria Math" panose="02040503050406030204" pitchFamily="18" charset="0"/>
                      </a:rPr>
                      <m:t>×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600 </m:t>
                        </m:r>
                        <m:r>
                          <a:rPr lang="en-US" sz="2800" b="0" i="1" smtClean="0">
                            <a:latin typeface="Cambria Math" panose="02040503050406030204" pitchFamily="18" charset="0"/>
                          </a:rPr>
                          <m:t>𝑉</m:t>
                        </m:r>
                      </m:e>
                    </m:d>
                    <m:r>
                      <a:rPr lang="en-US" sz="2800" b="0" i="1" smtClean="0">
                        <a:latin typeface="Cambria Math" panose="02040503050406030204" pitchFamily="18" charset="0"/>
                      </a:rPr>
                      <m:t>×</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2.05</m:t>
                        </m:r>
                        <m:r>
                          <a:rPr lang="en-US" sz="2800" b="0" i="1" smtClean="0">
                            <a:latin typeface="Cambria Math" panose="02040503050406030204" pitchFamily="18" charset="0"/>
                            <a:ea typeface="Cambria Math" panose="02040503050406030204" pitchFamily="18" charset="0"/>
                          </a:rPr>
                          <m:t>𝜇</m:t>
                        </m:r>
                        <m:r>
                          <a:rPr lang="en-US" sz="2800" b="0" i="1" smtClean="0">
                            <a:latin typeface="Cambria Math" panose="02040503050406030204" pitchFamily="18" charset="0"/>
                            <a:ea typeface="Cambria Math" panose="02040503050406030204" pitchFamily="18" charset="0"/>
                          </a:rPr>
                          <m:t>𝐴</m:t>
                        </m:r>
                      </m:e>
                    </m:d>
                    <m:r>
                      <a:rPr lang="en-US" sz="2800" b="0" i="1" smtClean="0">
                        <a:latin typeface="Cambria Math" panose="02040503050406030204" pitchFamily="18" charset="0"/>
                        <a:ea typeface="Cambria Math" panose="02040503050406030204" pitchFamily="18" charset="0"/>
                      </a:rPr>
                      <m:t>=2.63 </m:t>
                    </m:r>
                    <m:r>
                      <a:rPr lang="en-US" sz="2800" b="0" i="1" smtClean="0">
                        <a:latin typeface="Cambria Math" panose="02040503050406030204" pitchFamily="18" charset="0"/>
                        <a:ea typeface="Cambria Math" panose="02040503050406030204" pitchFamily="18" charset="0"/>
                      </a:rPr>
                      <m:t>𝑚𝑊</m:t>
                    </m:r>
                  </m:oMath>
                </a14:m>
                <a:r>
                  <a:rPr lang="en-US" sz="2800" dirty="0"/>
                  <a:t> </a:t>
                </a:r>
              </a:p>
            </p:txBody>
          </p:sp>
        </mc:Choice>
        <mc:Fallback xmlns="">
          <p:sp>
            <p:nvSpPr>
              <p:cNvPr id="8" name="TextBox 7"/>
              <p:cNvSpPr txBox="1">
                <a:spLocks noRot="1" noChangeAspect="1" noMove="1" noResize="1" noEditPoints="1" noAdjustHandles="1" noChangeArrowheads="1" noChangeShapeType="1" noTextEdit="1"/>
              </p:cNvSpPr>
              <p:nvPr/>
            </p:nvSpPr>
            <p:spPr>
              <a:xfrm>
                <a:off x="628650" y="4550134"/>
                <a:ext cx="8243888" cy="712887"/>
              </a:xfrm>
              <a:prstGeom prst="rect">
                <a:avLst/>
              </a:prstGeom>
              <a:blipFill rotWithShape="0">
                <a:blip r:embed="rId3"/>
                <a:stretch>
                  <a:fillRect l="-1479" b="-11111"/>
                </a:stretch>
              </a:blipFill>
            </p:spPr>
            <p:txBody>
              <a:bodyPr/>
              <a:lstStyle/>
              <a:p>
                <a:r>
                  <a:rPr lang="en-US">
                    <a:noFill/>
                  </a:rPr>
                  <a:t> </a:t>
                </a:r>
              </a:p>
            </p:txBody>
          </p:sp>
        </mc:Fallback>
      </mc:AlternateContent>
      <p:graphicFrame>
        <p:nvGraphicFramePr>
          <p:cNvPr id="14" name="Table 13">
            <a:extLst>
              <a:ext uri="{FF2B5EF4-FFF2-40B4-BE49-F238E27FC236}">
                <a16:creationId xmlns:a16="http://schemas.microsoft.com/office/drawing/2014/main" id="{D9B789DE-839A-4B90-AFE7-6376D4864741}"/>
              </a:ext>
            </a:extLst>
          </p:cNvPr>
          <p:cNvGraphicFramePr>
            <a:graphicFrameLocks noGrp="1"/>
          </p:cNvGraphicFramePr>
          <p:nvPr>
            <p:extLst>
              <p:ext uri="{D42A27DB-BD31-4B8C-83A1-F6EECF244321}">
                <p14:modId xmlns:p14="http://schemas.microsoft.com/office/powerpoint/2010/main" val="509815338"/>
              </p:ext>
            </p:extLst>
          </p:nvPr>
        </p:nvGraphicFramePr>
        <p:xfrm>
          <a:off x="5043044" y="1690689"/>
          <a:ext cx="3601916" cy="2225040"/>
        </p:xfrm>
        <a:graphic>
          <a:graphicData uri="http://schemas.openxmlformats.org/drawingml/2006/table">
            <a:tbl>
              <a:tblPr firstRow="1" bandRow="1">
                <a:tableStyleId>{073A0DAA-6AF3-43AB-8588-CEC1D06C72B9}</a:tableStyleId>
              </a:tblPr>
              <a:tblGrid>
                <a:gridCol w="1987062">
                  <a:extLst>
                    <a:ext uri="{9D8B030D-6E8A-4147-A177-3AD203B41FA5}">
                      <a16:colId xmlns:a16="http://schemas.microsoft.com/office/drawing/2014/main" val="3007910565"/>
                    </a:ext>
                  </a:extLst>
                </a:gridCol>
                <a:gridCol w="1614854">
                  <a:extLst>
                    <a:ext uri="{9D8B030D-6E8A-4147-A177-3AD203B41FA5}">
                      <a16:colId xmlns:a16="http://schemas.microsoft.com/office/drawing/2014/main" val="587385759"/>
                    </a:ext>
                  </a:extLst>
                </a:gridCol>
              </a:tblGrid>
              <a:tr h="370840">
                <a:tc>
                  <a:txBody>
                    <a:bodyPr/>
                    <a:lstStyle/>
                    <a:p>
                      <a:r>
                        <a:rPr lang="en-US" dirty="0"/>
                        <a:t>Temperature ( C )</a:t>
                      </a:r>
                    </a:p>
                  </a:txBody>
                  <a:tcPr/>
                </a:tc>
                <a:tc>
                  <a:txBody>
                    <a:bodyPr/>
                    <a:lstStyle/>
                    <a:p>
                      <a:r>
                        <a:rPr lang="en-US" dirty="0"/>
                        <a:t>Current (</a:t>
                      </a:r>
                      <a:r>
                        <a:rPr lang="en-US" dirty="0" err="1"/>
                        <a:t>uA</a:t>
                      </a:r>
                      <a:r>
                        <a:rPr lang="en-US" dirty="0"/>
                        <a:t>)</a:t>
                      </a:r>
                    </a:p>
                  </a:txBody>
                  <a:tcPr/>
                </a:tc>
                <a:extLst>
                  <a:ext uri="{0D108BD9-81ED-4DB2-BD59-A6C34878D82A}">
                    <a16:rowId xmlns:a16="http://schemas.microsoft.com/office/drawing/2014/main" val="3734389376"/>
                  </a:ext>
                </a:extLst>
              </a:tr>
              <a:tr h="370840">
                <a:tc>
                  <a:txBody>
                    <a:bodyPr/>
                    <a:lstStyle/>
                    <a:p>
                      <a:r>
                        <a:rPr lang="en-US" dirty="0"/>
                        <a:t>-15</a:t>
                      </a:r>
                    </a:p>
                  </a:txBody>
                  <a:tcPr/>
                </a:tc>
                <a:tc>
                  <a:txBody>
                    <a:bodyPr/>
                    <a:lstStyle/>
                    <a:p>
                      <a:r>
                        <a:rPr lang="en-US" dirty="0"/>
                        <a:t>1.15</a:t>
                      </a:r>
                    </a:p>
                  </a:txBody>
                  <a:tcPr/>
                </a:tc>
                <a:extLst>
                  <a:ext uri="{0D108BD9-81ED-4DB2-BD59-A6C34878D82A}">
                    <a16:rowId xmlns:a16="http://schemas.microsoft.com/office/drawing/2014/main" val="1259418173"/>
                  </a:ext>
                </a:extLst>
              </a:tr>
              <a:tr h="370840">
                <a:tc>
                  <a:txBody>
                    <a:bodyPr/>
                    <a:lstStyle/>
                    <a:p>
                      <a:r>
                        <a:rPr lang="en-US" dirty="0"/>
                        <a:t>-7.5</a:t>
                      </a:r>
                    </a:p>
                  </a:txBody>
                  <a:tcPr/>
                </a:tc>
                <a:tc>
                  <a:txBody>
                    <a:bodyPr/>
                    <a:lstStyle/>
                    <a:p>
                      <a:r>
                        <a:rPr lang="en-US" dirty="0"/>
                        <a:t>2.05</a:t>
                      </a:r>
                    </a:p>
                  </a:txBody>
                  <a:tcPr/>
                </a:tc>
                <a:extLst>
                  <a:ext uri="{0D108BD9-81ED-4DB2-BD59-A6C34878D82A}">
                    <a16:rowId xmlns:a16="http://schemas.microsoft.com/office/drawing/2014/main" val="2448512978"/>
                  </a:ext>
                </a:extLst>
              </a:tr>
              <a:tr h="370840">
                <a:tc>
                  <a:txBody>
                    <a:bodyPr/>
                    <a:lstStyle/>
                    <a:p>
                      <a:r>
                        <a:rPr lang="en-US" dirty="0"/>
                        <a:t>0</a:t>
                      </a:r>
                    </a:p>
                  </a:txBody>
                  <a:tcPr/>
                </a:tc>
                <a:tc>
                  <a:txBody>
                    <a:bodyPr/>
                    <a:lstStyle/>
                    <a:p>
                      <a:r>
                        <a:rPr lang="en-US" dirty="0"/>
                        <a:t>5.21</a:t>
                      </a:r>
                    </a:p>
                  </a:txBody>
                  <a:tcPr/>
                </a:tc>
                <a:extLst>
                  <a:ext uri="{0D108BD9-81ED-4DB2-BD59-A6C34878D82A}">
                    <a16:rowId xmlns:a16="http://schemas.microsoft.com/office/drawing/2014/main" val="3523461498"/>
                  </a:ext>
                </a:extLst>
              </a:tr>
              <a:tr h="370840">
                <a:tc>
                  <a:txBody>
                    <a:bodyPr/>
                    <a:lstStyle/>
                    <a:p>
                      <a:r>
                        <a:rPr lang="en-US" dirty="0"/>
                        <a:t>7</a:t>
                      </a:r>
                    </a:p>
                  </a:txBody>
                  <a:tcPr/>
                </a:tc>
                <a:tc>
                  <a:txBody>
                    <a:bodyPr/>
                    <a:lstStyle/>
                    <a:p>
                      <a:r>
                        <a:rPr lang="en-US" dirty="0"/>
                        <a:t>14.7</a:t>
                      </a:r>
                    </a:p>
                  </a:txBody>
                  <a:tcPr/>
                </a:tc>
                <a:extLst>
                  <a:ext uri="{0D108BD9-81ED-4DB2-BD59-A6C34878D82A}">
                    <a16:rowId xmlns:a16="http://schemas.microsoft.com/office/drawing/2014/main" val="3078890932"/>
                  </a:ext>
                </a:extLst>
              </a:tr>
              <a:tr h="370840">
                <a:tc>
                  <a:txBody>
                    <a:bodyPr/>
                    <a:lstStyle/>
                    <a:p>
                      <a:r>
                        <a:rPr lang="en-US" dirty="0"/>
                        <a:t>14</a:t>
                      </a:r>
                    </a:p>
                  </a:txBody>
                  <a:tcPr/>
                </a:tc>
                <a:tc>
                  <a:txBody>
                    <a:bodyPr/>
                    <a:lstStyle/>
                    <a:p>
                      <a:r>
                        <a:rPr lang="en-US" dirty="0"/>
                        <a:t>25.7</a:t>
                      </a:r>
                    </a:p>
                  </a:txBody>
                  <a:tcPr/>
                </a:tc>
                <a:extLst>
                  <a:ext uri="{0D108BD9-81ED-4DB2-BD59-A6C34878D82A}">
                    <a16:rowId xmlns:a16="http://schemas.microsoft.com/office/drawing/2014/main" val="327573741"/>
                  </a:ext>
                </a:extLst>
              </a:tr>
            </a:tbl>
          </a:graphicData>
        </a:graphic>
      </p:graphicFrame>
    </p:spTree>
    <p:extLst>
      <p:ext uri="{BB962C8B-B14F-4D97-AF65-F5344CB8AC3E}">
        <p14:creationId xmlns:p14="http://schemas.microsoft.com/office/powerpoint/2010/main" val="25585045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Overall</a:t>
            </a:r>
          </a:p>
        </p:txBody>
      </p:sp>
      <p:sp>
        <p:nvSpPr>
          <p:cNvPr id="7" name="TextBox 6"/>
          <p:cNvSpPr txBox="1"/>
          <p:nvPr/>
        </p:nvSpPr>
        <p:spPr>
          <a:xfrm>
            <a:off x="918912" y="1690689"/>
            <a:ext cx="6396288" cy="4401205"/>
          </a:xfrm>
          <a:prstGeom prst="rect">
            <a:avLst/>
          </a:prstGeom>
          <a:noFill/>
        </p:spPr>
        <p:txBody>
          <a:bodyPr wrap="square" rtlCol="0">
            <a:spAutoFit/>
          </a:bodyPr>
          <a:lstStyle/>
          <a:p>
            <a:pPr marL="342900" indent="-342900">
              <a:buFont typeface="Arial" panose="020B0604020202020204" pitchFamily="34" charset="0"/>
              <a:buChar char="•"/>
            </a:pPr>
            <a:r>
              <a:rPr lang="en-US" sz="2400" dirty="0"/>
              <a:t>Most Damaged Pixel draws</a:t>
            </a:r>
          </a:p>
          <a:p>
            <a:pPr marL="742950" lvl="1" indent="-285750">
              <a:buFont typeface="Arial" panose="020B0604020202020204" pitchFamily="34" charset="0"/>
              <a:buChar char="•"/>
            </a:pPr>
            <a:r>
              <a:rPr lang="en-US" sz="2400" dirty="0"/>
              <a:t>Previous predictions:  ~ 0.20 </a:t>
            </a:r>
            <a:r>
              <a:rPr lang="en-US" sz="2400" dirty="0" err="1"/>
              <a:t>mW</a:t>
            </a:r>
            <a:endParaRPr lang="en-US" sz="2400" dirty="0"/>
          </a:p>
          <a:p>
            <a:pPr marL="742950" lvl="1" indent="-285750">
              <a:buFont typeface="Arial" panose="020B0604020202020204" pitchFamily="34" charset="0"/>
              <a:buChar char="•"/>
            </a:pPr>
            <a:r>
              <a:rPr lang="en-US" sz="2400" dirty="0"/>
              <a:t>If neutrons responsible : 2.63 </a:t>
            </a:r>
            <a:r>
              <a:rPr lang="en-US" sz="2400" dirty="0" err="1"/>
              <a:t>mW</a:t>
            </a: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Culprit? The Rand to rad ratio is found to be a factor of 10 higher for the </a:t>
            </a:r>
            <a:r>
              <a:rPr lang="en-US" sz="2400" dirty="0" err="1"/>
              <a:t>Beamcal</a:t>
            </a:r>
            <a:r>
              <a:rPr lang="en-US" sz="2400" dirty="0"/>
              <a:t> than the T506.</a:t>
            </a:r>
          </a:p>
          <a:p>
            <a:pPr marL="742950" lvl="1" indent="-285750">
              <a:buFont typeface="Arial" panose="020B0604020202020204" pitchFamily="34" charset="0"/>
              <a:buChar char="•"/>
            </a:pPr>
            <a:r>
              <a:rPr lang="en-US" dirty="0"/>
              <a:t>Predicts ten times the wattage </a:t>
            </a:r>
          </a:p>
          <a:p>
            <a:pPr marL="742950" lvl="1" indent="-285750">
              <a:buFont typeface="Arial" panose="020B0604020202020204" pitchFamily="34" charset="0"/>
              <a:buChar char="•"/>
            </a:pPr>
            <a:r>
              <a:rPr lang="en-US" dirty="0"/>
              <a:t>Presently being investigated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Why?</a:t>
            </a:r>
            <a:r>
              <a:rPr lang="en-US" dirty="0"/>
              <a:t> </a:t>
            </a:r>
          </a:p>
          <a:p>
            <a:pPr marL="742950" lvl="1" indent="-285750">
              <a:buFont typeface="Arial" panose="020B0604020202020204" pitchFamily="34" charset="0"/>
              <a:buChar char="•"/>
            </a:pPr>
            <a:r>
              <a:rPr lang="en-US" dirty="0"/>
              <a:t>T506 neutron field more ballistic</a:t>
            </a:r>
          </a:p>
          <a:p>
            <a:pPr marL="742950" lvl="1" indent="-285750">
              <a:buFont typeface="Arial" panose="020B0604020202020204" pitchFamily="34" charset="0"/>
              <a:buChar char="•"/>
            </a:pPr>
            <a:r>
              <a:rPr lang="en-US" dirty="0"/>
              <a:t>T506 scoring plane may not be at neutron maximum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726" y="4095228"/>
            <a:ext cx="2980948" cy="145213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9874" y="2062735"/>
            <a:ext cx="1415800" cy="1660447"/>
          </a:xfrm>
          <a:prstGeom prst="rect">
            <a:avLst/>
          </a:prstGeom>
        </p:spPr>
      </p:pic>
    </p:spTree>
    <p:extLst>
      <p:ext uri="{BB962C8B-B14F-4D97-AF65-F5344CB8AC3E}">
        <p14:creationId xmlns:p14="http://schemas.microsoft.com/office/powerpoint/2010/main" val="9170114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552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00052" y="7931"/>
            <a:ext cx="8172450" cy="1325563"/>
          </a:xfrm>
        </p:spPr>
        <p:txBody>
          <a:bodyPr/>
          <a:lstStyle/>
          <a:p>
            <a:r>
              <a:rPr lang="en-US" dirty="0"/>
              <a:t>BACKUP</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48916" y="1464677"/>
                <a:ext cx="8566484" cy="4779711"/>
              </a:xfrm>
            </p:spPr>
            <p:txBody>
              <a:bodyPr>
                <a:normAutofit/>
              </a:bodyPr>
              <a:lstStyle/>
              <a:p>
                <a:r>
                  <a:rPr lang="en-US" sz="2400" dirty="0"/>
                  <a:t>Double differential scoring, energy and solid angle (E,</a:t>
                </a:r>
                <a:r>
                  <a:rPr lang="el-GR" sz="2400" dirty="0"/>
                  <a:t>Ω</a:t>
                </a:r>
                <a:r>
                  <a:rPr lang="en-US" sz="2400" dirty="0"/>
                  <a:t>)</a:t>
                </a:r>
              </a:p>
              <a:p>
                <a:pPr lvl="1"/>
                <a:r>
                  <a:rPr lang="en-US" dirty="0"/>
                  <a:t>Calculate </a:t>
                </a:r>
                <a:r>
                  <a:rPr lang="en-US" dirty="0" err="1"/>
                  <a:t>Eq</a:t>
                </a:r>
                <a:r>
                  <a:rPr lang="en-US" dirty="0"/>
                  <a:t> fluence (</a:t>
                </a:r>
                <a:r>
                  <a:rPr lang="el-GR" dirty="0"/>
                  <a:t>ϕ</a:t>
                </a:r>
                <a:r>
                  <a:rPr lang="en-US" dirty="0"/>
                  <a:t>)  of 1MeV-Neut at each E and </a:t>
                </a:r>
                <a:r>
                  <a:rPr lang="el-GR" dirty="0"/>
                  <a:t>Ω</a:t>
                </a:r>
                <a:endParaRPr lang="en-US" dirty="0"/>
              </a:p>
              <a:p>
                <a:pPr lvl="1"/>
                <a:endParaRPr lang="en-US" dirty="0"/>
              </a:p>
              <a:p>
                <a:pPr lvl="1"/>
                <a:endParaRPr lang="en-US" dirty="0"/>
              </a:p>
              <a:p>
                <a:pPr lvl="1"/>
                <a:r>
                  <a:rPr lang="en-US" dirty="0"/>
                  <a:t>At each angle, sum over energies</a:t>
                </a:r>
              </a:p>
              <a:p>
                <a:pPr marL="457200" lvl="1"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𝑇</m:t>
                          </m:r>
                        </m:sub>
                      </m:sSub>
                      <m:d>
                        <m:dPr>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𝜔</m:t>
                          </m:r>
                        </m:e>
                      </m:d>
                      <m:r>
                        <a:rPr lang="en-US" b="0" i="1" smtClean="0">
                          <a:latin typeface="Cambria Math" panose="02040503050406030204" pitchFamily="18" charset="0"/>
                          <a:ea typeface="Cambria Math" panose="02040503050406030204" pitchFamily="18" charset="0"/>
                        </a:rPr>
                        <m:t>=</m:t>
                      </m:r>
                      <m:nary>
                        <m:naryPr>
                          <m:chr m:val="∑"/>
                          <m:limLoc m:val="subSup"/>
                          <m:supHide m:val="on"/>
                          <m:ctrlPr>
                            <a:rPr lang="en-US" b="0" i="1" smtClean="0">
                              <a:latin typeface="Cambria Math" panose="02040503050406030204" pitchFamily="18" charset="0"/>
                              <a:ea typeface="Cambria Math" panose="02040503050406030204" pitchFamily="18" charset="0"/>
                            </a:rPr>
                          </m:ctrlPr>
                        </m:naryPr>
                        <m:sub>
                          <m:r>
                            <m:rPr>
                              <m:brk m:alnAt="9"/>
                            </m:rPr>
                            <a:rPr lang="en-US" b="0" i="1" smtClean="0">
                              <a:latin typeface="Cambria Math" panose="02040503050406030204" pitchFamily="18" charset="0"/>
                              <a:ea typeface="Cambria Math" panose="02040503050406030204" pitchFamily="18" charset="0"/>
                            </a:rPr>
                            <m:t>𝐸</m:t>
                          </m:r>
                        </m:sub>
                        <m:sup/>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𝑀𝑒𝑉</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𝑁𝑒𝑢𝑡</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rPr>
                                <m:t>𝐸</m:t>
                              </m:r>
                              <m:r>
                                <a:rPr lang="en-US" i="1">
                                  <a:latin typeface="Cambria Math" panose="02040503050406030204" pitchFamily="18" charset="0"/>
                                </a:rPr>
                                <m:t>,</m:t>
                              </m:r>
                              <m:r>
                                <m:rPr>
                                  <m:nor/>
                                </m:rPr>
                                <a:rPr lang="el-GR" dirty="0"/>
                                <m:t>Ω</m:t>
                              </m:r>
                            </m:e>
                          </m:d>
                        </m:e>
                      </m:nary>
                    </m:oMath>
                  </m:oMathPara>
                </a14:m>
                <a:endParaRPr lang="en-US" b="0" dirty="0">
                  <a:ea typeface="Cambria Math" panose="02040503050406030204" pitchFamily="18" charset="0"/>
                </a:endParaRPr>
              </a:p>
              <a:p>
                <a:pPr lvl="1"/>
                <a:r>
                  <a:rPr lang="en-US" dirty="0"/>
                  <a:t>Sum over angles, adding a term for effective Si thickness</a:t>
                </a:r>
              </a:p>
              <a:p>
                <a:pPr marL="457200" lvl="1" indent="0">
                  <a:buNone/>
                </a:pPr>
                <a14:m>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𝜔</m:t>
                        </m:r>
                      </m:sub>
                      <m:sup/>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𝜑</m:t>
                            </m:r>
                          </m:e>
                          <m:sub>
                            <m:r>
                              <a:rPr lang="en-US" i="1">
                                <a:latin typeface="Cambria Math" panose="02040503050406030204" pitchFamily="18" charset="0"/>
                              </a:rPr>
                              <m:t>𝑇</m:t>
                            </m:r>
                          </m:sub>
                        </m:sSub>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𝜔</m:t>
                            </m:r>
                          </m:e>
                        </m:d>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𝑑</m:t>
                            </m:r>
                          </m:num>
                          <m:den>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e>
                            </m:d>
                          </m:den>
                        </m:f>
                      </m:e>
                    </m:nary>
                  </m:oMath>
                </a14:m>
                <a:r>
                  <a:rPr lang="en-US" dirty="0"/>
                  <a:t>   where  </a:t>
                </a:r>
                <a14:m>
                  <m:oMath xmlns:m="http://schemas.openxmlformats.org/officeDocument/2006/math">
                    <m:r>
                      <a:rPr lang="en-US"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𝑎𝑐𝑜𝑠</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𝜔</m:t>
                            </m:r>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e>
                    </m:d>
                  </m:oMath>
                </a14:m>
                <a:endParaRPr lang="en-US" dirty="0"/>
              </a:p>
              <a:p>
                <a:pPr lvl="1"/>
                <a:r>
                  <a:rPr lang="en-US" dirty="0"/>
                  <a:t>Yields net 1MeV-Neut </a:t>
                </a:r>
                <a:r>
                  <a:rPr lang="en-US" dirty="0" err="1"/>
                  <a:t>Eq</a:t>
                </a:r>
                <a:r>
                  <a:rPr lang="en-US" dirty="0"/>
                  <a:t> NIEL-cm Damage /cm2/primary</a:t>
                </a:r>
              </a:p>
              <a:p>
                <a:pPr lvl="1"/>
                <a:r>
                  <a:rPr lang="en-US" dirty="0"/>
                  <a:t>Define 1 Rand as 1MeV-Neutron </a:t>
                </a:r>
                <a:r>
                  <a:rPr lang="en-US" dirty="0" err="1"/>
                  <a:t>Eq</a:t>
                </a:r>
                <a:r>
                  <a:rPr lang="en-US" dirty="0"/>
                  <a:t> NIEL-cm Damage /cm2</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48916" y="1464677"/>
                <a:ext cx="8566484" cy="4779711"/>
              </a:xfrm>
              <a:blipFill>
                <a:blip r:embed="rId2"/>
                <a:stretch>
                  <a:fillRect l="-925" t="-17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788194" y="2386368"/>
                <a:ext cx="5567612" cy="543034"/>
              </a:xfrm>
              <a:prstGeom prst="rect">
                <a:avLst/>
              </a:prstGeom>
              <a:noFill/>
            </p:spPr>
            <p:txBody>
              <a:bodyPr wrap="square" rtlCol="0">
                <a:spAutoFit/>
              </a:bodyPr>
              <a:lstStyle/>
              <a:p>
                <a14:m>
                  <m:oMath xmlns:m="http://schemas.openxmlformats.org/officeDocument/2006/math">
                    <m:sSub>
                      <m:sSubPr>
                        <m:ctrlPr>
                          <a:rPr lang="en-US" sz="2000" i="1" smtClean="0">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𝜑</m:t>
                        </m:r>
                      </m:e>
                      <m:sub>
                        <m:r>
                          <a:rPr lang="en-US" sz="2000" b="0" i="1" smtClean="0">
                            <a:latin typeface="Cambria Math" panose="02040503050406030204" pitchFamily="18" charset="0"/>
                            <a:ea typeface="Cambria Math" panose="02040503050406030204" pitchFamily="18" charset="0"/>
                          </a:rPr>
                          <m:t>1</m:t>
                        </m:r>
                        <m:r>
                          <a:rPr lang="en-US" sz="2000" b="0" i="1" smtClean="0">
                            <a:latin typeface="Cambria Math" panose="02040503050406030204" pitchFamily="18" charset="0"/>
                            <a:ea typeface="Cambria Math" panose="02040503050406030204" pitchFamily="18" charset="0"/>
                          </a:rPr>
                          <m:t>𝑀𝑒𝑉</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𝑁𝑒𝑢𝑡</m:t>
                        </m:r>
                      </m:sub>
                    </m:sSub>
                    <m:r>
                      <a:rPr lang="en-US" sz="2000" b="0" i="1" smtClean="0">
                        <a:latin typeface="Cambria Math" panose="02040503050406030204" pitchFamily="18" charset="0"/>
                        <a:ea typeface="Cambria Math" panose="02040503050406030204" pitchFamily="18" charset="0"/>
                      </a:rPr>
                      <m:t>(</m:t>
                    </m:r>
                    <m:r>
                      <a:rPr lang="en-US" sz="2000" i="1">
                        <a:latin typeface="Cambria Math" panose="02040503050406030204" pitchFamily="18" charset="0"/>
                      </a:rPr>
                      <m:t>𝐸</m:t>
                    </m:r>
                    <m:r>
                      <a:rPr lang="en-US" sz="2000" b="0" i="1" smtClean="0">
                        <a:latin typeface="Cambria Math" panose="02040503050406030204" pitchFamily="18" charset="0"/>
                      </a:rPr>
                      <m:t>,</m:t>
                    </m:r>
                    <m:r>
                      <m:rPr>
                        <m:nor/>
                      </m:rPr>
                      <a:rPr lang="el-GR" sz="2000" dirty="0"/>
                      <m:t>Ω</m:t>
                    </m:r>
                    <m:r>
                      <a:rPr lang="en-US" sz="2000" i="1">
                        <a:latin typeface="Cambria Math" panose="02040503050406030204" pitchFamily="18" charset="0"/>
                      </a:rPr>
                      <m:t>) </m:t>
                    </m:r>
                  </m:oMath>
                </a14:m>
                <a:r>
                  <a:rPr lang="en-US" sz="2000" dirty="0"/>
                  <a:t>=  </a:t>
                </a:r>
                <a14:m>
                  <m:oMath xmlns:m="http://schemas.openxmlformats.org/officeDocument/2006/math">
                    <m:f>
                      <m:fPr>
                        <m:ctrlPr>
                          <a:rPr lang="en-US" sz="200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𝑁𝐼𝐸𝐿</m:t>
                        </m:r>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𝐸</m:t>
                        </m:r>
                        <m:r>
                          <a:rPr lang="en-US" sz="2000" b="0" i="1" smtClean="0">
                            <a:solidFill>
                              <a:schemeClr val="tx1"/>
                            </a:solidFill>
                            <a:latin typeface="Cambria Math" panose="02040503050406030204" pitchFamily="18" charset="0"/>
                          </a:rPr>
                          <m:t>)</m:t>
                        </m:r>
                      </m:num>
                      <m:den>
                        <m:r>
                          <a:rPr lang="en-US" sz="2000" b="0" i="1" smtClean="0">
                            <a:solidFill>
                              <a:schemeClr val="tx1"/>
                            </a:solidFill>
                            <a:latin typeface="Cambria Math" panose="02040503050406030204" pitchFamily="18" charset="0"/>
                          </a:rPr>
                          <m:t>1</m:t>
                        </m:r>
                        <m:r>
                          <a:rPr lang="en-US" sz="2000" b="0" i="1" smtClean="0">
                            <a:solidFill>
                              <a:schemeClr val="tx1"/>
                            </a:solidFill>
                            <a:latin typeface="Cambria Math" panose="02040503050406030204" pitchFamily="18" charset="0"/>
                          </a:rPr>
                          <m:t>𝑀𝑒𝑉</m:t>
                        </m:r>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𝑁𝐼𝐸𝐿</m:t>
                        </m:r>
                      </m:den>
                    </m:f>
                    <m:r>
                      <a:rPr lang="en-US" sz="2000" b="0" i="1" smtClean="0">
                        <a:solidFill>
                          <a:schemeClr val="tx1"/>
                        </a:solidFill>
                        <a:latin typeface="Cambria Math" panose="02040503050406030204" pitchFamily="18" charset="0"/>
                      </a:rPr>
                      <m:t>×</m:t>
                    </m:r>
                    <m:r>
                      <m:rPr>
                        <m:nor/>
                      </m:rPr>
                      <a:rPr lang="el-GR" sz="2000" dirty="0"/>
                      <m:t>ϕ</m:t>
                    </m:r>
                    <m:d>
                      <m:dPr>
                        <m:ctrlPr>
                          <a:rPr lang="en-US" sz="2000" b="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𝐸</m:t>
                        </m:r>
                        <m:r>
                          <a:rPr lang="en-US" sz="2000" b="0" i="1" smtClean="0">
                            <a:solidFill>
                              <a:schemeClr val="tx1"/>
                            </a:solidFill>
                            <a:latin typeface="Cambria Math" panose="02040503050406030204" pitchFamily="18" charset="0"/>
                          </a:rPr>
                          <m:t>,</m:t>
                        </m:r>
                        <m:r>
                          <m:rPr>
                            <m:nor/>
                          </m:rPr>
                          <a:rPr lang="el-GR" sz="2000" dirty="0"/>
                          <m:t>Ω</m:t>
                        </m:r>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𝐸</m:t>
                    </m:r>
                  </m:oMath>
                </a14:m>
                <a:endParaRPr lang="en-US" sz="2000" dirty="0">
                  <a:solidFill>
                    <a:schemeClr val="tx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788194" y="2386368"/>
                <a:ext cx="5567612" cy="543034"/>
              </a:xfrm>
              <a:prstGeom prst="rect">
                <a:avLst/>
              </a:prstGeom>
              <a:blipFill>
                <a:blip r:embed="rId3"/>
                <a:stretch>
                  <a:fillRect b="-6667"/>
                </a:stretch>
              </a:blipFill>
            </p:spPr>
            <p:txBody>
              <a:bodyPr/>
              <a:lstStyle/>
              <a:p>
                <a:r>
                  <a:rPr lang="en-US">
                    <a:noFill/>
                  </a:rPr>
                  <a:t> </a:t>
                </a:r>
              </a:p>
            </p:txBody>
          </p:sp>
        </mc:Fallback>
      </mc:AlternateContent>
    </p:spTree>
    <p:extLst>
      <p:ext uri="{BB962C8B-B14F-4D97-AF65-F5344CB8AC3E}">
        <p14:creationId xmlns:p14="http://schemas.microsoft.com/office/powerpoint/2010/main" val="897406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8771" t="62723" r="40160" b="2445"/>
          <a:stretch/>
        </p:blipFill>
        <p:spPr>
          <a:xfrm>
            <a:off x="3537284" y="2117558"/>
            <a:ext cx="5315539" cy="3679960"/>
          </a:xfrm>
          <a:prstGeom prst="rect">
            <a:avLst/>
          </a:prstGeom>
        </p:spPr>
      </p:pic>
      <p:sp>
        <p:nvSpPr>
          <p:cNvPr id="2" name="Title 1"/>
          <p:cNvSpPr>
            <a:spLocks noGrp="1"/>
          </p:cNvSpPr>
          <p:nvPr>
            <p:ph type="title"/>
          </p:nvPr>
        </p:nvSpPr>
        <p:spPr>
          <a:xfrm>
            <a:off x="4421604" y="561599"/>
            <a:ext cx="4520865" cy="1325563"/>
          </a:xfrm>
        </p:spPr>
        <p:txBody>
          <a:bodyPr/>
          <a:lstStyle/>
          <a:p>
            <a:r>
              <a:rPr lang="en-US" dirty="0"/>
              <a:t>T506 Experiment</a:t>
            </a:r>
          </a:p>
        </p:txBody>
      </p:sp>
      <p:sp>
        <p:nvSpPr>
          <p:cNvPr id="6" name="TextBox 5"/>
          <p:cNvSpPr txBox="1"/>
          <p:nvPr/>
        </p:nvSpPr>
        <p:spPr>
          <a:xfrm>
            <a:off x="310922" y="1332728"/>
            <a:ext cx="4080604" cy="4893647"/>
          </a:xfrm>
          <a:prstGeom prst="rect">
            <a:avLst/>
          </a:prstGeom>
          <a:noFill/>
          <a:ln>
            <a:solidFill>
              <a:schemeClr val="bg1"/>
            </a:solidFill>
          </a:ln>
        </p:spPr>
        <p:txBody>
          <a:bodyPr wrap="square" rtlCol="0">
            <a:spAutoFit/>
          </a:bodyPr>
          <a:lstStyle/>
          <a:p>
            <a:pPr marL="285750" indent="-285750">
              <a:buFontTx/>
              <a:buChar char="-"/>
            </a:pPr>
            <a:r>
              <a:rPr lang="en-US" sz="2400" dirty="0"/>
              <a:t>Irradiated p-type Silicon Detector to 270 </a:t>
            </a:r>
            <a:r>
              <a:rPr lang="en-US" sz="2400" dirty="0" err="1"/>
              <a:t>MRad</a:t>
            </a:r>
            <a:endParaRPr lang="en-US" sz="2400" dirty="0"/>
          </a:p>
          <a:p>
            <a:pPr marL="285750" indent="-285750">
              <a:buFontTx/>
              <a:buChar char="-"/>
            </a:pPr>
            <a:r>
              <a:rPr lang="en-US" sz="2400" dirty="0"/>
              <a:t>Realistic mix of leptons, hadrons, and photons</a:t>
            </a:r>
          </a:p>
          <a:p>
            <a:pPr marL="285750" indent="-285750">
              <a:buFontTx/>
              <a:buChar char="-"/>
            </a:pPr>
            <a:r>
              <a:rPr lang="en-US" sz="2400" dirty="0"/>
              <a:t>13.3 GeV beam scanned   over 1cm</a:t>
            </a:r>
            <a:r>
              <a:rPr lang="en-US" sz="2400" baseline="30000" dirty="0"/>
              <a:t>2</a:t>
            </a:r>
            <a:r>
              <a:rPr lang="en-US" sz="2400" dirty="0"/>
              <a:t> area</a:t>
            </a:r>
          </a:p>
          <a:p>
            <a:pPr marL="285750" indent="-285750">
              <a:buFontTx/>
              <a:buChar char="-"/>
            </a:pPr>
            <a:endParaRPr lang="en-US" sz="2400" dirty="0"/>
          </a:p>
          <a:p>
            <a:pPr marL="285750" indent="-285750">
              <a:buFontTx/>
              <a:buChar char="-"/>
            </a:pPr>
            <a:r>
              <a:rPr lang="en-US" sz="2400" dirty="0"/>
              <a:t>Charge collection remained high</a:t>
            </a:r>
          </a:p>
          <a:p>
            <a:pPr marL="285750" indent="-285750">
              <a:buFontTx/>
              <a:buChar char="-"/>
            </a:pPr>
            <a:r>
              <a:rPr lang="en-US" sz="2400" dirty="0"/>
              <a:t>Measured current draw as a function of bias and temperature</a:t>
            </a:r>
          </a:p>
          <a:p>
            <a:pPr marL="285750" indent="-285750">
              <a:buFontTx/>
              <a:buChar char="-"/>
            </a:pPr>
            <a:endParaRPr lang="en-US" sz="2400" dirty="0"/>
          </a:p>
        </p:txBody>
      </p:sp>
      <p:sp>
        <p:nvSpPr>
          <p:cNvPr id="8" name="TextBox 7"/>
          <p:cNvSpPr txBox="1"/>
          <p:nvPr/>
        </p:nvSpPr>
        <p:spPr>
          <a:xfrm>
            <a:off x="3693694" y="2226925"/>
            <a:ext cx="1455821" cy="369332"/>
          </a:xfrm>
          <a:prstGeom prst="rect">
            <a:avLst/>
          </a:prstGeom>
          <a:noFill/>
        </p:spPr>
        <p:txBody>
          <a:bodyPr wrap="square" rtlCol="0">
            <a:spAutoFit/>
          </a:bodyPr>
          <a:lstStyle/>
          <a:p>
            <a:r>
              <a:rPr lang="en-US" dirty="0"/>
              <a:t>7.008 mm</a:t>
            </a:r>
          </a:p>
        </p:txBody>
      </p:sp>
      <p:sp>
        <p:nvSpPr>
          <p:cNvPr id="9" name="TextBox 8"/>
          <p:cNvSpPr txBox="1"/>
          <p:nvPr/>
        </p:nvSpPr>
        <p:spPr>
          <a:xfrm>
            <a:off x="5490604" y="2226925"/>
            <a:ext cx="1287379" cy="369332"/>
          </a:xfrm>
          <a:prstGeom prst="rect">
            <a:avLst/>
          </a:prstGeom>
          <a:noFill/>
        </p:spPr>
        <p:txBody>
          <a:bodyPr wrap="square" rtlCol="0">
            <a:spAutoFit/>
          </a:bodyPr>
          <a:lstStyle/>
          <a:p>
            <a:r>
              <a:rPr lang="en-US" dirty="0"/>
              <a:t>14.016 mm</a:t>
            </a:r>
          </a:p>
        </p:txBody>
      </p:sp>
      <p:sp>
        <p:nvSpPr>
          <p:cNvPr id="10" name="TextBox 9"/>
          <p:cNvSpPr txBox="1"/>
          <p:nvPr/>
        </p:nvSpPr>
        <p:spPr>
          <a:xfrm>
            <a:off x="7113675" y="2226925"/>
            <a:ext cx="1287379" cy="369332"/>
          </a:xfrm>
          <a:prstGeom prst="rect">
            <a:avLst/>
          </a:prstGeom>
          <a:noFill/>
        </p:spPr>
        <p:txBody>
          <a:bodyPr wrap="square" rtlCol="0">
            <a:spAutoFit/>
          </a:bodyPr>
          <a:lstStyle/>
          <a:p>
            <a:r>
              <a:rPr lang="en-US" dirty="0"/>
              <a:t>28.032 mm</a:t>
            </a:r>
          </a:p>
        </p:txBody>
      </p:sp>
      <p:sp>
        <p:nvSpPr>
          <p:cNvPr id="11" name="TextBox 10"/>
          <p:cNvSpPr txBox="1"/>
          <p:nvPr/>
        </p:nvSpPr>
        <p:spPr>
          <a:xfrm>
            <a:off x="4762693" y="4725483"/>
            <a:ext cx="1455821" cy="646331"/>
          </a:xfrm>
          <a:prstGeom prst="rect">
            <a:avLst/>
          </a:prstGeom>
          <a:noFill/>
        </p:spPr>
        <p:txBody>
          <a:bodyPr wrap="square" rtlCol="0">
            <a:spAutoFit/>
          </a:bodyPr>
          <a:lstStyle/>
          <a:p>
            <a:r>
              <a:rPr lang="en-US" dirty="0"/>
              <a:t>45.0034 mm</a:t>
            </a:r>
          </a:p>
          <a:p>
            <a:r>
              <a:rPr lang="en-US" dirty="0"/>
              <a:t>Pre to Post</a:t>
            </a:r>
          </a:p>
        </p:txBody>
      </p:sp>
      <p:sp>
        <p:nvSpPr>
          <p:cNvPr id="12" name="TextBox 11"/>
          <p:cNvSpPr txBox="1"/>
          <p:nvPr/>
        </p:nvSpPr>
        <p:spPr>
          <a:xfrm>
            <a:off x="5991725" y="4749547"/>
            <a:ext cx="2069432" cy="646331"/>
          </a:xfrm>
          <a:prstGeom prst="rect">
            <a:avLst/>
          </a:prstGeom>
          <a:noFill/>
        </p:spPr>
        <p:txBody>
          <a:bodyPr wrap="square" rtlCol="0">
            <a:spAutoFit/>
          </a:bodyPr>
          <a:lstStyle/>
          <a:p>
            <a:pPr algn="ctr"/>
            <a:r>
              <a:rPr lang="en-US" dirty="0"/>
              <a:t>14.22 mm</a:t>
            </a:r>
          </a:p>
          <a:p>
            <a:pPr algn="ctr"/>
            <a:r>
              <a:rPr lang="en-US" dirty="0"/>
              <a:t>Post to Backstop</a:t>
            </a:r>
          </a:p>
        </p:txBody>
      </p:sp>
      <p:sp>
        <p:nvSpPr>
          <p:cNvPr id="13" name="TextBox 12"/>
          <p:cNvSpPr txBox="1"/>
          <p:nvPr/>
        </p:nvSpPr>
        <p:spPr>
          <a:xfrm>
            <a:off x="7179842" y="3903914"/>
            <a:ext cx="2069432" cy="646331"/>
          </a:xfrm>
          <a:prstGeom prst="rect">
            <a:avLst/>
          </a:prstGeom>
          <a:noFill/>
        </p:spPr>
        <p:txBody>
          <a:bodyPr wrap="square" rtlCol="0">
            <a:spAutoFit/>
          </a:bodyPr>
          <a:lstStyle/>
          <a:p>
            <a:r>
              <a:rPr lang="en-US" dirty="0"/>
              <a:t>0.3 mm Si slice</a:t>
            </a:r>
          </a:p>
          <a:p>
            <a:r>
              <a:rPr lang="en-US" dirty="0"/>
              <a:t>  between these</a:t>
            </a:r>
          </a:p>
        </p:txBody>
      </p:sp>
      <p:sp>
        <p:nvSpPr>
          <p:cNvPr id="4" name="TextBox 3">
            <a:extLst>
              <a:ext uri="{FF2B5EF4-FFF2-40B4-BE49-F238E27FC236}">
                <a16:creationId xmlns:a16="http://schemas.microsoft.com/office/drawing/2014/main" id="{0DBDD1E4-5467-40CB-80FE-B8F702A8B393}"/>
              </a:ext>
            </a:extLst>
          </p:cNvPr>
          <p:cNvSpPr txBox="1"/>
          <p:nvPr/>
        </p:nvSpPr>
        <p:spPr>
          <a:xfrm>
            <a:off x="500062" y="5986463"/>
            <a:ext cx="8643937" cy="461665"/>
          </a:xfrm>
          <a:prstGeom prst="rect">
            <a:avLst/>
          </a:prstGeom>
          <a:noFill/>
        </p:spPr>
        <p:txBody>
          <a:bodyPr wrap="square" rtlCol="0">
            <a:spAutoFit/>
          </a:bodyPr>
          <a:lstStyle/>
          <a:p>
            <a:r>
              <a:rPr lang="en-US" sz="2400" dirty="0">
                <a:solidFill>
                  <a:srgbClr val="FF0000"/>
                </a:solidFill>
              </a:rPr>
              <a:t>Combine with FLUKA Simulation to estimate </a:t>
            </a:r>
            <a:r>
              <a:rPr lang="en-US" sz="2400" dirty="0" err="1">
                <a:solidFill>
                  <a:srgbClr val="FF0000"/>
                </a:solidFill>
              </a:rPr>
              <a:t>BeamCal</a:t>
            </a:r>
            <a:r>
              <a:rPr lang="en-US" sz="2400" dirty="0">
                <a:solidFill>
                  <a:srgbClr val="FF0000"/>
                </a:solidFill>
              </a:rPr>
              <a:t> Power Draw</a:t>
            </a:r>
          </a:p>
        </p:txBody>
      </p:sp>
    </p:spTree>
    <p:extLst>
      <p:ext uri="{BB962C8B-B14F-4D97-AF65-F5344CB8AC3E}">
        <p14:creationId xmlns:p14="http://schemas.microsoft.com/office/powerpoint/2010/main" val="1306175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T506 Leakage Current Results</a:t>
            </a:r>
          </a:p>
        </p:txBody>
      </p:sp>
      <p:sp>
        <p:nvSpPr>
          <p:cNvPr id="3" name="Content Placeholder 2"/>
          <p:cNvSpPr>
            <a:spLocks noGrp="1"/>
          </p:cNvSpPr>
          <p:nvPr>
            <p:ph idx="1"/>
          </p:nvPr>
        </p:nvSpPr>
        <p:spPr>
          <a:xfrm>
            <a:off x="628650" y="1825625"/>
            <a:ext cx="7529513" cy="4351338"/>
          </a:xfrm>
        </p:spPr>
        <p:txBody>
          <a:bodyPr/>
          <a:lstStyle/>
          <a:p>
            <a:r>
              <a:rPr lang="en-US" dirty="0"/>
              <a:t>After 270Mrad electromagnetic radiation, the current at 600V bias is given by</a:t>
            </a:r>
          </a:p>
          <a:p>
            <a:endParaRPr lang="en-US" dirty="0"/>
          </a:p>
          <a:p>
            <a:endParaRPr lang="en-US" dirty="0"/>
          </a:p>
          <a:p>
            <a:pPr marL="0" indent="0">
              <a:buNone/>
            </a:pPr>
            <a:endParaRPr lang="en-US" dirty="0"/>
          </a:p>
          <a:p>
            <a:endParaRPr lang="en-US" dirty="0"/>
          </a:p>
        </p:txBody>
      </p:sp>
      <p:graphicFrame>
        <p:nvGraphicFramePr>
          <p:cNvPr id="6" name="Table 5">
            <a:extLst>
              <a:ext uri="{FF2B5EF4-FFF2-40B4-BE49-F238E27FC236}">
                <a16:creationId xmlns:a16="http://schemas.microsoft.com/office/drawing/2014/main" id="{C16801E5-062D-4439-9733-6DD2712EF1FE}"/>
              </a:ext>
            </a:extLst>
          </p:cNvPr>
          <p:cNvGraphicFramePr>
            <a:graphicFrameLocks noGrp="1"/>
          </p:cNvGraphicFramePr>
          <p:nvPr>
            <p:extLst>
              <p:ext uri="{D42A27DB-BD31-4B8C-83A1-F6EECF244321}">
                <p14:modId xmlns:p14="http://schemas.microsoft.com/office/powerpoint/2010/main" val="4265060019"/>
              </p:ext>
            </p:extLst>
          </p:nvPr>
        </p:nvGraphicFramePr>
        <p:xfrm>
          <a:off x="1560908" y="2986087"/>
          <a:ext cx="6022184" cy="3005138"/>
        </p:xfrm>
        <a:graphic>
          <a:graphicData uri="http://schemas.openxmlformats.org/drawingml/2006/table">
            <a:tbl>
              <a:tblPr firstRow="1" bandRow="1">
                <a:tableStyleId>{073A0DAA-6AF3-43AB-8588-CEC1D06C72B9}</a:tableStyleId>
              </a:tblPr>
              <a:tblGrid>
                <a:gridCol w="2578896">
                  <a:extLst>
                    <a:ext uri="{9D8B030D-6E8A-4147-A177-3AD203B41FA5}">
                      <a16:colId xmlns:a16="http://schemas.microsoft.com/office/drawing/2014/main" val="3007910565"/>
                    </a:ext>
                  </a:extLst>
                </a:gridCol>
                <a:gridCol w="3443288">
                  <a:extLst>
                    <a:ext uri="{9D8B030D-6E8A-4147-A177-3AD203B41FA5}">
                      <a16:colId xmlns:a16="http://schemas.microsoft.com/office/drawing/2014/main" val="587385759"/>
                    </a:ext>
                  </a:extLst>
                </a:gridCol>
              </a:tblGrid>
              <a:tr h="562613">
                <a:tc>
                  <a:txBody>
                    <a:bodyPr/>
                    <a:lstStyle/>
                    <a:p>
                      <a:r>
                        <a:rPr lang="en-US" sz="2400" dirty="0"/>
                        <a:t>Temperature ( C )</a:t>
                      </a:r>
                    </a:p>
                  </a:txBody>
                  <a:tcPr/>
                </a:tc>
                <a:tc>
                  <a:txBody>
                    <a:bodyPr/>
                    <a:lstStyle/>
                    <a:p>
                      <a:r>
                        <a:rPr lang="en-US" sz="2400" dirty="0"/>
                        <a:t>Current (</a:t>
                      </a:r>
                      <a:r>
                        <a:rPr lang="en-US" sz="2400" dirty="0" err="1"/>
                        <a:t>uA</a:t>
                      </a:r>
                      <a:r>
                        <a:rPr lang="en-US" sz="2400" dirty="0"/>
                        <a:t>) @ 600V</a:t>
                      </a:r>
                    </a:p>
                  </a:txBody>
                  <a:tcPr/>
                </a:tc>
                <a:extLst>
                  <a:ext uri="{0D108BD9-81ED-4DB2-BD59-A6C34878D82A}">
                    <a16:rowId xmlns:a16="http://schemas.microsoft.com/office/drawing/2014/main" val="3734389376"/>
                  </a:ext>
                </a:extLst>
              </a:tr>
              <a:tr h="488505">
                <a:tc>
                  <a:txBody>
                    <a:bodyPr/>
                    <a:lstStyle/>
                    <a:p>
                      <a:r>
                        <a:rPr lang="en-US" sz="2400" dirty="0"/>
                        <a:t>-15</a:t>
                      </a:r>
                    </a:p>
                  </a:txBody>
                  <a:tcPr/>
                </a:tc>
                <a:tc>
                  <a:txBody>
                    <a:bodyPr/>
                    <a:lstStyle/>
                    <a:p>
                      <a:r>
                        <a:rPr lang="en-US" sz="2400" dirty="0"/>
                        <a:t>1.15</a:t>
                      </a:r>
                    </a:p>
                  </a:txBody>
                  <a:tcPr/>
                </a:tc>
                <a:extLst>
                  <a:ext uri="{0D108BD9-81ED-4DB2-BD59-A6C34878D82A}">
                    <a16:rowId xmlns:a16="http://schemas.microsoft.com/office/drawing/2014/main" val="1259418173"/>
                  </a:ext>
                </a:extLst>
              </a:tr>
              <a:tr h="488505">
                <a:tc>
                  <a:txBody>
                    <a:bodyPr/>
                    <a:lstStyle/>
                    <a:p>
                      <a:r>
                        <a:rPr lang="en-US" sz="2400" dirty="0"/>
                        <a:t>-7.5</a:t>
                      </a:r>
                    </a:p>
                  </a:txBody>
                  <a:tcPr/>
                </a:tc>
                <a:tc>
                  <a:txBody>
                    <a:bodyPr/>
                    <a:lstStyle/>
                    <a:p>
                      <a:r>
                        <a:rPr lang="en-US" sz="2400" dirty="0"/>
                        <a:t>2.05</a:t>
                      </a:r>
                    </a:p>
                  </a:txBody>
                  <a:tcPr/>
                </a:tc>
                <a:extLst>
                  <a:ext uri="{0D108BD9-81ED-4DB2-BD59-A6C34878D82A}">
                    <a16:rowId xmlns:a16="http://schemas.microsoft.com/office/drawing/2014/main" val="2448512978"/>
                  </a:ext>
                </a:extLst>
              </a:tr>
              <a:tr h="488505">
                <a:tc>
                  <a:txBody>
                    <a:bodyPr/>
                    <a:lstStyle/>
                    <a:p>
                      <a:r>
                        <a:rPr lang="en-US" sz="2400" dirty="0"/>
                        <a:t>0</a:t>
                      </a:r>
                    </a:p>
                  </a:txBody>
                  <a:tcPr/>
                </a:tc>
                <a:tc>
                  <a:txBody>
                    <a:bodyPr/>
                    <a:lstStyle/>
                    <a:p>
                      <a:r>
                        <a:rPr lang="en-US" sz="2400" dirty="0"/>
                        <a:t>5.21</a:t>
                      </a:r>
                    </a:p>
                  </a:txBody>
                  <a:tcPr/>
                </a:tc>
                <a:extLst>
                  <a:ext uri="{0D108BD9-81ED-4DB2-BD59-A6C34878D82A}">
                    <a16:rowId xmlns:a16="http://schemas.microsoft.com/office/drawing/2014/main" val="3523461498"/>
                  </a:ext>
                </a:extLst>
              </a:tr>
              <a:tr h="488505">
                <a:tc>
                  <a:txBody>
                    <a:bodyPr/>
                    <a:lstStyle/>
                    <a:p>
                      <a:r>
                        <a:rPr lang="en-US" sz="2400" dirty="0"/>
                        <a:t>7</a:t>
                      </a:r>
                    </a:p>
                  </a:txBody>
                  <a:tcPr/>
                </a:tc>
                <a:tc>
                  <a:txBody>
                    <a:bodyPr/>
                    <a:lstStyle/>
                    <a:p>
                      <a:r>
                        <a:rPr lang="en-US" sz="2400" dirty="0"/>
                        <a:t>14.7</a:t>
                      </a:r>
                    </a:p>
                  </a:txBody>
                  <a:tcPr/>
                </a:tc>
                <a:extLst>
                  <a:ext uri="{0D108BD9-81ED-4DB2-BD59-A6C34878D82A}">
                    <a16:rowId xmlns:a16="http://schemas.microsoft.com/office/drawing/2014/main" val="3078890932"/>
                  </a:ext>
                </a:extLst>
              </a:tr>
              <a:tr h="488505">
                <a:tc>
                  <a:txBody>
                    <a:bodyPr/>
                    <a:lstStyle/>
                    <a:p>
                      <a:r>
                        <a:rPr lang="en-US" sz="2400" dirty="0"/>
                        <a:t>14</a:t>
                      </a:r>
                    </a:p>
                  </a:txBody>
                  <a:tcPr/>
                </a:tc>
                <a:tc>
                  <a:txBody>
                    <a:bodyPr/>
                    <a:lstStyle/>
                    <a:p>
                      <a:r>
                        <a:rPr lang="en-US" sz="2400" dirty="0"/>
                        <a:t>25.7</a:t>
                      </a:r>
                    </a:p>
                  </a:txBody>
                  <a:tcPr/>
                </a:tc>
                <a:extLst>
                  <a:ext uri="{0D108BD9-81ED-4DB2-BD59-A6C34878D82A}">
                    <a16:rowId xmlns:a16="http://schemas.microsoft.com/office/drawing/2014/main" val="327573741"/>
                  </a:ext>
                </a:extLst>
              </a:tr>
            </a:tbl>
          </a:graphicData>
        </a:graphic>
      </p:graphicFrame>
    </p:spTree>
    <p:extLst>
      <p:ext uri="{BB962C8B-B14F-4D97-AF65-F5344CB8AC3E}">
        <p14:creationId xmlns:p14="http://schemas.microsoft.com/office/powerpoint/2010/main" val="516943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B20B0-7F33-49AF-A64A-9076D4EA34BE}"/>
              </a:ext>
            </a:extLst>
          </p:cNvPr>
          <p:cNvSpPr>
            <a:spLocks noGrp="1"/>
          </p:cNvSpPr>
          <p:nvPr>
            <p:ph type="title"/>
          </p:nvPr>
        </p:nvSpPr>
        <p:spPr>
          <a:xfrm>
            <a:off x="228600" y="30696"/>
            <a:ext cx="8743950" cy="1325563"/>
          </a:xfrm>
        </p:spPr>
        <p:txBody>
          <a:bodyPr>
            <a:normAutofit fontScale="90000"/>
          </a:bodyPr>
          <a:lstStyle/>
          <a:p>
            <a:r>
              <a:rPr lang="en-US" sz="3200" dirty="0"/>
              <a:t>Prior studies (Luc </a:t>
            </a:r>
            <a:r>
              <a:rPr lang="en-US" sz="3200" dirty="0" err="1"/>
              <a:t>d’Hauthuille</a:t>
            </a:r>
            <a:r>
              <a:rPr lang="en-US" sz="3200" dirty="0"/>
              <a:t>) assumed e+&amp;e- ionization responsible for damage (10 Snow Mass </a:t>
            </a:r>
            <a:r>
              <a:rPr lang="en-US" sz="3200" dirty="0" err="1"/>
              <a:t>Yrs</a:t>
            </a:r>
            <a:r>
              <a:rPr lang="en-US" sz="3200" dirty="0"/>
              <a:t>) </a:t>
            </a:r>
          </a:p>
        </p:txBody>
      </p:sp>
      <p:sp>
        <p:nvSpPr>
          <p:cNvPr id="4" name="Shape 145">
            <a:extLst>
              <a:ext uri="{FF2B5EF4-FFF2-40B4-BE49-F238E27FC236}">
                <a16:creationId xmlns:a16="http://schemas.microsoft.com/office/drawing/2014/main" id="{FFD6F257-8DC6-4E71-B49B-DCAD59531E2B}"/>
              </a:ext>
            </a:extLst>
          </p:cNvPr>
          <p:cNvSpPr txBox="1">
            <a:spLocks noChangeArrowheads="1"/>
          </p:cNvSpPr>
          <p:nvPr/>
        </p:nvSpPr>
        <p:spPr bwMode="auto">
          <a:xfrm>
            <a:off x="1046163" y="1839913"/>
            <a:ext cx="2490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a:cs typeface="Arial" panose="020B0604020202020204" pitchFamily="34" charset="0"/>
                <a:sym typeface="Arial" panose="020B0604020202020204" pitchFamily="34" charset="0"/>
              </a:rPr>
              <a:t>T = -7 ˚C</a:t>
            </a:r>
          </a:p>
        </p:txBody>
      </p:sp>
      <p:sp>
        <p:nvSpPr>
          <p:cNvPr id="5" name="Shape 146">
            <a:extLst>
              <a:ext uri="{FF2B5EF4-FFF2-40B4-BE49-F238E27FC236}">
                <a16:creationId xmlns:a16="http://schemas.microsoft.com/office/drawing/2014/main" id="{542AB3F1-52CB-4738-80B7-EC036439A668}"/>
              </a:ext>
            </a:extLst>
          </p:cNvPr>
          <p:cNvSpPr txBox="1">
            <a:spLocks noChangeArrowheads="1"/>
          </p:cNvSpPr>
          <p:nvPr/>
        </p:nvSpPr>
        <p:spPr bwMode="auto">
          <a:xfrm>
            <a:off x="6022975" y="1839913"/>
            <a:ext cx="2019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dirty="0">
                <a:cs typeface="Arial" panose="020B0604020202020204" pitchFamily="34" charset="0"/>
                <a:sym typeface="Arial" panose="020B0604020202020204" pitchFamily="34" charset="0"/>
              </a:rPr>
              <a:t>T = 0 ˚C</a:t>
            </a:r>
          </a:p>
        </p:txBody>
      </p:sp>
      <p:sp>
        <p:nvSpPr>
          <p:cNvPr id="6" name="Shape 147">
            <a:extLst>
              <a:ext uri="{FF2B5EF4-FFF2-40B4-BE49-F238E27FC236}">
                <a16:creationId xmlns:a16="http://schemas.microsoft.com/office/drawing/2014/main" id="{E1EC800C-7CE0-49A8-BB26-87355EA5A0B2}"/>
              </a:ext>
            </a:extLst>
          </p:cNvPr>
          <p:cNvSpPr txBox="1">
            <a:spLocks noChangeArrowheads="1"/>
          </p:cNvSpPr>
          <p:nvPr/>
        </p:nvSpPr>
        <p:spPr bwMode="auto">
          <a:xfrm>
            <a:off x="839788" y="5848350"/>
            <a:ext cx="248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a:cs typeface="Arial" panose="020B0604020202020204" pitchFamily="34" charset="0"/>
                <a:sym typeface="Arial" panose="020B0604020202020204" pitchFamily="34" charset="0"/>
              </a:rPr>
              <a:t>P_total = 4.467 W</a:t>
            </a:r>
          </a:p>
        </p:txBody>
      </p:sp>
      <p:sp>
        <p:nvSpPr>
          <p:cNvPr id="7" name="Shape 148">
            <a:extLst>
              <a:ext uri="{FF2B5EF4-FFF2-40B4-BE49-F238E27FC236}">
                <a16:creationId xmlns:a16="http://schemas.microsoft.com/office/drawing/2014/main" id="{8A075A11-FB67-4174-8B10-3C2F7ED3B16B}"/>
              </a:ext>
            </a:extLst>
          </p:cNvPr>
          <p:cNvSpPr txBox="1">
            <a:spLocks noChangeArrowheads="1"/>
          </p:cNvSpPr>
          <p:nvPr/>
        </p:nvSpPr>
        <p:spPr bwMode="auto">
          <a:xfrm>
            <a:off x="5540375" y="5848350"/>
            <a:ext cx="248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a:cs typeface="Arial" panose="020B0604020202020204" pitchFamily="34" charset="0"/>
                <a:sym typeface="Arial" panose="020B0604020202020204" pitchFamily="34" charset="0"/>
              </a:rPr>
              <a:t>P_total = 11.01 W</a:t>
            </a:r>
          </a:p>
        </p:txBody>
      </p:sp>
      <p:sp>
        <p:nvSpPr>
          <p:cNvPr id="8" name="Shape 149">
            <a:extLst>
              <a:ext uri="{FF2B5EF4-FFF2-40B4-BE49-F238E27FC236}">
                <a16:creationId xmlns:a16="http://schemas.microsoft.com/office/drawing/2014/main" id="{BB837FA0-8487-4032-8CB7-C747B9C77AE1}"/>
              </a:ext>
            </a:extLst>
          </p:cNvPr>
          <p:cNvSpPr txBox="1">
            <a:spLocks noChangeArrowheads="1"/>
          </p:cNvSpPr>
          <p:nvPr/>
        </p:nvSpPr>
        <p:spPr bwMode="auto">
          <a:xfrm>
            <a:off x="228600" y="6262688"/>
            <a:ext cx="248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a:cs typeface="Arial" panose="020B0604020202020204" pitchFamily="34" charset="0"/>
                <a:sym typeface="Arial" panose="020B0604020202020204" pitchFamily="34" charset="0"/>
              </a:rPr>
              <a:t>P_max =  1.86 mW</a:t>
            </a:r>
          </a:p>
        </p:txBody>
      </p:sp>
      <p:sp>
        <p:nvSpPr>
          <p:cNvPr id="9" name="Shape 150">
            <a:extLst>
              <a:ext uri="{FF2B5EF4-FFF2-40B4-BE49-F238E27FC236}">
                <a16:creationId xmlns:a16="http://schemas.microsoft.com/office/drawing/2014/main" id="{799F6C2A-C6EA-45AE-B60E-B2E1C6548B5D}"/>
              </a:ext>
            </a:extLst>
          </p:cNvPr>
          <p:cNvSpPr txBox="1">
            <a:spLocks noChangeArrowheads="1"/>
          </p:cNvSpPr>
          <p:nvPr/>
        </p:nvSpPr>
        <p:spPr bwMode="auto">
          <a:xfrm>
            <a:off x="4800600" y="6262688"/>
            <a:ext cx="241935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9253"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93000"/>
              </a:lnSpc>
              <a:buClr>
                <a:srgbClr val="FFFFFF"/>
              </a:buClr>
              <a:buSzPct val="25000"/>
            </a:pPr>
            <a:r>
              <a:rPr lang="en-US" altLang="en-US" sz="2100" dirty="0" err="1">
                <a:cs typeface="Arial" panose="020B0604020202020204" pitchFamily="34" charset="0"/>
                <a:sym typeface="Arial" panose="020B0604020202020204" pitchFamily="34" charset="0"/>
              </a:rPr>
              <a:t>P_max</a:t>
            </a:r>
            <a:r>
              <a:rPr lang="en-US" altLang="en-US" sz="2100" dirty="0">
                <a:cs typeface="Arial" panose="020B0604020202020204" pitchFamily="34" charset="0"/>
                <a:sym typeface="Arial" panose="020B0604020202020204" pitchFamily="34" charset="0"/>
              </a:rPr>
              <a:t> =  4.59 </a:t>
            </a:r>
            <a:r>
              <a:rPr lang="en-US" altLang="en-US" sz="2100" dirty="0" err="1">
                <a:cs typeface="Arial" panose="020B0604020202020204" pitchFamily="34" charset="0"/>
                <a:sym typeface="Arial" panose="020B0604020202020204" pitchFamily="34" charset="0"/>
              </a:rPr>
              <a:t>mW</a:t>
            </a:r>
            <a:endParaRPr lang="en-US" altLang="en-US" sz="2100" dirty="0">
              <a:cs typeface="Arial" panose="020B0604020202020204" pitchFamily="34" charset="0"/>
              <a:sym typeface="Arial" panose="020B0604020202020204" pitchFamily="34" charset="0"/>
            </a:endParaRPr>
          </a:p>
        </p:txBody>
      </p:sp>
      <p:sp>
        <p:nvSpPr>
          <p:cNvPr id="10" name="Shape 151">
            <a:extLst>
              <a:ext uri="{FF2B5EF4-FFF2-40B4-BE49-F238E27FC236}">
                <a16:creationId xmlns:a16="http://schemas.microsoft.com/office/drawing/2014/main" id="{5047C854-0A4B-4D7B-8371-7878A623F138}"/>
              </a:ext>
            </a:extLst>
          </p:cNvPr>
          <p:cNvSpPr txBox="1"/>
          <p:nvPr/>
        </p:nvSpPr>
        <p:spPr>
          <a:xfrm>
            <a:off x="2514600" y="6324600"/>
            <a:ext cx="2281238" cy="282575"/>
          </a:xfrm>
          <a:prstGeom prst="rect">
            <a:avLst/>
          </a:prstGeom>
          <a:noFill/>
          <a:ln>
            <a:noFill/>
          </a:ln>
        </p:spPr>
        <p:txBody>
          <a:bodyPr lIns="0" tIns="19253" rIns="0" bIns="0"/>
          <a:lstStyle/>
          <a:p>
            <a:pPr algn="ctr" eaLnBrk="1" fontAlgn="auto" hangingPunct="1">
              <a:lnSpc>
                <a:spcPct val="93000"/>
              </a:lnSpc>
              <a:spcBef>
                <a:spcPts val="0"/>
              </a:spcBef>
              <a:spcAft>
                <a:spcPts val="0"/>
              </a:spcAft>
              <a:buClr>
                <a:srgbClr val="FFFFFF"/>
              </a:buClr>
              <a:buSzPct val="25000"/>
              <a:defRPr/>
            </a:pPr>
            <a:r>
              <a:rPr lang="en-US" sz="1451" kern="0" dirty="0">
                <a:latin typeface="Arial"/>
                <a:ea typeface="Arial"/>
                <a:cs typeface="Arial"/>
                <a:sym typeface="Arial"/>
              </a:rPr>
              <a:t>(for single 1mm</a:t>
            </a:r>
            <a:r>
              <a:rPr lang="en-US" sz="1451" kern="0" baseline="30000" dirty="0">
                <a:latin typeface="Arial"/>
                <a:ea typeface="Arial"/>
                <a:cs typeface="Arial"/>
                <a:sym typeface="Arial"/>
              </a:rPr>
              <a:t>2</a:t>
            </a:r>
            <a:r>
              <a:rPr lang="en-US" sz="1451" kern="0" dirty="0">
                <a:latin typeface="Arial"/>
                <a:ea typeface="Arial"/>
                <a:cs typeface="Arial"/>
                <a:sym typeface="Arial"/>
              </a:rPr>
              <a:t> pixel)</a:t>
            </a:r>
          </a:p>
        </p:txBody>
      </p:sp>
      <p:sp>
        <p:nvSpPr>
          <p:cNvPr id="11" name="Shape 152">
            <a:extLst>
              <a:ext uri="{FF2B5EF4-FFF2-40B4-BE49-F238E27FC236}">
                <a16:creationId xmlns:a16="http://schemas.microsoft.com/office/drawing/2014/main" id="{A4691E58-206A-40CE-976B-40ECCAA58B60}"/>
              </a:ext>
            </a:extLst>
          </p:cNvPr>
          <p:cNvSpPr txBox="1"/>
          <p:nvPr/>
        </p:nvSpPr>
        <p:spPr>
          <a:xfrm>
            <a:off x="7146925" y="6284913"/>
            <a:ext cx="2073275" cy="344487"/>
          </a:xfrm>
          <a:prstGeom prst="rect">
            <a:avLst/>
          </a:prstGeom>
          <a:noFill/>
          <a:ln>
            <a:noFill/>
          </a:ln>
        </p:spPr>
        <p:txBody>
          <a:bodyPr lIns="0" tIns="19253" rIns="0" bIns="0"/>
          <a:lstStyle/>
          <a:p>
            <a:pPr algn="ctr" eaLnBrk="1" fontAlgn="auto" hangingPunct="1">
              <a:lnSpc>
                <a:spcPct val="93000"/>
              </a:lnSpc>
              <a:spcBef>
                <a:spcPts val="0"/>
              </a:spcBef>
              <a:spcAft>
                <a:spcPts val="0"/>
              </a:spcAft>
              <a:buClr>
                <a:srgbClr val="FFFFFF"/>
              </a:buClr>
              <a:buSzPct val="25000"/>
              <a:defRPr/>
            </a:pPr>
            <a:r>
              <a:rPr lang="en-US" sz="1451" kern="0" dirty="0">
                <a:latin typeface="Arial"/>
                <a:ea typeface="Arial"/>
                <a:cs typeface="Arial"/>
                <a:sym typeface="Arial"/>
              </a:rPr>
              <a:t>(for single 1mm</a:t>
            </a:r>
            <a:r>
              <a:rPr lang="en-US" sz="1451" kern="0" baseline="30000" dirty="0">
                <a:latin typeface="Arial"/>
                <a:ea typeface="Arial"/>
                <a:cs typeface="Arial"/>
                <a:sym typeface="Arial"/>
              </a:rPr>
              <a:t>2</a:t>
            </a:r>
            <a:r>
              <a:rPr lang="en-US" sz="1451" kern="0" dirty="0">
                <a:latin typeface="Arial"/>
                <a:ea typeface="Arial"/>
                <a:cs typeface="Arial"/>
                <a:sym typeface="Arial"/>
              </a:rPr>
              <a:t> pixel)</a:t>
            </a:r>
          </a:p>
        </p:txBody>
      </p:sp>
      <p:pic>
        <p:nvPicPr>
          <p:cNvPr id="12" name="Shape 153">
            <a:extLst>
              <a:ext uri="{FF2B5EF4-FFF2-40B4-BE49-F238E27FC236}">
                <a16:creationId xmlns:a16="http://schemas.microsoft.com/office/drawing/2014/main" id="{DA2E23CB-6C3A-4B2E-8930-89282D0EEC96}"/>
              </a:ext>
            </a:extLst>
          </p:cNvPr>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788" y="2249488"/>
            <a:ext cx="4173537" cy="348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Shape 154">
            <a:extLst>
              <a:ext uri="{FF2B5EF4-FFF2-40B4-BE49-F238E27FC236}">
                <a16:creationId xmlns:a16="http://schemas.microsoft.com/office/drawing/2014/main" id="{B7652F0D-105D-4E49-953C-04DEBE2630E5}"/>
              </a:ext>
            </a:extLst>
          </p:cNvPr>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25975" y="2255838"/>
            <a:ext cx="4316413" cy="348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A66F019-776C-48DF-BF96-9E2BE7F8B1BE}"/>
                  </a:ext>
                </a:extLst>
              </p:cNvPr>
              <p:cNvSpPr txBox="1"/>
              <p:nvPr/>
            </p:nvSpPr>
            <p:spPr>
              <a:xfrm>
                <a:off x="1608301" y="1077691"/>
                <a:ext cx="5955957" cy="704552"/>
              </a:xfrm>
              <a:prstGeom prst="rect">
                <a:avLst/>
              </a:prstGeom>
              <a:noFill/>
            </p:spPr>
            <p:txBody>
              <a:bodyPr wrap="square" rtlCol="0">
                <a:spAutoFit/>
              </a:bodyPr>
              <a:lstStyle/>
              <a:p>
                <a:pPr algn="ctr"/>
                <a:r>
                  <a:rPr lang="en-US" sz="2800" dirty="0"/>
                  <a:t>P =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r>
                          <a:rPr lang="en-US" sz="2800" b="0" i="1" smtClean="0">
                            <a:latin typeface="Cambria Math" panose="02040503050406030204" pitchFamily="18" charset="0"/>
                          </a:rPr>
                          <m:t>270 </m:t>
                        </m:r>
                        <m:r>
                          <a:rPr lang="en-US" sz="2800" b="0" i="1" smtClean="0">
                            <a:latin typeface="Cambria Math" panose="02040503050406030204" pitchFamily="18" charset="0"/>
                          </a:rPr>
                          <m:t>𝑀𝑅𝐴𝐷</m:t>
                        </m:r>
                      </m:den>
                    </m:f>
                    <m:r>
                      <a:rPr lang="en-US" sz="2800" b="0" i="1" smtClean="0">
                        <a:latin typeface="Cambria Math" panose="02040503050406030204" pitchFamily="18" charset="0"/>
                      </a:rPr>
                      <m:t>×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600 </m:t>
                        </m:r>
                        <m:r>
                          <a:rPr lang="en-US" sz="2800" b="0" i="1" smtClean="0">
                            <a:latin typeface="Cambria Math" panose="02040503050406030204" pitchFamily="18" charset="0"/>
                          </a:rPr>
                          <m:t>𝑉</m:t>
                        </m:r>
                      </m:e>
                    </m:d>
                    <m:r>
                      <a:rPr lang="en-US" sz="2800" b="0" i="1" smtClean="0">
                        <a:latin typeface="Cambria Math" panose="02040503050406030204" pitchFamily="18" charset="0"/>
                      </a:rPr>
                      <m:t>×</m:t>
                    </m:r>
                    <m:r>
                      <a:rPr lang="en-US" sz="2800" b="0" i="1" smtClean="0">
                        <a:latin typeface="Cambria Math" panose="02040503050406030204" pitchFamily="18" charset="0"/>
                      </a:rPr>
                      <m:t>𝐼</m:t>
                    </m:r>
                    <m:r>
                      <a:rPr lang="en-US" sz="2800" b="0" i="1" smtClean="0">
                        <a:latin typeface="Cambria Math" panose="02040503050406030204" pitchFamily="18" charset="0"/>
                      </a:rPr>
                      <m:t>(</m:t>
                    </m:r>
                    <m:r>
                      <a:rPr lang="en-US" sz="2800" b="0" i="1" smtClean="0">
                        <a:latin typeface="Cambria Math" panose="02040503050406030204" pitchFamily="18" charset="0"/>
                      </a:rPr>
                      <m:t>𝑇</m:t>
                    </m:r>
                    <m:r>
                      <a:rPr lang="en-US" sz="2800" b="0" i="1" smtClean="0">
                        <a:latin typeface="Cambria Math" panose="02040503050406030204" pitchFamily="18" charset="0"/>
                      </a:rPr>
                      <m:t>)</m:t>
                    </m:r>
                  </m:oMath>
                </a14:m>
                <a:r>
                  <a:rPr lang="en-US" sz="2800" dirty="0"/>
                  <a:t> </a:t>
                </a:r>
              </a:p>
            </p:txBody>
          </p:sp>
        </mc:Choice>
        <mc:Fallback xmlns="">
          <p:sp>
            <p:nvSpPr>
              <p:cNvPr id="14" name="TextBox 13">
                <a:extLst>
                  <a:ext uri="{FF2B5EF4-FFF2-40B4-BE49-F238E27FC236}">
                    <a16:creationId xmlns:a16="http://schemas.microsoft.com/office/drawing/2014/main" id="{BA66F019-776C-48DF-BF96-9E2BE7F8B1BE}"/>
                  </a:ext>
                </a:extLst>
              </p:cNvPr>
              <p:cNvSpPr txBox="1">
                <a:spLocks noRot="1" noChangeAspect="1" noMove="1" noResize="1" noEditPoints="1" noAdjustHandles="1" noChangeArrowheads="1" noChangeShapeType="1" noTextEdit="1"/>
              </p:cNvSpPr>
              <p:nvPr/>
            </p:nvSpPr>
            <p:spPr>
              <a:xfrm>
                <a:off x="1608301" y="1077691"/>
                <a:ext cx="5955957" cy="704552"/>
              </a:xfrm>
              <a:prstGeom prst="rect">
                <a:avLst/>
              </a:prstGeom>
              <a:blipFill>
                <a:blip r:embed="rId5"/>
                <a:stretch>
                  <a:fillRect b="-12174"/>
                </a:stretch>
              </a:blipFill>
            </p:spPr>
            <p:txBody>
              <a:bodyPr/>
              <a:lstStyle/>
              <a:p>
                <a:r>
                  <a:rPr lang="en-US">
                    <a:noFill/>
                  </a:rPr>
                  <a:t> </a:t>
                </a:r>
              </a:p>
            </p:txBody>
          </p:sp>
        </mc:Fallback>
      </mc:AlternateContent>
    </p:spTree>
    <p:extLst>
      <p:ext uri="{BB962C8B-B14F-4D97-AF65-F5344CB8AC3E}">
        <p14:creationId xmlns:p14="http://schemas.microsoft.com/office/powerpoint/2010/main" val="2563998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7F8AF28-7EFF-4883-9239-4D091D027623}"/>
              </a:ext>
            </a:extLst>
          </p:cNvPr>
          <p:cNvGraphicFramePr>
            <a:graphicFrameLocks noGrp="1"/>
          </p:cNvGraphicFramePr>
          <p:nvPr>
            <p:extLst>
              <p:ext uri="{D42A27DB-BD31-4B8C-83A1-F6EECF244321}">
                <p14:modId xmlns:p14="http://schemas.microsoft.com/office/powerpoint/2010/main" val="545491842"/>
              </p:ext>
            </p:extLst>
          </p:nvPr>
        </p:nvGraphicFramePr>
        <p:xfrm>
          <a:off x="628650" y="365126"/>
          <a:ext cx="7700964" cy="3940177"/>
        </p:xfrm>
        <a:graphic>
          <a:graphicData uri="http://schemas.openxmlformats.org/drawingml/2006/table">
            <a:tbl>
              <a:tblPr firstRow="1" bandRow="1">
                <a:tableStyleId>{5C22544A-7EE6-4342-B048-85BDC9FD1C3A}</a:tableStyleId>
              </a:tblPr>
              <a:tblGrid>
                <a:gridCol w="2566988">
                  <a:extLst>
                    <a:ext uri="{9D8B030D-6E8A-4147-A177-3AD203B41FA5}">
                      <a16:colId xmlns:a16="http://schemas.microsoft.com/office/drawing/2014/main" val="20000"/>
                    </a:ext>
                  </a:extLst>
                </a:gridCol>
                <a:gridCol w="2566988">
                  <a:extLst>
                    <a:ext uri="{9D8B030D-6E8A-4147-A177-3AD203B41FA5}">
                      <a16:colId xmlns:a16="http://schemas.microsoft.com/office/drawing/2014/main" val="20001"/>
                    </a:ext>
                  </a:extLst>
                </a:gridCol>
                <a:gridCol w="2566988">
                  <a:extLst>
                    <a:ext uri="{9D8B030D-6E8A-4147-A177-3AD203B41FA5}">
                      <a16:colId xmlns:a16="http://schemas.microsoft.com/office/drawing/2014/main" val="20002"/>
                    </a:ext>
                  </a:extLst>
                </a:gridCol>
              </a:tblGrid>
              <a:tr h="974453">
                <a:tc>
                  <a:txBody>
                    <a:bodyPr/>
                    <a:lstStyle/>
                    <a:p>
                      <a:pPr algn="ctr"/>
                      <a:r>
                        <a:rPr lang="en-US" sz="2000" dirty="0"/>
                        <a:t>Operating Temperature</a:t>
                      </a:r>
                      <a:r>
                        <a:rPr lang="en-US" sz="2000" baseline="0" dirty="0"/>
                        <a:t> (</a:t>
                      </a:r>
                      <a:r>
                        <a:rPr lang="en-US" sz="2000" baseline="30000" dirty="0"/>
                        <a:t>0</a:t>
                      </a:r>
                      <a:r>
                        <a:rPr lang="en-US" sz="2000" baseline="0" dirty="0"/>
                        <a:t>C)</a:t>
                      </a:r>
                      <a:endParaRPr lang="en-US" sz="2000" dirty="0"/>
                    </a:p>
                  </a:txBody>
                  <a:tcPr marT="45730" marB="45730"/>
                </a:tc>
                <a:tc>
                  <a:txBody>
                    <a:bodyPr/>
                    <a:lstStyle/>
                    <a:p>
                      <a:pPr algn="ctr"/>
                      <a:r>
                        <a:rPr lang="en-US" sz="2000" dirty="0"/>
                        <a:t>Total Power Draw (W)</a:t>
                      </a:r>
                    </a:p>
                  </a:txBody>
                  <a:tcPr marT="45730" marB="45730"/>
                </a:tc>
                <a:tc>
                  <a:txBody>
                    <a:bodyPr/>
                    <a:lstStyle/>
                    <a:p>
                      <a:pPr algn="ctr"/>
                      <a:r>
                        <a:rPr lang="en-US" sz="2000" dirty="0"/>
                        <a:t>Maximum for 1mm</a:t>
                      </a:r>
                      <a:r>
                        <a:rPr lang="en-US" sz="2000" baseline="30000" dirty="0"/>
                        <a:t>2</a:t>
                      </a:r>
                      <a:r>
                        <a:rPr lang="en-US" sz="2000" baseline="0" dirty="0"/>
                        <a:t> Pixel (</a:t>
                      </a:r>
                      <a:r>
                        <a:rPr lang="en-US" sz="2000" baseline="0" dirty="0" err="1"/>
                        <a:t>mW</a:t>
                      </a:r>
                      <a:r>
                        <a:rPr lang="en-US" sz="2000" baseline="0" dirty="0"/>
                        <a:t>)</a:t>
                      </a:r>
                      <a:endParaRPr lang="en-US" sz="2000" dirty="0"/>
                    </a:p>
                  </a:txBody>
                  <a:tcPr marT="45730" marB="45730"/>
                </a:tc>
                <a:extLst>
                  <a:ext uri="{0D108BD9-81ED-4DB2-BD59-A6C34878D82A}">
                    <a16:rowId xmlns:a16="http://schemas.microsoft.com/office/drawing/2014/main" val="10000"/>
                  </a:ext>
                </a:extLst>
              </a:tr>
              <a:tr h="741431">
                <a:tc>
                  <a:txBody>
                    <a:bodyPr/>
                    <a:lstStyle/>
                    <a:p>
                      <a:pPr algn="ctr"/>
                      <a:r>
                        <a:rPr lang="en-US" sz="2800" b="1" dirty="0"/>
                        <a:t>15</a:t>
                      </a:r>
                    </a:p>
                  </a:txBody>
                  <a:tcPr marT="45730" marB="45730"/>
                </a:tc>
                <a:tc>
                  <a:txBody>
                    <a:bodyPr/>
                    <a:lstStyle/>
                    <a:p>
                      <a:pPr algn="ctr"/>
                      <a:r>
                        <a:rPr lang="en-US" sz="2800" b="1" dirty="0"/>
                        <a:t>56</a:t>
                      </a:r>
                    </a:p>
                  </a:txBody>
                  <a:tcPr marT="45730" marB="45730"/>
                </a:tc>
                <a:tc>
                  <a:txBody>
                    <a:bodyPr/>
                    <a:lstStyle/>
                    <a:p>
                      <a:pPr algn="ctr"/>
                      <a:r>
                        <a:rPr lang="en-US" sz="2800" b="1" dirty="0"/>
                        <a:t>23</a:t>
                      </a:r>
                    </a:p>
                  </a:txBody>
                  <a:tcPr marT="45730" marB="45730"/>
                </a:tc>
                <a:extLst>
                  <a:ext uri="{0D108BD9-81ED-4DB2-BD59-A6C34878D82A}">
                    <a16:rowId xmlns:a16="http://schemas.microsoft.com/office/drawing/2014/main" val="10001"/>
                  </a:ext>
                </a:extLst>
              </a:tr>
              <a:tr h="741431">
                <a:tc>
                  <a:txBody>
                    <a:bodyPr/>
                    <a:lstStyle/>
                    <a:p>
                      <a:pPr algn="ctr"/>
                      <a:r>
                        <a:rPr lang="en-US" sz="2800" b="1" dirty="0"/>
                        <a:t>7</a:t>
                      </a:r>
                    </a:p>
                  </a:txBody>
                  <a:tcPr marT="45730" marB="45730"/>
                </a:tc>
                <a:tc>
                  <a:txBody>
                    <a:bodyPr/>
                    <a:lstStyle/>
                    <a:p>
                      <a:pPr algn="ctr"/>
                      <a:r>
                        <a:rPr lang="en-US" sz="2800" b="1" dirty="0"/>
                        <a:t>25</a:t>
                      </a:r>
                    </a:p>
                  </a:txBody>
                  <a:tcPr marT="45730" marB="45730"/>
                </a:tc>
                <a:tc>
                  <a:txBody>
                    <a:bodyPr/>
                    <a:lstStyle/>
                    <a:p>
                      <a:pPr algn="ctr"/>
                      <a:r>
                        <a:rPr lang="en-US" sz="2800" b="1" dirty="0"/>
                        <a:t>10</a:t>
                      </a:r>
                    </a:p>
                  </a:txBody>
                  <a:tcPr marT="45730" marB="45730"/>
                </a:tc>
                <a:extLst>
                  <a:ext uri="{0D108BD9-81ED-4DB2-BD59-A6C34878D82A}">
                    <a16:rowId xmlns:a16="http://schemas.microsoft.com/office/drawing/2014/main" val="10002"/>
                  </a:ext>
                </a:extLst>
              </a:tr>
              <a:tr h="741431">
                <a:tc>
                  <a:txBody>
                    <a:bodyPr/>
                    <a:lstStyle/>
                    <a:p>
                      <a:pPr algn="ctr"/>
                      <a:r>
                        <a:rPr lang="en-US" sz="2800" b="1" dirty="0"/>
                        <a:t>0</a:t>
                      </a:r>
                    </a:p>
                  </a:txBody>
                  <a:tcPr marT="45730" marB="45730"/>
                </a:tc>
                <a:tc>
                  <a:txBody>
                    <a:bodyPr/>
                    <a:lstStyle/>
                    <a:p>
                      <a:pPr algn="ctr"/>
                      <a:r>
                        <a:rPr lang="en-US" sz="2800" b="1" dirty="0"/>
                        <a:t>11</a:t>
                      </a:r>
                    </a:p>
                  </a:txBody>
                  <a:tcPr marT="45730" marB="45730"/>
                </a:tc>
                <a:tc>
                  <a:txBody>
                    <a:bodyPr/>
                    <a:lstStyle/>
                    <a:p>
                      <a:pPr algn="ctr"/>
                      <a:r>
                        <a:rPr lang="en-US" sz="2800" b="1" dirty="0"/>
                        <a:t>4.6</a:t>
                      </a:r>
                    </a:p>
                  </a:txBody>
                  <a:tcPr marT="45730" marB="45730"/>
                </a:tc>
                <a:extLst>
                  <a:ext uri="{0D108BD9-81ED-4DB2-BD59-A6C34878D82A}">
                    <a16:rowId xmlns:a16="http://schemas.microsoft.com/office/drawing/2014/main" val="10003"/>
                  </a:ext>
                </a:extLst>
              </a:tr>
              <a:tr h="741431">
                <a:tc>
                  <a:txBody>
                    <a:bodyPr/>
                    <a:lstStyle/>
                    <a:p>
                      <a:pPr algn="ctr"/>
                      <a:r>
                        <a:rPr lang="en-US" sz="2800" b="1" dirty="0"/>
                        <a:t>-7</a:t>
                      </a:r>
                    </a:p>
                  </a:txBody>
                  <a:tcPr marT="45730" marB="45730"/>
                </a:tc>
                <a:tc>
                  <a:txBody>
                    <a:bodyPr/>
                    <a:lstStyle/>
                    <a:p>
                      <a:pPr algn="ctr"/>
                      <a:r>
                        <a:rPr lang="en-US" sz="2800" b="1" dirty="0"/>
                        <a:t>4.5</a:t>
                      </a:r>
                    </a:p>
                  </a:txBody>
                  <a:tcPr marT="45730" marB="45730"/>
                </a:tc>
                <a:tc>
                  <a:txBody>
                    <a:bodyPr/>
                    <a:lstStyle/>
                    <a:p>
                      <a:pPr algn="ctr"/>
                      <a:r>
                        <a:rPr lang="en-US" sz="2800" b="1" dirty="0"/>
                        <a:t>1.9</a:t>
                      </a:r>
                    </a:p>
                  </a:txBody>
                  <a:tcPr marT="45730" marB="45730"/>
                </a:tc>
                <a:extLst>
                  <a:ext uri="{0D108BD9-81ED-4DB2-BD59-A6C34878D82A}">
                    <a16:rowId xmlns:a16="http://schemas.microsoft.com/office/drawing/2014/main" val="10004"/>
                  </a:ext>
                </a:extLst>
              </a:tr>
            </a:tbl>
          </a:graphicData>
        </a:graphic>
      </p:graphicFrame>
      <p:sp>
        <p:nvSpPr>
          <p:cNvPr id="7" name="TextBox 6">
            <a:extLst>
              <a:ext uri="{FF2B5EF4-FFF2-40B4-BE49-F238E27FC236}">
                <a16:creationId xmlns:a16="http://schemas.microsoft.com/office/drawing/2014/main" id="{6DF1C6BB-7586-4923-A60E-12352E5746B0}"/>
              </a:ext>
            </a:extLst>
          </p:cNvPr>
          <p:cNvSpPr txBox="1"/>
          <p:nvPr/>
        </p:nvSpPr>
        <p:spPr>
          <a:xfrm>
            <a:off x="857250" y="4957763"/>
            <a:ext cx="7472364" cy="954107"/>
          </a:xfrm>
          <a:prstGeom prst="rect">
            <a:avLst/>
          </a:prstGeom>
          <a:noFill/>
        </p:spPr>
        <p:txBody>
          <a:bodyPr wrap="square" rtlCol="0">
            <a:spAutoFit/>
          </a:bodyPr>
          <a:lstStyle/>
          <a:p>
            <a:r>
              <a:rPr lang="en-US" sz="2800" dirty="0"/>
              <a:t>Likely unrealistic due to production of neutrons scattering off of atomic sites. </a:t>
            </a:r>
          </a:p>
        </p:txBody>
      </p:sp>
    </p:spTree>
    <p:extLst>
      <p:ext uri="{BB962C8B-B14F-4D97-AF65-F5344CB8AC3E}">
        <p14:creationId xmlns:p14="http://schemas.microsoft.com/office/powerpoint/2010/main" val="1418085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1843" t="3375" r="26579" b="5023"/>
          <a:stretch/>
        </p:blipFill>
        <p:spPr>
          <a:xfrm>
            <a:off x="5058639" y="3032506"/>
            <a:ext cx="3890820" cy="3861043"/>
          </a:xfrm>
          <a:prstGeom prst="rect">
            <a:avLst/>
          </a:prstGeom>
        </p:spPr>
      </p:pic>
      <p:sp>
        <p:nvSpPr>
          <p:cNvPr id="2" name="Title 1"/>
          <p:cNvSpPr>
            <a:spLocks noGrp="1"/>
          </p:cNvSpPr>
          <p:nvPr>
            <p:ph type="title"/>
          </p:nvPr>
        </p:nvSpPr>
        <p:spPr/>
        <p:txBody>
          <a:bodyPr/>
          <a:lstStyle/>
          <a:p>
            <a:r>
              <a:rPr lang="en-US" dirty="0"/>
              <a:t>FLUKA Simulations (T506)</a:t>
            </a:r>
          </a:p>
        </p:txBody>
      </p:sp>
      <p:sp>
        <p:nvSpPr>
          <p:cNvPr id="3" name="Content Placeholder 2"/>
          <p:cNvSpPr>
            <a:spLocks noGrp="1"/>
          </p:cNvSpPr>
          <p:nvPr>
            <p:ph idx="1"/>
          </p:nvPr>
        </p:nvSpPr>
        <p:spPr>
          <a:xfrm>
            <a:off x="628650" y="1690689"/>
            <a:ext cx="7886700" cy="5032375"/>
          </a:xfrm>
        </p:spPr>
        <p:txBody>
          <a:bodyPr>
            <a:normAutofit/>
          </a:bodyPr>
          <a:lstStyle/>
          <a:p>
            <a:pPr>
              <a:buFontTx/>
              <a:buChar char="-"/>
            </a:pPr>
            <a:r>
              <a:rPr lang="en-US" dirty="0"/>
              <a:t>Needed for neutron production and transport</a:t>
            </a:r>
          </a:p>
          <a:p>
            <a:pPr>
              <a:buFontTx/>
              <a:buChar char="-"/>
            </a:pPr>
            <a:r>
              <a:rPr lang="en-US" dirty="0"/>
              <a:t>Using T506 to develop neutron damage factor that will scale FLUKA model of </a:t>
            </a:r>
            <a:r>
              <a:rPr lang="en-US" dirty="0" err="1"/>
              <a:t>BeamCal</a:t>
            </a:r>
            <a:endParaRPr lang="en-US" dirty="0"/>
          </a:p>
          <a:p>
            <a:pPr lvl="1">
              <a:buFontTx/>
              <a:buChar char="-"/>
            </a:pPr>
            <a:r>
              <a:rPr lang="en-US" dirty="0"/>
              <a:t>NIEL Scaling (1MeV </a:t>
            </a:r>
            <a:r>
              <a:rPr lang="en-US" dirty="0" err="1"/>
              <a:t>Equiv</a:t>
            </a:r>
            <a:r>
              <a:rPr lang="en-US" dirty="0"/>
              <a:t>)</a:t>
            </a:r>
          </a:p>
          <a:p>
            <a:pPr lvl="1">
              <a:buFontTx/>
              <a:buChar char="-"/>
            </a:pPr>
            <a:r>
              <a:rPr lang="en-US" dirty="0"/>
              <a:t>Path length</a:t>
            </a:r>
          </a:p>
          <a:p>
            <a:pPr>
              <a:buFontTx/>
              <a:buChar char="-"/>
            </a:pPr>
            <a:r>
              <a:rPr lang="en-US" dirty="0"/>
              <a:t>Neutrons scored, two way</a:t>
            </a:r>
          </a:p>
          <a:p>
            <a:pPr lvl="1">
              <a:buFontTx/>
              <a:buChar char="-"/>
            </a:pPr>
            <a:r>
              <a:rPr lang="en-US" dirty="0"/>
              <a:t>Binned </a:t>
            </a:r>
            <a:r>
              <a:rPr lang="en-US" dirty="0" err="1"/>
              <a:t>wrt</a:t>
            </a:r>
            <a:r>
              <a:rPr lang="en-US" dirty="0"/>
              <a:t> </a:t>
            </a:r>
            <a:r>
              <a:rPr lang="en-US" dirty="0" err="1"/>
              <a:t>dE</a:t>
            </a:r>
            <a:r>
              <a:rPr lang="en-US" dirty="0"/>
              <a:t> (GeV), d</a:t>
            </a:r>
            <a:r>
              <a:rPr lang="el-GR" dirty="0"/>
              <a:t>Ω</a:t>
            </a:r>
            <a:r>
              <a:rPr lang="en-US" dirty="0"/>
              <a:t> (SR)</a:t>
            </a:r>
          </a:p>
          <a:p>
            <a:pPr>
              <a:buFontTx/>
              <a:buChar char="-"/>
            </a:pPr>
            <a:r>
              <a:rPr lang="en-US" dirty="0"/>
              <a:t>E+&amp;E- scored </a:t>
            </a:r>
            <a:r>
              <a:rPr lang="en-US" dirty="0" err="1"/>
              <a:t>ballistically</a:t>
            </a:r>
            <a:r>
              <a:rPr lang="en-US" dirty="0"/>
              <a:t> </a:t>
            </a:r>
          </a:p>
          <a:p>
            <a:pPr lvl="1">
              <a:buFontTx/>
              <a:buChar char="-"/>
            </a:pPr>
            <a:r>
              <a:rPr lang="en-US" dirty="0"/>
              <a:t>Binned in Energy</a:t>
            </a:r>
          </a:p>
          <a:p>
            <a:pPr marL="0" indent="0">
              <a:buNone/>
            </a:pPr>
            <a:endParaRPr lang="en-US" dirty="0"/>
          </a:p>
          <a:p>
            <a:pPr>
              <a:buFontTx/>
              <a:buChar char="-"/>
            </a:pPr>
            <a:endParaRPr lang="en-US" dirty="0"/>
          </a:p>
        </p:txBody>
      </p:sp>
    </p:spTree>
    <p:extLst>
      <p:ext uri="{BB962C8B-B14F-4D97-AF65-F5344CB8AC3E}">
        <p14:creationId xmlns:p14="http://schemas.microsoft.com/office/powerpoint/2010/main" val="2132613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052" y="7931"/>
            <a:ext cx="8172450" cy="1325563"/>
          </a:xfrm>
        </p:spPr>
        <p:txBody>
          <a:bodyPr/>
          <a:lstStyle/>
          <a:p>
            <a:r>
              <a:rPr lang="en-US" dirty="0"/>
              <a:t>Calculating Damage Factor -  Step 1</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48916" y="1464677"/>
                <a:ext cx="5780422" cy="4779711"/>
              </a:xfrm>
            </p:spPr>
            <p:txBody>
              <a:bodyPr>
                <a:normAutofit/>
              </a:bodyPr>
              <a:lstStyle/>
              <a:p>
                <a:r>
                  <a:rPr lang="en-US" sz="2400" dirty="0"/>
                  <a:t>Damage is related to total path length of neutrons through the sensor per unit area</a:t>
                </a:r>
              </a:p>
              <a:p>
                <a:pPr lvl="1"/>
                <a:r>
                  <a:rPr lang="en-US" dirty="0"/>
                  <a:t>Begin by calculating Neutron Fluence</a:t>
                </a:r>
              </a:p>
              <a:p>
                <a:pPr marL="457200" lvl="1" indent="0">
                  <a:buNone/>
                </a:pPr>
                <a:endParaRPr lang="en-US" i="1" dirty="0">
                  <a:latin typeface="Cambria Math" panose="02040503050406030204" pitchFamily="18" charset="0"/>
                </a:endParaRPr>
              </a:p>
              <a:p>
                <a:pPr marL="457200" lvl="1"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𝐴</m:t>
                          </m:r>
                        </m:den>
                      </m:f>
                      <m:nary>
                        <m:naryPr>
                          <m:chr m:val="∑"/>
                          <m:limLoc m:val="subSup"/>
                          <m:supHide m:val="on"/>
                          <m:ctrlPr>
                            <a:rPr lang="en-US" b="0" i="1" smtClean="0">
                              <a:latin typeface="Cambria Math" panose="02040503050406030204" pitchFamily="18" charset="0"/>
                            </a:rPr>
                          </m:ctrlPr>
                        </m:naryPr>
                        <m:sub>
                          <m:r>
                            <m:rPr>
                              <m:brk m:alnAt="9"/>
                            </m:rPr>
                            <a:rPr lang="en-US" b="0" i="1" smtClean="0">
                              <a:latin typeface="Cambria Math" panose="02040503050406030204" pitchFamily="18" charset="0"/>
                            </a:rPr>
                            <m:t>𝑏</m:t>
                          </m:r>
                          <m:r>
                            <a:rPr lang="en-US" b="0" i="1" smtClean="0">
                              <a:latin typeface="Cambria Math" panose="02040503050406030204" pitchFamily="18" charset="0"/>
                            </a:rPr>
                            <m:t>𝑖𝑛𝑠</m:t>
                          </m:r>
                        </m:sub>
                        <m:sup/>
                        <m:e>
                          <m:f>
                            <m:fPr>
                              <m:ctrlPr>
                                <a:rPr lang="en-US" b="0" i="1" smtClean="0">
                                  <a:latin typeface="Cambria Math" panose="02040503050406030204" pitchFamily="18" charset="0"/>
                                </a:rPr>
                              </m:ctrlPr>
                            </m:fPr>
                            <m:num>
                              <m:r>
                                <a:rPr lang="en-US" b="0" i="1" smtClean="0">
                                  <a:latin typeface="Cambria Math" panose="02040503050406030204" pitchFamily="18" charset="0"/>
                                </a:rPr>
                                <m:t>𝑑𝑛</m:t>
                              </m:r>
                            </m:num>
                            <m:den>
                              <m:r>
                                <a:rPr lang="en-US" b="0" i="1" smtClean="0">
                                  <a:latin typeface="Cambria Math" panose="02040503050406030204" pitchFamily="18" charset="0"/>
                                </a:rPr>
                                <m:t>𝑑𝐸𝑑</m:t>
                              </m:r>
                              <m:r>
                                <m:rPr>
                                  <m:nor/>
                                </m:rPr>
                                <a:rPr lang="el-GR" dirty="0"/>
                                <m:t>Ω</m:t>
                              </m:r>
                            </m:den>
                          </m:f>
                          <m:d>
                            <m:dPr>
                              <m:ctrlPr>
                                <a:rPr lang="en-US" b="0" i="1" smtClean="0">
                                  <a:latin typeface="Cambria Math" panose="02040503050406030204" pitchFamily="18" charset="0"/>
                                </a:rPr>
                              </m:ctrlPr>
                            </m:dPr>
                            <m:e>
                              <m:r>
                                <a:rPr lang="en-US" b="0" i="1" smtClean="0">
                                  <a:latin typeface="Cambria Math" panose="02040503050406030204" pitchFamily="18" charset="0"/>
                                </a:rPr>
                                <m:t>𝐸</m:t>
                              </m:r>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𝜃</m:t>
                              </m:r>
                            </m:e>
                          </m:d>
                          <m:r>
                            <a:rPr lang="en-US" b="0" i="1" smtClean="0">
                              <a:latin typeface="Cambria Math" panose="02040503050406030204" pitchFamily="18" charset="0"/>
                            </a:rPr>
                            <m:t>𝑑𝐸𝑑</m:t>
                          </m:r>
                          <m:r>
                            <m:rPr>
                              <m:nor/>
                            </m:rPr>
                            <a:rPr lang="el-GR" dirty="0"/>
                            <m:t>Ω</m:t>
                          </m:r>
                        </m:e>
                      </m:nary>
                    </m:oMath>
                  </m:oMathPara>
                </a14:m>
                <a:endParaRPr lang="en-US" dirty="0"/>
              </a:p>
              <a:p>
                <a:pPr lvl="1"/>
                <a:endParaRPr lang="en-US" dirty="0"/>
              </a:p>
              <a:p>
                <a:pPr lvl="1"/>
                <a:r>
                  <a:rPr lang="en-US" dirty="0"/>
                  <a:t>And adjust to find total neutron path length per cm2 of detector area</a:t>
                </a:r>
              </a:p>
              <a:p>
                <a:pPr marL="914400" lvl="2" indent="0">
                  <a:buNone/>
                </a:pPr>
                <a:endParaRPr lang="en-US" b="0" i="1" dirty="0">
                  <a:latin typeface="Cambria Math" panose="02040503050406030204" pitchFamily="18" charset="0"/>
                  <a:ea typeface="Cambria Math" panose="02040503050406030204" pitchFamily="18" charset="0"/>
                </a:endParaRPr>
              </a:p>
              <a:p>
                <a:pPr marL="914400" lvl="2"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𝐴</m:t>
                          </m:r>
                        </m:den>
                      </m:f>
                      <m:nary>
                        <m:naryPr>
                          <m:chr m:val="∑"/>
                          <m:limLoc m:val="subSup"/>
                          <m:supHide m:val="on"/>
                          <m:ctrlPr>
                            <a:rPr lang="en-US" i="1">
                              <a:latin typeface="Cambria Math" panose="02040503050406030204" pitchFamily="18" charset="0"/>
                            </a:rPr>
                          </m:ctrlPr>
                        </m:naryPr>
                        <m:sub>
                          <m:r>
                            <m:rPr>
                              <m:brk m:alnAt="9"/>
                            </m:rPr>
                            <a:rPr lang="en-US" i="1">
                              <a:latin typeface="Cambria Math" panose="02040503050406030204" pitchFamily="18" charset="0"/>
                            </a:rPr>
                            <m:t>𝑏</m:t>
                          </m:r>
                          <m:r>
                            <a:rPr lang="en-US" i="1">
                              <a:latin typeface="Cambria Math" panose="02040503050406030204" pitchFamily="18" charset="0"/>
                            </a:rPr>
                            <m:t>𝑖𝑛𝑠</m:t>
                          </m:r>
                        </m:sub>
                        <m:sup/>
                        <m:e>
                          <m:f>
                            <m:fPr>
                              <m:ctrlPr>
                                <a:rPr lang="en-US" i="1">
                                  <a:latin typeface="Cambria Math" panose="02040503050406030204" pitchFamily="18" charset="0"/>
                                </a:rPr>
                              </m:ctrlPr>
                            </m:fPr>
                            <m:num>
                              <m:r>
                                <a:rPr lang="en-US" i="1">
                                  <a:latin typeface="Cambria Math" panose="02040503050406030204" pitchFamily="18" charset="0"/>
                                </a:rPr>
                                <m:t>𝑑𝑛</m:t>
                              </m:r>
                            </m:num>
                            <m:den>
                              <m:r>
                                <a:rPr lang="en-US" i="1">
                                  <a:latin typeface="Cambria Math" panose="02040503050406030204" pitchFamily="18" charset="0"/>
                                </a:rPr>
                                <m:t>𝑑𝐸𝑑</m:t>
                              </m:r>
                              <m:r>
                                <m:rPr>
                                  <m:nor/>
                                </m:rPr>
                                <a:rPr lang="el-GR" dirty="0"/>
                                <m:t>Ω</m:t>
                              </m:r>
                            </m:den>
                          </m:f>
                          <m:d>
                            <m:dPr>
                              <m:ctrlPr>
                                <a:rPr lang="en-US" i="1">
                                  <a:latin typeface="Cambria Math" panose="02040503050406030204" pitchFamily="18" charset="0"/>
                                </a:rPr>
                              </m:ctrlPr>
                            </m:dPr>
                            <m:e>
                              <m:r>
                                <a:rPr lang="en-US" i="1">
                                  <a:latin typeface="Cambria Math" panose="02040503050406030204" pitchFamily="18" charset="0"/>
                                </a:rPr>
                                <m:t>𝐸</m:t>
                              </m:r>
                              <m:r>
                                <a:rPr lang="en-US" i="1">
                                  <a:latin typeface="Cambria Math" panose="02040503050406030204" pitchFamily="18" charset="0"/>
                                </a:rPr>
                                <m:t>, </m:t>
                              </m:r>
                              <m:r>
                                <a:rPr lang="en-US" i="1">
                                  <a:latin typeface="Cambria Math" panose="02040503050406030204" pitchFamily="18" charset="0"/>
                                  <a:ea typeface="Cambria Math" panose="02040503050406030204" pitchFamily="18" charset="0"/>
                                </a:rPr>
                                <m:t>𝜃</m:t>
                              </m:r>
                            </m:e>
                          </m:d>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𝑠</m:t>
                              </m:r>
                            </m:num>
                            <m:den>
                              <m:r>
                                <a:rPr lang="en-US" b="0" i="1" smtClean="0">
                                  <a:latin typeface="Cambria Math" panose="02040503050406030204" pitchFamily="18" charset="0"/>
                                  <a:ea typeface="Cambria Math" panose="02040503050406030204" pitchFamily="18" charset="0"/>
                                </a:rPr>
                                <m:t>𝑐𝑜𝑠</m:t>
                              </m:r>
                              <m:r>
                                <a:rPr lang="en-US" b="0" i="1" smtClean="0">
                                  <a:latin typeface="Cambria Math" panose="02040503050406030204" pitchFamily="18" charset="0"/>
                                  <a:ea typeface="Cambria Math" panose="02040503050406030204" pitchFamily="18" charset="0"/>
                                </a:rPr>
                                <m:t>𝜃</m:t>
                              </m:r>
                            </m:den>
                          </m:f>
                          <m:r>
                            <a:rPr lang="en-US" i="1">
                              <a:latin typeface="Cambria Math" panose="02040503050406030204" pitchFamily="18" charset="0"/>
                            </a:rPr>
                            <m:t>𝑑𝐸𝑑</m:t>
                          </m:r>
                          <m:r>
                            <m:rPr>
                              <m:nor/>
                            </m:rPr>
                            <a:rPr lang="el-GR" dirty="0"/>
                            <m:t>Ω</m:t>
                          </m:r>
                        </m:e>
                      </m:nary>
                    </m:oMath>
                  </m:oMathPara>
                </a14:m>
                <a:endParaRPr lang="en-US" b="0" dirty="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48916" y="1464677"/>
                <a:ext cx="5780422" cy="4779711"/>
              </a:xfrm>
              <a:blipFill>
                <a:blip r:embed="rId3"/>
                <a:stretch>
                  <a:fillRect l="-1371" t="-1786"/>
                </a:stretch>
              </a:blipFill>
            </p:spPr>
            <p:txBody>
              <a:bodyPr/>
              <a:lstStyle/>
              <a:p>
                <a:r>
                  <a:rPr lang="en-US">
                    <a:noFill/>
                  </a:rPr>
                  <a:t> </a:t>
                </a:r>
              </a:p>
            </p:txBody>
          </p:sp>
        </mc:Fallback>
      </mc:AlternateContent>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1664" y="1987779"/>
            <a:ext cx="2630838" cy="3400839"/>
          </a:xfrm>
          <a:prstGeom prst="rect">
            <a:avLst/>
          </a:prstGeom>
        </p:spPr>
      </p:pic>
    </p:spTree>
    <p:extLst>
      <p:ext uri="{BB962C8B-B14F-4D97-AF65-F5344CB8AC3E}">
        <p14:creationId xmlns:p14="http://schemas.microsoft.com/office/powerpoint/2010/main" val="325089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23B04-5E01-4719-8C45-4387EB700E40}"/>
              </a:ext>
            </a:extLst>
          </p:cNvPr>
          <p:cNvSpPr>
            <a:spLocks noGrp="1"/>
          </p:cNvSpPr>
          <p:nvPr>
            <p:ph type="title"/>
          </p:nvPr>
        </p:nvSpPr>
        <p:spPr>
          <a:xfrm>
            <a:off x="457199" y="22222"/>
            <a:ext cx="8272463" cy="1325563"/>
          </a:xfrm>
        </p:spPr>
        <p:txBody>
          <a:bodyPr/>
          <a:lstStyle/>
          <a:p>
            <a:r>
              <a:rPr lang="en-US" dirty="0"/>
              <a:t>Calculating Damage Factor – Step 2</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39F4C28-2229-4406-8F45-6BF3E9B1B743}"/>
                  </a:ext>
                </a:extLst>
              </p:cNvPr>
              <p:cNvSpPr>
                <a:spLocks noGrp="1"/>
              </p:cNvSpPr>
              <p:nvPr>
                <p:ph idx="1"/>
              </p:nvPr>
            </p:nvSpPr>
            <p:spPr>
              <a:xfrm>
                <a:off x="542924" y="1352544"/>
                <a:ext cx="8101012" cy="5005393"/>
              </a:xfrm>
            </p:spPr>
            <p:txBody>
              <a:bodyPr>
                <a:normAutofit/>
              </a:bodyPr>
              <a:lstStyle/>
              <a:p>
                <a:r>
                  <a:rPr lang="en-US" dirty="0"/>
                  <a:t>Issue – neutrons of different energies cause different damages</a:t>
                </a:r>
              </a:p>
              <a:p>
                <a:pPr lvl="1"/>
                <a:r>
                  <a:rPr lang="en-US" dirty="0"/>
                  <a:t>Standard practice – scale everything to 1 MeV equivalent</a:t>
                </a:r>
              </a:p>
              <a:p>
                <a:pPr lvl="1"/>
                <a:r>
                  <a:rPr lang="en-US" dirty="0"/>
                  <a:t>Leads to 1MeV equivalent neutron path length per cm2</a:t>
                </a:r>
              </a:p>
              <a:p>
                <a:pPr marL="457200" lvl="1" indent="0">
                  <a:buNone/>
                </a:pPr>
                <a:endParaRPr lang="en-US" i="1" dirty="0">
                  <a:latin typeface="Cambria Math" panose="02040503050406030204" pitchFamily="18" charset="0"/>
                  <a:ea typeface="Cambria Math" panose="02040503050406030204" pitchFamily="18" charset="0"/>
                </a:endParaRPr>
              </a:p>
              <a:p>
                <a:pPr marL="457200" lvl="1"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ea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𝐴</m:t>
                          </m:r>
                        </m:den>
                      </m:f>
                      <m:nary>
                        <m:naryPr>
                          <m:chr m:val="∑"/>
                          <m:limLoc m:val="subSup"/>
                          <m:supHide m:val="on"/>
                          <m:ctrlPr>
                            <a:rPr lang="en-US" i="1">
                              <a:latin typeface="Cambria Math" panose="02040503050406030204" pitchFamily="18" charset="0"/>
                            </a:rPr>
                          </m:ctrlPr>
                        </m:naryPr>
                        <m:sub>
                          <m:r>
                            <m:rPr>
                              <m:brk m:alnAt="9"/>
                            </m:rPr>
                            <a:rPr lang="en-US" i="1">
                              <a:latin typeface="Cambria Math" panose="02040503050406030204" pitchFamily="18" charset="0"/>
                            </a:rPr>
                            <m:t>𝑏</m:t>
                          </m:r>
                          <m:r>
                            <a:rPr lang="en-US" i="1">
                              <a:latin typeface="Cambria Math" panose="02040503050406030204" pitchFamily="18" charset="0"/>
                            </a:rPr>
                            <m:t>𝑖𝑛𝑠</m:t>
                          </m:r>
                        </m:sub>
                        <m:sup/>
                        <m:e>
                          <m:f>
                            <m:fPr>
                              <m:ctrlPr>
                                <a:rPr lang="en-US" i="1">
                                  <a:latin typeface="Cambria Math" panose="02040503050406030204" pitchFamily="18" charset="0"/>
                                </a:rPr>
                              </m:ctrlPr>
                            </m:fPr>
                            <m:num>
                              <m:r>
                                <a:rPr lang="en-US" i="1">
                                  <a:latin typeface="Cambria Math" panose="02040503050406030204" pitchFamily="18" charset="0"/>
                                </a:rPr>
                                <m:t>𝑑𝑛</m:t>
                              </m:r>
                            </m:num>
                            <m:den>
                              <m:r>
                                <a:rPr lang="en-US" i="1">
                                  <a:latin typeface="Cambria Math" panose="02040503050406030204" pitchFamily="18" charset="0"/>
                                </a:rPr>
                                <m:t>𝑑𝐸𝑑</m:t>
                              </m:r>
                              <m:r>
                                <m:rPr>
                                  <m:nor/>
                                </m:rPr>
                                <a:rPr lang="el-GR" dirty="0"/>
                                <m:t>Ω</m:t>
                              </m:r>
                            </m:den>
                          </m:f>
                          <m:d>
                            <m:dPr>
                              <m:ctrlPr>
                                <a:rPr lang="en-US" i="1">
                                  <a:latin typeface="Cambria Math" panose="02040503050406030204" pitchFamily="18" charset="0"/>
                                </a:rPr>
                              </m:ctrlPr>
                            </m:dPr>
                            <m:e>
                              <m:r>
                                <a:rPr lang="en-US" i="1">
                                  <a:latin typeface="Cambria Math" panose="02040503050406030204" pitchFamily="18" charset="0"/>
                                </a:rPr>
                                <m:t>𝐸</m:t>
                              </m:r>
                              <m:r>
                                <a:rPr lang="en-US" i="1">
                                  <a:latin typeface="Cambria Math" panose="02040503050406030204" pitchFamily="18" charset="0"/>
                                </a:rPr>
                                <m:t>, </m:t>
                              </m:r>
                              <m:r>
                                <a:rPr lang="en-US" i="1">
                                  <a:latin typeface="Cambria Math" panose="02040503050406030204" pitchFamily="18" charset="0"/>
                                  <a:ea typeface="Cambria Math" panose="02040503050406030204" pitchFamily="18" charset="0"/>
                                </a:rPr>
                                <m:t>𝜃</m:t>
                              </m:r>
                            </m:e>
                          </m:d>
                          <m:r>
                            <a:rPr lang="en-US" i="1" smtClean="0">
                              <a:latin typeface="Cambria Math" panose="02040503050406030204" pitchFamily="18" charset="0"/>
                              <a:ea typeface="Cambria Math" panose="02040503050406030204" pitchFamily="18" charset="0"/>
                            </a:rPr>
                            <m:t>𝑁</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𝑠</m:t>
                              </m:r>
                            </m:num>
                            <m:den>
                              <m:r>
                                <a:rPr lang="en-US" i="1">
                                  <a:latin typeface="Cambria Math" panose="02040503050406030204" pitchFamily="18" charset="0"/>
                                  <a:ea typeface="Cambria Math" panose="02040503050406030204" pitchFamily="18" charset="0"/>
                                </a:rPr>
                                <m:t>𝑐𝑜𝑠</m:t>
                              </m:r>
                              <m:r>
                                <a:rPr lang="en-US" i="1">
                                  <a:latin typeface="Cambria Math" panose="02040503050406030204" pitchFamily="18" charset="0"/>
                                  <a:ea typeface="Cambria Math" panose="02040503050406030204" pitchFamily="18" charset="0"/>
                                </a:rPr>
                                <m:t>𝜃</m:t>
                              </m:r>
                            </m:den>
                          </m:f>
                          <m:r>
                            <a:rPr lang="en-US" i="1">
                              <a:latin typeface="Cambria Math" panose="02040503050406030204" pitchFamily="18" charset="0"/>
                            </a:rPr>
                            <m:t>𝑑𝐸𝑑</m:t>
                          </m:r>
                          <m:r>
                            <m:rPr>
                              <m:nor/>
                            </m:rPr>
                            <a:rPr lang="el-GR" dirty="0"/>
                            <m:t>Ω</m:t>
                          </m:r>
                        </m:e>
                      </m:nary>
                    </m:oMath>
                  </m:oMathPara>
                </a14:m>
                <a:endParaRPr lang="en-US" dirty="0">
                  <a:ea typeface="Cambria Math" panose="02040503050406030204" pitchFamily="18" charset="0"/>
                </a:endParaRPr>
              </a:p>
              <a:p>
                <a:pPr marL="457200" lvl="1" indent="0">
                  <a:buNone/>
                </a:pPr>
                <a:r>
                  <a:rPr lang="en-US" dirty="0">
                    <a:ea typeface="Cambria Math" panose="02040503050406030204" pitchFamily="18" charset="0"/>
                  </a:rPr>
                  <a:t>	</a:t>
                </a:r>
              </a:p>
              <a:p>
                <a:pPr marL="457200" lvl="1" indent="0">
                  <a:buNone/>
                </a:pPr>
                <a:r>
                  <a:rPr lang="en-US" dirty="0">
                    <a:ea typeface="Cambria Math" panose="02040503050406030204" pitchFamily="18" charset="0"/>
                  </a:rPr>
                  <a:t>		with </a:t>
                </a:r>
                <a14:m>
                  <m:oMath xmlns:m="http://schemas.openxmlformats.org/officeDocument/2006/math">
                    <m:r>
                      <a:rPr lang="en-US" b="0" i="1" smtClean="0">
                        <a:latin typeface="Cambria Math" panose="02040503050406030204" pitchFamily="18" charset="0"/>
                        <a:ea typeface="Cambria Math" panose="02040503050406030204" pitchFamily="18" charset="0"/>
                      </a:rPr>
                      <m:t>𝑁</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𝐸</m:t>
                        </m:r>
                      </m:e>
                    </m:d>
                    <m:r>
                      <a:rPr lang="en-US" b="0" i="1" smtClean="0">
                        <a:latin typeface="Cambria Math" panose="02040503050406030204" pitchFamily="18" charset="0"/>
                        <a:ea typeface="Cambria Math" panose="02040503050406030204" pitchFamily="18" charset="0"/>
                      </a:rPr>
                      <m:t>=</m:t>
                    </m:r>
                    <m:f>
                      <m:fPr>
                        <m:type m:val="skw"/>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𝑁𝐼𝐸𝐿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𝑁𝐼𝐸𝐿</m:t>
                        </m:r>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𝑀𝑒𝑉</m:t>
                        </m:r>
                        <m:r>
                          <a:rPr lang="en-US" b="0" i="1" smtClean="0">
                            <a:latin typeface="Cambria Math" panose="02040503050406030204" pitchFamily="18" charset="0"/>
                            <a:ea typeface="Cambria Math" panose="02040503050406030204" pitchFamily="18" charset="0"/>
                          </a:rPr>
                          <m:t>)</m:t>
                        </m:r>
                      </m:den>
                    </m:f>
                  </m:oMath>
                </a14:m>
                <a:endParaRPr lang="en-US" b="0" dirty="0">
                  <a:ea typeface="Cambria Math" panose="02040503050406030204" pitchFamily="18" charset="0"/>
                </a:endParaRPr>
              </a:p>
              <a:p>
                <a:r>
                  <a:rPr lang="en-US" dirty="0">
                    <a:ea typeface="Cambria Math" panose="02040503050406030204" pitchFamily="18" charset="0"/>
                  </a:rPr>
                  <a:t>Define 1 “</a:t>
                </a:r>
                <a:r>
                  <a:rPr lang="en-US" b="1" dirty="0">
                    <a:solidFill>
                      <a:srgbClr val="FF0000"/>
                    </a:solidFill>
                    <a:ea typeface="Cambria Math" panose="02040503050406030204" pitchFamily="18" charset="0"/>
                  </a:rPr>
                  <a:t>Rand</a:t>
                </a:r>
                <a:r>
                  <a:rPr lang="en-US" dirty="0">
                    <a:ea typeface="Cambria Math" panose="02040503050406030204" pitchFamily="18" charset="0"/>
                  </a:rPr>
                  <a:t>” as an energy deposition per unit area corresponding to the passage of a 1 MeV neutron through 1 cm path length of detector</a:t>
                </a:r>
              </a:p>
              <a:p>
                <a:pPr lvl="1"/>
                <a:endParaRPr lang="en-US" dirty="0">
                  <a:ea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939F4C28-2229-4406-8F45-6BF3E9B1B743}"/>
                  </a:ext>
                </a:extLst>
              </p:cNvPr>
              <p:cNvSpPr>
                <a:spLocks noGrp="1" noRot="1" noChangeAspect="1" noMove="1" noResize="1" noEditPoints="1" noAdjustHandles="1" noChangeArrowheads="1" noChangeShapeType="1" noTextEdit="1"/>
              </p:cNvSpPr>
              <p:nvPr>
                <p:ph idx="1"/>
              </p:nvPr>
            </p:nvSpPr>
            <p:spPr>
              <a:xfrm>
                <a:off x="542924" y="1352544"/>
                <a:ext cx="8101012" cy="5005393"/>
              </a:xfrm>
              <a:blipFill>
                <a:blip r:embed="rId3"/>
                <a:stretch>
                  <a:fillRect l="-1354" t="-2071" r="-1655" b="-731"/>
                </a:stretch>
              </a:blipFill>
            </p:spPr>
            <p:txBody>
              <a:bodyPr/>
              <a:lstStyle/>
              <a:p>
                <a:r>
                  <a:rPr lang="en-US">
                    <a:noFill/>
                  </a:rPr>
                  <a:t> </a:t>
                </a:r>
              </a:p>
            </p:txBody>
          </p:sp>
        </mc:Fallback>
      </mc:AlternateContent>
    </p:spTree>
    <p:extLst>
      <p:ext uri="{BB962C8B-B14F-4D97-AF65-F5344CB8AC3E}">
        <p14:creationId xmlns:p14="http://schemas.microsoft.com/office/powerpoint/2010/main" val="29072505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1505</TotalTime>
  <Words>2235</Words>
  <Application>Microsoft Office PowerPoint</Application>
  <PresentationFormat>On-screen Show (4:3)</PresentationFormat>
  <Paragraphs>268</Paragraphs>
  <Slides>27</Slides>
  <Notes>17</Notes>
  <HiddenSlides>1</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Calibri</vt:lpstr>
      <vt:lpstr>Calibri Light</vt:lpstr>
      <vt:lpstr>Cambria Math</vt:lpstr>
      <vt:lpstr>Comic Sans MS</vt:lpstr>
      <vt:lpstr>Office Theme</vt:lpstr>
      <vt:lpstr>1_Office Theme</vt:lpstr>
      <vt:lpstr>A FLUKA Model of the  ILC BeamCal</vt:lpstr>
      <vt:lpstr>The ILC BeamCal</vt:lpstr>
      <vt:lpstr>T506 Experiment</vt:lpstr>
      <vt:lpstr>T506 Leakage Current Results</vt:lpstr>
      <vt:lpstr>Prior studies (Luc d’Hauthuille) assumed e+&amp;e- ionization responsible for damage (10 Snow Mass Yrs) </vt:lpstr>
      <vt:lpstr>PowerPoint Presentation</vt:lpstr>
      <vt:lpstr>FLUKA Simulations (T506)</vt:lpstr>
      <vt:lpstr>Calculating Damage Factor -  Step 1</vt:lpstr>
      <vt:lpstr>Calculating Damage Factor – Step 2</vt:lpstr>
      <vt:lpstr>Neutron NIEL in Si</vt:lpstr>
      <vt:lpstr>T506 Rand Calculation</vt:lpstr>
      <vt:lpstr>T506 – 270 Mrad Run</vt:lpstr>
      <vt:lpstr>T506 Power Draw – 600 V bias</vt:lpstr>
      <vt:lpstr>BeamCal Simulation in Fluka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Beamcal – Maximum Power Draw</vt:lpstr>
      <vt:lpstr>BeamCal</vt:lpstr>
      <vt:lpstr>Overall</vt:lpstr>
      <vt:lpstr>PowerPoint Presentation</vt:lpstr>
      <vt:lpstr>BACKUP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FLUKA for Power Draw Predictions in the Proposed ILC’s SiD</dc:title>
  <dc:creator>Ben Smithers</dc:creator>
  <cp:lastModifiedBy>Ben Smithers</cp:lastModifiedBy>
  <cp:revision>73</cp:revision>
  <dcterms:created xsi:type="dcterms:W3CDTF">2017-06-16T21:29:37Z</dcterms:created>
  <dcterms:modified xsi:type="dcterms:W3CDTF">2017-06-21T15:26:11Z</dcterms:modified>
</cp:coreProperties>
</file>