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6"/>
  </p:notesMasterIdLst>
  <p:sldIdLst>
    <p:sldId id="256" r:id="rId2"/>
    <p:sldId id="257" r:id="rId3"/>
    <p:sldId id="270" r:id="rId4"/>
    <p:sldId id="263" r:id="rId5"/>
    <p:sldId id="264" r:id="rId6"/>
    <p:sldId id="265" r:id="rId7"/>
    <p:sldId id="266" r:id="rId8"/>
    <p:sldId id="267" r:id="rId9"/>
    <p:sldId id="268" r:id="rId10"/>
    <p:sldId id="284" r:id="rId11"/>
    <p:sldId id="269" r:id="rId12"/>
    <p:sldId id="271" r:id="rId13"/>
    <p:sldId id="273" r:id="rId14"/>
    <p:sldId id="274" r:id="rId15"/>
    <p:sldId id="275" r:id="rId16"/>
    <p:sldId id="276" r:id="rId17"/>
    <p:sldId id="285" r:id="rId18"/>
    <p:sldId id="277" r:id="rId19"/>
    <p:sldId id="279" r:id="rId20"/>
    <p:sldId id="278" r:id="rId21"/>
    <p:sldId id="281" r:id="rId22"/>
    <p:sldId id="282" r:id="rId23"/>
    <p:sldId id="280" r:id="rId24"/>
    <p:sldId id="283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76"/>
  </p:normalViewPr>
  <p:slideViewPr>
    <p:cSldViewPr snapToGrid="0" snapToObjects="1">
      <p:cViewPr varScale="1">
        <p:scale>
          <a:sx n="112" d="100"/>
          <a:sy n="112" d="100"/>
        </p:scale>
        <p:origin x="57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521045-7681-024D-A65E-472053B74976}" type="datetimeFigureOut">
              <a:rPr lang="en-US" smtClean="0"/>
              <a:t>6/20/17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4797C6-6FCD-9348-868D-CA481087F5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909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4797C6-6FCD-9348-868D-CA481087F51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6675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43405-2A61-7D42-B9F3-745C476BC4A3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94E61-E664-C048-8563-78923E35B732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50D60-EA76-EE41-9582-B6ECBEF46CA3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705AD-E334-CE4F-96F0-3CC44F1FB892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D0510-0A09-0741-8A8C-79CF77943B6C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C01F2-96A5-9A4B-8FDD-532A49E56922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D4D24-F186-3549-940C-41957495AF96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126E5-2B2B-9446-9D51-88F4B53ADAB8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213CA2-E7ED-3540-9DC7-3D748A2D5CF9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B7C6B-720C-F843-ACB9-55693ACE4909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F17DC1-F1C2-EF44-9133-DC17D97FE3CC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4991-DD89-4B43-8D5A-32E63B7FE1D0}" type="datetime1">
              <a:rPr lang="en-US" smtClean="0"/>
              <a:t>6/20/17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B94386-F17E-3743-B55C-DEAD08F4F7A4}" type="datetime1">
              <a:rPr lang="en-US" smtClean="0"/>
              <a:t>6/20/17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C5718A-AFF4-0349-A155-B9D156D7D451}" type="datetime1">
              <a:rPr lang="en-US" smtClean="0"/>
              <a:t>6/20/17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E8B6A-BE6C-8043-B348-FBF2DCF78C85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E791A9-AE78-F14C-A322-F8FF8FA791D6}" type="datetime1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77AE16-90F3-8A4B-9710-232950D81CF9}" type="datetime1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8537A96-AEF4-424C-BF09-DF13E3C0C4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1398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Relationship Id="rId3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Relationship Id="rId3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562293"/>
            <a:ext cx="9144000" cy="2387600"/>
          </a:xfrm>
        </p:spPr>
        <p:txBody>
          <a:bodyPr/>
          <a:lstStyle/>
          <a:p>
            <a:r>
              <a:rPr lang="en-US" dirty="0" smtClean="0"/>
              <a:t>Overview of the FCAL detectors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Yan </a:t>
            </a:r>
            <a:r>
              <a:rPr lang="en-US" dirty="0" err="1" smtClean="0"/>
              <a:t>Benhammou</a:t>
            </a:r>
            <a:endParaRPr lang="en-US" dirty="0" smtClean="0"/>
          </a:p>
          <a:p>
            <a:r>
              <a:rPr lang="en-US" dirty="0" smtClean="0"/>
              <a:t>On behalf of the FCAL Collaboration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216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2" y="1550670"/>
            <a:ext cx="7322042" cy="3777622"/>
          </a:xfrm>
        </p:spPr>
        <p:txBody>
          <a:bodyPr/>
          <a:lstStyle/>
          <a:p>
            <a:r>
              <a:rPr lang="en-US" dirty="0" smtClean="0"/>
              <a:t>Located between the </a:t>
            </a:r>
            <a:r>
              <a:rPr lang="en-US" dirty="0" err="1" smtClean="0"/>
              <a:t>LumiCal</a:t>
            </a:r>
            <a:r>
              <a:rPr lang="en-US" dirty="0" smtClean="0"/>
              <a:t> and </a:t>
            </a:r>
            <a:r>
              <a:rPr lang="en-US" dirty="0" err="1"/>
              <a:t>B</a:t>
            </a:r>
            <a:r>
              <a:rPr lang="en-US" dirty="0" err="1" smtClean="0"/>
              <a:t>eamCal</a:t>
            </a:r>
            <a:endParaRPr lang="en-US" dirty="0" smtClean="0"/>
          </a:p>
          <a:p>
            <a:r>
              <a:rPr lang="en-US" dirty="0" smtClean="0"/>
              <a:t>Total thickness : 463 mm</a:t>
            </a:r>
          </a:p>
          <a:p>
            <a:r>
              <a:rPr lang="en-US" dirty="0" smtClean="0"/>
              <a:t>Simulation of tungsten-Si and iron-Si with different incident particles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46860" y="122871"/>
            <a:ext cx="6367462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/>
              <a:t>LHCal</a:t>
            </a:r>
            <a:r>
              <a:rPr lang="en-US" dirty="0" smtClean="0"/>
              <a:t> simulation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7287" y="0"/>
            <a:ext cx="4344713" cy="34175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3727" y="4126214"/>
            <a:ext cx="3512089" cy="93906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772" y="3166110"/>
            <a:ext cx="4014482" cy="369189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57093" y="3166110"/>
            <a:ext cx="3763402" cy="3709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2337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Simulation</a:t>
            </a:r>
          </a:p>
          <a:p>
            <a:r>
              <a:rPr lang="en-US" sz="2400" b="1" dirty="0" smtClean="0"/>
              <a:t>Hardware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Electronics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22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sensor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56704" y="2147561"/>
            <a:ext cx="8915400" cy="3777622"/>
          </a:xfrm>
        </p:spPr>
        <p:txBody>
          <a:bodyPr/>
          <a:lstStyle/>
          <a:p>
            <a:r>
              <a:rPr lang="en-US" dirty="0" smtClean="0"/>
              <a:t>Silicon senor, 320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m </a:t>
            </a:r>
            <a:r>
              <a:rPr lang="en-US" dirty="0" smtClean="0"/>
              <a:t>thickness</a:t>
            </a:r>
          </a:p>
          <a:p>
            <a:r>
              <a:rPr lang="en-US" dirty="0" smtClean="0"/>
              <a:t>DC coupled with read-out electronics</a:t>
            </a:r>
          </a:p>
          <a:p>
            <a:r>
              <a:rPr lang="en-US" dirty="0"/>
              <a:t>p</a:t>
            </a:r>
            <a:r>
              <a:rPr lang="en-US" dirty="0" smtClean="0"/>
              <a:t>+ implants in n-type bulk</a:t>
            </a:r>
          </a:p>
          <a:p>
            <a:r>
              <a:rPr lang="en-US" dirty="0" smtClean="0"/>
              <a:t>64 radial pads, pitch 1.8 mm</a:t>
            </a:r>
          </a:p>
          <a:p>
            <a:r>
              <a:rPr lang="en-US" dirty="0" smtClean="0"/>
              <a:t>4 azimuthal sectors in one tile, each 7.5 degrees</a:t>
            </a:r>
          </a:p>
          <a:p>
            <a:r>
              <a:rPr lang="en-US" dirty="0" smtClean="0"/>
              <a:t>12 tiles makes full azimuthal coverage</a:t>
            </a:r>
          </a:p>
          <a:p>
            <a:r>
              <a:rPr lang="en-US" dirty="0" smtClean="0"/>
              <a:t>40 modules were produced by Hamamatsu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8159640" y="624110"/>
            <a:ext cx="4032360" cy="5469840"/>
            <a:chOff x="5874120" y="1296360"/>
            <a:chExt cx="4032360" cy="5469840"/>
          </a:xfrm>
        </p:grpSpPr>
        <p:pic>
          <p:nvPicPr>
            <p:cNvPr id="6" name="Picture 5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74120" y="1919880"/>
              <a:ext cx="4032360" cy="4846320"/>
            </a:xfrm>
            <a:prstGeom prst="rect">
              <a:avLst/>
            </a:prstGeom>
            <a:ln>
              <a:noFill/>
            </a:ln>
          </p:spPr>
        </p:pic>
        <p:sp>
          <p:nvSpPr>
            <p:cNvPr id="7" name="TextShape 2"/>
            <p:cNvSpPr txBox="1"/>
            <p:nvPr/>
          </p:nvSpPr>
          <p:spPr>
            <a:xfrm>
              <a:off x="6982200" y="1296360"/>
              <a:ext cx="1463040" cy="40284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200" dirty="0">
                  <a:latin typeface="Arial"/>
                </a:rPr>
                <a:t>4 sectors:</a:t>
              </a:r>
              <a:endParaRPr dirty="0"/>
            </a:p>
          </p:txBody>
        </p:sp>
        <p:sp>
          <p:nvSpPr>
            <p:cNvPr id="8" name="TextShape 3"/>
            <p:cNvSpPr txBox="1"/>
            <p:nvPr/>
          </p:nvSpPr>
          <p:spPr>
            <a:xfrm rot="20999400">
              <a:off x="6217560" y="188064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L2</a:t>
              </a:r>
              <a:endParaRPr/>
            </a:p>
          </p:txBody>
        </p:sp>
        <p:sp>
          <p:nvSpPr>
            <p:cNvPr id="9" name="TextShape 4"/>
            <p:cNvSpPr txBox="1"/>
            <p:nvPr/>
          </p:nvSpPr>
          <p:spPr>
            <a:xfrm rot="21360600">
              <a:off x="7184520" y="1735560"/>
              <a:ext cx="548640" cy="391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L1</a:t>
              </a:r>
              <a:endParaRPr/>
            </a:p>
          </p:txBody>
        </p:sp>
        <p:sp>
          <p:nvSpPr>
            <p:cNvPr id="10" name="TextShape 5"/>
            <p:cNvSpPr txBox="1"/>
            <p:nvPr/>
          </p:nvSpPr>
          <p:spPr>
            <a:xfrm rot="239400">
              <a:off x="8098920" y="175320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R1</a:t>
              </a:r>
              <a:endParaRPr/>
            </a:p>
          </p:txBody>
        </p:sp>
        <p:sp>
          <p:nvSpPr>
            <p:cNvPr id="11" name="TextShape 6"/>
            <p:cNvSpPr txBox="1"/>
            <p:nvPr/>
          </p:nvSpPr>
          <p:spPr>
            <a:xfrm rot="600600">
              <a:off x="9029160" y="1880640"/>
              <a:ext cx="548640" cy="3736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2000">
                  <a:latin typeface="Arial"/>
                </a:rPr>
                <a:t>R2</a:t>
              </a:r>
              <a:endParaRPr/>
            </a:p>
          </p:txBody>
        </p:sp>
        <p:sp>
          <p:nvSpPr>
            <p:cNvPr id="12" name="Line 7"/>
            <p:cNvSpPr/>
            <p:nvPr/>
          </p:nvSpPr>
          <p:spPr>
            <a:xfrm flipV="1">
              <a:off x="9574920" y="2433600"/>
              <a:ext cx="268200" cy="100116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</p:sp>
        <p:sp>
          <p:nvSpPr>
            <p:cNvPr id="13" name="TextShape 8"/>
            <p:cNvSpPr txBox="1"/>
            <p:nvPr/>
          </p:nvSpPr>
          <p:spPr>
            <a:xfrm rot="17100000">
              <a:off x="8348400" y="4191120"/>
              <a:ext cx="2011680" cy="34632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dirty="0">
                  <a:latin typeface="Arial"/>
                </a:rPr>
                <a:t>channels: 1 - 64</a:t>
              </a:r>
              <a:endParaRPr dirty="0"/>
            </a:p>
          </p:txBody>
        </p:sp>
        <p:sp>
          <p:nvSpPr>
            <p:cNvPr id="14" name="Line 9"/>
            <p:cNvSpPr/>
            <p:nvPr/>
          </p:nvSpPr>
          <p:spPr>
            <a:xfrm flipH="1">
              <a:off x="8791920" y="5382360"/>
              <a:ext cx="268200" cy="1001160"/>
            </a:xfrm>
            <a:prstGeom prst="line">
              <a:avLst/>
            </a:prstGeom>
            <a:ln w="18360">
              <a:solidFill>
                <a:srgbClr val="000000"/>
              </a:solidFill>
              <a:round/>
              <a:tailEnd type="triangle" w="med" len="med"/>
            </a:ln>
          </p:spPr>
        </p:sp>
        <p:sp>
          <p:nvSpPr>
            <p:cNvPr id="15" name="TextShape 10"/>
            <p:cNvSpPr txBox="1"/>
            <p:nvPr/>
          </p:nvSpPr>
          <p:spPr>
            <a:xfrm>
              <a:off x="6283800" y="2341080"/>
              <a:ext cx="3291840" cy="3160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1600">
                  <a:latin typeface="Arial"/>
                </a:rPr>
                <a:t>Outer active radius R = 195.2 mm</a:t>
              </a:r>
              <a:endParaRPr/>
            </a:p>
          </p:txBody>
        </p:sp>
        <p:sp>
          <p:nvSpPr>
            <p:cNvPr id="16" name="TextShape 11"/>
            <p:cNvSpPr txBox="1"/>
            <p:nvPr/>
          </p:nvSpPr>
          <p:spPr>
            <a:xfrm>
              <a:off x="5874120" y="6082920"/>
              <a:ext cx="2286000" cy="316080"/>
            </a:xfrm>
            <a:prstGeom prst="rect">
              <a:avLst/>
            </a:prstGeom>
          </p:spPr>
          <p:txBody>
            <a:bodyPr lIns="90000" tIns="45000" rIns="90000" bIns="45000"/>
            <a:lstStyle/>
            <a:p>
              <a:r>
                <a:rPr lang="en-US" sz="1600">
                  <a:latin typeface="Arial"/>
                </a:rPr>
                <a:t>3 x 100 </a:t>
              </a:r>
              <a:r>
                <a:rPr lang="en-US" sz="1600">
                  <a:latin typeface="Arial"/>
                  <a:ea typeface="Arial"/>
                </a:rPr>
                <a:t>μ</a:t>
              </a:r>
              <a:r>
                <a:rPr lang="en-US" sz="1600">
                  <a:latin typeface="Arial"/>
                </a:rPr>
                <a:t>m guard rings</a:t>
              </a:r>
              <a:endParaRPr/>
            </a:p>
          </p:txBody>
        </p:sp>
        <p:sp>
          <p:nvSpPr>
            <p:cNvPr id="17" name="Line 13"/>
            <p:cNvSpPr/>
            <p:nvPr/>
          </p:nvSpPr>
          <p:spPr>
            <a:xfrm flipV="1">
              <a:off x="6666480" y="5342400"/>
              <a:ext cx="180000" cy="672480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</p:grp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12</a:t>
            </a:fld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8653234" y="5882617"/>
            <a:ext cx="3238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mtClean="0">
                <a:effectLst/>
                <a:latin typeface="LiberationSans" charset="0"/>
              </a:rPr>
              <a:t>Inner active radius R = 80.0 mm </a:t>
            </a:r>
            <a:endParaRPr lang="en-US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779925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7095" y="149629"/>
            <a:ext cx="5499515" cy="1280890"/>
          </a:xfrm>
        </p:spPr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test at CERN in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106" y="1430519"/>
            <a:ext cx="6800581" cy="1809751"/>
          </a:xfrm>
        </p:spPr>
        <p:txBody>
          <a:bodyPr>
            <a:normAutofit/>
          </a:bodyPr>
          <a:lstStyle/>
          <a:p>
            <a:r>
              <a:rPr lang="en-US" dirty="0" smtClean="0"/>
              <a:t>4 </a:t>
            </a:r>
            <a:r>
              <a:rPr lang="en-US" dirty="0" err="1" smtClean="0"/>
              <a:t>LumiCal</a:t>
            </a:r>
            <a:r>
              <a:rPr lang="en-US" dirty="0" smtClean="0"/>
              <a:t> modules equipped with dedicated electronics (32 channels) glued on a 2.5 mm PCB</a:t>
            </a:r>
          </a:p>
          <a:p>
            <a:r>
              <a:rPr lang="en-US" dirty="0" smtClean="0"/>
              <a:t>3.5 mm between tungsten plates</a:t>
            </a:r>
          </a:p>
          <a:p>
            <a:r>
              <a:rPr lang="en-US" dirty="0" smtClean="0"/>
              <a:t>Tested in test beam at PS with 5 GeV e-/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8687" y="0"/>
            <a:ext cx="4913313" cy="467079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1" y="3197017"/>
            <a:ext cx="3429000" cy="36609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614988" y="5214938"/>
            <a:ext cx="25074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Moliere radius : 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13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7943850" y="5306378"/>
            <a:ext cx="4208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dirty="0"/>
              <a:t>24.0 ± 0.6 (</a:t>
            </a:r>
            <a:r>
              <a:rPr lang="mr-IN" dirty="0" err="1"/>
              <a:t>stat</a:t>
            </a:r>
            <a:r>
              <a:rPr lang="mr-IN" dirty="0"/>
              <a:t>.) ± 1.5 (</a:t>
            </a:r>
            <a:r>
              <a:rPr lang="mr-IN" dirty="0" err="1"/>
              <a:t>syst</a:t>
            </a:r>
            <a:r>
              <a:rPr lang="mr-IN" dirty="0"/>
              <a:t>.) </a:t>
            </a:r>
            <a:r>
              <a:rPr lang="mr-IN" dirty="0" err="1"/>
              <a:t>mm</a:t>
            </a:r>
            <a:r>
              <a:rPr lang="mr-IN" dirty="0"/>
              <a:t> </a:t>
            </a:r>
            <a:endParaRPr lang="mr-IN" dirty="0" smtClean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697118" y="3969912"/>
            <a:ext cx="193995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mtClean="0"/>
              <a:t>Energy fraction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202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704" y="288318"/>
            <a:ext cx="8911687" cy="1280890"/>
          </a:xfrm>
        </p:spPr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test at DESY in 2016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56216" y="1244238"/>
            <a:ext cx="8915400" cy="3777622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LumiCal</a:t>
            </a:r>
            <a:r>
              <a:rPr lang="en-US" dirty="0" smtClean="0"/>
              <a:t> module design : 750 um thickness. 1mm between tungsten planes</a:t>
            </a:r>
          </a:p>
          <a:p>
            <a:r>
              <a:rPr lang="en-US" dirty="0"/>
              <a:t>E</a:t>
            </a:r>
            <a:r>
              <a:rPr lang="en-US" dirty="0" smtClean="0"/>
              <a:t>ight modules fully equipped with generic read out (256 channels)</a:t>
            </a:r>
          </a:p>
          <a:p>
            <a:r>
              <a:rPr lang="en-US" dirty="0" smtClean="0"/>
              <a:t>Two modules were installed without tungsten planes : test of a tracker in front of </a:t>
            </a:r>
            <a:r>
              <a:rPr lang="en-US" dirty="0" err="1" smtClean="0"/>
              <a:t>LumiCal</a:t>
            </a:r>
            <a:r>
              <a:rPr lang="en-US" dirty="0" smtClean="0"/>
              <a:t> for electron/photon identification</a:t>
            </a:r>
          </a:p>
          <a:p>
            <a:r>
              <a:rPr lang="en-US" dirty="0" smtClean="0"/>
              <a:t>Six modules formed the </a:t>
            </a:r>
            <a:r>
              <a:rPr lang="en-US" dirty="0" err="1" smtClean="0"/>
              <a:t>LumiCal</a:t>
            </a:r>
            <a:endParaRPr lang="en-US" dirty="0" smtClean="0"/>
          </a:p>
          <a:p>
            <a:r>
              <a:rPr lang="en-US" dirty="0" smtClean="0"/>
              <a:t>Test at DESY with 1 to 6 GeV electrons. Creation of a e</a:t>
            </a:r>
            <a:r>
              <a:rPr lang="en-US" baseline="30000" dirty="0" smtClean="0"/>
              <a:t>-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dirty="0" smtClean="0"/>
              <a:t> beam</a:t>
            </a:r>
          </a:p>
          <a:p>
            <a:endParaRPr lang="en-US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88" y="4236416"/>
            <a:ext cx="8229600" cy="2290346"/>
          </a:xfrm>
          <a:prstGeom prst="rect">
            <a:avLst/>
          </a:prstGeom>
        </p:spPr>
      </p:pic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1745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Title 1"/>
          <p:cNvSpPr>
            <a:spLocks noGrp="1"/>
          </p:cNvSpPr>
          <p:nvPr>
            <p:ph type="title"/>
          </p:nvPr>
        </p:nvSpPr>
        <p:spPr>
          <a:xfrm>
            <a:off x="2556704" y="288318"/>
            <a:ext cx="8911687" cy="1280890"/>
          </a:xfrm>
        </p:spPr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in 2016</a:t>
            </a:r>
            <a:endParaRPr lang="en-US" dirty="0"/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1158875"/>
            <a:ext cx="10058400" cy="5472823"/>
          </a:xfrm>
          <a:prstGeom prst="rect">
            <a:avLst/>
          </a:prstGeom>
        </p:spPr>
      </p:pic>
      <p:sp>
        <p:nvSpPr>
          <p:cNvPr id="72" name="Slide Number Placeholder 7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15</a:t>
            </a:fld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5781651" y="149543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75" name="TextBox 74"/>
          <p:cNvSpPr txBox="1"/>
          <p:nvPr/>
        </p:nvSpPr>
        <p:spPr>
          <a:xfrm>
            <a:off x="3290851" y="1519239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76" name="TextBox 75"/>
          <p:cNvSpPr txBox="1"/>
          <p:nvPr/>
        </p:nvSpPr>
        <p:spPr>
          <a:xfrm>
            <a:off x="3086056" y="430055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77" name="TextBox 76"/>
          <p:cNvSpPr txBox="1"/>
          <p:nvPr/>
        </p:nvSpPr>
        <p:spPr>
          <a:xfrm>
            <a:off x="5710210" y="4338647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78" name="TextBox 77"/>
          <p:cNvSpPr txBox="1"/>
          <p:nvPr/>
        </p:nvSpPr>
        <p:spPr>
          <a:xfrm>
            <a:off x="8248635" y="4319591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79" name="TextBox 78"/>
          <p:cNvSpPr txBox="1"/>
          <p:nvPr/>
        </p:nvSpPr>
        <p:spPr>
          <a:xfrm>
            <a:off x="10901355" y="1443024"/>
            <a:ext cx="386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e</a:t>
            </a:r>
            <a:r>
              <a:rPr lang="en-US" i="1" baseline="30000" dirty="0" smtClean="0"/>
              <a:t>-</a:t>
            </a:r>
            <a:endParaRPr lang="en-US" i="1" baseline="30000" dirty="0"/>
          </a:p>
        </p:txBody>
      </p:sp>
      <p:sp>
        <p:nvSpPr>
          <p:cNvPr id="81" name="TextBox 80"/>
          <p:cNvSpPr txBox="1"/>
          <p:nvPr/>
        </p:nvSpPr>
        <p:spPr>
          <a:xfrm>
            <a:off x="11082349" y="2795604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endParaRPr lang="en-US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8505824" y="5705496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endParaRPr lang="en-US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5857866" y="5700728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endParaRPr lang="en-US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3352783" y="5624523"/>
            <a:ext cx="279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g</a:t>
            </a:r>
            <a:endParaRPr lang="en-US" dirty="0">
              <a:latin typeface="Symbol" charset="2"/>
              <a:ea typeface="Symbol" charset="2"/>
              <a:cs typeface="Symbol" charset="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2427851" y="1087980"/>
            <a:ext cx="1204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smtClean="0"/>
              <a:t>Tracker 1</a:t>
            </a:r>
            <a:endParaRPr lang="en-US" b="1"/>
          </a:p>
        </p:txBody>
      </p:sp>
      <p:sp>
        <p:nvSpPr>
          <p:cNvPr id="87" name="TextBox 86"/>
          <p:cNvSpPr txBox="1"/>
          <p:nvPr/>
        </p:nvSpPr>
        <p:spPr>
          <a:xfrm>
            <a:off x="4877989" y="1055024"/>
            <a:ext cx="120417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smtClean="0"/>
              <a:t>Tracker 2</a:t>
            </a:r>
            <a:endParaRPr lang="en-US" b="1" dirty="0"/>
          </a:p>
        </p:txBody>
      </p:sp>
      <p:sp>
        <p:nvSpPr>
          <p:cNvPr id="88" name="TextBox 87"/>
          <p:cNvSpPr txBox="1"/>
          <p:nvPr/>
        </p:nvSpPr>
        <p:spPr>
          <a:xfrm>
            <a:off x="7505551" y="1055024"/>
            <a:ext cx="127951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LumiCal</a:t>
            </a:r>
            <a:r>
              <a:rPr lang="en-US" b="1" dirty="0" smtClean="0"/>
              <a:t> 1</a:t>
            </a:r>
            <a:endParaRPr lang="en-US" b="1" dirty="0"/>
          </a:p>
        </p:txBody>
      </p:sp>
      <p:sp>
        <p:nvSpPr>
          <p:cNvPr id="89" name="TextBox 88"/>
          <p:cNvSpPr txBox="1"/>
          <p:nvPr/>
        </p:nvSpPr>
        <p:spPr>
          <a:xfrm>
            <a:off x="10167803" y="1036356"/>
            <a:ext cx="12779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LumiCal</a:t>
            </a:r>
            <a:r>
              <a:rPr lang="en-US" b="1" dirty="0" smtClean="0"/>
              <a:t> 2</a:t>
            </a:r>
            <a:endParaRPr lang="en-US" b="1" dirty="0"/>
          </a:p>
        </p:txBody>
      </p:sp>
      <p:sp>
        <p:nvSpPr>
          <p:cNvPr id="90" name="TextBox 89"/>
          <p:cNvSpPr txBox="1"/>
          <p:nvPr/>
        </p:nvSpPr>
        <p:spPr>
          <a:xfrm>
            <a:off x="2397978" y="3895286"/>
            <a:ext cx="12779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LumiCal</a:t>
            </a:r>
            <a:r>
              <a:rPr lang="en-US" b="1" dirty="0" smtClean="0"/>
              <a:t> 3</a:t>
            </a:r>
            <a:endParaRPr lang="en-US" b="1" dirty="0"/>
          </a:p>
        </p:txBody>
      </p:sp>
      <p:sp>
        <p:nvSpPr>
          <p:cNvPr id="91" name="TextBox 90"/>
          <p:cNvSpPr txBox="1"/>
          <p:nvPr/>
        </p:nvSpPr>
        <p:spPr>
          <a:xfrm>
            <a:off x="5071253" y="3878898"/>
            <a:ext cx="12779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LumiCal</a:t>
            </a:r>
            <a:r>
              <a:rPr lang="en-US" b="1" dirty="0" smtClean="0"/>
              <a:t> 4</a:t>
            </a:r>
            <a:endParaRPr lang="en-US" b="1" dirty="0"/>
          </a:p>
        </p:txBody>
      </p:sp>
      <p:sp>
        <p:nvSpPr>
          <p:cNvPr id="92" name="TextBox 91"/>
          <p:cNvSpPr txBox="1"/>
          <p:nvPr/>
        </p:nvSpPr>
        <p:spPr>
          <a:xfrm>
            <a:off x="7488958" y="3868471"/>
            <a:ext cx="127791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b="1" dirty="0" err="1" smtClean="0"/>
              <a:t>LumiCal</a:t>
            </a:r>
            <a:r>
              <a:rPr lang="en-US" b="1" dirty="0" smtClean="0"/>
              <a:t> 5</a:t>
            </a:r>
            <a:endParaRPr lang="en-US" b="1" dirty="0"/>
          </a:p>
        </p:txBody>
      </p:sp>
      <p:sp>
        <p:nvSpPr>
          <p:cNvPr id="93" name="Rectangle 92"/>
          <p:cNvSpPr/>
          <p:nvPr/>
        </p:nvSpPr>
        <p:spPr>
          <a:xfrm>
            <a:off x="9601200" y="3902608"/>
            <a:ext cx="2286000" cy="272909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3484173" y="3598724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95" name="TextBox 94"/>
          <p:cNvSpPr txBox="1"/>
          <p:nvPr/>
        </p:nvSpPr>
        <p:spPr>
          <a:xfrm>
            <a:off x="6285292" y="3607683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96" name="TextBox 95"/>
          <p:cNvSpPr txBox="1"/>
          <p:nvPr/>
        </p:nvSpPr>
        <p:spPr>
          <a:xfrm>
            <a:off x="8785068" y="3598724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97" name="TextBox 96"/>
          <p:cNvSpPr txBox="1"/>
          <p:nvPr/>
        </p:nvSpPr>
        <p:spPr>
          <a:xfrm>
            <a:off x="11234799" y="3612033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9013814" y="6384885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99" name="TextBox 98"/>
          <p:cNvSpPr txBox="1"/>
          <p:nvPr/>
        </p:nvSpPr>
        <p:spPr>
          <a:xfrm>
            <a:off x="6401470" y="637807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3828233" y="6366217"/>
            <a:ext cx="6575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pad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33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89215" y="533622"/>
            <a:ext cx="5379500" cy="1280890"/>
          </a:xfrm>
        </p:spPr>
        <p:txBody>
          <a:bodyPr/>
          <a:lstStyle/>
          <a:p>
            <a:r>
              <a:rPr lang="en-US" dirty="0" err="1" smtClean="0"/>
              <a:t>BeamCal</a:t>
            </a:r>
            <a:r>
              <a:rPr lang="en-US" dirty="0" smtClean="0"/>
              <a:t>  test at DESY in 2010</a:t>
            </a: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idx="1"/>
          </p:nvPr>
        </p:nvSpPr>
        <p:spPr>
          <a:xfrm>
            <a:off x="974724" y="1814512"/>
            <a:ext cx="6283326" cy="3777622"/>
          </a:xfrm>
        </p:spPr>
        <p:txBody>
          <a:bodyPr/>
          <a:lstStyle/>
          <a:p>
            <a:r>
              <a:rPr lang="en-US" dirty="0"/>
              <a:t>GaAs plate with Al metallization: 500 </a:t>
            </a:r>
            <a:r>
              <a:rPr lang="en-US" dirty="0" err="1"/>
              <a:t>μm</a:t>
            </a:r>
            <a:r>
              <a:rPr lang="en-US" dirty="0"/>
              <a:t> thick </a:t>
            </a:r>
          </a:p>
          <a:p>
            <a:r>
              <a:rPr lang="en-US" dirty="0"/>
              <a:t>45 </a:t>
            </a:r>
            <a:r>
              <a:rPr lang="en-US" dirty="0" err="1"/>
              <a:t>deg</a:t>
            </a:r>
            <a:r>
              <a:rPr lang="en-US" dirty="0"/>
              <a:t> tiles, segmented into 12 rings, 5x5mm</a:t>
            </a:r>
            <a:r>
              <a:rPr lang="en-US" baseline="30000" dirty="0"/>
              <a:t>2</a:t>
            </a:r>
            <a:r>
              <a:rPr lang="en-US" dirty="0"/>
              <a:t> pads </a:t>
            </a:r>
          </a:p>
          <a:p>
            <a:r>
              <a:rPr lang="en-US" dirty="0"/>
              <a:t>S/N ratio and CCE are good: CCE ~33% at 60V, S/N ~19 for all channels. </a:t>
            </a:r>
          </a:p>
          <a:p>
            <a:r>
              <a:rPr lang="en-US" dirty="0"/>
              <a:t>4 independent pad areas show identical charge collection </a:t>
            </a:r>
          </a:p>
          <a:p>
            <a:r>
              <a:rPr lang="en-US" dirty="0"/>
              <a:t>Homogeneous response of the pad signal </a:t>
            </a:r>
          </a:p>
          <a:p>
            <a:r>
              <a:rPr lang="en-US" dirty="0"/>
              <a:t>Edges </a:t>
            </a:r>
            <a:r>
              <a:rPr lang="en-US" dirty="0" smtClean="0"/>
              <a:t>loss </a:t>
            </a:r>
            <a:r>
              <a:rPr lang="en-US" dirty="0"/>
              <a:t>of about 10% of the signal </a:t>
            </a:r>
          </a:p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6352" y="0"/>
            <a:ext cx="4745648" cy="362902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37936" y="3629025"/>
            <a:ext cx="4420614" cy="3182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40829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1695" y="1433512"/>
            <a:ext cx="8915400" cy="652463"/>
          </a:xfrm>
        </p:spPr>
        <p:txBody>
          <a:bodyPr/>
          <a:lstStyle/>
          <a:p>
            <a:r>
              <a:rPr lang="en-US" dirty="0" smtClean="0"/>
              <a:t>Idea to test sapphire sensors parallel to the beam line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17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1689215" y="533622"/>
            <a:ext cx="7326198" cy="1280890"/>
          </a:xfrm>
        </p:spPr>
        <p:txBody>
          <a:bodyPr/>
          <a:lstStyle/>
          <a:p>
            <a:r>
              <a:rPr lang="en-US" dirty="0" err="1" smtClean="0"/>
              <a:t>BeamCal</a:t>
            </a:r>
            <a:r>
              <a:rPr lang="en-US" dirty="0" smtClean="0"/>
              <a:t>  test at DESY in 2013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23654" y="2252279"/>
            <a:ext cx="5077146" cy="37167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05575" y="4549676"/>
            <a:ext cx="568642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dirty="0"/>
              <a:t>Sapphire </a:t>
            </a:r>
            <a:r>
              <a:rPr lang="en-US" dirty="0" smtClean="0"/>
              <a:t> </a:t>
            </a:r>
            <a:r>
              <a:rPr lang="en-US" dirty="0"/>
              <a:t>is a very promising wide-bandgap material for HEP applications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Produced in large quantities for industrial purposes, </a:t>
            </a:r>
            <a:r>
              <a:rPr lang="en-US" dirty="0" smtClean="0"/>
              <a:t>not </a:t>
            </a:r>
            <a:r>
              <a:rPr lang="en-US" dirty="0"/>
              <a:t>expensive </a:t>
            </a:r>
            <a:endParaRPr lang="en-US" dirty="0" smtClean="0"/>
          </a:p>
          <a:p>
            <a:pPr marL="285750" indent="-285750">
              <a:buFont typeface="Arial" charset="0"/>
              <a:buChar char="•"/>
            </a:pPr>
            <a:r>
              <a:rPr lang="en-US" dirty="0"/>
              <a:t>Perfect electrical properties, excellent radiation hardness, but presently low charge collection efficiency </a:t>
            </a:r>
            <a:endParaRPr lang="en-US" dirty="0" smtClean="0">
              <a:effectLst/>
            </a:endParaRPr>
          </a:p>
          <a:p>
            <a:pPr marL="285750" indent="-285750">
              <a:buFont typeface="Arial" charset="0"/>
              <a:buChar char="•"/>
            </a:pP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7911" y="1257301"/>
            <a:ext cx="4415263" cy="30786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081260" y="2671494"/>
            <a:ext cx="13965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Red : 550V</a:t>
            </a:r>
          </a:p>
          <a:p>
            <a:r>
              <a:rPr lang="en-US" dirty="0" smtClean="0"/>
              <a:t>Black 950V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5405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BeamCal</a:t>
            </a:r>
            <a:r>
              <a:rPr lang="en-US" dirty="0" smtClean="0"/>
              <a:t> in 2017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89074" y="1464123"/>
            <a:ext cx="4783138" cy="1550540"/>
          </a:xfrm>
        </p:spPr>
        <p:txBody>
          <a:bodyPr/>
          <a:lstStyle/>
          <a:p>
            <a:r>
              <a:rPr lang="en-US" dirty="0" smtClean="0"/>
              <a:t>New design of the detector</a:t>
            </a:r>
          </a:p>
          <a:p>
            <a:r>
              <a:rPr lang="en-US" dirty="0" smtClean="0"/>
              <a:t>Serious study </a:t>
            </a:r>
            <a:r>
              <a:rPr lang="en-US" dirty="0" smtClean="0"/>
              <a:t>has </a:t>
            </a:r>
            <a:r>
              <a:rPr lang="en-US" dirty="0" smtClean="0"/>
              <a:t>started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43012" y="3443288"/>
            <a:ext cx="10058400" cy="3414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9063" y="424457"/>
            <a:ext cx="3948113" cy="2961085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00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07075" y="204272"/>
            <a:ext cx="6965413" cy="1280890"/>
          </a:xfrm>
        </p:spPr>
        <p:txBody>
          <a:bodyPr/>
          <a:lstStyle/>
          <a:p>
            <a:r>
              <a:rPr lang="en-US" dirty="0" smtClean="0"/>
              <a:t>Radiation damage </a:t>
            </a:r>
            <a:r>
              <a:rPr lang="en-US" smtClean="0"/>
              <a:t>in electromagnetic </a:t>
            </a:r>
            <a:r>
              <a:rPr lang="en-US" dirty="0" smtClean="0"/>
              <a:t>shower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75" y="1489867"/>
            <a:ext cx="6883401" cy="1320181"/>
          </a:xfrm>
        </p:spPr>
        <p:txBody>
          <a:bodyPr/>
          <a:lstStyle/>
          <a:p>
            <a:r>
              <a:rPr lang="en-US" dirty="0" err="1" smtClean="0"/>
              <a:t>BeamCal</a:t>
            </a:r>
            <a:r>
              <a:rPr lang="en-US" dirty="0" smtClean="0"/>
              <a:t> </a:t>
            </a:r>
            <a:r>
              <a:rPr lang="en-US" altLang="en-US" dirty="0">
                <a:solidFill>
                  <a:schemeClr val="tx1"/>
                </a:solidFill>
              </a:rPr>
              <a:t>maximum dose ~100 </a:t>
            </a:r>
            <a:r>
              <a:rPr lang="en-US" altLang="en-US" dirty="0" err="1" smtClean="0">
                <a:solidFill>
                  <a:schemeClr val="tx1"/>
                </a:solidFill>
              </a:rPr>
              <a:t>MRad</a:t>
            </a:r>
            <a:r>
              <a:rPr lang="en-US" altLang="en-US" dirty="0" smtClean="0">
                <a:solidFill>
                  <a:schemeClr val="tx1"/>
                </a:solidFill>
              </a:rPr>
              <a:t>/</a:t>
            </a:r>
            <a:r>
              <a:rPr lang="en-US" altLang="en-US" dirty="0" err="1" smtClean="0">
                <a:solidFill>
                  <a:schemeClr val="tx1"/>
                </a:solidFill>
              </a:rPr>
              <a:t>yr</a:t>
            </a:r>
            <a:endParaRPr lang="en-US" alt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Study is performed at California University of Santa Cruz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Exposition of Si, GaAs, Sapphire, Silicone carbide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4948" y="0"/>
            <a:ext cx="2767052" cy="368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8239" y="3205163"/>
            <a:ext cx="4388104" cy="3652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1750474" y="4862304"/>
            <a:ext cx="2122487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300 </a:t>
            </a:r>
            <a:r>
              <a:rPr lang="en-US" altLang="en-US" sz="1600" b="1" dirty="0" err="1">
                <a:solidFill>
                  <a:srgbClr val="FF0000"/>
                </a:solidFill>
              </a:rPr>
              <a:t>Mrad</a:t>
            </a:r>
            <a:r>
              <a:rPr lang="en-US" altLang="en-US" sz="1600" b="1" dirty="0">
                <a:solidFill>
                  <a:srgbClr val="FF0000"/>
                </a:solidFill>
              </a:rPr>
              <a:t> Exposure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5934" y="3376777"/>
            <a:ext cx="6496065" cy="33581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7882722" y="5568322"/>
            <a:ext cx="2122487" cy="338554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 dirty="0">
                <a:solidFill>
                  <a:srgbClr val="FF0000"/>
                </a:solidFill>
              </a:rPr>
              <a:t>300 </a:t>
            </a:r>
            <a:r>
              <a:rPr lang="en-US" altLang="en-US" sz="1600" b="1" dirty="0" err="1">
                <a:solidFill>
                  <a:srgbClr val="FF0000"/>
                </a:solidFill>
              </a:rPr>
              <a:t>Mrad</a:t>
            </a:r>
            <a:r>
              <a:rPr lang="en-US" altLang="en-US" sz="1600" b="1" dirty="0">
                <a:solidFill>
                  <a:srgbClr val="FF0000"/>
                </a:solidFill>
              </a:rPr>
              <a:t> Exposure</a:t>
            </a:r>
          </a:p>
        </p:txBody>
      </p:sp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10558462" y="4975102"/>
            <a:ext cx="1404937" cy="584775"/>
          </a:xfrm>
          <a:prstGeom prst="rect">
            <a:avLst/>
          </a:prstGeom>
          <a:solidFill>
            <a:srgbClr val="00B0F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 b="1">
                <a:solidFill>
                  <a:srgbClr val="FFFF00"/>
                </a:solidFill>
              </a:rPr>
              <a:t>500 </a:t>
            </a:r>
            <a:r>
              <a:rPr lang="en-US" altLang="en-US" sz="1600" b="1">
                <a:solidFill>
                  <a:srgbClr val="FFFF00"/>
                </a:solidFill>
                <a:sym typeface="Symbol" charset="2"/>
              </a:rPr>
              <a:t>m thick Al</a:t>
            </a:r>
            <a:r>
              <a:rPr lang="en-US" altLang="en-US" sz="1600" b="1" baseline="-25000">
                <a:solidFill>
                  <a:srgbClr val="FFFF00"/>
                </a:solidFill>
                <a:sym typeface="Symbol" charset="2"/>
              </a:rPr>
              <a:t>2</a:t>
            </a:r>
            <a:r>
              <a:rPr lang="en-US" altLang="en-US" sz="1600" b="1">
                <a:solidFill>
                  <a:srgbClr val="FFFF00"/>
                </a:solidFill>
                <a:sym typeface="Symbol" charset="2"/>
              </a:rPr>
              <a:t>O</a:t>
            </a:r>
            <a:r>
              <a:rPr lang="en-US" altLang="en-US" sz="1600" b="1" baseline="-25000">
                <a:solidFill>
                  <a:srgbClr val="FFFF00"/>
                </a:solidFill>
                <a:sym typeface="Symbol" charset="2"/>
              </a:rPr>
              <a:t>3</a:t>
            </a:r>
            <a:endParaRPr lang="en-US" altLang="en-US" sz="1600" b="1">
              <a:solidFill>
                <a:srgbClr val="FFFF00"/>
              </a:solidFill>
            </a:endParaRPr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19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9775553" y="3722241"/>
            <a:ext cx="25860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Dark current remain low for Sapphire</a:t>
            </a:r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val="14226466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Simulation</a:t>
            </a:r>
          </a:p>
          <a:p>
            <a:r>
              <a:rPr lang="en-US" sz="2400" dirty="0" smtClean="0"/>
              <a:t>Hardware</a:t>
            </a:r>
          </a:p>
          <a:p>
            <a:r>
              <a:rPr lang="en-US" sz="2400" dirty="0" smtClean="0"/>
              <a:t>Electronics</a:t>
            </a:r>
          </a:p>
          <a:p>
            <a:r>
              <a:rPr lang="en-US" sz="2400" dirty="0" smtClean="0"/>
              <a:t>conclusion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5267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Simulation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Hardware</a:t>
            </a:r>
          </a:p>
          <a:p>
            <a:r>
              <a:rPr lang="en-US" sz="2400" b="1" dirty="0" smtClean="0">
                <a:solidFill>
                  <a:schemeClr val="tx1"/>
                </a:solidFill>
              </a:rPr>
              <a:t>Electronics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30405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LumiCal</a:t>
            </a:r>
            <a:r>
              <a:rPr lang="en-US" dirty="0" smtClean="0"/>
              <a:t> readout in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03398" y="1905000"/>
            <a:ext cx="8915400" cy="2524125"/>
          </a:xfrm>
        </p:spPr>
        <p:txBody>
          <a:bodyPr/>
          <a:lstStyle/>
          <a:p>
            <a:r>
              <a:rPr lang="en-US" dirty="0" smtClean="0"/>
              <a:t>Development of an ASIC for the 2014 test beam</a:t>
            </a:r>
          </a:p>
          <a:p>
            <a:r>
              <a:rPr lang="en-US" dirty="0" smtClean="0"/>
              <a:t>Charge amplifier shaper with different gain (MIP/electron)</a:t>
            </a:r>
          </a:p>
          <a:p>
            <a:r>
              <a:rPr lang="en-US" dirty="0" smtClean="0"/>
              <a:t>8 front end channels</a:t>
            </a:r>
          </a:p>
          <a:p>
            <a:r>
              <a:rPr lang="en-US" dirty="0" smtClean="0"/>
              <a:t>Development of an 8 channel 10 bit ADC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6763" y="1207586"/>
            <a:ext cx="3805237" cy="5650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0068" y="5523195"/>
            <a:ext cx="37625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Signal to noise ratio ~19 </a:t>
            </a:r>
            <a:endParaRPr lang="en-US" sz="2400" dirty="0" smtClean="0">
              <a:effectLst/>
            </a:endParaRPr>
          </a:p>
          <a:p>
            <a:r>
              <a:rPr lang="en-US" sz="2400" dirty="0" smtClean="0"/>
              <a:t>Cross Talk &lt; 1%</a:t>
            </a:r>
            <a:endParaRPr lang="en-US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614738"/>
            <a:ext cx="3595941" cy="3243262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93811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7088" y="94367"/>
            <a:ext cx="8911687" cy="1280890"/>
          </a:xfrm>
        </p:spPr>
        <p:txBody>
          <a:bodyPr/>
          <a:lstStyle/>
          <a:p>
            <a:r>
              <a:rPr lang="en-US" dirty="0" smtClean="0"/>
              <a:t>New readout : FLAME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07088" y="966846"/>
            <a:ext cx="8915400" cy="2324100"/>
          </a:xfrm>
        </p:spPr>
        <p:txBody>
          <a:bodyPr/>
          <a:lstStyle/>
          <a:p>
            <a:r>
              <a:rPr lang="en-US" dirty="0"/>
              <a:t>FLAME: project of 16-channel readout ASIC in CMOS 130nm, </a:t>
            </a:r>
            <a:r>
              <a:rPr lang="en-US" dirty="0" err="1"/>
              <a:t>front-end&amp;ADC</a:t>
            </a:r>
            <a:r>
              <a:rPr lang="en-US" dirty="0"/>
              <a:t> in each channel, fast serialization and data transmission, all functionalities in a single ASIC 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1650" y="1761713"/>
            <a:ext cx="6610350" cy="2749539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898525" y="3330152"/>
            <a:ext cx="8915400" cy="2324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FLAME prototype :</a:t>
            </a:r>
          </a:p>
          <a:p>
            <a:pPr lvl="1"/>
            <a:r>
              <a:rPr lang="en-US" dirty="0"/>
              <a:t>Prototype 8-channel FE+ADC </a:t>
            </a:r>
            <a:r>
              <a:rPr lang="en-US" dirty="0" smtClean="0"/>
              <a:t>ASIC</a:t>
            </a:r>
            <a:endParaRPr lang="en-US" dirty="0"/>
          </a:p>
          <a:p>
            <a:pPr lvl="1"/>
            <a:r>
              <a:rPr lang="en-US" dirty="0"/>
              <a:t>Prototype </a:t>
            </a:r>
            <a:r>
              <a:rPr lang="en-US" dirty="0" err="1"/>
              <a:t>serializer</a:t>
            </a:r>
            <a:r>
              <a:rPr lang="en-US" dirty="0"/>
              <a:t> ASIC</a:t>
            </a:r>
            <a:br>
              <a:rPr lang="en-US" dirty="0"/>
            </a:br>
            <a:r>
              <a:rPr lang="en-US" dirty="0" smtClean="0"/>
              <a:t> 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25" y="4670269"/>
            <a:ext cx="2667000" cy="20463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5525" y="4511252"/>
            <a:ext cx="2286000" cy="2286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00863" y="5245841"/>
            <a:ext cx="50657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First tests are encouraging : FE ok, ADC ok, basic functionality of </a:t>
            </a:r>
            <a:r>
              <a:rPr lang="en-US" sz="2400" dirty="0" err="1" smtClean="0"/>
              <a:t>serializer</a:t>
            </a:r>
            <a:r>
              <a:rPr lang="en-US" sz="2400" dirty="0" smtClean="0"/>
              <a:t> are ok</a:t>
            </a:r>
            <a:endParaRPr lang="en-US" sz="2400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0976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1495" y="210370"/>
            <a:ext cx="8911687" cy="1280890"/>
          </a:xfrm>
        </p:spPr>
        <p:txBody>
          <a:bodyPr/>
          <a:lstStyle/>
          <a:p>
            <a:r>
              <a:rPr lang="en-US" dirty="0" err="1" smtClean="0"/>
              <a:t>BeamCal</a:t>
            </a:r>
            <a:r>
              <a:rPr lang="en-US" dirty="0" smtClean="0"/>
              <a:t> readout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4853" y="975653"/>
            <a:ext cx="7194868" cy="3009900"/>
          </a:xfrm>
        </p:spPr>
        <p:txBody>
          <a:bodyPr/>
          <a:lstStyle/>
          <a:p>
            <a:r>
              <a:rPr lang="en-US" dirty="0" smtClean="0"/>
              <a:t>Firstly, </a:t>
            </a:r>
            <a:r>
              <a:rPr lang="en-US" dirty="0" err="1" smtClean="0"/>
              <a:t>BeamCal</a:t>
            </a:r>
            <a:r>
              <a:rPr lang="en-US" dirty="0" smtClean="0"/>
              <a:t> is hit by beam halo (muons) </a:t>
            </a:r>
          </a:p>
          <a:p>
            <a:pPr lvl="1"/>
            <a:r>
              <a:rPr lang="en-US" dirty="0" smtClean="0"/>
              <a:t>MIP deposition, low noise electronics</a:t>
            </a:r>
          </a:p>
          <a:p>
            <a:pPr lvl="1"/>
            <a:r>
              <a:rPr lang="en-US" dirty="0" smtClean="0"/>
              <a:t>Clean environment </a:t>
            </a:r>
            <a:endParaRPr lang="en-US" dirty="0"/>
          </a:p>
          <a:p>
            <a:pPr lvl="1"/>
            <a:r>
              <a:rPr lang="en-US" dirty="0" smtClean="0"/>
              <a:t>Good for calibration</a:t>
            </a:r>
          </a:p>
          <a:p>
            <a:r>
              <a:rPr lang="en-US" dirty="0" smtClean="0"/>
              <a:t>~25ns later, </a:t>
            </a:r>
            <a:r>
              <a:rPr lang="en-US" dirty="0" err="1" smtClean="0"/>
              <a:t>BeamCal</a:t>
            </a:r>
            <a:r>
              <a:rPr lang="en-US" dirty="0" smtClean="0"/>
              <a:t> is hit by collision scattering</a:t>
            </a:r>
          </a:p>
          <a:p>
            <a:pPr lvl="1"/>
            <a:r>
              <a:rPr lang="en-US" dirty="0" smtClean="0"/>
              <a:t>Large deposit energy</a:t>
            </a:r>
          </a:p>
          <a:p>
            <a:pPr lvl="1"/>
            <a:r>
              <a:rPr lang="en-US" dirty="0" smtClean="0"/>
              <a:t>Physics readout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23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8447321" y="1642110"/>
            <a:ext cx="2927350" cy="893090"/>
            <a:chOff x="5943600" y="1676400"/>
            <a:chExt cx="2927350" cy="893090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1676400"/>
              <a:ext cx="2927350" cy="893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Oval 6"/>
            <p:cNvSpPr/>
            <p:nvPr/>
          </p:nvSpPr>
          <p:spPr>
            <a:xfrm>
              <a:off x="5943600" y="1828800"/>
              <a:ext cx="304800" cy="609600"/>
            </a:xfrm>
            <a:prstGeom prst="ellipse">
              <a:avLst/>
            </a:prstGeom>
            <a:noFill/>
            <a:ln>
              <a:solidFill>
                <a:srgbClr val="00CC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447321" y="3252190"/>
            <a:ext cx="2927350" cy="893090"/>
            <a:chOff x="5943600" y="1676400"/>
            <a:chExt cx="2927350" cy="893090"/>
          </a:xfrm>
        </p:grpSpPr>
        <p:pic>
          <p:nvPicPr>
            <p:cNvPr id="9" name="Picture 8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43600" y="1676400"/>
              <a:ext cx="2927350" cy="8930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Oval 9"/>
            <p:cNvSpPr/>
            <p:nvPr/>
          </p:nvSpPr>
          <p:spPr>
            <a:xfrm>
              <a:off x="6248400" y="1676400"/>
              <a:ext cx="304800" cy="609600"/>
            </a:xfrm>
            <a:prstGeom prst="ellipse">
              <a:avLst/>
            </a:prstGeom>
            <a:noFill/>
            <a:ln>
              <a:solidFill>
                <a:srgbClr val="00CC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Down Arrow 10"/>
          <p:cNvSpPr/>
          <p:nvPr/>
        </p:nvSpPr>
        <p:spPr>
          <a:xfrm>
            <a:off x="3797851" y="3440723"/>
            <a:ext cx="1874520" cy="108966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705789" y="4628889"/>
            <a:ext cx="6575121" cy="2133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Char char="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 3" charset="2"/>
              <a:buNone/>
            </a:pPr>
            <a:r>
              <a:rPr lang="en-US" smtClean="0"/>
              <a:t>Dual slope integrator for calibration signal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Integrate baseline (negative gain)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Calibration halo signal is deposited and held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FF0000"/>
                </a:solidFill>
              </a:rPr>
              <a:t>Switch to physics mode, process and digitize </a:t>
            </a:r>
            <a:r>
              <a:rPr lang="en-US" dirty="0" err="1" smtClean="0">
                <a:solidFill>
                  <a:srgbClr val="FF0000"/>
                </a:solidFill>
              </a:rPr>
              <a:t>Vop</a:t>
            </a:r>
            <a:endParaRPr lang="en-US" dirty="0" smtClean="0">
              <a:solidFill>
                <a:srgbClr val="FF0000"/>
              </a:solidFill>
            </a:endParaRPr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>
                <a:solidFill>
                  <a:srgbClr val="0000FF"/>
                </a:solidFill>
              </a:rPr>
              <a:t>Then integrate calibration signal and digitize </a:t>
            </a:r>
            <a:r>
              <a:rPr lang="en-US" dirty="0" err="1" smtClean="0">
                <a:solidFill>
                  <a:srgbClr val="0000FF"/>
                </a:solidFill>
              </a:rPr>
              <a:t>Voc</a:t>
            </a:r>
            <a:endParaRPr lang="en-US" dirty="0" smtClean="0">
              <a:solidFill>
                <a:srgbClr val="0000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3221" y="4564671"/>
            <a:ext cx="5346150" cy="22165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89498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precise and complete geometry of the FCAL detectors has been implemented in the mainframe of ILD and CLIC software. Simulations and reconstructions have been realized or </a:t>
            </a:r>
            <a:r>
              <a:rPr lang="en-US" smtClean="0"/>
              <a:t>are </a:t>
            </a:r>
            <a:r>
              <a:rPr lang="en-US" smtClean="0"/>
              <a:t>ongoing</a:t>
            </a:r>
            <a:r>
              <a:rPr lang="en-US" dirty="0" smtClean="0"/>
              <a:t>. </a:t>
            </a:r>
          </a:p>
          <a:p>
            <a:r>
              <a:rPr lang="en-US" dirty="0" smtClean="0"/>
              <a:t>A ultra compact </a:t>
            </a:r>
            <a:r>
              <a:rPr lang="en-US" dirty="0" err="1" smtClean="0"/>
              <a:t>LumiCal</a:t>
            </a:r>
            <a:r>
              <a:rPr lang="en-US" dirty="0" smtClean="0"/>
              <a:t> has been tested and the preliminary results look encouraging</a:t>
            </a:r>
          </a:p>
          <a:p>
            <a:r>
              <a:rPr lang="en-US" dirty="0" smtClean="0"/>
              <a:t>Different </a:t>
            </a:r>
            <a:r>
              <a:rPr lang="en-US" dirty="0" err="1" smtClean="0"/>
              <a:t>BeamCal</a:t>
            </a:r>
            <a:r>
              <a:rPr lang="en-US" dirty="0" smtClean="0"/>
              <a:t> options have been tested and a real prototype in under study</a:t>
            </a:r>
          </a:p>
          <a:p>
            <a:r>
              <a:rPr lang="en-US" dirty="0" err="1" smtClean="0"/>
              <a:t>LumiCal</a:t>
            </a:r>
            <a:r>
              <a:rPr lang="en-US" dirty="0" smtClean="0"/>
              <a:t> prototypes of key blocks readout fabricated and first promising results obtained. </a:t>
            </a:r>
            <a:r>
              <a:rPr lang="en-US" dirty="0" err="1" smtClean="0"/>
              <a:t>BeamCal</a:t>
            </a:r>
            <a:r>
              <a:rPr lang="en-US" dirty="0" smtClean="0"/>
              <a:t> readout chip is under intensive study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355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b="1" dirty="0" smtClean="0"/>
              <a:t>Simulation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Hardware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Electronics</a:t>
            </a:r>
          </a:p>
          <a:p>
            <a:r>
              <a:rPr lang="en-US" sz="2400" dirty="0" smtClean="0">
                <a:solidFill>
                  <a:schemeClr val="bg1">
                    <a:lumMod val="85000"/>
                  </a:schemeClr>
                </a:solidFill>
              </a:rPr>
              <a:t>conclusion</a:t>
            </a:r>
            <a:endParaRPr lang="en-US" sz="2400" dirty="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630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6860" y="122871"/>
            <a:ext cx="7311390" cy="1325563"/>
          </a:xfrm>
        </p:spPr>
        <p:txBody>
          <a:bodyPr/>
          <a:lstStyle/>
          <a:p>
            <a:r>
              <a:rPr lang="en-US" dirty="0" smtClean="0"/>
              <a:t>FCAL detector purposes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6767" y="1448434"/>
            <a:ext cx="11006138" cy="5272406"/>
          </a:xfrm>
        </p:spPr>
        <p:txBody>
          <a:bodyPr>
            <a:noAutofit/>
          </a:bodyPr>
          <a:lstStyle/>
          <a:p>
            <a:r>
              <a:rPr lang="en-US" sz="2400" dirty="0" err="1" smtClean="0"/>
              <a:t>LumiCal</a:t>
            </a:r>
            <a:r>
              <a:rPr lang="en-US" sz="2400" dirty="0" smtClean="0"/>
              <a:t> : </a:t>
            </a:r>
          </a:p>
          <a:p>
            <a:pPr lvl="1"/>
            <a:r>
              <a:rPr lang="en-US" sz="2000" dirty="0" smtClean="0"/>
              <a:t>Precise integrated luminosity measurements (</a:t>
            </a:r>
            <a:r>
              <a:rPr lang="en-US" sz="2000" dirty="0" err="1" smtClean="0"/>
              <a:t>Bhabha</a:t>
            </a:r>
            <a:r>
              <a:rPr lang="en-US" sz="2000" dirty="0" smtClean="0"/>
              <a:t> events)</a:t>
            </a:r>
          </a:p>
          <a:p>
            <a:pPr lvl="1"/>
            <a:r>
              <a:rPr lang="en-US" sz="2000" dirty="0" smtClean="0"/>
              <a:t>Extend calorimetric coverage to small polar </a:t>
            </a:r>
            <a:r>
              <a:rPr lang="en-US" sz="2000" dirty="0"/>
              <a:t>angles. Important for physics </a:t>
            </a:r>
            <a:r>
              <a:rPr lang="en-US" sz="2000" dirty="0" smtClean="0"/>
              <a:t>analysis</a:t>
            </a:r>
          </a:p>
          <a:p>
            <a:r>
              <a:rPr lang="en-US" sz="2400" dirty="0" err="1" smtClean="0">
                <a:effectLst/>
              </a:rPr>
              <a:t>LHCal</a:t>
            </a:r>
            <a:r>
              <a:rPr lang="en-US" sz="2400" dirty="0" smtClean="0">
                <a:effectLst/>
              </a:rPr>
              <a:t> :</a:t>
            </a:r>
          </a:p>
          <a:p>
            <a:pPr lvl="1"/>
            <a:r>
              <a:rPr lang="en-US" sz="2000" dirty="0" smtClean="0"/>
              <a:t>Extend the hadronic calorimeter coverage</a:t>
            </a:r>
          </a:p>
          <a:p>
            <a:r>
              <a:rPr lang="en-US" sz="2400" dirty="0" err="1" smtClean="0">
                <a:effectLst/>
              </a:rPr>
              <a:t>BeamCal</a:t>
            </a:r>
            <a:r>
              <a:rPr lang="en-US" sz="2400" dirty="0" smtClean="0">
                <a:effectLst/>
              </a:rPr>
              <a:t> : </a:t>
            </a:r>
          </a:p>
          <a:p>
            <a:pPr lvl="1"/>
            <a:r>
              <a:rPr lang="en-US" sz="2000" dirty="0" smtClean="0"/>
              <a:t>Measure instant luminosity</a:t>
            </a:r>
          </a:p>
          <a:p>
            <a:pPr lvl="1"/>
            <a:r>
              <a:rPr lang="en-US" sz="2000" dirty="0" smtClean="0"/>
              <a:t>tagging </a:t>
            </a:r>
            <a:r>
              <a:rPr lang="en-US" sz="2000" dirty="0"/>
              <a:t>of high energy electrons to suppress backgrounds to potential BSM </a:t>
            </a:r>
            <a:r>
              <a:rPr lang="en-US" sz="2000" dirty="0" smtClean="0"/>
              <a:t>process </a:t>
            </a:r>
          </a:p>
          <a:p>
            <a:pPr lvl="1"/>
            <a:r>
              <a:rPr lang="en-US" sz="2000" dirty="0" smtClean="0"/>
              <a:t>shielding </a:t>
            </a:r>
            <a:r>
              <a:rPr lang="en-US" sz="2000" dirty="0"/>
              <a:t>of the accelerator components from the beam-induced </a:t>
            </a:r>
            <a:r>
              <a:rPr lang="en-US" sz="2000" dirty="0" smtClean="0"/>
              <a:t>background</a:t>
            </a:r>
          </a:p>
          <a:p>
            <a:pPr lvl="1"/>
            <a:r>
              <a:rPr lang="en-US" sz="2000" dirty="0" smtClean="0"/>
              <a:t>providing supplementary </a:t>
            </a:r>
            <a:r>
              <a:rPr lang="en-US" sz="2000" dirty="0"/>
              <a:t>beam diagnostics information extracted from the pattern of incoherent-pair energy depositions </a:t>
            </a:r>
            <a:endParaRPr lang="en-US" sz="2000" dirty="0" smtClean="0"/>
          </a:p>
          <a:p>
            <a:pPr lvl="1"/>
            <a:endParaRPr lang="en-US" sz="2000" dirty="0" smtClean="0">
              <a:effectLst/>
            </a:endParaRPr>
          </a:p>
          <a:p>
            <a:pPr lvl="1"/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52855" y="0"/>
            <a:ext cx="3139145" cy="243459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3459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632" y="1859280"/>
            <a:ext cx="8915400" cy="4541520"/>
          </a:xfrm>
        </p:spPr>
        <p:txBody>
          <a:bodyPr>
            <a:normAutofit lnSpcReduction="10000"/>
          </a:bodyPr>
          <a:lstStyle/>
          <a:p>
            <a:r>
              <a:rPr lang="en-US" sz="2400" dirty="0" err="1" smtClean="0"/>
              <a:t>LumiCal</a:t>
            </a:r>
            <a:r>
              <a:rPr lang="en-US" sz="2400" dirty="0"/>
              <a:t> 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Electromagnetic sampling calorimeter</a:t>
            </a:r>
          </a:p>
          <a:p>
            <a:pPr lvl="1"/>
            <a:r>
              <a:rPr lang="en-US" sz="2000" dirty="0" smtClean="0"/>
              <a:t>layers </a:t>
            </a:r>
            <a:r>
              <a:rPr lang="en-US" sz="2000" dirty="0"/>
              <a:t>of 3.5 mm thick tungsten plates with 1 mm gap for silicon </a:t>
            </a:r>
            <a:r>
              <a:rPr lang="en-US" sz="2000" dirty="0" smtClean="0"/>
              <a:t>sensors (30 for ILC, 40 for CLIC)</a:t>
            </a:r>
          </a:p>
          <a:p>
            <a:r>
              <a:rPr lang="en-US" sz="2400" dirty="0" err="1" smtClean="0"/>
              <a:t>LHCal</a:t>
            </a:r>
            <a:r>
              <a:rPr lang="en-US" sz="2400" dirty="0" smtClean="0"/>
              <a:t> :</a:t>
            </a:r>
          </a:p>
          <a:p>
            <a:pPr lvl="1"/>
            <a:r>
              <a:rPr lang="en-US" sz="2000" dirty="0" smtClean="0"/>
              <a:t>Sampling Calorimeter</a:t>
            </a:r>
          </a:p>
          <a:p>
            <a:pPr lvl="1"/>
            <a:r>
              <a:rPr lang="en-US" sz="2000" dirty="0" smtClean="0"/>
              <a:t>29 layers of 16mm thickness. Absorber : tungsten or iron</a:t>
            </a:r>
          </a:p>
          <a:p>
            <a:r>
              <a:rPr lang="en-US" sz="2400" dirty="0" err="1" smtClean="0"/>
              <a:t>BeamCal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Sampling calorimeter based on tungsten plates (30layers for ILC,</a:t>
            </a:r>
            <a:r>
              <a:rPr lang="en-US" sz="2000" dirty="0"/>
              <a:t> 40 layers for CLIC</a:t>
            </a:r>
            <a:r>
              <a:rPr lang="en-US" sz="2000" dirty="0" smtClean="0"/>
              <a:t>)</a:t>
            </a:r>
          </a:p>
          <a:p>
            <a:pPr lvl="1"/>
            <a:r>
              <a:rPr lang="en-US" sz="2000" dirty="0" smtClean="0"/>
              <a:t>Due to large dose, rad hard sensors (GaAs, Diamond, Sapphire)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 smtClean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546860" y="122871"/>
            <a:ext cx="10408920" cy="1325563"/>
          </a:xfrm>
        </p:spPr>
        <p:txBody>
          <a:bodyPr/>
          <a:lstStyle/>
          <a:p>
            <a:r>
              <a:rPr lang="en-US" dirty="0" smtClean="0"/>
              <a:t>FCAL detector designs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4043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657350" y="2133600"/>
            <a:ext cx="5245726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ILC</a:t>
            </a:r>
          </a:p>
          <a:p>
            <a:pPr lvl="1"/>
            <a:r>
              <a:rPr lang="en-US" sz="1800" dirty="0" smtClean="0"/>
              <a:t>Geometry </a:t>
            </a:r>
            <a:r>
              <a:rPr lang="en-US" sz="1800" dirty="0"/>
              <a:t>model of FCAL ( positions, internal structure) is implemented, updated according to new L</a:t>
            </a:r>
            <a:r>
              <a:rPr lang="en-US" sz="1800" baseline="33000" dirty="0" smtClean="0"/>
              <a:t>*</a:t>
            </a:r>
          </a:p>
          <a:p>
            <a:pPr lvl="1"/>
            <a:r>
              <a:rPr lang="en-US" sz="1800" dirty="0"/>
              <a:t>Reconstruction software for </a:t>
            </a:r>
            <a:r>
              <a:rPr lang="en-US" sz="1800" dirty="0" err="1"/>
              <a:t>LumiCal</a:t>
            </a:r>
            <a:r>
              <a:rPr lang="en-US" sz="1800" dirty="0"/>
              <a:t> and </a:t>
            </a:r>
            <a:r>
              <a:rPr lang="en-US" sz="1800" dirty="0" err="1"/>
              <a:t>BeamCal</a:t>
            </a:r>
            <a:r>
              <a:rPr lang="en-US" sz="1800" dirty="0"/>
              <a:t> present </a:t>
            </a:r>
            <a:r>
              <a:rPr lang="en-US" sz="1800" dirty="0" smtClean="0"/>
              <a:t>(</a:t>
            </a:r>
            <a:r>
              <a:rPr lang="en-US" sz="1800" dirty="0" err="1" smtClean="0"/>
              <a:t>FcalClusterer</a:t>
            </a:r>
            <a:r>
              <a:rPr lang="en-US" sz="1800" dirty="0" smtClean="0"/>
              <a:t>  </a:t>
            </a:r>
            <a:r>
              <a:rPr lang="en-US" sz="1800" dirty="0"/>
              <a:t>Marlin </a:t>
            </a:r>
            <a:r>
              <a:rPr lang="en-US" sz="1800" dirty="0" smtClean="0"/>
              <a:t>module) </a:t>
            </a:r>
            <a:r>
              <a:rPr lang="en-US" sz="1800" dirty="0"/>
              <a:t>adopted for </a:t>
            </a:r>
            <a:r>
              <a:rPr lang="en-US" sz="1800" dirty="0" smtClean="0"/>
              <a:t>DD4HEP</a:t>
            </a:r>
          </a:p>
          <a:p>
            <a:pPr lvl="1"/>
            <a:r>
              <a:rPr lang="en-US" sz="1800" dirty="0"/>
              <a:t>Simulations within DD4hep environment and validation </a:t>
            </a:r>
            <a:r>
              <a:rPr lang="en-US" sz="1800" dirty="0" smtClean="0"/>
              <a:t>started</a:t>
            </a:r>
            <a:endParaRPr lang="en-US" sz="1800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7190746" y="2126222"/>
            <a:ext cx="4845043" cy="377762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CLIC</a:t>
            </a:r>
            <a:endParaRPr lang="en-US" dirty="0" smtClean="0"/>
          </a:p>
          <a:p>
            <a:pPr lvl="1"/>
            <a:r>
              <a:rPr lang="en-US" sz="1800" dirty="0" err="1"/>
              <a:t>LumiCal</a:t>
            </a:r>
            <a:r>
              <a:rPr lang="en-US" sz="1800" dirty="0"/>
              <a:t> and </a:t>
            </a:r>
            <a:r>
              <a:rPr lang="en-US" sz="1800" dirty="0" err="1"/>
              <a:t>BeamCal</a:t>
            </a:r>
            <a:r>
              <a:rPr lang="en-US" sz="1800" dirty="0"/>
              <a:t> reconstruction working with DD4hep </a:t>
            </a:r>
            <a:r>
              <a:rPr lang="en-US" sz="1800" dirty="0" smtClean="0"/>
              <a:t>geometry</a:t>
            </a:r>
          </a:p>
          <a:p>
            <a:pPr lvl="1"/>
            <a:r>
              <a:rPr lang="en-US" sz="1800" dirty="0" err="1"/>
              <a:t>LumiCal</a:t>
            </a:r>
            <a:r>
              <a:rPr lang="en-US" sz="1800" dirty="0"/>
              <a:t> </a:t>
            </a:r>
            <a:r>
              <a:rPr lang="en-US" sz="1800" dirty="0" smtClean="0"/>
              <a:t>and </a:t>
            </a:r>
            <a:r>
              <a:rPr lang="en-US" sz="1800" dirty="0" err="1" smtClean="0"/>
              <a:t>BeamCal</a:t>
            </a:r>
            <a:r>
              <a:rPr lang="en-US" sz="1800" dirty="0" smtClean="0"/>
              <a:t> reconstruction </a:t>
            </a:r>
            <a:r>
              <a:rPr lang="en-US" sz="1800" dirty="0"/>
              <a:t>performance since moving code shows decent results. </a:t>
            </a:r>
          </a:p>
          <a:p>
            <a:pPr lvl="1"/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1546860" y="122871"/>
            <a:ext cx="10408920" cy="1325563"/>
          </a:xfrm>
        </p:spPr>
        <p:txBody>
          <a:bodyPr/>
          <a:lstStyle/>
          <a:p>
            <a:r>
              <a:rPr lang="en-US" dirty="0" smtClean="0"/>
              <a:t>FCAL detector simulation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43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46860" y="122871"/>
            <a:ext cx="10408920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mtClean="0"/>
              <a:t>FCAL detector simulation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78719" y="1415921"/>
            <a:ext cx="3875720" cy="3185638"/>
            <a:chOff x="1933385" y="1663300"/>
            <a:chExt cx="4189765" cy="3977484"/>
          </a:xfrm>
        </p:grpSpPr>
        <p:pic>
          <p:nvPicPr>
            <p:cNvPr id="4" name="Picture 3"/>
            <p:cNvPicPr/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53569" y="1663300"/>
              <a:ext cx="3949398" cy="3977484"/>
            </a:xfrm>
            <a:prstGeom prst="rect">
              <a:avLst/>
            </a:prstGeom>
            <a:ln>
              <a:noFill/>
            </a:ln>
          </p:spPr>
        </p:pic>
        <p:sp>
          <p:nvSpPr>
            <p:cNvPr id="5" name="TextShape 2"/>
            <p:cNvSpPr txBox="1"/>
            <p:nvPr/>
          </p:nvSpPr>
          <p:spPr>
            <a:xfrm>
              <a:off x="1933385" y="5226021"/>
              <a:ext cx="1746906" cy="286742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452" b="1">
                  <a:latin typeface="Arial"/>
                </a:rPr>
                <a:t>Ecal EndCup Plug</a:t>
              </a:r>
              <a:endParaRPr sz="1633"/>
            </a:p>
          </p:txBody>
        </p:sp>
        <p:sp>
          <p:nvSpPr>
            <p:cNvPr id="6" name="TextShape 3"/>
            <p:cNvSpPr txBox="1"/>
            <p:nvPr/>
          </p:nvSpPr>
          <p:spPr>
            <a:xfrm>
              <a:off x="3680290" y="1907913"/>
              <a:ext cx="840030" cy="442148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452" b="1">
                  <a:latin typeface="Arial"/>
                </a:rPr>
                <a:t>LHCal</a:t>
              </a:r>
              <a:endParaRPr sz="1633" dirty="0"/>
            </a:p>
          </p:txBody>
        </p:sp>
        <p:sp>
          <p:nvSpPr>
            <p:cNvPr id="7" name="TextShape 4"/>
            <p:cNvSpPr txBox="1"/>
            <p:nvPr/>
          </p:nvSpPr>
          <p:spPr>
            <a:xfrm>
              <a:off x="5007534" y="1824960"/>
              <a:ext cx="1115616" cy="245266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452" b="1" dirty="0" err="1">
                  <a:latin typeface="Arial"/>
                </a:rPr>
                <a:t>BeamCal</a:t>
              </a:r>
              <a:r>
                <a:rPr lang="en-US" sz="1452" b="1" dirty="0">
                  <a:latin typeface="Arial"/>
                </a:rPr>
                <a:t> </a:t>
              </a:r>
              <a:endParaRPr sz="1633" dirty="0"/>
            </a:p>
          </p:txBody>
        </p:sp>
        <p:sp>
          <p:nvSpPr>
            <p:cNvPr id="8" name="TextShape 8"/>
            <p:cNvSpPr txBox="1"/>
            <p:nvPr/>
          </p:nvSpPr>
          <p:spPr>
            <a:xfrm>
              <a:off x="2221760" y="2070226"/>
              <a:ext cx="1168197" cy="286742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452" b="1">
                  <a:latin typeface="Arial"/>
                </a:rPr>
                <a:t>LumiCal</a:t>
              </a:r>
              <a:endParaRPr sz="1633" dirty="0"/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223893" y="3125128"/>
            <a:ext cx="3898777" cy="3732872"/>
            <a:chOff x="6002967" y="1659055"/>
            <a:chExt cx="3898777" cy="3732872"/>
          </a:xfrm>
        </p:grpSpPr>
        <p:pic>
          <p:nvPicPr>
            <p:cNvPr id="10" name="Picture 9"/>
            <p:cNvPicPr/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02967" y="1659055"/>
              <a:ext cx="3778594" cy="3732872"/>
            </a:xfrm>
            <a:prstGeom prst="rect">
              <a:avLst/>
            </a:prstGeom>
            <a:ln>
              <a:noFill/>
            </a:ln>
          </p:spPr>
        </p:pic>
        <p:sp>
          <p:nvSpPr>
            <p:cNvPr id="11" name="TextShape 6"/>
            <p:cNvSpPr txBox="1"/>
            <p:nvPr/>
          </p:nvSpPr>
          <p:spPr>
            <a:xfrm>
              <a:off x="6532362" y="1899422"/>
              <a:ext cx="3249199" cy="314175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633" b="1" dirty="0" err="1">
                  <a:latin typeface="Arial"/>
                </a:rPr>
                <a:t>LumiCal</a:t>
              </a:r>
              <a:r>
                <a:rPr lang="en-US" sz="1633" b="1" dirty="0">
                  <a:latin typeface="Arial"/>
                </a:rPr>
                <a:t>   </a:t>
              </a:r>
              <a:r>
                <a:rPr lang="en-US" sz="1633" b="1" dirty="0" err="1">
                  <a:latin typeface="Arial"/>
                </a:rPr>
                <a:t>LHCal</a:t>
              </a:r>
              <a:r>
                <a:rPr lang="en-US" sz="1633" b="1" dirty="0">
                  <a:latin typeface="Arial"/>
                </a:rPr>
                <a:t>         </a:t>
              </a:r>
              <a:r>
                <a:rPr lang="en-US" sz="1633" b="1" dirty="0" err="1">
                  <a:latin typeface="Arial"/>
                </a:rPr>
                <a:t>BeamCal</a:t>
              </a:r>
              <a:endParaRPr sz="1633" dirty="0"/>
            </a:p>
          </p:txBody>
        </p:sp>
        <p:sp>
          <p:nvSpPr>
            <p:cNvPr id="12" name="Line 9"/>
            <p:cNvSpPr/>
            <p:nvPr/>
          </p:nvSpPr>
          <p:spPr>
            <a:xfrm>
              <a:off x="6168872" y="4894210"/>
              <a:ext cx="3612688" cy="0"/>
            </a:xfrm>
            <a:prstGeom prst="line">
              <a:avLst/>
            </a:prstGeom>
            <a:ln w="36720">
              <a:solidFill>
                <a:srgbClr val="000000"/>
              </a:solidFill>
              <a:round/>
              <a:tailEnd type="triangle" w="med" len="med"/>
            </a:ln>
          </p:spPr>
        </p:sp>
        <p:sp>
          <p:nvSpPr>
            <p:cNvPr id="13" name="Line 10"/>
            <p:cNvSpPr/>
            <p:nvPr/>
          </p:nvSpPr>
          <p:spPr>
            <a:xfrm>
              <a:off x="6583636" y="2322677"/>
              <a:ext cx="0" cy="2737439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  <p:sp>
          <p:nvSpPr>
            <p:cNvPr id="14" name="Line 11"/>
            <p:cNvSpPr/>
            <p:nvPr/>
          </p:nvSpPr>
          <p:spPr>
            <a:xfrm>
              <a:off x="7247257" y="2322677"/>
              <a:ext cx="0" cy="2737439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  <p:sp>
          <p:nvSpPr>
            <p:cNvPr id="15" name="Line 12"/>
            <p:cNvSpPr/>
            <p:nvPr/>
          </p:nvSpPr>
          <p:spPr>
            <a:xfrm>
              <a:off x="7247257" y="2322677"/>
              <a:ext cx="0" cy="2737439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  <p:sp>
          <p:nvSpPr>
            <p:cNvPr id="16" name="Line 13"/>
            <p:cNvSpPr/>
            <p:nvPr/>
          </p:nvSpPr>
          <p:spPr>
            <a:xfrm>
              <a:off x="8610752" y="2271076"/>
              <a:ext cx="0" cy="2737439"/>
            </a:xfrm>
            <a:prstGeom prst="line">
              <a:avLst/>
            </a:prstGeom>
            <a:ln>
              <a:solidFill>
                <a:srgbClr val="000000"/>
              </a:solidFill>
              <a:tailEnd type="triangle" w="med" len="med"/>
            </a:ln>
          </p:spPr>
        </p:sp>
        <p:sp>
          <p:nvSpPr>
            <p:cNvPr id="17" name="TextShape 14"/>
            <p:cNvSpPr txBox="1"/>
            <p:nvPr/>
          </p:nvSpPr>
          <p:spPr>
            <a:xfrm>
              <a:off x="9405987" y="4562399"/>
              <a:ext cx="495757" cy="397128"/>
            </a:xfrm>
            <a:prstGeom prst="rect">
              <a:avLst/>
            </a:prstGeom>
          </p:spPr>
          <p:txBody>
            <a:bodyPr lIns="123123" tIns="82300" rIns="123123" bIns="82300"/>
            <a:lstStyle/>
            <a:p>
              <a:r>
                <a:rPr lang="en-US" sz="1633" b="1">
                  <a:latin typeface="Arial"/>
                </a:rPr>
                <a:t>+Z</a:t>
              </a:r>
              <a:endParaRPr sz="1633"/>
            </a:p>
          </p:txBody>
        </p:sp>
        <p:sp>
          <p:nvSpPr>
            <p:cNvPr id="18" name="TextShape 15"/>
            <p:cNvSpPr txBox="1"/>
            <p:nvPr/>
          </p:nvSpPr>
          <p:spPr>
            <a:xfrm>
              <a:off x="6237782" y="4925889"/>
              <a:ext cx="2876565" cy="314175"/>
            </a:xfrm>
            <a:prstGeom prst="rect">
              <a:avLst/>
            </a:prstGeom>
          </p:spPr>
          <p:txBody>
            <a:bodyPr lIns="81646" tIns="40823" rIns="81646" bIns="40823"/>
            <a:lstStyle/>
            <a:p>
              <a:r>
                <a:rPr lang="en-US" sz="1633" b="1">
                  <a:solidFill>
                    <a:srgbClr val="FF3333"/>
                  </a:solidFill>
                  <a:latin typeface="Arial"/>
                </a:rPr>
                <a:t> 2450   2680                3195</a:t>
              </a:r>
              <a:r>
                <a:rPr lang="en-US" sz="1633">
                  <a:latin typeface="Arial"/>
                </a:rPr>
                <a:t>   </a:t>
              </a:r>
              <a:endParaRPr sz="1633"/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2262" y="1333494"/>
            <a:ext cx="5349255" cy="227838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4114800" y="1965960"/>
            <a:ext cx="646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ILC</a:t>
            </a:r>
            <a:endParaRPr lang="en-US" sz="2400" dirty="0"/>
          </a:p>
        </p:txBody>
      </p:sp>
      <p:sp>
        <p:nvSpPr>
          <p:cNvPr id="21" name="TextBox 20"/>
          <p:cNvSpPr txBox="1"/>
          <p:nvPr/>
        </p:nvSpPr>
        <p:spPr>
          <a:xfrm>
            <a:off x="9406889" y="3679670"/>
            <a:ext cx="8963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smtClean="0"/>
              <a:t>CLIC</a:t>
            </a:r>
            <a:endParaRPr lang="en-US" sz="240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7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7806905" y="4014864"/>
            <a:ext cx="1087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LumiCal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10698480" y="3989070"/>
            <a:ext cx="1233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BeamCal</a:t>
            </a:r>
            <a:endParaRPr lang="en-US" dirty="0"/>
          </a:p>
        </p:txBody>
      </p:sp>
      <p:cxnSp>
        <p:nvCxnSpPr>
          <p:cNvPr id="27" name="Straight Arrow Connector 26"/>
          <p:cNvCxnSpPr>
            <a:stCxn id="23" idx="0"/>
          </p:cNvCxnSpPr>
          <p:nvPr/>
        </p:nvCxnSpPr>
        <p:spPr>
          <a:xfrm flipV="1">
            <a:off x="8350484" y="2846070"/>
            <a:ext cx="279166" cy="1168794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24" idx="0"/>
          </p:cNvCxnSpPr>
          <p:nvPr/>
        </p:nvCxnSpPr>
        <p:spPr>
          <a:xfrm flipH="1" flipV="1">
            <a:off x="10561320" y="2526030"/>
            <a:ext cx="753675" cy="1463040"/>
          </a:xfrm>
          <a:prstGeom prst="straightConnector1">
            <a:avLst/>
          </a:prstGeom>
          <a:ln w="412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29307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1546860" y="122871"/>
            <a:ext cx="10408920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/>
              <a:t>BeamCal</a:t>
            </a:r>
            <a:r>
              <a:rPr lang="en-US" dirty="0" smtClean="0"/>
              <a:t> simulation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68922" y="1448433"/>
            <a:ext cx="7269639" cy="4980941"/>
          </a:xfrm>
        </p:spPr>
        <p:txBody>
          <a:bodyPr>
            <a:normAutofit/>
          </a:bodyPr>
          <a:lstStyle/>
          <a:p>
            <a:r>
              <a:rPr lang="en-US" dirty="0" smtClean="0"/>
              <a:t>Cover the angles between 10 </a:t>
            </a:r>
            <a:r>
              <a:rPr lang="en-US" dirty="0" err="1" smtClean="0"/>
              <a:t>mrad</a:t>
            </a:r>
            <a:r>
              <a:rPr lang="en-US" dirty="0" smtClean="0"/>
              <a:t> to 43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Different methods of background generated :</a:t>
            </a:r>
          </a:p>
          <a:p>
            <a:pPr lvl="1"/>
            <a:r>
              <a:rPr lang="en-US" dirty="0" smtClean="0"/>
              <a:t>“</a:t>
            </a:r>
            <a:r>
              <a:rPr lang="en-US" dirty="0" err="1" smtClean="0"/>
              <a:t>Pregenerated</a:t>
            </a:r>
            <a:r>
              <a:rPr lang="en-US" dirty="0" smtClean="0"/>
              <a:t>” based on MC event</a:t>
            </a:r>
          </a:p>
          <a:p>
            <a:pPr lvl="1"/>
            <a:r>
              <a:rPr lang="en-US" dirty="0" smtClean="0"/>
              <a:t>“Gaussian” based on estimation of the energy deposition in each pad</a:t>
            </a:r>
          </a:p>
          <a:p>
            <a:r>
              <a:rPr lang="en-US" dirty="0" smtClean="0"/>
              <a:t>Reconstruction :</a:t>
            </a:r>
          </a:p>
          <a:p>
            <a:pPr lvl="1"/>
            <a:r>
              <a:rPr lang="en-US" dirty="0" smtClean="0"/>
              <a:t>Cluster algorithm : pad clustering</a:t>
            </a:r>
          </a:p>
          <a:p>
            <a:pPr marL="457200" lvl="1" indent="0">
              <a:buNone/>
            </a:pPr>
            <a:r>
              <a:rPr lang="en-US" dirty="0" smtClean="0"/>
              <a:t>     after subtraction of average</a:t>
            </a:r>
          </a:p>
          <a:p>
            <a:pPr marL="457200" lvl="1" indent="0">
              <a:buNone/>
            </a:pPr>
            <a:r>
              <a:rPr lang="en-US" dirty="0" smtClean="0"/>
              <a:t>     background</a:t>
            </a:r>
          </a:p>
          <a:p>
            <a:pPr lvl="1"/>
            <a:r>
              <a:rPr lang="en-US" dirty="0" smtClean="0"/>
              <a:t>Shower fitting algorithm : </a:t>
            </a:r>
          </a:p>
          <a:p>
            <a:pPr marL="457200" lvl="1" indent="0">
              <a:buNone/>
            </a:pPr>
            <a:r>
              <a:rPr lang="en-US" dirty="0"/>
              <a:t> </a:t>
            </a:r>
            <a:r>
              <a:rPr lang="en-US" dirty="0" smtClean="0"/>
              <a:t>     estimation of the profile of the </a:t>
            </a:r>
          </a:p>
          <a:p>
            <a:pPr marL="457200" lvl="1" indent="0">
              <a:buNone/>
            </a:pPr>
            <a:r>
              <a:rPr lang="en-US" dirty="0" smtClean="0"/>
              <a:t>     shower from electron</a:t>
            </a:r>
          </a:p>
          <a:p>
            <a:pPr lvl="1"/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4860" y="3740339"/>
            <a:ext cx="7597140" cy="311766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534241" y="828677"/>
            <a:ext cx="3657759" cy="2886075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544538" y="3311713"/>
            <a:ext cx="1988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mtClean="0"/>
              <a:t>CLIC simulations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521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46138" y="1448434"/>
            <a:ext cx="6640513" cy="3777622"/>
          </a:xfrm>
        </p:spPr>
        <p:txBody>
          <a:bodyPr/>
          <a:lstStyle/>
          <a:p>
            <a:r>
              <a:rPr lang="en-US" dirty="0" smtClean="0"/>
              <a:t>Cover the angles between 41 </a:t>
            </a:r>
            <a:r>
              <a:rPr lang="en-US" dirty="0" err="1" smtClean="0"/>
              <a:t>mrad</a:t>
            </a:r>
            <a:r>
              <a:rPr lang="en-US" dirty="0" smtClean="0"/>
              <a:t> to 67 </a:t>
            </a:r>
            <a:r>
              <a:rPr lang="en-US" dirty="0" err="1" smtClean="0"/>
              <a:t>mrad</a:t>
            </a:r>
            <a:endParaRPr lang="en-US" dirty="0" smtClean="0"/>
          </a:p>
          <a:p>
            <a:r>
              <a:rPr lang="en-US" dirty="0" smtClean="0"/>
              <a:t>Polar angular pad size calculated to obtain the given precision of luminosity measurement</a:t>
            </a:r>
          </a:p>
          <a:p>
            <a:r>
              <a:rPr lang="en-US" dirty="0" smtClean="0"/>
              <a:t>Simulation of the 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 energy resolution</a:t>
            </a:r>
          </a:p>
          <a:p>
            <a:r>
              <a:rPr lang="en-US" dirty="0" smtClean="0"/>
              <a:t>Moliere radius estimation</a:t>
            </a:r>
          </a:p>
          <a:p>
            <a:pPr marL="0" indent="0">
              <a:buNone/>
            </a:pPr>
            <a:r>
              <a:rPr lang="en-US" dirty="0" smtClean="0"/>
              <a:t>      for compactness study</a:t>
            </a:r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46860" y="122871"/>
            <a:ext cx="10408920" cy="1325563"/>
          </a:xfrm>
          <a:prstGeom prst="rect">
            <a:avLst/>
          </a:prstGeom>
        </p:spPr>
        <p:txBody>
          <a:bodyPr/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dirty="0" err="1" smtClean="0"/>
              <a:t>LumiCal</a:t>
            </a:r>
            <a:r>
              <a:rPr lang="en-US" dirty="0" smtClean="0"/>
              <a:t> simulation in future </a:t>
            </a:r>
            <a:r>
              <a:rPr lang="en-US" dirty="0" err="1" smtClean="0"/>
              <a:t>e+e</a:t>
            </a:r>
            <a:r>
              <a:rPr lang="en-US" dirty="0" smtClean="0"/>
              <a:t>- linear accelerators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013" y="785652"/>
            <a:ext cx="4046537" cy="373855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69912" y="3050012"/>
            <a:ext cx="4192816" cy="380798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4423" y="4257301"/>
            <a:ext cx="3644652" cy="2570333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537A96-AEF4-424C-BF09-DF13E3C0C4E2}" type="slidenum">
              <a:rPr lang="en-US" smtClean="0"/>
              <a:t>9</a:t>
            </a:fld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8562728" y="4584674"/>
            <a:ext cx="362927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mr-IN" dirty="0" err="1" smtClean="0">
                <a:effectLst/>
                <a:latin typeface="CantarellRegular" charset="0"/>
              </a:rPr>
              <a:t>For</a:t>
            </a:r>
            <a:r>
              <a:rPr lang="mr-IN" dirty="0" smtClean="0">
                <a:effectLst/>
                <a:latin typeface="CantarellRegular" charset="0"/>
              </a:rPr>
              <a:t> I</a:t>
            </a:r>
            <a:r>
              <a:rPr lang="en-US" baseline="-25000" dirty="0" smtClean="0">
                <a:latin typeface="Symbol" charset="2"/>
                <a:ea typeface="Symbol" charset="2"/>
                <a:cs typeface="Symbol" charset="2"/>
              </a:rPr>
              <a:t>q</a:t>
            </a:r>
            <a:r>
              <a:rPr lang="mr-IN" dirty="0" smtClean="0">
                <a:effectLst/>
                <a:latin typeface="CantarellRegular" charset="0"/>
              </a:rPr>
              <a:t> =0.8 </a:t>
            </a:r>
            <a:r>
              <a:rPr lang="mr-IN" dirty="0" err="1" smtClean="0">
                <a:effectLst/>
                <a:latin typeface="CantarellRegular" charset="0"/>
              </a:rPr>
              <a:t>mrad</a:t>
            </a:r>
            <a:r>
              <a:rPr lang="mr-IN" dirty="0" smtClean="0">
                <a:effectLst/>
                <a:latin typeface="CantarellRegular" charset="0"/>
              </a:rPr>
              <a:t>, </a:t>
            </a:r>
            <a:r>
              <a:rPr lang="mr-IN" dirty="0" smtClean="0">
                <a:effectLst/>
                <a:latin typeface="DejaVuSans" charset="0"/>
              </a:rPr>
              <a:t>Δ</a:t>
            </a:r>
            <a:r>
              <a:rPr lang="mr-IN" dirty="0" smtClean="0">
                <a:effectLst/>
                <a:latin typeface="CantarellRegular" charset="0"/>
              </a:rPr>
              <a:t>L/L = 1.6</a:t>
            </a:r>
            <a:r>
              <a:rPr lang="en-US" dirty="0">
                <a:latin typeface="DejaVuSans" charset="0"/>
              </a:rPr>
              <a:t> </a:t>
            </a:r>
            <a:r>
              <a:rPr lang="en-US" dirty="0" smtClean="0">
                <a:latin typeface="DejaVuSans" charset="0"/>
              </a:rPr>
              <a:t>10</a:t>
            </a:r>
            <a:r>
              <a:rPr lang="en-US" baseline="30000" dirty="0" smtClean="0">
                <a:latin typeface="DejaVuSans" charset="0"/>
              </a:rPr>
              <a:t>-4</a:t>
            </a:r>
            <a:r>
              <a:rPr lang="mr-IN" sz="1100" dirty="0" smtClean="0">
                <a:effectLst/>
                <a:latin typeface="CantarellRegular" charset="0"/>
              </a:rPr>
              <a:t> </a:t>
            </a:r>
            <a:endParaRPr lang="mr-IN" dirty="0">
              <a:effectLst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9555480" y="970344"/>
            <a:ext cx="11430" cy="29501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62728" y="5994514"/>
            <a:ext cx="2667328" cy="8331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218802" y="3551158"/>
            <a:ext cx="532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ILC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78835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20964</TotalTime>
  <Words>1147</Words>
  <Application>Microsoft Macintosh PowerPoint</Application>
  <PresentationFormat>Widescreen</PresentationFormat>
  <Paragraphs>222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4" baseType="lpstr">
      <vt:lpstr>CantarellRegular</vt:lpstr>
      <vt:lpstr>Century Gothic</vt:lpstr>
      <vt:lpstr>DejaVuSans</vt:lpstr>
      <vt:lpstr>LiberationSans</vt:lpstr>
      <vt:lpstr>Mangal</vt:lpstr>
      <vt:lpstr>Wingdings 3</vt:lpstr>
      <vt:lpstr>Arial</vt:lpstr>
      <vt:lpstr>Calibri</vt:lpstr>
      <vt:lpstr>Symbol</vt:lpstr>
      <vt:lpstr>Wisp</vt:lpstr>
      <vt:lpstr>Overview of the FCAL detectors</vt:lpstr>
      <vt:lpstr>outlook</vt:lpstr>
      <vt:lpstr>PowerPoint Presentation</vt:lpstr>
      <vt:lpstr>FCAL detector purposes in future e+e- linear accelerators</vt:lpstr>
      <vt:lpstr>FCAL detector designs in future e+e- linear accelerators</vt:lpstr>
      <vt:lpstr>FCAL detector simulation in future e+e- linear accelerators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LumiCal sensor</vt:lpstr>
      <vt:lpstr>LumiCal test at CERN in 2014</vt:lpstr>
      <vt:lpstr>LumiCal test at DESY in 2016</vt:lpstr>
      <vt:lpstr>LumiCal in 2016</vt:lpstr>
      <vt:lpstr>BeamCal  test at DESY in 2010</vt:lpstr>
      <vt:lpstr>BeamCal  test at DESY in 2013</vt:lpstr>
      <vt:lpstr>BeamCal in 2017</vt:lpstr>
      <vt:lpstr>Radiation damage in electromagnetic shower</vt:lpstr>
      <vt:lpstr>PowerPoint Presentation</vt:lpstr>
      <vt:lpstr>LumiCal readout in 2014</vt:lpstr>
      <vt:lpstr>New readout : FLAME</vt:lpstr>
      <vt:lpstr>BeamCal readout </vt:lpstr>
      <vt:lpstr>Conclusion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the FCal</dc:title>
  <dc:creator>Microsoft Office User</dc:creator>
  <cp:lastModifiedBy>Microsoft Office User</cp:lastModifiedBy>
  <cp:revision>138</cp:revision>
  <dcterms:created xsi:type="dcterms:W3CDTF">2017-06-06T07:47:08Z</dcterms:created>
  <dcterms:modified xsi:type="dcterms:W3CDTF">2017-06-20T21:24:39Z</dcterms:modified>
</cp:coreProperties>
</file>